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9" r:id="rId3"/>
    <p:sldId id="280" r:id="rId4"/>
    <p:sldId id="264" r:id="rId5"/>
    <p:sldId id="273" r:id="rId6"/>
    <p:sldId id="274" r:id="rId7"/>
    <p:sldId id="275" r:id="rId8"/>
    <p:sldId id="276" r:id="rId9"/>
    <p:sldId id="277" r:id="rId10"/>
    <p:sldId id="266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86676" autoAdjust="0"/>
  </p:normalViewPr>
  <p:slideViewPr>
    <p:cSldViewPr snapToGrid="0">
      <p:cViewPr varScale="1">
        <p:scale>
          <a:sx n="86" d="100"/>
          <a:sy n="86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3B4A6-CBC3-477D-B71D-3B468670A914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821C-C236-4333-B582-E0666D2CF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0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821C-C236-4333-B582-E0666D2CF6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2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821C-C236-4333-B582-E0666D2CF6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7821C-C236-4333-B582-E0666D2CF6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BD44-904E-B286-D5B5-6D2F3190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AA4D7-B87A-CDA7-933B-57739DB7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75424-FC1D-E48B-4E6F-C763A50A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1B891-C9A4-6337-01DE-D840C0B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3D659-C0AD-50FD-4C36-4A65BE8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5F5A5-56D9-4347-40E7-559F595C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AB48B-79F3-D782-F5B9-68E456DC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486AD-7E76-4E24-3E6B-4ECB053A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9ADD-A1FB-5A17-DAD9-95EFFF65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5FD64-8C26-237D-6B9C-426EBC20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85D4E-36B6-B35C-B861-13124EB80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B7C11-67EA-4621-6A37-08377DAE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F18C-EF86-513C-F138-D2697CF1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3B9A7-FB64-2B0C-381D-8AABFA78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FE6F8-CEA2-77D0-6C98-F88901A0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E867-8E00-A28A-68D8-A3FF82ED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F71B2-6A94-34B0-E5BD-A16827F6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A1F1C-87C4-7249-7889-64882F8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DF744-B456-E271-91B7-F2CB54BC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3D80-365D-7D6C-C933-BAB41C9F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5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E396-8A1F-A0CB-1EC4-67A9F0B3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AFA3B-E8F6-D87D-AF6D-D54452D1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1AB62-FE94-B004-9298-84D45E02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82E7-1D8B-9317-3866-34F08A4D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30A4F-F1D0-9817-9F31-26EAC03C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4A38A-0830-9F80-D1AB-574E6C79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1B9EF-184F-8891-348A-3C326218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53C0B-C1F5-302E-A8C2-2EE4FA41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546BE-AF16-3711-FA7E-A5308C8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1CAE-7998-2046-DEE7-9D89FA6F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B12F-433E-EC24-2F4B-A49A3C95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2C9A-3824-E243-C105-6305767D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C4568-706B-DB63-13FF-DD2AB36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1C286-B072-4D74-90E3-064ADC2EE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3934B6-CE01-FFAA-75ED-90C765358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B58A3-B536-1F6E-871E-C6076DE29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20A15D-482E-2BD8-29AF-0FED9AC8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509EC3-9F9F-C455-902E-6379A253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89CAF0-08E0-5E8D-93DA-04C014FC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178E-A4C5-AF26-879D-59E9BFEB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35194-3FF8-748C-3C5D-D4846DA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CD7B88-5D74-C07D-9FC3-6C74691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EE04C-1EF7-8EDC-4144-D9E7331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5DB17-4E25-9D00-39F3-6E865E3D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8C4266-CCF5-28D9-EE15-09B69236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5EB6-9B65-9A1A-217C-1E703FB5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CD9F8-4AF2-B531-153E-01E9EF5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318BD-75BD-1C0D-2AD5-FBAAD34E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00BBB-4CE5-3F36-B436-D68ACA431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CE7A0-C7CD-7BD5-EF1D-10A350D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57E7A-DCA8-4623-B2F8-F409D78A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95267-1952-6CCC-928C-F3E4969E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1D8A-6A02-C5AF-2060-DA14B7DE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CC0D7-5397-680B-D6AF-5A000F9B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766D6-412C-A1CE-444C-0560EF87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5A39F-7BFA-A057-4A51-39E576C8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883D7-8E21-45F0-1AC4-9AEE141B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7FE4F-3BA9-1032-05E9-45D27F47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8D2C6-BDDD-4FB8-9E3F-D74FCA14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77576-A0A3-10E9-E687-0C8C23B5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4816A-C63A-0401-2DF0-0D1989FFE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0568B-73DF-4C48-B818-D425085DC890}" type="datetimeFigureOut">
              <a:rPr lang="ko-KR" altLang="en-US" smtClean="0"/>
              <a:t>24-07-08(Mon)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E3C2-53B7-F6CB-B3FD-220AF060C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46F17-6DCB-53EE-2FEF-3E5902C62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6A228-0C01-49CA-9BAF-717AF2FB3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0BE8E5-821D-0B5B-F3AD-969B03000F27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6DD306-8063-8AC8-D2D5-BE5BA454A99B}"/>
              </a:ext>
            </a:extLst>
          </p:cNvPr>
          <p:cNvSpPr txBox="1"/>
          <p:nvPr/>
        </p:nvSpPr>
        <p:spPr>
          <a:xfrm>
            <a:off x="513347" y="531950"/>
            <a:ext cx="108564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/>
              <a:t>Stable</a:t>
            </a:r>
            <a:r>
              <a:rPr lang="ko-KR" altLang="en-US" sz="6000" spc="-150" dirty="0"/>
              <a:t> </a:t>
            </a:r>
            <a:r>
              <a:rPr lang="en-US" altLang="ko-KR" sz="6000" spc="-150" dirty="0"/>
              <a:t>Diffusion</a:t>
            </a:r>
            <a:r>
              <a:rPr lang="ko-KR" altLang="en-US" sz="6000" spc="-150" dirty="0"/>
              <a:t> 모델에 </a:t>
            </a:r>
            <a:r>
              <a:rPr lang="en-US" altLang="ko-KR" sz="6000" spc="-150" dirty="0"/>
              <a:t>LoRA</a:t>
            </a:r>
            <a:r>
              <a:rPr lang="ko-KR" altLang="en-US" sz="6000" spc="-150" dirty="0"/>
              <a:t>를 </a:t>
            </a:r>
            <a:endParaRPr lang="en-US" altLang="ko-KR" sz="6000" spc="-150" dirty="0"/>
          </a:p>
          <a:p>
            <a:r>
              <a:rPr lang="ko-KR" altLang="en-US" sz="6000" spc="-150" dirty="0"/>
              <a:t>적용한 유니티 에셋 생성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4AAB4-1E10-D3AE-BC0A-8DCF83E91045}"/>
              </a:ext>
            </a:extLst>
          </p:cNvPr>
          <p:cNvSpPr txBox="1"/>
          <p:nvPr/>
        </p:nvSpPr>
        <p:spPr>
          <a:xfrm>
            <a:off x="513347" y="2606263"/>
            <a:ext cx="334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/>
              <a:t>팀 </a:t>
            </a:r>
            <a:r>
              <a:rPr lang="en-US" altLang="ko-KR" sz="3200" spc="-150" dirty="0"/>
              <a:t>Caffeine Fighter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BC162-F6A0-A15F-8B02-C643089FD17C}"/>
              </a:ext>
            </a:extLst>
          </p:cNvPr>
          <p:cNvSpPr txBox="1"/>
          <p:nvPr/>
        </p:nvSpPr>
        <p:spPr>
          <a:xfrm>
            <a:off x="513347" y="4083282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20191756 </a:t>
            </a:r>
            <a:r>
              <a:rPr lang="ko-KR" altLang="en-US" sz="1400" dirty="0"/>
              <a:t>최성우</a:t>
            </a:r>
            <a:endParaRPr lang="en-US" altLang="ko-KR" sz="1400" dirty="0"/>
          </a:p>
          <a:p>
            <a:r>
              <a:rPr lang="en-US" altLang="ko-KR" sz="1400" dirty="0"/>
              <a:t>20191758 </a:t>
            </a:r>
            <a:r>
              <a:rPr lang="ko-KR" altLang="en-US" sz="1400" dirty="0"/>
              <a:t>홍범수</a:t>
            </a:r>
            <a:endParaRPr lang="en-US" altLang="ko-KR" sz="1400" dirty="0"/>
          </a:p>
          <a:p>
            <a:r>
              <a:rPr lang="en-US" altLang="ko-KR" sz="1400" dirty="0"/>
              <a:t>20217143 </a:t>
            </a:r>
            <a:r>
              <a:rPr lang="ko-KR" altLang="en-US" sz="1400" dirty="0"/>
              <a:t>윤준식</a:t>
            </a:r>
          </a:p>
        </p:txBody>
      </p:sp>
    </p:spTree>
    <p:extLst>
      <p:ext uri="{BB962C8B-B14F-4D97-AF65-F5344CB8AC3E}">
        <p14:creationId xmlns:p14="http://schemas.microsoft.com/office/powerpoint/2010/main" val="130859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캡스톤디자인</a:t>
            </a:r>
            <a:r>
              <a:rPr lang="en-US" altLang="ko-KR" sz="2800" b="1" spc="-300" dirty="0"/>
              <a:t>II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830462-C7DA-8C93-97F8-DF3C8716081A}"/>
              </a:ext>
            </a:extLst>
          </p:cNvPr>
          <p:cNvSpPr txBox="1"/>
          <p:nvPr/>
        </p:nvSpPr>
        <p:spPr>
          <a:xfrm>
            <a:off x="740640" y="1630794"/>
            <a:ext cx="5008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Florence-2</a:t>
            </a:r>
            <a:r>
              <a:rPr lang="ko-KR" altLang="en-US" b="1" dirty="0"/>
              <a:t>를 이용한 사물 인식 및 배경 제거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편의성 개선</a:t>
            </a:r>
            <a:endParaRPr lang="en-US" altLang="ko-KR" b="1" dirty="0"/>
          </a:p>
          <a:p>
            <a:r>
              <a:rPr lang="en-US" altLang="ko-KR" b="1" dirty="0"/>
              <a:t>   - </a:t>
            </a:r>
            <a:r>
              <a:rPr lang="ko-KR" altLang="en-US" b="1" dirty="0"/>
              <a:t>한 번에 여러 장의 이미지 배경 제거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- </a:t>
            </a:r>
            <a:r>
              <a:rPr lang="ko-KR" altLang="en-US" b="1" dirty="0"/>
              <a:t>다양한 언어 지원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   - Inpaint </a:t>
            </a:r>
            <a:r>
              <a:rPr lang="ko-KR" altLang="en-US" b="1" dirty="0"/>
              <a:t>기능 추가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학습 데이터 정제 및 </a:t>
            </a:r>
            <a:r>
              <a:rPr lang="en-US" altLang="ko-KR" b="1" dirty="0"/>
              <a:t>LoRA </a:t>
            </a:r>
            <a:r>
              <a:rPr lang="ko-KR" altLang="en-US" b="1" dirty="0"/>
              <a:t>추가 학습</a:t>
            </a:r>
            <a:endParaRPr lang="en-US" altLang="ko-KR" b="1" dirty="0"/>
          </a:p>
        </p:txBody>
      </p:sp>
      <p:pic>
        <p:nvPicPr>
          <p:cNvPr id="11" name="_x153007272">
            <a:extLst>
              <a:ext uri="{FF2B5EF4-FFF2-40B4-BE49-F238E27FC236}">
                <a16:creationId xmlns:a16="http://schemas.microsoft.com/office/drawing/2014/main" id="{77A4C17D-6F9B-93BE-A762-31ADD58A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0075"/>
            <a:ext cx="5077036" cy="35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F4E2A1-77B1-1DB0-EFA0-C05A0CC90A4B}"/>
              </a:ext>
            </a:extLst>
          </p:cNvPr>
          <p:cNvSpPr txBox="1"/>
          <p:nvPr/>
        </p:nvSpPr>
        <p:spPr>
          <a:xfrm>
            <a:off x="6096000" y="1630794"/>
            <a:ext cx="50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제작한</a:t>
            </a:r>
            <a:r>
              <a:rPr lang="en-US" altLang="ko-KR" b="1" dirty="0"/>
              <a:t> </a:t>
            </a:r>
            <a:r>
              <a:rPr lang="ko-KR" altLang="en-US" b="1" dirty="0"/>
              <a:t>에셋 생성도구를 활용하여 게임 제작</a:t>
            </a:r>
          </a:p>
        </p:txBody>
      </p:sp>
    </p:spTree>
    <p:extLst>
      <p:ext uri="{BB962C8B-B14F-4D97-AF65-F5344CB8AC3E}">
        <p14:creationId xmlns:p14="http://schemas.microsoft.com/office/powerpoint/2010/main" val="18591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4F9812B7-B002-C10E-193A-9D80D89F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13" y="1294613"/>
            <a:ext cx="4268775" cy="42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D404373-E58E-0B7A-F1EE-79A9E8B598FC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941601-CC58-8DDA-E7CD-2844A7A13CEE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B23B8B-ECF0-AF82-64CB-4272005D1199}"/>
              </a:ext>
            </a:extLst>
          </p:cNvPr>
          <p:cNvSpPr txBox="1"/>
          <p:nvPr/>
        </p:nvSpPr>
        <p:spPr>
          <a:xfrm>
            <a:off x="122970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FF0A4-93E3-F9C5-3367-393AF4D4EF76}"/>
              </a:ext>
            </a:extLst>
          </p:cNvPr>
          <p:cNvSpPr txBox="1"/>
          <p:nvPr/>
        </p:nvSpPr>
        <p:spPr>
          <a:xfrm>
            <a:off x="2585007" y="2611107"/>
            <a:ext cx="638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캡스톤디자인</a:t>
            </a:r>
            <a:r>
              <a:rPr lang="en-US" altLang="ko-KR" sz="2800" dirty="0"/>
              <a:t>I</a:t>
            </a:r>
          </a:p>
          <a:p>
            <a:pPr lvl="1"/>
            <a:r>
              <a:rPr lang="en-US" altLang="ko-KR" sz="2400" dirty="0"/>
              <a:t>- </a:t>
            </a:r>
            <a:r>
              <a:rPr lang="ko-KR" altLang="en-US" sz="2400" dirty="0"/>
              <a:t>개선사항</a:t>
            </a:r>
            <a:endParaRPr lang="en-US" altLang="ko-KR" sz="2400" dirty="0"/>
          </a:p>
          <a:p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개선방안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/>
              <a:t>캡스톤디자인</a:t>
            </a:r>
            <a:r>
              <a:rPr lang="en-US" altLang="ko-KR" sz="2800" dirty="0"/>
              <a:t>II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59B63-99A3-6AB8-BA91-DDA3C301AA57}"/>
              </a:ext>
            </a:extLst>
          </p:cNvPr>
          <p:cNvSpPr txBox="1"/>
          <p:nvPr/>
        </p:nvSpPr>
        <p:spPr>
          <a:xfrm>
            <a:off x="2585007" y="9861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table of contents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89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캡스톤디자인</a:t>
            </a:r>
            <a:r>
              <a:rPr lang="en-US" altLang="ko-KR" sz="2800" b="1" spc="-300" dirty="0"/>
              <a:t>I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1933B858-51ED-27F0-5460-E86007AC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56" y="-1524001"/>
            <a:ext cx="22400871" cy="7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13226696">
            <a:extLst>
              <a:ext uri="{FF2B5EF4-FFF2-40B4-BE49-F238E27FC236}">
                <a16:creationId xmlns:a16="http://schemas.microsoft.com/office/drawing/2014/main" id="{5864DDF8-FEC9-73AE-DD2E-3C4F837D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21" y="1388943"/>
            <a:ext cx="5196114" cy="47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E2431F-FD8A-FAB9-938D-F204F5B9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765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F464D40-A727-598C-F22E-79E9A980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53006632">
            <a:extLst>
              <a:ext uri="{FF2B5EF4-FFF2-40B4-BE49-F238E27FC236}">
                <a16:creationId xmlns:a16="http://schemas.microsoft.com/office/drawing/2014/main" id="{94AE3FB9-C653-F28F-31CC-176D40E1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2" y="1810904"/>
            <a:ext cx="5677998" cy="354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34C139-C477-90B7-DCEA-B11C46542943}"/>
              </a:ext>
            </a:extLst>
          </p:cNvPr>
          <p:cNvSpPr txBox="1"/>
          <p:nvPr/>
        </p:nvSpPr>
        <p:spPr>
          <a:xfrm>
            <a:off x="312960" y="795936"/>
            <a:ext cx="373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Stable Diffusion</a:t>
            </a:r>
            <a:r>
              <a:rPr lang="ko-KR" altLang="en-US" b="1" dirty="0"/>
              <a:t>을 이용한</a:t>
            </a:r>
            <a:endParaRPr lang="en-US" altLang="ko-KR" b="1" dirty="0"/>
          </a:p>
          <a:p>
            <a:r>
              <a:rPr lang="en-US" altLang="ko-KR" b="1" dirty="0"/>
              <a:t>  Text to Image/Image to Image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EDEE2-3E81-AE3F-4E57-88CEA63A759A}"/>
              </a:ext>
            </a:extLst>
          </p:cNvPr>
          <p:cNvSpPr txBox="1"/>
          <p:nvPr/>
        </p:nvSpPr>
        <p:spPr>
          <a:xfrm>
            <a:off x="6096000" y="797328"/>
            <a:ext cx="263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Background Remove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914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캡스톤디자인</a:t>
            </a:r>
            <a:r>
              <a:rPr lang="en-US" altLang="ko-KR" sz="2800" b="1" spc="-300" dirty="0"/>
              <a:t>I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1933B858-51ED-27F0-5460-E86007AC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56" y="-1524001"/>
            <a:ext cx="22400871" cy="7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2431F-FD8A-FAB9-938D-F204F5B9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765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F464D40-A727-598C-F22E-79E9A980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F74FEF-ECB5-A757-661D-09105BE3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2" y="2106536"/>
            <a:ext cx="6135824" cy="32938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DE0697-8F5A-9F88-D027-76017D08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91" y="1990101"/>
            <a:ext cx="4466000" cy="3384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8F24FA-AF28-D26D-A829-70E143E7AC0E}"/>
              </a:ext>
            </a:extLst>
          </p:cNvPr>
          <p:cNvSpPr txBox="1"/>
          <p:nvPr/>
        </p:nvSpPr>
        <p:spPr>
          <a:xfrm>
            <a:off x="312960" y="795936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LoRA </a:t>
            </a:r>
            <a:r>
              <a:rPr lang="ko-KR" altLang="en-US" b="1" dirty="0"/>
              <a:t>학습을 위한 데이터 수집 및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02F7A-CD1F-1A9F-B748-2EF131FBB56A}"/>
              </a:ext>
            </a:extLst>
          </p:cNvPr>
          <p:cNvSpPr txBox="1"/>
          <p:nvPr/>
        </p:nvSpPr>
        <p:spPr>
          <a:xfrm>
            <a:off x="559912" y="1165268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총 </a:t>
            </a:r>
            <a:r>
              <a:rPr lang="en-US" altLang="ko-KR" dirty="0"/>
              <a:t>2693</a:t>
            </a:r>
            <a:r>
              <a:rPr lang="ko-KR" altLang="en-US" dirty="0"/>
              <a:t>장의 이미지</a:t>
            </a:r>
            <a:r>
              <a:rPr lang="en-US" altLang="ko-KR" dirty="0"/>
              <a:t> </a:t>
            </a:r>
            <a:r>
              <a:rPr lang="ko-KR" altLang="en-US" dirty="0"/>
              <a:t>수집 및 </a:t>
            </a:r>
            <a:r>
              <a:rPr lang="en-US" altLang="ko-KR" dirty="0"/>
              <a:t>LoRA </a:t>
            </a:r>
            <a:r>
              <a:rPr lang="ko-KR" altLang="en-US" dirty="0"/>
              <a:t>학습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3F6CC9-B1E7-C695-D725-AC951A737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2" y="5603069"/>
            <a:ext cx="10924359" cy="2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캡스톤디자인</a:t>
            </a:r>
            <a:r>
              <a:rPr lang="en-US" altLang="ko-KR" sz="2800" b="1" spc="-300" dirty="0"/>
              <a:t>I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1933B858-51ED-27F0-5460-E86007AC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56" y="-1524001"/>
            <a:ext cx="22400871" cy="75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2431F-FD8A-FAB9-938D-F204F5B9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765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53007272">
            <a:extLst>
              <a:ext uri="{FF2B5EF4-FFF2-40B4-BE49-F238E27FC236}">
                <a16:creationId xmlns:a16="http://schemas.microsoft.com/office/drawing/2014/main" id="{B0AC179E-B20C-3ED2-639C-19CB115F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77" y="1493302"/>
            <a:ext cx="6224643" cy="43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F02585-1E4B-830E-B162-B1DA18C6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2216075"/>
            <a:ext cx="5017697" cy="3030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3F603-F710-BE16-5340-ED20D1EDF17D}"/>
              </a:ext>
            </a:extLst>
          </p:cNvPr>
          <p:cNvSpPr txBox="1"/>
          <p:nvPr/>
        </p:nvSpPr>
        <p:spPr>
          <a:xfrm>
            <a:off x="312960" y="79593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- </a:t>
            </a:r>
            <a:r>
              <a:rPr lang="ko-KR" altLang="en-US" b="1" dirty="0"/>
              <a:t>도구를 이용하여 생성한 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9A9E6-2042-4DF3-584F-00A58EC88C5F}"/>
              </a:ext>
            </a:extLst>
          </p:cNvPr>
          <p:cNvSpPr txBox="1"/>
          <p:nvPr/>
        </p:nvSpPr>
        <p:spPr>
          <a:xfrm>
            <a:off x="6096000" y="795936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Unity</a:t>
            </a:r>
            <a:r>
              <a:rPr lang="ko-KR" altLang="en-US" b="1" dirty="0"/>
              <a:t>의 </a:t>
            </a:r>
            <a:r>
              <a:rPr lang="en-US" altLang="ko-KR" b="1" dirty="0"/>
              <a:t>3D </a:t>
            </a:r>
            <a:r>
              <a:rPr lang="ko-KR" altLang="en-US" b="1" dirty="0"/>
              <a:t>오브젝트에 적용한 예시</a:t>
            </a:r>
          </a:p>
        </p:txBody>
      </p:sp>
    </p:spTree>
    <p:extLst>
      <p:ext uri="{BB962C8B-B14F-4D97-AF65-F5344CB8AC3E}">
        <p14:creationId xmlns:p14="http://schemas.microsoft.com/office/powerpoint/2010/main" val="36187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캡스톤디자인</a:t>
            </a:r>
            <a:r>
              <a:rPr lang="en-US" altLang="ko-KR" sz="2800" b="1" spc="-300" dirty="0"/>
              <a:t>I</a:t>
            </a:r>
            <a:endParaRPr lang="ko-KR" altLang="en-US" sz="2800" b="1" spc="-3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AD9242-AEBE-3D77-E95E-105CE0076D6F}"/>
              </a:ext>
            </a:extLst>
          </p:cNvPr>
          <p:cNvSpPr txBox="1"/>
          <p:nvPr/>
        </p:nvSpPr>
        <p:spPr>
          <a:xfrm>
            <a:off x="312960" y="79593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개선사항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022E1-E9C0-3DDD-9CDC-77ADF8A1E86A}"/>
              </a:ext>
            </a:extLst>
          </p:cNvPr>
          <p:cNvSpPr txBox="1"/>
          <p:nvPr/>
        </p:nvSpPr>
        <p:spPr>
          <a:xfrm>
            <a:off x="559912" y="1165268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YOLOv5 </a:t>
            </a:r>
            <a:r>
              <a:rPr lang="ko-KR" altLang="en-US" b="1" dirty="0"/>
              <a:t>객체 인식 및 학습 데이터 문제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4E09D-819A-AE08-6C1E-87D6062881B6}"/>
              </a:ext>
            </a:extLst>
          </p:cNvPr>
          <p:cNvSpPr txBox="1"/>
          <p:nvPr/>
        </p:nvSpPr>
        <p:spPr>
          <a:xfrm>
            <a:off x="559912" y="2204462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이미지 수정 방법이 </a:t>
            </a:r>
            <a:r>
              <a:rPr lang="en-US" altLang="ko-KR" b="1" dirty="0"/>
              <a:t>img2img</a:t>
            </a:r>
            <a:r>
              <a:rPr lang="ko-KR" altLang="en-US" b="1" dirty="0"/>
              <a:t>로 제한됨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0CA90-1FDE-E358-1008-EB37E2F1806A}"/>
              </a:ext>
            </a:extLst>
          </p:cNvPr>
          <p:cNvSpPr txBox="1"/>
          <p:nvPr/>
        </p:nvSpPr>
        <p:spPr>
          <a:xfrm>
            <a:off x="559912" y="3305145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영어만 지원하기 때문에 언어의 장벽이 생김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FEE3C-38E3-BE83-3857-2B8817C39976}"/>
              </a:ext>
            </a:extLst>
          </p:cNvPr>
          <p:cNvSpPr txBox="1"/>
          <p:nvPr/>
        </p:nvSpPr>
        <p:spPr>
          <a:xfrm>
            <a:off x="512876" y="4401889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배경 제거를 할 때 한번에 하나의 이미지만 처리할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4AB7A-543C-CC42-29B4-9C3A631E1CC1}"/>
              </a:ext>
            </a:extLst>
          </p:cNvPr>
          <p:cNvSpPr txBox="1"/>
          <p:nvPr/>
        </p:nvSpPr>
        <p:spPr>
          <a:xfrm>
            <a:off x="712312" y="1528974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 수집을 위해 이미지 생성 및 </a:t>
            </a:r>
            <a:r>
              <a:rPr lang="en-US" altLang="ko-KR" dirty="0" err="1"/>
              <a:t>bbox</a:t>
            </a:r>
            <a:r>
              <a:rPr lang="ko-KR" altLang="en-US" dirty="0"/>
              <a:t>를 직접 만들어야 하므로 시간이 오래 걸림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1EED5-A39B-840C-6F8C-637162EA0C37}"/>
              </a:ext>
            </a:extLst>
          </p:cNvPr>
          <p:cNvSpPr txBox="1"/>
          <p:nvPr/>
        </p:nvSpPr>
        <p:spPr>
          <a:xfrm>
            <a:off x="712312" y="2559860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사용자가 이미지의 특정 부분만 수정하고 싶을 때 어려움이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111D5-C79D-83A9-F697-37C3CD255E22}"/>
              </a:ext>
            </a:extLst>
          </p:cNvPr>
          <p:cNvSpPr txBox="1"/>
          <p:nvPr/>
        </p:nvSpPr>
        <p:spPr>
          <a:xfrm>
            <a:off x="712312" y="3649421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영어를 잘 하지 못하면 이미지를 생성할 때 제한이 생김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69D0E-5ACF-A6B9-E1E6-7256D0232C47}"/>
              </a:ext>
            </a:extLst>
          </p:cNvPr>
          <p:cNvSpPr txBox="1"/>
          <p:nvPr/>
        </p:nvSpPr>
        <p:spPr>
          <a:xfrm>
            <a:off x="712312" y="4785025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원하는 이미지들을 한번에 처리할 수 없으므로 불필요한 반복작업을 수행해야 함</a:t>
            </a:r>
          </a:p>
        </p:txBody>
      </p:sp>
    </p:spTree>
    <p:extLst>
      <p:ext uri="{BB962C8B-B14F-4D97-AF65-F5344CB8AC3E}">
        <p14:creationId xmlns:p14="http://schemas.microsoft.com/office/powerpoint/2010/main" val="11453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개선방안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5388F4-85E9-949A-A967-DAE51A897D7A}"/>
              </a:ext>
            </a:extLst>
          </p:cNvPr>
          <p:cNvSpPr txBox="1"/>
          <p:nvPr/>
        </p:nvSpPr>
        <p:spPr>
          <a:xfrm>
            <a:off x="312960" y="795936"/>
            <a:ext cx="448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YOLOv5 </a:t>
            </a:r>
            <a:r>
              <a:rPr lang="ko-KR" altLang="en-US" b="1" dirty="0"/>
              <a:t>객체 인식 및 학습 데이터 문제</a:t>
            </a:r>
          </a:p>
        </p:txBody>
      </p:sp>
      <p:pic>
        <p:nvPicPr>
          <p:cNvPr id="8" name="그림 7" descr="텍스트, 차량, 육상 차량, 자동차이(가) 표시된 사진&#10;&#10;자동 생성된 설명">
            <a:extLst>
              <a:ext uri="{FF2B5EF4-FFF2-40B4-BE49-F238E27FC236}">
                <a16:creationId xmlns:a16="http://schemas.microsoft.com/office/drawing/2014/main" id="{34518514-832B-9F00-9268-4EC43379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2" y="2464771"/>
            <a:ext cx="6448101" cy="3008533"/>
          </a:xfrm>
          <a:prstGeom prst="rect">
            <a:avLst/>
          </a:prstGeom>
        </p:spPr>
      </p:pic>
      <p:pic>
        <p:nvPicPr>
          <p:cNvPr id="10" name="그림 9" descr="차량, 육상 차량, 바퀴, 타이어이(가) 표시된 사진&#10;&#10;자동 생성된 설명">
            <a:extLst>
              <a:ext uri="{FF2B5EF4-FFF2-40B4-BE49-F238E27FC236}">
                <a16:creationId xmlns:a16="http://schemas.microsoft.com/office/drawing/2014/main" id="{A633627C-667E-FCA0-357A-85D1F514C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2" b="21224"/>
          <a:stretch/>
        </p:blipFill>
        <p:spPr>
          <a:xfrm>
            <a:off x="7371173" y="1656825"/>
            <a:ext cx="3774159" cy="2312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2C68D5-3F3E-89FB-89B1-BD19E3709B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36" b="19823"/>
          <a:stretch/>
        </p:blipFill>
        <p:spPr>
          <a:xfrm>
            <a:off x="7371173" y="3969038"/>
            <a:ext cx="3774159" cy="2371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DDA0D-1716-24AB-FCC9-3CAF46FBF2F1}"/>
              </a:ext>
            </a:extLst>
          </p:cNvPr>
          <p:cNvSpPr txBox="1"/>
          <p:nvPr/>
        </p:nvSpPr>
        <p:spPr>
          <a:xfrm>
            <a:off x="559912" y="1165268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YOLOv5 </a:t>
            </a:r>
            <a:r>
              <a:rPr lang="ko-KR" altLang="en-US" b="1" dirty="0"/>
              <a:t>모델을 </a:t>
            </a:r>
            <a:r>
              <a:rPr lang="en-US" altLang="ko-KR" b="1" dirty="0"/>
              <a:t>Florence-2 </a:t>
            </a:r>
            <a:r>
              <a:rPr lang="ko-KR" altLang="en-US" b="1" dirty="0"/>
              <a:t>모델로 변경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545E8-5E96-327B-0D7C-7172FD779F50}"/>
              </a:ext>
            </a:extLst>
          </p:cNvPr>
          <p:cNvSpPr txBox="1"/>
          <p:nvPr/>
        </p:nvSpPr>
        <p:spPr>
          <a:xfrm>
            <a:off x="3236911" y="6166211"/>
            <a:ext cx="571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 YOLOv5</a:t>
            </a:r>
            <a:r>
              <a:rPr lang="ko-KR" altLang="en-US" sz="1400" dirty="0"/>
              <a:t> </a:t>
            </a:r>
            <a:r>
              <a:rPr lang="en-US" altLang="ko-KR" sz="1400" dirty="0"/>
              <a:t>/ Florence-2 </a:t>
            </a:r>
            <a:r>
              <a:rPr lang="ko-KR" altLang="en-US" sz="1400" dirty="0"/>
              <a:t>객체 인식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1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개선방안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5388F4-85E9-949A-A967-DAE51A897D7A}"/>
              </a:ext>
            </a:extLst>
          </p:cNvPr>
          <p:cNvSpPr txBox="1"/>
          <p:nvPr/>
        </p:nvSpPr>
        <p:spPr>
          <a:xfrm>
            <a:off x="312960" y="795936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이미지 수정 방법이 </a:t>
            </a:r>
            <a:r>
              <a:rPr lang="en-US" altLang="ko-KR" b="1" dirty="0"/>
              <a:t>img2img</a:t>
            </a:r>
            <a:r>
              <a:rPr lang="ko-KR" altLang="en-US" b="1" dirty="0"/>
              <a:t>로 제한됨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30375-C097-54AF-5D5E-A24880C8BB82}"/>
              </a:ext>
            </a:extLst>
          </p:cNvPr>
          <p:cNvSpPr txBox="1"/>
          <p:nvPr/>
        </p:nvSpPr>
        <p:spPr>
          <a:xfrm>
            <a:off x="559912" y="1165268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Inpaint </a:t>
            </a:r>
            <a:r>
              <a:rPr lang="ko-KR" altLang="en-US" b="1" dirty="0"/>
              <a:t>기능을 추가하여 사용자가 원하는 부분을 수정할 수 있게 함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A438D3-7180-3F5B-C297-4160A166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22" y="1714964"/>
            <a:ext cx="8432953" cy="44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04E77-E173-DD56-A645-3268A693705E}"/>
              </a:ext>
            </a:extLst>
          </p:cNvPr>
          <p:cNvSpPr txBox="1"/>
          <p:nvPr/>
        </p:nvSpPr>
        <p:spPr>
          <a:xfrm>
            <a:off x="7170235" y="6541869"/>
            <a:ext cx="5190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이미지 출처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: https://aws.amazon.com/ko/blogs/machine-learning/inpaint-images-with-stable-diffusion-using-amazon-sagemaker-jumpstart/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B3384-4666-1717-946B-0F414C37925C}"/>
              </a:ext>
            </a:extLst>
          </p:cNvPr>
          <p:cNvSpPr txBox="1"/>
          <p:nvPr/>
        </p:nvSpPr>
        <p:spPr>
          <a:xfrm>
            <a:off x="3236911" y="6166211"/>
            <a:ext cx="5718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 inpaint </a:t>
            </a:r>
            <a:r>
              <a:rPr lang="ko-KR" altLang="en-US" sz="1400" dirty="0"/>
              <a:t>사용 예시</a:t>
            </a:r>
            <a:r>
              <a:rPr lang="en-US" altLang="ko-KR" sz="1400" dirty="0"/>
              <a:t> 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756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7AA556-BBEF-1AAB-0720-043F6302705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6C65CA-5347-BD04-6413-6A1891D5E349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5CF9-D13F-5BA8-9A07-BF25446DFBCF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/>
              <a:t>개선방안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BA20AF-558B-D89B-BA3F-8DEE4D10B37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5388F4-85E9-949A-A967-DAE51A897D7A}"/>
              </a:ext>
            </a:extLst>
          </p:cNvPr>
          <p:cNvSpPr txBox="1"/>
          <p:nvPr/>
        </p:nvSpPr>
        <p:spPr>
          <a:xfrm>
            <a:off x="312960" y="795936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영어만</a:t>
            </a:r>
            <a:r>
              <a:rPr lang="en-US" altLang="ko-KR" b="1" dirty="0"/>
              <a:t> </a:t>
            </a:r>
            <a:r>
              <a:rPr lang="ko-KR" altLang="en-US" b="1" dirty="0"/>
              <a:t>지원하기 때문에 언어의 장벽이 생김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30375-C097-54AF-5D5E-A24880C8BB82}"/>
              </a:ext>
            </a:extLst>
          </p:cNvPr>
          <p:cNvSpPr txBox="1"/>
          <p:nvPr/>
        </p:nvSpPr>
        <p:spPr>
          <a:xfrm>
            <a:off x="559912" y="1165268"/>
            <a:ext cx="1107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번역 </a:t>
            </a:r>
            <a:r>
              <a:rPr lang="en-US" altLang="ko-KR" b="1" dirty="0"/>
              <a:t>API</a:t>
            </a:r>
            <a:r>
              <a:rPr lang="ko-KR" altLang="en-US" b="1" dirty="0"/>
              <a:t>를 이용하여 사용자가 원하는 바를 제대로 표현하기 위해 여러 언어로 프롬프트를 입력할 수 있게 함</a:t>
            </a:r>
            <a:endParaRPr lang="en-US" altLang="ko-KR" b="1" dirty="0"/>
          </a:p>
        </p:txBody>
      </p:sp>
      <p:pic>
        <p:nvPicPr>
          <p:cNvPr id="2050" name="Picture 2" descr="Google Translate hits 1 billion downloads on the Play Store - Gizmochina">
            <a:extLst>
              <a:ext uri="{FF2B5EF4-FFF2-40B4-BE49-F238E27FC236}">
                <a16:creationId xmlns:a16="http://schemas.microsoft.com/office/drawing/2014/main" id="{6DAC681E-4710-C10C-6906-DA058D63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77" y="1559579"/>
            <a:ext cx="3325536" cy="18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D03B5-D70B-2CE6-523F-011F3B14A11C}"/>
              </a:ext>
            </a:extLst>
          </p:cNvPr>
          <p:cNvSpPr txBox="1"/>
          <p:nvPr/>
        </p:nvSpPr>
        <p:spPr>
          <a:xfrm>
            <a:off x="312960" y="3572588"/>
            <a:ext cx="640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배경 제거를 할 때 한번에 하나의 이미지만 처리할 수 있음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F02A5-A4DA-02F0-2F04-043916124ED9}"/>
              </a:ext>
            </a:extLst>
          </p:cNvPr>
          <p:cNvSpPr txBox="1"/>
          <p:nvPr/>
        </p:nvSpPr>
        <p:spPr>
          <a:xfrm>
            <a:off x="559912" y="3941920"/>
            <a:ext cx="110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한 번에 여러 장의 이미지의 배경을 제거할 수 있게 하여 불필요한 반복작업을 줄임</a:t>
            </a:r>
            <a:endParaRPr lang="en-US" altLang="ko-KR" b="1" dirty="0"/>
          </a:p>
        </p:txBody>
      </p:sp>
      <p:pic>
        <p:nvPicPr>
          <p:cNvPr id="11" name="그림 10" descr="예술, 픽셀, 상징, 스크린샷이(가) 표시된 사진&#10;&#10;자동 생성된 설명">
            <a:extLst>
              <a:ext uri="{FF2B5EF4-FFF2-40B4-BE49-F238E27FC236}">
                <a16:creationId xmlns:a16="http://schemas.microsoft.com/office/drawing/2014/main" id="{D4A7F2E3-6827-355E-F038-C15543C5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36" b="92188" l="9961" r="89844">
                        <a14:foregroundMark x1="57422" y1="6836" x2="61133" y2="12500"/>
                        <a14:foregroundMark x1="58398" y1="9375" x2="58008" y2="17188"/>
                        <a14:foregroundMark x1="51758" y1="14648" x2="51758" y2="25000"/>
                        <a14:foregroundMark x1="51172" y1="16797" x2="50781" y2="26563"/>
                        <a14:foregroundMark x1="50781" y1="92188" x2="48047" y2="88672"/>
                        <a14:foregroundMark x1="51172" y1="90234" x2="50781" y2="87695"/>
                        <a14:foregroundMark x1="52344" y1="15234" x2="52344" y2="15234"/>
                        <a14:foregroundMark x1="58398" y1="17773" x2="66573" y2="21766"/>
                        <a14:foregroundMark x1="65820" y1="20898" x2="70313" y2="25977"/>
                        <a14:foregroundMark x1="66211" y1="16211" x2="68359" y2="21289"/>
                        <a14:foregroundMark x1="68750" y1="19727" x2="63672" y2="14648"/>
                        <a14:foregroundMark x1="67383" y1="19727" x2="66211" y2="14648"/>
                        <a14:foregroundMark x1="63672" y1="17188" x2="53320" y2="13672"/>
                        <a14:foregroundMark x1="61523" y1="13672" x2="52344" y2="13086"/>
                        <a14:foregroundMark x1="63672" y1="14648" x2="69336" y2="19727"/>
                        <a14:foregroundMark x1="65234" y1="15234" x2="62109" y2="12109"/>
                        <a14:foregroundMark x1="65234" y1="14648" x2="68359" y2="22461"/>
                        <a14:backgroundMark x1="67383" y1="12109" x2="67808" y2="13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61" y="4613431"/>
            <a:ext cx="1828143" cy="1828143"/>
          </a:xfrm>
          <a:prstGeom prst="rect">
            <a:avLst/>
          </a:prstGeom>
        </p:spPr>
      </p:pic>
      <p:pic>
        <p:nvPicPr>
          <p:cNvPr id="13" name="그림 12" descr="예술, 픽셀, 상징, 스크린샷이(가) 표시된 사진&#10;&#10;자동 생성된 설명">
            <a:extLst>
              <a:ext uri="{FF2B5EF4-FFF2-40B4-BE49-F238E27FC236}">
                <a16:creationId xmlns:a16="http://schemas.microsoft.com/office/drawing/2014/main" id="{453CE1E9-F6A9-CCA7-94C8-7D35DC852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52" y="4607362"/>
            <a:ext cx="1828143" cy="182814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C204D7-B04C-2BA9-1D08-1516FBCE5693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5574841" y="5521434"/>
            <a:ext cx="1042320" cy="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그림 18" descr="픽셀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43BD6D67-FF8A-952A-BEB6-A4D42CC93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97" y="4607362"/>
            <a:ext cx="1828144" cy="1828144"/>
          </a:xfrm>
          <a:prstGeom prst="rect">
            <a:avLst/>
          </a:prstGeom>
        </p:spPr>
      </p:pic>
      <p:pic>
        <p:nvPicPr>
          <p:cNvPr id="20" name="그림 19" descr="픽셀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12B196CE-0AFC-802A-EEE7-7BF7FC2B7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04" y="4607362"/>
            <a:ext cx="1828144" cy="18281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803C2A-4E02-D6CF-22C9-84528B128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9336" y="2096691"/>
            <a:ext cx="4014293" cy="7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4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347</Words>
  <Application>Microsoft Office PowerPoint</Application>
  <PresentationFormat>와이드스크린</PresentationFormat>
  <Paragraphs>71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최성우</dc:creator>
  <cp:lastModifiedBy>최성우</cp:lastModifiedBy>
  <cp:revision>38</cp:revision>
  <dcterms:created xsi:type="dcterms:W3CDTF">2024-05-13T19:44:30Z</dcterms:created>
  <dcterms:modified xsi:type="dcterms:W3CDTF">2024-07-08T13:55:45Z</dcterms:modified>
</cp:coreProperties>
</file>