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1"/>
  </p:notesMasterIdLst>
  <p:handoutMasterIdLst>
    <p:handoutMasterId r:id="rId22"/>
  </p:handoutMasterIdLst>
  <p:sldIdLst>
    <p:sldId id="306" r:id="rId5"/>
    <p:sldId id="307" r:id="rId6"/>
    <p:sldId id="315" r:id="rId7"/>
    <p:sldId id="304" r:id="rId8"/>
    <p:sldId id="316" r:id="rId9"/>
    <p:sldId id="308" r:id="rId10"/>
    <p:sldId id="318" r:id="rId11"/>
    <p:sldId id="319" r:id="rId12"/>
    <p:sldId id="328" r:id="rId13"/>
    <p:sldId id="329" r:id="rId14"/>
    <p:sldId id="327" r:id="rId15"/>
    <p:sldId id="321" r:id="rId16"/>
    <p:sldId id="323" r:id="rId17"/>
    <p:sldId id="326" r:id="rId18"/>
    <p:sldId id="330" r:id="rId19"/>
    <p:sldId id="312" r:id="rId2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F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56" autoAdjust="0"/>
    <p:restoredTop sz="94534" autoAdjust="0"/>
  </p:normalViewPr>
  <p:slideViewPr>
    <p:cSldViewPr snapToGrid="0">
      <p:cViewPr varScale="1">
        <p:scale>
          <a:sx n="79" d="100"/>
          <a:sy n="79" d="100"/>
        </p:scale>
        <p:origin x="144" y="7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893A7-208D-49A2-ADF3-6D51FF1E3A67}" type="datetime1">
              <a:rPr lang="ko-KR" altLang="en-US" smtClean="0">
                <a:latin typeface="+mj-lt"/>
              </a:rPr>
              <a:t>2024-03-10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C9CB7-07FF-4D57-AB49-9C3B8C50138F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979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88382B4-BA11-4387-BBF0-6A871BD5BB3D}" type="datetime1">
              <a:rPr lang="ko-KR" altLang="en-US" smtClean="0"/>
              <a:pPr/>
              <a:t>2024-03-10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5939589-3E79-4C82-AA4A-FE78234FAA5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4026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10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15503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85345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6887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13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1097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14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2032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15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01137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16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24027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4779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3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7920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4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49325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5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8275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6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2753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7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6483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8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3942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9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7405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11" name="직선 연결선(S)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래픽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그래픽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래픽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그래픽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텍스트 개체 틀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7" name="내용 개체 틀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0" name="그림 개체 틀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1" name="그림 개체 틀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그림 개체 틀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1" name="그림 개체 틀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0" name="그림 개체 틀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그래픽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그래픽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래픽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5" name="직선 연결선(S)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2 슬라이드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래픽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그래픽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그래픽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1" name="그래픽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래픽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그래픽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그래픽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그래픽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구역 머리글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그래픽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그래픽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그래픽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그래픽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그래픽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래픽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콘텐츠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9" name="그래픽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그래픽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그래픽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래픽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12.10752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rxiv.org/pdf/2106.09685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4400" cap="non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스테이블 디퓨전 모델에 </a:t>
            </a:r>
            <a:r>
              <a:rPr lang="en-US" altLang="ko-KR" sz="4400" cap="non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LoRA</a:t>
            </a:r>
            <a:r>
              <a:rPr lang="ko-KR" altLang="en-US" sz="4400" cap="non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적용한 </a:t>
            </a:r>
            <a:br>
              <a:rPr lang="en-US" altLang="ko-KR" sz="4400" cap="none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4400" cap="non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유니티 에셋 생성 도구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20191756</a:t>
            </a:r>
            <a:r>
              <a:rPr lang="ko-KR" altLang="en-US" dirty="0"/>
              <a:t> 최성우</a:t>
            </a:r>
            <a:endParaRPr lang="en-US" altLang="ko-KR" dirty="0"/>
          </a:p>
          <a:p>
            <a:pPr rtl="0"/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20191758 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홍범수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dirty="0"/>
              <a:t>20217143 </a:t>
            </a:r>
            <a:r>
              <a:rPr lang="ko-KR" altLang="en-US" dirty="0"/>
              <a:t>윤준식</a:t>
            </a:r>
            <a:endParaRPr lang="ko-KR" altLang="en-US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현황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제목 2">
            <a:extLst>
              <a:ext uri="{FF2B5EF4-FFF2-40B4-BE49-F238E27FC236}">
                <a16:creationId xmlns:a16="http://schemas.microsoft.com/office/drawing/2014/main" id="{A09508FF-BBD0-4B5D-18DD-350138A08D5A}"/>
              </a:ext>
            </a:extLst>
          </p:cNvPr>
          <p:cNvSpPr txBox="1">
            <a:spLocks/>
          </p:cNvSpPr>
          <p:nvPr/>
        </p:nvSpPr>
        <p:spPr>
          <a:xfrm>
            <a:off x="674132" y="954024"/>
            <a:ext cx="8518636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dirty="0"/>
              <a:t>Stable Diffusion &amp; LoRA</a:t>
            </a:r>
            <a:endParaRPr lang="ko-KR" altLang="en-US" sz="4400" dirty="0"/>
          </a:p>
        </p:txBody>
      </p:sp>
      <p:pic>
        <p:nvPicPr>
          <p:cNvPr id="3076" name="Picture 4" descr="그림10. Text To Image Samples">
            <a:extLst>
              <a:ext uri="{FF2B5EF4-FFF2-40B4-BE49-F238E27FC236}">
                <a16:creationId xmlns:a16="http://schemas.microsoft.com/office/drawing/2014/main" id="{71857490-DE76-346C-C621-5A08000CE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" y="2834826"/>
            <a:ext cx="6784849" cy="288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FAB7B8D-D544-28B3-88B6-065E40609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920" y="2669564"/>
            <a:ext cx="3126769" cy="288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650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</a:p>
        </p:txBody>
      </p:sp>
    </p:spTree>
    <p:extLst>
      <p:ext uri="{BB962C8B-B14F-4D97-AF65-F5344CB8AC3E}">
        <p14:creationId xmlns:p14="http://schemas.microsoft.com/office/powerpoint/2010/main" val="4193004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5915" y="1152605"/>
            <a:ext cx="4434840" cy="1194816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6" y="1459992"/>
            <a:ext cx="4434835" cy="3938016"/>
          </a:xfrm>
        </p:spPr>
        <p:txBody>
          <a:bodyPr rtlCol="0" anchor="ctr">
            <a:noAutofit/>
          </a:bodyPr>
          <a:lstStyle/>
          <a:p>
            <a:pPr rtl="0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Stable Diffusion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이미지 생성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Yolo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사물 인식 및 이미지 크롭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크롭된 이미지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Background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Gradio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웹 앱 서비스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E57FB8AA-2F3A-8B13-4C22-FC4667819D01}"/>
              </a:ext>
            </a:extLst>
          </p:cNvPr>
          <p:cNvGrpSpPr/>
          <p:nvPr/>
        </p:nvGrpSpPr>
        <p:grpSpPr>
          <a:xfrm>
            <a:off x="423989" y="305061"/>
            <a:ext cx="4920486" cy="6247877"/>
            <a:chOff x="1175514" y="299653"/>
            <a:chExt cx="4920486" cy="6247877"/>
          </a:xfrm>
        </p:grpSpPr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B1C14031-5C30-EB2B-C51C-87F2D406AF3C}"/>
                </a:ext>
              </a:extLst>
            </p:cNvPr>
            <p:cNvSpPr/>
            <p:nvPr/>
          </p:nvSpPr>
          <p:spPr>
            <a:xfrm>
              <a:off x="1175514" y="299653"/>
              <a:ext cx="4920486" cy="6247877"/>
            </a:xfrm>
            <a:prstGeom prst="roundRect">
              <a:avLst>
                <a:gd name="adj" fmla="val 6614"/>
              </a:avLst>
            </a:prstGeom>
            <a:ln w="57150">
              <a:solidFill>
                <a:srgbClr val="92D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7628688A-6241-5D71-769E-4236B0CB0672}"/>
                </a:ext>
              </a:extLst>
            </p:cNvPr>
            <p:cNvSpPr/>
            <p:nvPr/>
          </p:nvSpPr>
          <p:spPr>
            <a:xfrm>
              <a:off x="4212695" y="1652069"/>
              <a:ext cx="1682495" cy="415846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이미지 생성</a:t>
              </a: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24CEA85-DC05-8C8D-04E1-E53050D78F99}"/>
                </a:ext>
              </a:extLst>
            </p:cNvPr>
            <p:cNvSpPr/>
            <p:nvPr/>
          </p:nvSpPr>
          <p:spPr>
            <a:xfrm>
              <a:off x="2020831" y="4530303"/>
              <a:ext cx="1682495" cy="431741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이미지 확인</a:t>
              </a: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759D2D59-C12A-85E4-4FCA-94B9C85AAB5F}"/>
                </a:ext>
              </a:extLst>
            </p:cNvPr>
            <p:cNvSpPr/>
            <p:nvPr/>
          </p:nvSpPr>
          <p:spPr>
            <a:xfrm>
              <a:off x="1680722" y="5560870"/>
              <a:ext cx="1682495" cy="516870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이미지 저장</a:t>
              </a: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06E2B70E-1401-B708-A6CE-E4B6F1DC00D5}"/>
                </a:ext>
              </a:extLst>
            </p:cNvPr>
            <p:cNvSpPr/>
            <p:nvPr/>
          </p:nvSpPr>
          <p:spPr>
            <a:xfrm>
              <a:off x="3632712" y="5560870"/>
              <a:ext cx="1682495" cy="516870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유니티로 전송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8E70BBB6-21FB-77A1-28C9-F1409E99071D}"/>
                </a:ext>
              </a:extLst>
            </p:cNvPr>
            <p:cNvSpPr/>
            <p:nvPr/>
          </p:nvSpPr>
          <p:spPr>
            <a:xfrm>
              <a:off x="1563047" y="844112"/>
              <a:ext cx="2391669" cy="877313"/>
            </a:xfrm>
            <a:prstGeom prst="rect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7629CA65-6B2E-07C2-4AC0-5CF07ACDB806}"/>
                </a:ext>
              </a:extLst>
            </p:cNvPr>
            <p:cNvSpPr/>
            <p:nvPr/>
          </p:nvSpPr>
          <p:spPr>
            <a:xfrm>
              <a:off x="1683577" y="975515"/>
              <a:ext cx="1004444" cy="606044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프롬프트 입력</a:t>
              </a: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34C3BDA1-776E-4BB4-53B1-E47001DF2423}"/>
                </a:ext>
              </a:extLst>
            </p:cNvPr>
            <p:cNvSpPr/>
            <p:nvPr/>
          </p:nvSpPr>
          <p:spPr>
            <a:xfrm>
              <a:off x="2801688" y="975515"/>
              <a:ext cx="1039361" cy="606044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크기 설정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910BAF9C-B763-A29B-A5BE-105FDB689061}"/>
                </a:ext>
              </a:extLst>
            </p:cNvPr>
            <p:cNvSpPr/>
            <p:nvPr/>
          </p:nvSpPr>
          <p:spPr>
            <a:xfrm>
              <a:off x="4342249" y="863640"/>
              <a:ext cx="1500823" cy="516869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3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생성 타입 </a:t>
              </a:r>
              <a:r>
                <a:rPr lang="en-US" altLang="ko-KR" sz="13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3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로라</a:t>
              </a:r>
              <a:r>
                <a:rPr lang="en-US" altLang="ko-KR" sz="13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r>
                <a:rPr lang="ko-KR" altLang="en-US" sz="13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</a:p>
          </p:txBody>
        </p: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FA6C3396-F586-6276-F813-E6F0AA022E98}"/>
                </a:ext>
              </a:extLst>
            </p:cNvPr>
            <p:cNvCxnSpPr>
              <a:cxnSpLocks/>
              <a:endCxn id="109" idx="1"/>
            </p:cNvCxnSpPr>
            <p:nvPr/>
          </p:nvCxnSpPr>
          <p:spPr>
            <a:xfrm>
              <a:off x="3954716" y="1122074"/>
              <a:ext cx="387533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B9F2994F-FBD7-23CD-FB0C-721A632DB476}"/>
                </a:ext>
              </a:extLst>
            </p:cNvPr>
            <p:cNvCxnSpPr>
              <a:cxnSpLocks/>
              <a:endCxn id="103" idx="0"/>
            </p:cNvCxnSpPr>
            <p:nvPr/>
          </p:nvCxnSpPr>
          <p:spPr>
            <a:xfrm>
              <a:off x="2862079" y="4184650"/>
              <a:ext cx="0" cy="3456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F6AD0C11-2B5E-CC7A-426A-8D7787F57AEC}"/>
                </a:ext>
              </a:extLst>
            </p:cNvPr>
            <p:cNvCxnSpPr>
              <a:cxnSpLocks/>
            </p:cNvCxnSpPr>
            <p:nvPr/>
          </p:nvCxnSpPr>
          <p:spPr>
            <a:xfrm>
              <a:off x="2502666" y="5317260"/>
              <a:ext cx="0" cy="2436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F653CDC8-C54B-3214-3817-2867F6DFF9C3}"/>
                </a:ext>
              </a:extLst>
            </p:cNvPr>
            <p:cNvCxnSpPr>
              <a:cxnSpLocks/>
            </p:cNvCxnSpPr>
            <p:nvPr/>
          </p:nvCxnSpPr>
          <p:spPr>
            <a:xfrm>
              <a:off x="4523489" y="5310680"/>
              <a:ext cx="0" cy="2332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D7127774-A255-050E-3A0E-D2DA5CB63216}"/>
                </a:ext>
              </a:extLst>
            </p:cNvPr>
            <p:cNvCxnSpPr>
              <a:cxnSpLocks/>
            </p:cNvCxnSpPr>
            <p:nvPr/>
          </p:nvCxnSpPr>
          <p:spPr>
            <a:xfrm>
              <a:off x="2852426" y="4974064"/>
              <a:ext cx="0" cy="3431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EA0A5979-6A79-79FB-41AB-5935BF01ED21}"/>
                </a:ext>
              </a:extLst>
            </p:cNvPr>
            <p:cNvCxnSpPr>
              <a:cxnSpLocks/>
            </p:cNvCxnSpPr>
            <p:nvPr/>
          </p:nvCxnSpPr>
          <p:spPr>
            <a:xfrm>
              <a:off x="2487426" y="5310680"/>
              <a:ext cx="2061714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0A327249-FD61-20BB-E350-8FD0E15DFB78}"/>
                </a:ext>
              </a:extLst>
            </p:cNvPr>
            <p:cNvCxnSpPr>
              <a:cxnSpLocks/>
              <a:endCxn id="103" idx="1"/>
            </p:cNvCxnSpPr>
            <p:nvPr/>
          </p:nvCxnSpPr>
          <p:spPr>
            <a:xfrm>
              <a:off x="1315216" y="4741029"/>
              <a:ext cx="705615" cy="514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771DF5A0-4A06-F0D7-8748-AA1EFCF83C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5216" y="1316803"/>
              <a:ext cx="0" cy="3444157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DDB14F0A-1AF2-A085-8518-7268B7287E11}"/>
                </a:ext>
              </a:extLst>
            </p:cNvPr>
            <p:cNvCxnSpPr>
              <a:cxnSpLocks/>
            </p:cNvCxnSpPr>
            <p:nvPr/>
          </p:nvCxnSpPr>
          <p:spPr>
            <a:xfrm>
              <a:off x="1315216" y="1332043"/>
              <a:ext cx="24783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D06EA73-8411-3BB0-4958-A12B11E91E2C}"/>
                </a:ext>
              </a:extLst>
            </p:cNvPr>
            <p:cNvSpPr/>
            <p:nvPr/>
          </p:nvSpPr>
          <p:spPr>
            <a:xfrm>
              <a:off x="2020831" y="2983005"/>
              <a:ext cx="1682495" cy="431741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이미지 크롭</a:t>
              </a: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AB37DC3A-A9DD-7890-38BE-D5A07F325477}"/>
                </a:ext>
              </a:extLst>
            </p:cNvPr>
            <p:cNvSpPr/>
            <p:nvPr/>
          </p:nvSpPr>
          <p:spPr>
            <a:xfrm>
              <a:off x="2011179" y="3754726"/>
              <a:ext cx="1682495" cy="431741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배경 제거</a:t>
              </a:r>
            </a:p>
          </p:txBody>
        </p: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491C632E-DD47-6CCA-E46F-05A0A8BA9274}"/>
                </a:ext>
              </a:extLst>
            </p:cNvPr>
            <p:cNvCxnSpPr>
              <a:cxnSpLocks/>
            </p:cNvCxnSpPr>
            <p:nvPr/>
          </p:nvCxnSpPr>
          <p:spPr>
            <a:xfrm>
              <a:off x="2858908" y="3409073"/>
              <a:ext cx="0" cy="3456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088495BA-F6A7-33B3-FD85-25C1D92B8360}"/>
                </a:ext>
              </a:extLst>
            </p:cNvPr>
            <p:cNvCxnSpPr>
              <a:cxnSpLocks/>
            </p:cNvCxnSpPr>
            <p:nvPr/>
          </p:nvCxnSpPr>
          <p:spPr>
            <a:xfrm>
              <a:off x="2866666" y="2514553"/>
              <a:ext cx="0" cy="4684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99F4FCB6-1B45-0A25-7275-A9EEB7349629}"/>
                </a:ext>
              </a:extLst>
            </p:cNvPr>
            <p:cNvSpPr/>
            <p:nvPr/>
          </p:nvSpPr>
          <p:spPr>
            <a:xfrm>
              <a:off x="4212328" y="2342013"/>
              <a:ext cx="744945" cy="356528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배경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B9007291-7018-5361-D17E-DFB82D46714B}"/>
                </a:ext>
              </a:extLst>
            </p:cNvPr>
            <p:cNvSpPr/>
            <p:nvPr/>
          </p:nvSpPr>
          <p:spPr>
            <a:xfrm>
              <a:off x="5149990" y="2344552"/>
              <a:ext cx="744943" cy="356528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배경</a:t>
              </a:r>
            </a:p>
          </p:txBody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3CBF24EB-7DFF-6BEF-F066-2325D4692F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98182" y="4750554"/>
              <a:ext cx="184568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400AF3EA-E7A2-2F10-5783-5AC5C1AF3EED}"/>
                </a:ext>
              </a:extLst>
            </p:cNvPr>
            <p:cNvCxnSpPr>
              <a:cxnSpLocks/>
            </p:cNvCxnSpPr>
            <p:nvPr/>
          </p:nvCxnSpPr>
          <p:spPr>
            <a:xfrm>
              <a:off x="2866666" y="2528340"/>
              <a:ext cx="1345662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7FAF6E57-4045-3A5B-17A4-07557C313D3C}"/>
                </a:ext>
              </a:extLst>
            </p:cNvPr>
            <p:cNvCxnSpPr>
              <a:cxnSpLocks/>
            </p:cNvCxnSpPr>
            <p:nvPr/>
          </p:nvCxnSpPr>
          <p:spPr>
            <a:xfrm>
              <a:off x="5543869" y="2694906"/>
              <a:ext cx="0" cy="206605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A45DCF95-CF63-602C-B185-46459261B9D0}"/>
                </a:ext>
              </a:extLst>
            </p:cNvPr>
            <p:cNvCxnSpPr>
              <a:cxnSpLocks/>
            </p:cNvCxnSpPr>
            <p:nvPr/>
          </p:nvCxnSpPr>
          <p:spPr>
            <a:xfrm>
              <a:off x="4601975" y="2067915"/>
              <a:ext cx="0" cy="2740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1A5D2B66-F474-8B31-178F-DDA7DBCB64A7}"/>
                </a:ext>
              </a:extLst>
            </p:cNvPr>
            <p:cNvCxnSpPr>
              <a:cxnSpLocks/>
            </p:cNvCxnSpPr>
            <p:nvPr/>
          </p:nvCxnSpPr>
          <p:spPr>
            <a:xfrm>
              <a:off x="5543869" y="2078954"/>
              <a:ext cx="0" cy="2740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76189389-35D9-3F7D-912D-E3368C42F63C}"/>
                </a:ext>
              </a:extLst>
            </p:cNvPr>
            <p:cNvCxnSpPr>
              <a:cxnSpLocks/>
            </p:cNvCxnSpPr>
            <p:nvPr/>
          </p:nvCxnSpPr>
          <p:spPr>
            <a:xfrm>
              <a:off x="5092660" y="1387496"/>
              <a:ext cx="0" cy="2740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8196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목표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제목 2">
            <a:extLst>
              <a:ext uri="{FF2B5EF4-FFF2-40B4-BE49-F238E27FC236}">
                <a16:creationId xmlns:a16="http://schemas.microsoft.com/office/drawing/2014/main" id="{A09508FF-BBD0-4B5D-18DD-350138A08D5A}"/>
              </a:ext>
            </a:extLst>
          </p:cNvPr>
          <p:cNvSpPr txBox="1">
            <a:spLocks/>
          </p:cNvSpPr>
          <p:nvPr/>
        </p:nvSpPr>
        <p:spPr>
          <a:xfrm>
            <a:off x="674132" y="954024"/>
            <a:ext cx="3913632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4400" dirty="0"/>
              <a:t>예상 결과물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CC498D-0442-0FA3-8850-6D57A43BA720}"/>
              </a:ext>
            </a:extLst>
          </p:cNvPr>
          <p:cNvSpPr txBox="1">
            <a:spLocks/>
          </p:cNvSpPr>
          <p:nvPr/>
        </p:nvSpPr>
        <p:spPr>
          <a:xfrm>
            <a:off x="8756904" y="2740152"/>
            <a:ext cx="3193796" cy="22219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457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- </a:t>
            </a:r>
            <a:r>
              <a:rPr lang="ko-KR" altLang="en-US" sz="1600" dirty="0"/>
              <a:t>프롬프트 입력란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이미지 크기 조절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생성 타입 선택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생성된 이미지 확인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이미지 저장 및 유니티로 전송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A00800-EDFA-C540-1213-41A2D000F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53" y="2056466"/>
            <a:ext cx="7959815" cy="435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895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1517904"/>
          </a:xfrm>
        </p:spPr>
        <p:txBody>
          <a:bodyPr rtlCol="0"/>
          <a:lstStyle/>
          <a:p>
            <a:pPr rtl="0"/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기대 효과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F97FC5C5-BFEC-DD65-962B-64D6ABF285A8}"/>
              </a:ext>
            </a:extLst>
          </p:cNvPr>
          <p:cNvSpPr txBox="1">
            <a:spLocks/>
          </p:cNvSpPr>
          <p:nvPr/>
        </p:nvSpPr>
        <p:spPr>
          <a:xfrm>
            <a:off x="6391656" y="2656555"/>
            <a:ext cx="4549775" cy="3684588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게임 개발 속도 향상</a:t>
            </a:r>
            <a:endParaRPr lang="en-US" altLang="ko-KR" sz="2000" dirty="0"/>
          </a:p>
          <a:p>
            <a:r>
              <a:rPr lang="ko-KR" altLang="en-US" sz="2000" dirty="0"/>
              <a:t>텍스트 프롬프트로 원하는 스프라이트</a:t>
            </a:r>
            <a:r>
              <a:rPr lang="en-US" altLang="ko-KR" sz="2000" dirty="0"/>
              <a:t>, </a:t>
            </a:r>
            <a:r>
              <a:rPr lang="ko-KR" altLang="en-US" sz="2000" dirty="0"/>
              <a:t>배경</a:t>
            </a:r>
            <a:r>
              <a:rPr lang="en-US" altLang="ko-KR" sz="2000" dirty="0"/>
              <a:t>, </a:t>
            </a:r>
            <a:r>
              <a:rPr lang="ko-KR" altLang="en-US" sz="2000" dirty="0"/>
              <a:t>텍스처를 빠르고 간편하게 제작</a:t>
            </a:r>
            <a:endParaRPr lang="en-US" altLang="ko-KR" sz="2000" dirty="0"/>
          </a:p>
          <a:p>
            <a:r>
              <a:rPr lang="ko-KR" altLang="en-US" sz="2000" dirty="0"/>
              <a:t>다양한 아이디어의 빠른 시각화</a:t>
            </a:r>
            <a:endParaRPr lang="en-US" altLang="ko-KR" sz="2000" dirty="0"/>
          </a:p>
          <a:p>
            <a:r>
              <a:rPr lang="ko-KR" altLang="en-US" sz="2000" dirty="0"/>
              <a:t>무료 사용</a:t>
            </a:r>
            <a:endParaRPr lang="en-US" altLang="ko-KR" sz="20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7887C38-F7EC-CA10-C157-5A0B4FA9FC32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8" b="1000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525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현황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제목 2">
            <a:extLst>
              <a:ext uri="{FF2B5EF4-FFF2-40B4-BE49-F238E27FC236}">
                <a16:creationId xmlns:a16="http://schemas.microsoft.com/office/drawing/2014/main" id="{A09508FF-BBD0-4B5D-18DD-350138A08D5A}"/>
              </a:ext>
            </a:extLst>
          </p:cNvPr>
          <p:cNvSpPr txBox="1">
            <a:spLocks/>
          </p:cNvSpPr>
          <p:nvPr/>
        </p:nvSpPr>
        <p:spPr>
          <a:xfrm>
            <a:off x="674132" y="954024"/>
            <a:ext cx="3913632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4400" dirty="0"/>
              <a:t>참고 문헌</a:t>
            </a: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81E65ACA-3E94-DF9B-5612-56A9C9DE8698}"/>
              </a:ext>
            </a:extLst>
          </p:cNvPr>
          <p:cNvSpPr txBox="1">
            <a:spLocks/>
          </p:cNvSpPr>
          <p:nvPr/>
        </p:nvSpPr>
        <p:spPr>
          <a:xfrm>
            <a:off x="674132" y="2219388"/>
            <a:ext cx="10396728" cy="3684588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(2023 </a:t>
            </a:r>
            <a:r>
              <a:rPr lang="ko-KR" altLang="en-US" sz="2000" dirty="0"/>
              <a:t>유니티 보고서</a:t>
            </a:r>
            <a:r>
              <a:rPr lang="en-US" altLang="ko-KR" sz="2000" dirty="0"/>
              <a:t>) https://unitysquare.co.kr/growwith/resource/form?id=335</a:t>
            </a:r>
          </a:p>
          <a:p>
            <a:pPr marL="0" indent="0">
              <a:buNone/>
            </a:pPr>
            <a:r>
              <a:rPr lang="en-US" altLang="ko-KR" sz="2000" dirty="0"/>
              <a:t>(Stable Diffusion) </a:t>
            </a:r>
            <a:r>
              <a:rPr lang="en-US" altLang="ko-KR" sz="2000" dirty="0">
                <a:hlinkClick r:id="rId3"/>
              </a:rPr>
              <a:t>https://arxiv.org/abs/2112.10752</a:t>
            </a:r>
            <a:endParaRPr lang="en-US" altLang="ko-KR" sz="2000" dirty="0"/>
          </a:p>
          <a:p>
            <a:pPr marL="0" indent="0">
              <a:buNone/>
            </a:pPr>
            <a:r>
              <a:rPr lang="fr-FR" altLang="ko-KR" sz="2000" dirty="0"/>
              <a:t>(Stable Diffusion) https://huggingface.co/blog/stable_diffusion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(LoRA) https://openreview.net/forum?id=nZeVKeeFYf9</a:t>
            </a:r>
          </a:p>
          <a:p>
            <a:pPr marL="0" indent="0">
              <a:buNone/>
            </a:pPr>
            <a:r>
              <a:rPr lang="en-US" altLang="ko-KR" sz="2000" dirty="0"/>
              <a:t>(LoRA) </a:t>
            </a:r>
            <a:r>
              <a:rPr lang="en-US" altLang="ko-KR" sz="2000" dirty="0">
                <a:hlinkClick r:id="rId4"/>
              </a:rPr>
              <a:t>https://arxiv.org/pdf/2106.09685.pdf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953015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바닥글 개체 틀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Stable Diffusion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개체 틀 8" descr="일몰 중인 산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그림 개체 틀 10" descr="일몰 중인 산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5" name="그림 개체 틀 14" descr="가까운 해질녘 하늘 아래에 있는 산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그림 개체 틀 12" descr="동이 트기 바로 전 밤 하늘 아래의 산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b="1" cap="all" spc="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algn="r" rtl="0"/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 배경</a:t>
            </a:r>
            <a:endParaRPr lang="en-US" altLang="ko-KR" dirty="0"/>
          </a:p>
          <a:p>
            <a:pPr algn="r" rtl="0"/>
            <a:r>
              <a:rPr lang="en-US" altLang="ko-KR" dirty="0"/>
              <a:t>AI</a:t>
            </a:r>
            <a:r>
              <a:rPr lang="ko-KR" altLang="en-US" dirty="0"/>
              <a:t> 지원 도구 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endParaRPr lang="en-US" altLang="ko-KR" sz="1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rtl="0"/>
            <a:r>
              <a:rPr lang="en-US" altLang="ko-KR" dirty="0"/>
              <a:t>Stable Diffusion &amp; LoRA</a:t>
            </a:r>
            <a:endParaRPr lang="en-US" altLang="ko-KR" sz="1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rtl="0"/>
            <a:endParaRPr lang="en-US" altLang="ko-KR" dirty="0"/>
          </a:p>
          <a:p>
            <a:pPr algn="r" rtl="0"/>
            <a:r>
              <a:rPr lang="ko-KR" altLang="en-US" dirty="0"/>
              <a:t>목표</a:t>
            </a:r>
            <a:endParaRPr lang="en-US" altLang="ko-KR" dirty="0"/>
          </a:p>
          <a:p>
            <a:pPr algn="r" rtl="0"/>
            <a:r>
              <a:rPr lang="ko-KR" altLang="en-US" dirty="0"/>
              <a:t>주요 기능 </a:t>
            </a:r>
            <a:r>
              <a:rPr lang="en-US" altLang="ko-KR" dirty="0"/>
              <a:t>–</a:t>
            </a:r>
          </a:p>
          <a:p>
            <a:pPr algn="r" rtl="0"/>
            <a:r>
              <a:rPr lang="ko-KR" altLang="en-US" dirty="0"/>
              <a:t>예상 결과물 </a:t>
            </a:r>
            <a:r>
              <a:rPr lang="en-US" altLang="ko-KR" dirty="0"/>
              <a:t>–</a:t>
            </a:r>
          </a:p>
          <a:p>
            <a:r>
              <a:rPr lang="ko-KR" altLang="en-US" dirty="0"/>
              <a:t>기대 효과</a:t>
            </a:r>
            <a:r>
              <a:rPr lang="en-US" altLang="ko-KR" dirty="0"/>
              <a:t> –</a:t>
            </a:r>
          </a:p>
          <a:p>
            <a:pPr algn="r" rtl="0"/>
            <a:endParaRPr lang="en-US" altLang="ko-KR" dirty="0"/>
          </a:p>
        </p:txBody>
      </p:sp>
      <p:pic>
        <p:nvPicPr>
          <p:cNvPr id="6" name="그림 개체 틀 5" descr="일몰 중인 산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Stable diffusion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1808"/>
            <a:ext cx="9144000" cy="2340864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 배경</a:t>
            </a:r>
          </a:p>
        </p:txBody>
      </p:sp>
    </p:spTree>
    <p:extLst>
      <p:ext uri="{BB962C8B-B14F-4D97-AF65-F5344CB8AC3E}">
        <p14:creationId xmlns:p14="http://schemas.microsoft.com/office/powerpoint/2010/main" val="801536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860" y="323407"/>
            <a:ext cx="4780724" cy="402399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감소하는 개발 기간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빨라지는 게임 출시</a:t>
            </a:r>
          </a:p>
        </p:txBody>
      </p:sp>
      <p:pic>
        <p:nvPicPr>
          <p:cNvPr id="11" name="shape1025" descr="텍스트, 스크린샷, 평행, 라인이(가) 표시된 사진&#10;&#10;자동 생성된 설명">
            <a:extLst>
              <a:ext uri="{FF2B5EF4-FFF2-40B4-BE49-F238E27FC236}">
                <a16:creationId xmlns:a16="http://schemas.microsoft.com/office/drawing/2014/main" id="{20B90551-5F09-B33A-6229-734D6948924E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94427" y="722058"/>
            <a:ext cx="5462016" cy="541388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F1DD9FE-EF2A-E710-6F6B-650E39731B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115" t="403" r="12880" b="2939"/>
          <a:stretch/>
        </p:blipFill>
        <p:spPr>
          <a:xfrm rot="16200000">
            <a:off x="-379159" y="1067118"/>
            <a:ext cx="2183003" cy="35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 배경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필요성</a:t>
            </a:r>
          </a:p>
        </p:txBody>
      </p:sp>
      <p:pic>
        <p:nvPicPr>
          <p:cNvPr id="14" name="그림 13" descr="텍스트, 스크린샷, 폰트, 그래프이(가) 표시된 사진&#10;&#10;자동 생성된 설명">
            <a:extLst>
              <a:ext uri="{FF2B5EF4-FFF2-40B4-BE49-F238E27FC236}">
                <a16:creationId xmlns:a16="http://schemas.microsoft.com/office/drawing/2014/main" id="{C8165D30-9518-00AD-1E4B-ED885CF3D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475" y="1187152"/>
            <a:ext cx="5644249" cy="4483696"/>
          </a:xfrm>
          <a:prstGeom prst="rect">
            <a:avLst/>
          </a:prstGeom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F82AE4B9-4A76-76AF-12F9-E3C30C573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276" y="256032"/>
            <a:ext cx="4264475" cy="2840736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사전 제작된 에셋 적극 사용</a:t>
            </a:r>
          </a:p>
        </p:txBody>
      </p:sp>
    </p:spTree>
    <p:extLst>
      <p:ext uri="{BB962C8B-B14F-4D97-AF65-F5344CB8AC3E}">
        <p14:creationId xmlns:p14="http://schemas.microsoft.com/office/powerpoint/2010/main" val="2127042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현황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DAEC2D9-6EF9-F98D-3B31-CBB72E230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473" y="2387561"/>
            <a:ext cx="3276076" cy="3370276"/>
          </a:xfrm>
          <a:prstGeom prst="rect">
            <a:avLst/>
          </a:prstGeom>
        </p:spPr>
      </p:pic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D8EF916E-0FEA-5D35-D4E6-0CCA4C872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1" y="1447996"/>
            <a:ext cx="4440936" cy="444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제목 2">
            <a:extLst>
              <a:ext uri="{FF2B5EF4-FFF2-40B4-BE49-F238E27FC236}">
                <a16:creationId xmlns:a16="http://schemas.microsoft.com/office/drawing/2014/main" id="{A09508FF-BBD0-4B5D-18DD-350138A08D5A}"/>
              </a:ext>
            </a:extLst>
          </p:cNvPr>
          <p:cNvSpPr txBox="1">
            <a:spLocks/>
          </p:cNvSpPr>
          <p:nvPr/>
        </p:nvSpPr>
        <p:spPr>
          <a:xfrm>
            <a:off x="674132" y="954024"/>
            <a:ext cx="3913632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4400" dirty="0"/>
              <a:t>생성형 </a:t>
            </a:r>
            <a:r>
              <a:rPr lang="en-US" altLang="ko-KR" sz="4400" dirty="0"/>
              <a:t>AI</a:t>
            </a:r>
            <a:endParaRPr lang="ko-KR" altLang="en-US" sz="4400" dirty="0"/>
          </a:p>
        </p:txBody>
      </p:sp>
      <p:sp>
        <p:nvSpPr>
          <p:cNvPr id="15" name="제목 2">
            <a:extLst>
              <a:ext uri="{FF2B5EF4-FFF2-40B4-BE49-F238E27FC236}">
                <a16:creationId xmlns:a16="http://schemas.microsoft.com/office/drawing/2014/main" id="{0B384809-95CA-8C7C-E362-85155D8CF67D}"/>
              </a:ext>
            </a:extLst>
          </p:cNvPr>
          <p:cNvSpPr txBox="1">
            <a:spLocks/>
          </p:cNvSpPr>
          <p:nvPr/>
        </p:nvSpPr>
        <p:spPr>
          <a:xfrm>
            <a:off x="8387510" y="5058347"/>
            <a:ext cx="2540157" cy="6057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600" dirty="0"/>
              <a:t>Midjourney</a:t>
            </a:r>
            <a:endParaRPr lang="ko-KR" altLang="en-US" sz="36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3D2471C-21DC-8B80-419D-68A8EADC5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4139" y="2551372"/>
            <a:ext cx="2331276" cy="2419917"/>
          </a:xfrm>
          <a:prstGeom prst="rect">
            <a:avLst/>
          </a:prstGeom>
        </p:spPr>
      </p:pic>
      <p:sp>
        <p:nvSpPr>
          <p:cNvPr id="22" name="제목 2">
            <a:extLst>
              <a:ext uri="{FF2B5EF4-FFF2-40B4-BE49-F238E27FC236}">
                <a16:creationId xmlns:a16="http://schemas.microsoft.com/office/drawing/2014/main" id="{B86836E7-0DAB-E134-6DEB-BD63D4D2FC79}"/>
              </a:ext>
            </a:extLst>
          </p:cNvPr>
          <p:cNvSpPr txBox="1">
            <a:spLocks/>
          </p:cNvSpPr>
          <p:nvPr/>
        </p:nvSpPr>
        <p:spPr>
          <a:xfrm>
            <a:off x="1450492" y="5014933"/>
            <a:ext cx="1898570" cy="6057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3600" dirty="0"/>
              <a:t>NovelAI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현황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694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546" y="5298199"/>
            <a:ext cx="2305621" cy="605777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3200" dirty="0"/>
              <a:t>Unity Muse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현황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A7150A-A187-2414-06D3-DDFDB11A8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65" y="2483593"/>
            <a:ext cx="3648584" cy="2781688"/>
          </a:xfrm>
          <a:prstGeom prst="rect">
            <a:avLst/>
          </a:prstGeom>
        </p:spPr>
      </p:pic>
      <p:sp>
        <p:nvSpPr>
          <p:cNvPr id="14" name="제목 2">
            <a:extLst>
              <a:ext uri="{FF2B5EF4-FFF2-40B4-BE49-F238E27FC236}">
                <a16:creationId xmlns:a16="http://schemas.microsoft.com/office/drawing/2014/main" id="{A09508FF-BBD0-4B5D-18DD-350138A08D5A}"/>
              </a:ext>
            </a:extLst>
          </p:cNvPr>
          <p:cNvSpPr txBox="1">
            <a:spLocks/>
          </p:cNvSpPr>
          <p:nvPr/>
        </p:nvSpPr>
        <p:spPr>
          <a:xfrm>
            <a:off x="674132" y="954024"/>
            <a:ext cx="3913632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dirty="0"/>
              <a:t>AI </a:t>
            </a:r>
            <a:r>
              <a:rPr lang="ko-KR" altLang="en-US" sz="4400" dirty="0"/>
              <a:t>지원 도구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81688F-7E41-7D22-C534-8064137E01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4991351" y="3302958"/>
            <a:ext cx="1104649" cy="11589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4D158CC-9471-5A36-F25F-4BAF04D782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4919"/>
          <a:stretch/>
        </p:blipFill>
        <p:spPr>
          <a:xfrm>
            <a:off x="6221867" y="3302952"/>
            <a:ext cx="1158976" cy="11589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714C6D-DF61-D3A4-B478-073C071E931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96" t="2623" r="-996" b="2406"/>
          <a:stretch/>
        </p:blipFill>
        <p:spPr>
          <a:xfrm>
            <a:off x="7423960" y="3302954"/>
            <a:ext cx="1158975" cy="11548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718B21B-FAF7-9311-86EF-A9F056EC46A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376" r="6629"/>
          <a:stretch/>
        </p:blipFill>
        <p:spPr>
          <a:xfrm>
            <a:off x="8650436" y="3302952"/>
            <a:ext cx="1063777" cy="115481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51A8CEC-046A-5847-1B5F-4BA6F46B97F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370" r="3841"/>
          <a:stretch/>
        </p:blipFill>
        <p:spPr>
          <a:xfrm>
            <a:off x="9793906" y="3302952"/>
            <a:ext cx="1104648" cy="114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67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cap="none" dirty="0"/>
              <a:t>Stable Diffusion &amp; LoRA</a:t>
            </a:r>
            <a:endParaRPr lang="ko-KR" altLang="en-US" cap="none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643760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3_TF89338750_Win32.potx" id="{700DB809-292A-4B13-B444-555C3CA3BAF9}" vid="{A356E11F-EA95-4991-AC6F-0A9671DA644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{8AD66831-88B8-4F35-BE46-0B462A067AA9}tf89338750_win32</Template>
  <TotalTime>423</TotalTime>
  <Words>285</Words>
  <Application>Microsoft Office PowerPoint</Application>
  <PresentationFormat>와이드스크린</PresentationFormat>
  <Paragraphs>85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GradientUnivers</vt:lpstr>
      <vt:lpstr>스테이블 디퓨전 모델에 LoRA를 적용한  유니티 에셋 생성 도구</vt:lpstr>
      <vt:lpstr>목차</vt:lpstr>
      <vt:lpstr>주제 선정 배경</vt:lpstr>
      <vt:lpstr>감소하는 개발 기간,  빨라지는 게임 출시</vt:lpstr>
      <vt:lpstr>사전 제작된 에셋 적극 사용</vt:lpstr>
      <vt:lpstr>PowerPoint 프레젠테이션</vt:lpstr>
      <vt:lpstr>현황</vt:lpstr>
      <vt:lpstr>Unity Muse</vt:lpstr>
      <vt:lpstr>Stable Diffusion &amp; LoRA</vt:lpstr>
      <vt:lpstr>PowerPoint 프레젠테이션</vt:lpstr>
      <vt:lpstr>목표</vt:lpstr>
      <vt:lpstr>주요 기능</vt:lpstr>
      <vt:lpstr>PowerPoint 프레젠테이션</vt:lpstr>
      <vt:lpstr>기대 효과</vt:lpstr>
      <vt:lpstr>PowerPoint 프레젠테이션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스테이블 디퓨전 모델에 LoRA를 적용한  유니티 에셋 생성 도구</dc:title>
  <dc:creator>최성우</dc:creator>
  <cp:lastModifiedBy>최성우</cp:lastModifiedBy>
  <cp:revision>62</cp:revision>
  <dcterms:created xsi:type="dcterms:W3CDTF">2024-03-09T03:55:41Z</dcterms:created>
  <dcterms:modified xsi:type="dcterms:W3CDTF">2024-03-10T08:09:35Z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