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7" r:id="rId5"/>
    <p:sldId id="259" r:id="rId6"/>
    <p:sldId id="266" r:id="rId7"/>
    <p:sldId id="268" r:id="rId8"/>
    <p:sldId id="269" r:id="rId9"/>
    <p:sldId id="270" r:id="rId10"/>
    <p:sldId id="271" r:id="rId11"/>
    <p:sldId id="260" r:id="rId12"/>
    <p:sldId id="261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58D9-E8E2-1DB1-F621-E6BDB9352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6AA5EE-CF68-11A4-AF5C-5B1810119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D0DF7-6B7E-8561-1D7A-8F66A0D6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45E2B-2B1D-E517-18B2-2A61F386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FAAA9-4521-93B9-37B6-F648ADDE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0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283D0-A4D2-72BC-77DC-178DD5E6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D0B62-8297-A63E-30C3-642327C98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020BB-9488-322C-6759-67F396DE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53595-EF21-7513-3B5E-2EB0F28F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978EA-903C-68DD-1580-7F789943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ACB847-6EFE-7499-A6E9-8D658B1AC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B5C3D-F5B9-23F7-CD86-A67D69DF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4CE86-E845-3855-D060-625F0066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F075A-E902-D41D-71AE-EA424AFB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83709-C534-7844-5C0B-191A48D8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7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2D7A2-F26A-234D-A794-648FF426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33D8C-3BD0-E9A1-FEB5-5D0E972D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90697-5C08-C701-75BC-C6262D48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42394-A8C2-2B19-B663-439EEB37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907-6973-A057-C67C-FC8A8AC3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0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B3C6A-18E6-25D6-6ACB-8FA2335E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1E8F55-37E2-B5CC-B739-02094D090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6B294-DE3D-F4F6-D283-69B51C7E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2BED-E89B-88B6-636A-DC22418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0E582-C864-CD6F-A021-637F3C3D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000C-3703-7B18-32C9-419EE9AE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0C1C4-D0ED-1114-B058-494675FF2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28071-1C7E-14CF-3521-3A4EE9402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8E289-24F3-0E42-4081-2B943276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67B4-BCC5-7E20-9256-019D2518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766D7-E633-2BD3-2D5A-893D330C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7002D-759F-5C64-D3CB-DF1B2237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8533B8-68AD-E5A2-355A-2CEA5C194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A19B9C-E2F5-ADD2-CFE7-A2052C87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C9EA90-2EAE-2372-D5CF-9B4A1E86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16F52-EE86-F801-027F-124A5CC1D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2DA26C-C8F5-FBF5-A0CC-9AB083A3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F7EF8C-A1C4-1196-198C-8611309F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A9D28-0D7C-C7FE-DC3F-EAB0931C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4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07C-F946-9D05-64A3-D6DAEFAD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8FC27F-19E6-7A36-4668-C1BAD5C1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2DBCC-0A2F-32A0-95BA-7E4A844B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4A8387-6A43-2539-7D3C-6EC1B9AF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9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E6A99B-5D06-F8C6-8EE0-6EB3EAA8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28F28E-8BF8-B9A0-4074-3B738F6B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8E9B1-A165-29F7-A5EC-412D0604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C9B18-FF16-DA41-40C0-BFEE6F1A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E03DE-9949-D1BF-6A08-47E0D0B1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9440B-7A84-21F2-F894-379D841D3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2A2C1-8B51-6CB3-C168-5679E4C0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501D37-0B19-01F3-228F-0DFC9F51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C45E3-E139-F0AC-4556-D363BA87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0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CBB-50E6-F5ED-F85B-D5095925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74EA05-1619-1B01-3148-8CF27D352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F3A5D-8787-39A6-35FF-40F968ED0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FE2C9-CCAC-2DE1-8FC3-7F816EE1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D1EDB-6ADD-FE37-E74E-4F0C38AE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E5EC9-4F38-C48B-7735-C384F1E2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0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131C-71A3-6344-C8FD-435FBCC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F0474-BF6C-698D-B8B0-B06041C3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F6AA9-4931-374B-0EFD-C3C2BF85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9ABE7-6974-4C78-89D4-1417933A483A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0003C-F721-6EB9-72CC-9CE2D3D6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CC47A-4E6F-AA1E-3BD9-329689FDB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E8AB5-80CB-47E6-99C4-3EEF2E0002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projects/spring-boot" TargetMode="External"/><Relationship Id="rId3" Type="http://schemas.openxmlformats.org/officeDocument/2006/relationships/hyperlink" Target="https://weekly.donga.com/economy/article/all/11/4780183/1" TargetMode="External"/><Relationship Id="rId7" Type="http://schemas.openxmlformats.org/officeDocument/2006/relationships/hyperlink" Target="https://lasbe.tistory.com/171" TargetMode="External"/><Relationship Id="rId2" Type="http://schemas.openxmlformats.org/officeDocument/2006/relationships/hyperlink" Target="https://ditoday.com/%ed%94%8c%eb%a1%9c%ec%9a%b0-%ec%83%9d%ec%84%b1%ed%98%95-ai-%ed%86%b5%ed%95%b4-0-1%ec%9d%98-%ec%9d%b8%ea%b1%b4%eb%b9%84%eb%a1%9c-30%ec%9d%98-%ec%97%85%eb%ac%b4-%eb%8a%a5%eb%a5%a0-%ed%96%a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tive.dev/" TargetMode="External"/><Relationship Id="rId5" Type="http://schemas.openxmlformats.org/officeDocument/2006/relationships/hyperlink" Target="https://devocean.sk.com/blog/techBoardDetail.do?ID=165524&amp;boardType=techBlog" TargetMode="External"/><Relationship Id="rId4" Type="http://schemas.openxmlformats.org/officeDocument/2006/relationships/hyperlink" Target="https://ai-inform.tistory.com/entry/OCR%EC%9D%B4%EB%9E%80-OCR-%EC%89%AC%EC%9A%B4-%EC%84%A4%EB%AA%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weekly.donga.com/economy/article/all/11/4780183/1" TargetMode="External"/><Relationship Id="rId4" Type="http://schemas.openxmlformats.org/officeDocument/2006/relationships/hyperlink" Target="https://ditoday.com/%ed%94%8c%eb%a1%9c%ec%9a%b0-%ec%83%9d%ec%84%b1%ed%98%95-ai-%ed%86%b5%ed%95%b4-0-1%ec%9d%98-%ec%9d%b8%ea%b1%b4%eb%b9%84%eb%a1%9c-30%ec%9d%98-%ec%97%85%eb%ac%b4-%eb%8a%a5%eb%a5%a0-%ed%96%a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729ADC-D982-D1FF-8E05-8FA85097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3640" y="1360035"/>
            <a:ext cx="6817890" cy="2574656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500" b="1" dirty="0">
                <a:solidFill>
                  <a:schemeClr val="tx2"/>
                </a:solidFill>
              </a:rPr>
              <a:t>표 촬영 및 엑셀 변환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C061C5-B755-7879-7F48-8DDB9C1EB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4108109"/>
            <a:ext cx="4805691" cy="1042389"/>
          </a:xfrm>
        </p:spPr>
        <p:txBody>
          <a:bodyPr anchor="b">
            <a:noAutofit/>
          </a:bodyPr>
          <a:lstStyle/>
          <a:p>
            <a:pPr algn="r"/>
            <a:r>
              <a:rPr lang="ko-KR" altLang="en-US" sz="1500" b="1" dirty="0">
                <a:solidFill>
                  <a:schemeClr val="tx2"/>
                </a:solidFill>
              </a:rPr>
              <a:t>컴퓨터공학과 </a:t>
            </a:r>
            <a:r>
              <a:rPr lang="en-US" altLang="ko-KR" sz="1500" b="1" dirty="0">
                <a:solidFill>
                  <a:schemeClr val="tx2"/>
                </a:solidFill>
              </a:rPr>
              <a:t>20191744 </a:t>
            </a:r>
            <a:r>
              <a:rPr lang="ko-KR" altLang="en-US" sz="1500" b="1" dirty="0">
                <a:solidFill>
                  <a:schemeClr val="tx2"/>
                </a:solidFill>
              </a:rPr>
              <a:t>이성화</a:t>
            </a:r>
            <a:endParaRPr lang="en-US" altLang="ko-KR" sz="15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1500" b="1" dirty="0">
                <a:solidFill>
                  <a:schemeClr val="tx2"/>
                </a:solidFill>
              </a:rPr>
              <a:t>컴퓨터공학과 </a:t>
            </a:r>
            <a:r>
              <a:rPr lang="en-US" altLang="ko-KR" sz="1500" b="1" dirty="0">
                <a:solidFill>
                  <a:schemeClr val="tx2"/>
                </a:solidFill>
              </a:rPr>
              <a:t>20191779 </a:t>
            </a:r>
            <a:r>
              <a:rPr lang="ko-KR" altLang="en-US" sz="1500" b="1" dirty="0">
                <a:solidFill>
                  <a:schemeClr val="tx2"/>
                </a:solidFill>
              </a:rPr>
              <a:t>오종권</a:t>
            </a:r>
            <a:endParaRPr lang="en-US" altLang="ko-KR" sz="1500" b="1" dirty="0">
              <a:solidFill>
                <a:schemeClr val="tx2"/>
              </a:solidFill>
            </a:endParaRPr>
          </a:p>
          <a:p>
            <a:pPr algn="r"/>
            <a:r>
              <a:rPr lang="ko-KR" altLang="en-US" sz="1500" b="1" dirty="0">
                <a:solidFill>
                  <a:schemeClr val="tx2"/>
                </a:solidFill>
              </a:rPr>
              <a:t>컴퓨터공학과 </a:t>
            </a:r>
            <a:r>
              <a:rPr lang="en-US" altLang="ko-KR" sz="1500" b="1" dirty="0">
                <a:solidFill>
                  <a:schemeClr val="tx2"/>
                </a:solidFill>
              </a:rPr>
              <a:t>20217138 </a:t>
            </a:r>
            <a:r>
              <a:rPr lang="ko-KR" altLang="en-US" sz="1500" b="1" dirty="0">
                <a:solidFill>
                  <a:schemeClr val="tx2"/>
                </a:solidFill>
              </a:rPr>
              <a:t>이성원</a:t>
            </a:r>
          </a:p>
        </p:txBody>
      </p:sp>
      <p:pic>
        <p:nvPicPr>
          <p:cNvPr id="7" name="Graphic 6" descr="신문">
            <a:extLst>
              <a:ext uri="{FF2B5EF4-FFF2-40B4-BE49-F238E27FC236}">
                <a16:creationId xmlns:a16="http://schemas.microsoft.com/office/drawing/2014/main" id="{35AFB999-847B-F75C-F843-179D3EC8A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7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41B1313-7F00-129F-8403-899B5B37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799" y="2096584"/>
            <a:ext cx="7029801" cy="2387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추진전략 및 방법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634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B72CC-1362-BAB7-0608-9FE5BC03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1" y="643812"/>
            <a:ext cx="6318649" cy="821698"/>
          </a:xfrm>
        </p:spPr>
        <p:txBody>
          <a:bodyPr anchor="b">
            <a:normAutofit/>
          </a:bodyPr>
          <a:lstStyle/>
          <a:p>
            <a:r>
              <a:rPr lang="en-US" altLang="ko-KR" sz="3600" b="1" dirty="0">
                <a:solidFill>
                  <a:schemeClr val="tx2"/>
                </a:solidFill>
              </a:rPr>
              <a:t>3-1. </a:t>
            </a:r>
            <a:r>
              <a:rPr lang="ko-KR" altLang="en-US" sz="3600" b="1" dirty="0">
                <a:solidFill>
                  <a:schemeClr val="tx2"/>
                </a:solidFill>
              </a:rPr>
              <a:t>프로젝트 관리체계 수립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그림 5" descr="텍스트, 디자인, 저울이(가) 표시된 사진&#10;&#10;자동 생성된 설명">
            <a:extLst>
              <a:ext uri="{FF2B5EF4-FFF2-40B4-BE49-F238E27FC236}">
                <a16:creationId xmlns:a16="http://schemas.microsoft.com/office/drawing/2014/main" id="{708BC512-23E8-74CC-5795-3908E9B1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256" y="4729221"/>
            <a:ext cx="2382896" cy="190631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A555A-D329-72AE-50F6-F780B6D7E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67" y="2232341"/>
            <a:ext cx="5820064" cy="39818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ko-KR" altLang="en-US" sz="2100" b="1" dirty="0">
                <a:solidFill>
                  <a:schemeClr val="tx2"/>
                </a:solidFill>
              </a:rPr>
              <a:t>이성화 </a:t>
            </a:r>
            <a:r>
              <a:rPr lang="en-US" altLang="ko-KR" sz="2100" b="1" dirty="0">
                <a:solidFill>
                  <a:schemeClr val="tx2"/>
                </a:solidFill>
              </a:rPr>
              <a:t>: </a:t>
            </a:r>
            <a:r>
              <a:rPr lang="ko-KR" altLang="en-US" sz="2100" b="1" dirty="0" err="1">
                <a:solidFill>
                  <a:schemeClr val="tx2"/>
                </a:solidFill>
              </a:rPr>
              <a:t>프론트엔드</a:t>
            </a:r>
            <a:r>
              <a:rPr lang="ko-KR" altLang="en-US" sz="2100" b="1" dirty="0">
                <a:solidFill>
                  <a:schemeClr val="tx2"/>
                </a:solidFill>
              </a:rPr>
              <a:t> </a:t>
            </a:r>
            <a:endParaRPr lang="en-US" altLang="ko-KR" sz="21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 </a:t>
            </a:r>
            <a:r>
              <a:rPr lang="ko-KR" altLang="en-US" sz="1800" b="1" dirty="0">
                <a:solidFill>
                  <a:schemeClr val="tx2"/>
                </a:solidFill>
              </a:rPr>
              <a:t>촬영 사진을 서버로 보내는 역할 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ko-KR" altLang="en-US" sz="1800" b="1" dirty="0" err="1">
                <a:solidFill>
                  <a:schemeClr val="tx2"/>
                </a:solidFill>
              </a:rPr>
              <a:t>백엔드에서</a:t>
            </a:r>
            <a:r>
              <a:rPr lang="ko-KR" altLang="en-US" sz="1800" b="1" dirty="0">
                <a:solidFill>
                  <a:schemeClr val="tx2"/>
                </a:solidFill>
              </a:rPr>
              <a:t> 처리된 엑셀 파일을 사용자에게 전달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2100" b="1" dirty="0">
                <a:solidFill>
                  <a:schemeClr val="tx2"/>
                </a:solidFill>
              </a:rPr>
              <a:t>이성원 </a:t>
            </a:r>
            <a:r>
              <a:rPr lang="en-US" altLang="ko-KR" sz="2100" b="1" dirty="0">
                <a:solidFill>
                  <a:schemeClr val="tx2"/>
                </a:solidFill>
              </a:rPr>
              <a:t>: </a:t>
            </a:r>
            <a:r>
              <a:rPr lang="ko-KR" altLang="en-US" sz="2100" b="1" dirty="0" err="1">
                <a:solidFill>
                  <a:schemeClr val="tx2"/>
                </a:solidFill>
              </a:rPr>
              <a:t>백엔드</a:t>
            </a:r>
            <a:endParaRPr lang="en-US" altLang="ko-KR" sz="21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ko-KR" altLang="en-US" sz="1800" b="1" dirty="0" err="1">
                <a:solidFill>
                  <a:schemeClr val="tx2"/>
                </a:solidFill>
              </a:rPr>
              <a:t>백엔드</a:t>
            </a:r>
            <a:r>
              <a:rPr lang="ko-KR" altLang="en-US" sz="1800" b="1" dirty="0">
                <a:solidFill>
                  <a:schemeClr val="tx2"/>
                </a:solidFill>
              </a:rPr>
              <a:t> 서버 및 </a:t>
            </a:r>
            <a:r>
              <a:rPr lang="en-US" altLang="ko-KR" sz="1800" b="1" dirty="0">
                <a:solidFill>
                  <a:schemeClr val="tx2"/>
                </a:solidFill>
              </a:rPr>
              <a:t>Fast API</a:t>
            </a:r>
            <a:r>
              <a:rPr lang="ko-KR" altLang="en-US" sz="1800" b="1" dirty="0">
                <a:solidFill>
                  <a:schemeClr val="tx2"/>
                </a:solidFill>
              </a:rPr>
              <a:t>구축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엑셀 변환 기능 구현 및 데이터베이스 관리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2100" b="1" dirty="0">
                <a:solidFill>
                  <a:schemeClr val="tx2"/>
                </a:solidFill>
              </a:rPr>
              <a:t>오종권 </a:t>
            </a:r>
            <a:r>
              <a:rPr lang="en-US" altLang="ko-KR" sz="2100" b="1" dirty="0">
                <a:solidFill>
                  <a:schemeClr val="tx2"/>
                </a:solidFill>
              </a:rPr>
              <a:t>: </a:t>
            </a:r>
            <a:r>
              <a:rPr lang="ko-KR" altLang="en-US" sz="2100" b="1" dirty="0">
                <a:solidFill>
                  <a:schemeClr val="tx2"/>
                </a:solidFill>
              </a:rPr>
              <a:t>인공지능</a:t>
            </a:r>
            <a:endParaRPr lang="en-US" altLang="ko-KR" sz="21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이미지 </a:t>
            </a:r>
            <a:r>
              <a:rPr lang="ko-KR" altLang="en-US" sz="1800" b="1" dirty="0" err="1">
                <a:solidFill>
                  <a:schemeClr val="tx2"/>
                </a:solidFill>
              </a:rPr>
              <a:t>전처리</a:t>
            </a:r>
            <a:r>
              <a:rPr lang="ko-KR" altLang="en-US" sz="1800" b="1" dirty="0">
                <a:solidFill>
                  <a:schemeClr val="tx2"/>
                </a:solidFill>
              </a:rPr>
              <a:t> 작업 수행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</a:t>
            </a:r>
            <a:r>
              <a:rPr lang="en-US" altLang="ko-KR" sz="1800" b="1" dirty="0">
                <a:solidFill>
                  <a:schemeClr val="tx2"/>
                </a:solidFill>
              </a:rPr>
              <a:t> OCR </a:t>
            </a:r>
            <a:r>
              <a:rPr lang="ko-KR" altLang="en-US" sz="1800" b="1" dirty="0">
                <a:solidFill>
                  <a:schemeClr val="tx2"/>
                </a:solidFill>
              </a:rPr>
              <a:t>모델을 활용한 문자 인식</a:t>
            </a:r>
          </a:p>
        </p:txBody>
      </p:sp>
      <p:pic>
        <p:nvPicPr>
          <p:cNvPr id="5" name="Picture 2" descr="ReactNative-UI">
            <a:extLst>
              <a:ext uri="{FF2B5EF4-FFF2-40B4-BE49-F238E27FC236}">
                <a16:creationId xmlns:a16="http://schemas.microsoft.com/office/drawing/2014/main" id="{8C227179-C334-B879-F575-B44646A96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302" y="515365"/>
            <a:ext cx="3093611" cy="190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Spring(프레임워크) - 나무위키">
            <a:extLst>
              <a:ext uri="{FF2B5EF4-FFF2-40B4-BE49-F238E27FC236}">
                <a16:creationId xmlns:a16="http://schemas.microsoft.com/office/drawing/2014/main" id="{159E3913-78EA-2DD2-60F6-5262AACC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627" y="3176081"/>
            <a:ext cx="3774960" cy="9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5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F03E-5B90-CB56-F86F-B9522DF7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D82B70-7EBC-6931-BD60-31D3EA24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03" y="586874"/>
            <a:ext cx="6911744" cy="11098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3-2. </a:t>
            </a:r>
            <a:r>
              <a:rPr lang="ko-KR" alt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예상 문제점 식별 및 준비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FA0A66-DB6F-D73E-089E-7BAFF6E6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34" y="2283568"/>
            <a:ext cx="7909977" cy="38855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100" b="1" dirty="0">
                <a:solidFill>
                  <a:schemeClr val="tx2"/>
                </a:solidFill>
              </a:rPr>
              <a:t>3-2-1. </a:t>
            </a:r>
            <a:r>
              <a:rPr lang="ko-KR" altLang="en-US" sz="2100" b="1" dirty="0" err="1">
                <a:solidFill>
                  <a:schemeClr val="tx2"/>
                </a:solidFill>
              </a:rPr>
              <a:t>프론트엔드</a:t>
            </a:r>
            <a:r>
              <a:rPr lang="ko-KR" altLang="en-US" sz="2100" b="1" dirty="0">
                <a:solidFill>
                  <a:schemeClr val="tx2"/>
                </a:solidFill>
              </a:rPr>
              <a:t> 및 </a:t>
            </a:r>
            <a:r>
              <a:rPr lang="ko-KR" altLang="en-US" sz="2100" b="1" dirty="0" err="1">
                <a:solidFill>
                  <a:schemeClr val="tx2"/>
                </a:solidFill>
              </a:rPr>
              <a:t>백엔드</a:t>
            </a:r>
            <a:r>
              <a:rPr lang="ko-KR" altLang="en-US" sz="2100" b="1" dirty="0">
                <a:solidFill>
                  <a:schemeClr val="tx2"/>
                </a:solidFill>
              </a:rPr>
              <a:t> 호환 문제</a:t>
            </a:r>
            <a:endParaRPr lang="en-US" altLang="ko-KR" sz="21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 </a:t>
            </a:r>
            <a:r>
              <a:rPr lang="ko-KR" altLang="en-US" sz="1800" b="1" dirty="0" err="1">
                <a:solidFill>
                  <a:schemeClr val="tx2"/>
                </a:solidFill>
              </a:rPr>
              <a:t>프론트엔드와</a:t>
            </a:r>
            <a:r>
              <a:rPr lang="ko-KR" altLang="en-US" sz="1800" b="1" dirty="0">
                <a:solidFill>
                  <a:schemeClr val="tx2"/>
                </a:solidFill>
              </a:rPr>
              <a:t> </a:t>
            </a:r>
            <a:r>
              <a:rPr lang="ko-KR" altLang="en-US" sz="1800" b="1" dirty="0" err="1">
                <a:solidFill>
                  <a:schemeClr val="tx2"/>
                </a:solidFill>
              </a:rPr>
              <a:t>백엔드</a:t>
            </a:r>
            <a:r>
              <a:rPr lang="ko-KR" altLang="en-US" sz="1800" b="1" dirty="0">
                <a:solidFill>
                  <a:schemeClr val="tx2"/>
                </a:solidFill>
              </a:rPr>
              <a:t> 간의 원활한 통신과 데이터 교환을 위한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ko-KR" altLang="en-US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</a:rPr>
              <a:t>API </a:t>
            </a:r>
            <a:r>
              <a:rPr lang="ko-KR" altLang="en-US" sz="1800" b="1" dirty="0">
                <a:solidFill>
                  <a:schemeClr val="tx2"/>
                </a:solidFill>
              </a:rPr>
              <a:t>명세서를 사전 준비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개발 초기 단계부터 통합 테스트 진행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2100" b="1" dirty="0">
                <a:solidFill>
                  <a:schemeClr val="tx2"/>
                </a:solidFill>
              </a:rPr>
              <a:t>3-2-2. </a:t>
            </a:r>
            <a:r>
              <a:rPr lang="ko-KR" altLang="en-US" sz="2100" b="1" dirty="0">
                <a:solidFill>
                  <a:schemeClr val="tx2"/>
                </a:solidFill>
              </a:rPr>
              <a:t>인공지능 모델의 문자인식 성능 문제</a:t>
            </a:r>
            <a:endParaRPr lang="en-US" altLang="ko-KR" sz="21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ko-KR" altLang="en-US" sz="1800" b="1" dirty="0">
                <a:solidFill>
                  <a:schemeClr val="tx2"/>
                </a:solidFill>
              </a:rPr>
              <a:t>모델 성능 향상을 위해 다양한 데이터셋을 활용한 훈련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 </a:t>
            </a:r>
            <a:r>
              <a:rPr lang="ko-KR" altLang="en-US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데이터 </a:t>
            </a:r>
            <a:r>
              <a:rPr lang="ko-KR" altLang="en-US" sz="1800" b="1" dirty="0" err="1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전처리</a:t>
            </a:r>
            <a:r>
              <a:rPr lang="ko-KR" altLang="en-US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 및 증강 기법의 적용 </a:t>
            </a:r>
            <a:endParaRPr lang="en-US" altLang="ko-KR" sz="1800" b="1" dirty="0">
              <a:solidFill>
                <a:schemeClr val="tx2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· </a:t>
            </a:r>
            <a:r>
              <a:rPr lang="ko-KR" altLang="en-US" sz="18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다양한 모델 아키텍처 실험</a:t>
            </a:r>
            <a:endParaRPr lang="ko-KR" altLang="en-US" sz="1800" b="1" dirty="0">
              <a:solidFill>
                <a:schemeClr val="tx2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Graphic 28" descr="확인 표시">
            <a:extLst>
              <a:ext uri="{FF2B5EF4-FFF2-40B4-BE49-F238E27FC236}">
                <a16:creationId xmlns:a16="http://schemas.microsoft.com/office/drawing/2014/main" id="{1B9B3F3C-D3B1-25BA-F3BF-675A7C33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0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86C97E-A82B-FCEF-0FF9-ECAFC670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9" y="741813"/>
            <a:ext cx="9833548" cy="762725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 b="1" dirty="0">
                <a:solidFill>
                  <a:schemeClr val="tx2"/>
                </a:solidFill>
              </a:rPr>
              <a:t>참고자료 </a:t>
            </a:r>
            <a:r>
              <a:rPr lang="en-US" altLang="ko-KR" sz="3600" b="1" dirty="0">
                <a:solidFill>
                  <a:schemeClr val="tx2"/>
                </a:solidFill>
              </a:rPr>
              <a:t>(References)</a:t>
            </a:r>
            <a:endParaRPr lang="ko-KR" altLang="en-US" sz="36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ABCD8-E8A8-86FD-41E8-9D77CCAC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99" y="2507505"/>
            <a:ext cx="9996774" cy="3402777"/>
          </a:xfrm>
        </p:spPr>
        <p:txBody>
          <a:bodyPr>
            <a:normAutofit/>
          </a:bodyPr>
          <a:lstStyle/>
          <a:p>
            <a:pPr latinLnBrk="1">
              <a:spcAft>
                <a:spcPts val="800"/>
              </a:spcAft>
            </a:pPr>
            <a:r>
              <a:rPr lang="ko-KR" altLang="en-US" sz="1100" b="1" dirty="0">
                <a:hlinkClick r:id="rId2"/>
              </a:rPr>
              <a:t>플로우</a:t>
            </a:r>
            <a:r>
              <a:rPr lang="en-US" altLang="ko-KR" sz="1100" b="1" dirty="0">
                <a:hlinkClick r:id="rId2"/>
              </a:rPr>
              <a:t>, “AI </a:t>
            </a:r>
            <a:r>
              <a:rPr lang="ko-KR" altLang="en-US" sz="1100" b="1" dirty="0">
                <a:hlinkClick r:id="rId2"/>
              </a:rPr>
              <a:t>통해 </a:t>
            </a:r>
            <a:r>
              <a:rPr lang="en-US" altLang="ko-KR" sz="1100" b="1" dirty="0">
                <a:hlinkClick r:id="rId2"/>
              </a:rPr>
              <a:t>30%</a:t>
            </a:r>
            <a:r>
              <a:rPr lang="ko-KR" altLang="en-US" sz="1100" b="1" dirty="0">
                <a:hlinkClick r:id="rId2"/>
              </a:rPr>
              <a:t>의 업무 능률 향상 가능할 것” </a:t>
            </a:r>
            <a:r>
              <a:rPr lang="en-US" altLang="ko-KR" sz="1100" b="1" dirty="0">
                <a:hlinkClick r:id="rId2"/>
              </a:rPr>
              <a:t>- DIGITAL </a:t>
            </a:r>
            <a:r>
              <a:rPr lang="en-US" altLang="ko-KR" sz="1100" b="1" dirty="0" err="1">
                <a:hlinkClick r:id="rId2"/>
              </a:rPr>
              <a:t>iNSIGHT</a:t>
            </a:r>
            <a:r>
              <a:rPr lang="en-US" altLang="ko-KR" sz="1100" b="1" dirty="0">
                <a:hlinkClick r:id="rId2"/>
              </a:rPr>
              <a:t> </a:t>
            </a:r>
            <a:r>
              <a:rPr lang="ko-KR" altLang="en-US" sz="1100" b="1" dirty="0">
                <a:hlinkClick r:id="rId2"/>
              </a:rPr>
              <a:t>디지털 인사이트 </a:t>
            </a:r>
            <a:r>
              <a:rPr lang="en-US" altLang="ko-KR" sz="1100" b="1" dirty="0">
                <a:hlinkClick r:id="rId2"/>
              </a:rPr>
              <a:t>(ditoday.com)</a:t>
            </a:r>
            <a:endParaRPr lang="en-US" altLang="ko-KR" sz="1100" b="1" dirty="0"/>
          </a:p>
          <a:p>
            <a:pPr latinLnBrk="1">
              <a:spcAft>
                <a:spcPts val="800"/>
              </a:spcAft>
            </a:pPr>
            <a:r>
              <a:rPr lang="ko-KR" altLang="en-US" sz="1100" b="1" dirty="0">
                <a:hlinkClick r:id="rId3"/>
              </a:rPr>
              <a:t>일터 풍경 크게 바꾸는 </a:t>
            </a:r>
            <a:r>
              <a:rPr lang="en-US" altLang="ko-KR" sz="1100" b="1" dirty="0">
                <a:hlinkClick r:id="rId3"/>
              </a:rPr>
              <a:t>AI</a:t>
            </a:r>
            <a:r>
              <a:rPr lang="ko-KR" altLang="en-US" sz="1100" b="1" dirty="0">
                <a:hlinkClick r:id="rId3"/>
              </a:rPr>
              <a:t>｜주간동아 </a:t>
            </a:r>
            <a:r>
              <a:rPr lang="en-US" altLang="ko-KR" sz="1100" b="1" dirty="0">
                <a:hlinkClick r:id="rId3"/>
              </a:rPr>
              <a:t>(donga.com)</a:t>
            </a:r>
            <a:endParaRPr lang="en-US" altLang="ko-KR" sz="1500" b="1" u="sng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500" b="1" u="sng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OCR이란</a:t>
            </a:r>
            <a:r>
              <a:rPr lang="en-US" altLang="ko-KR" sz="1500" b="1" u="sng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OCR </a:t>
            </a:r>
            <a:r>
              <a:rPr lang="en-US" altLang="ko-KR" sz="1500" b="1" u="sng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쉬운</a:t>
            </a:r>
            <a:r>
              <a:rPr lang="en-US" altLang="ko-KR" sz="1500" b="1" u="sng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500" b="1" u="sng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설명</a:t>
            </a:r>
            <a:r>
              <a:rPr lang="en-US" altLang="ko-KR" sz="1500" b="1" u="sng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(tistory.com)</a:t>
            </a:r>
            <a:endParaRPr lang="ko-KR" altLang="ko-KR" sz="1500" b="1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500" b="1" u="sng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[OCR/AI] 2023년 </a:t>
            </a:r>
            <a:r>
              <a:rPr lang="en-US" altLang="ko-KR" sz="1500" b="1" u="sng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최신판</a:t>
            </a:r>
            <a:r>
              <a:rPr lang="en-US" altLang="ko-KR" sz="1500" b="1" u="sng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OCR 8가지 API </a:t>
            </a:r>
            <a:r>
              <a:rPr lang="en-US" altLang="ko-KR" sz="1500" b="1" u="sng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비교평가</a:t>
            </a:r>
            <a:r>
              <a:rPr lang="en-US" altLang="ko-KR" sz="1500" b="1" u="sng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500" b="1" u="sng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테스트</a:t>
            </a:r>
            <a:r>
              <a:rPr lang="en-US" altLang="ko-KR" sz="1500" b="1" u="sng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(sk.com)</a:t>
            </a:r>
            <a:endParaRPr lang="en-US" altLang="ko-KR" sz="1500" b="1" u="sng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en-US" sz="1500" b="1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</a:t>
            </a:r>
            <a:r>
              <a:rPr lang="ko-KR" altLang="en-US" sz="1500" b="1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네이티브 </a:t>
            </a:r>
            <a:r>
              <a:rPr lang="en-US" altLang="ko-KR" sz="1500" b="1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https://reactnative.dev/</a:t>
            </a:r>
            <a:endParaRPr lang="en-US" altLang="ko-KR" sz="1500" b="1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en-US" sz="1500" b="1" kern="100" dirty="0" err="1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</a:t>
            </a:r>
            <a:r>
              <a:rPr lang="ko-KR" altLang="en-US" sz="1500" b="1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네이티브 </a:t>
            </a:r>
            <a:r>
              <a:rPr lang="en-US" altLang="ko-KR" sz="1500" b="1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EXPO </a:t>
            </a:r>
            <a:r>
              <a:rPr lang="en-US" altLang="ko-KR" sz="1500" b="1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7"/>
              </a:rPr>
              <a:t>https://lasbe.tistory.com/171</a:t>
            </a:r>
            <a:endParaRPr lang="en-US" altLang="ko-KR" sz="1500" b="1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en-US" sz="1500" b="1" kern="1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스프링부트</a:t>
            </a:r>
            <a:r>
              <a:rPr lang="ko-KR" altLang="en-US" sz="1500" b="1" kern="1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b="1" kern="1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https://spring.io/projects/spring-boot</a:t>
            </a:r>
            <a:endParaRPr lang="en-US" altLang="ko-KR" sz="1500" b="1" kern="1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en-US" sz="1500" b="1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엑셀 변환 </a:t>
            </a:r>
            <a:r>
              <a:rPr lang="en-US" altLang="ko-KR" sz="1500" b="1" kern="100" dirty="0"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https://poi.apache.org/</a:t>
            </a:r>
          </a:p>
          <a:p>
            <a:pPr marL="0" indent="0" latinLnBrk="1">
              <a:spcAft>
                <a:spcPts val="800"/>
              </a:spcAft>
              <a:buNone/>
            </a:pPr>
            <a:endParaRPr lang="ko-KR" altLang="ko-KR" sz="1500" b="1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sz="1500" b="1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994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96646D-E9FD-6389-A27F-5F8FBFA0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en-US" sz="4500" b="1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F14DB-F2AD-ED01-70BB-C14A3D96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421682"/>
            <a:ext cx="5162743" cy="2963117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>
                <a:solidFill>
                  <a:schemeClr val="tx2"/>
                </a:solidFill>
              </a:rPr>
              <a:t>배경 및 필요성</a:t>
            </a:r>
            <a:endParaRPr lang="en-US" altLang="ko-KR" sz="2500" b="1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endParaRPr lang="en-US" altLang="ko-KR" sz="25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tx2"/>
                </a:solidFill>
              </a:rPr>
              <a:t>2. </a:t>
            </a:r>
            <a:r>
              <a:rPr lang="ko-KR" altLang="en-US" sz="2500" b="1" dirty="0">
                <a:solidFill>
                  <a:schemeClr val="tx2"/>
                </a:solidFill>
              </a:rPr>
              <a:t>내용</a:t>
            </a:r>
            <a:endParaRPr lang="en-US" altLang="ko-KR" sz="25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ko-KR" sz="25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ko-KR" sz="2500" b="1" dirty="0">
                <a:solidFill>
                  <a:schemeClr val="tx2"/>
                </a:solidFill>
              </a:rPr>
              <a:t>3. </a:t>
            </a:r>
            <a:r>
              <a:rPr lang="ko-KR" altLang="en-US" sz="2500" b="1" dirty="0">
                <a:solidFill>
                  <a:schemeClr val="tx2"/>
                </a:solidFill>
              </a:rPr>
              <a:t>추진전략 및 방법</a:t>
            </a:r>
            <a:endParaRPr lang="en-US" altLang="ko-KR" sz="25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DF33382A-FBA7-2D6B-5C2F-177711A9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52445C-D13A-C635-8EE6-6818105E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03" y="404796"/>
            <a:ext cx="5653951" cy="1046996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chemeClr val="tx2"/>
                </a:solidFill>
              </a:rPr>
              <a:t>1. </a:t>
            </a:r>
            <a:r>
              <a:rPr lang="ko-KR" altLang="en-US" sz="3600" b="1" dirty="0">
                <a:solidFill>
                  <a:schemeClr val="tx2"/>
                </a:solidFill>
              </a:rPr>
              <a:t>배경 및 필요성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30134A-44DC-0EDC-53FA-777D45B9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5" y="4647379"/>
            <a:ext cx="6329469" cy="1046995"/>
          </a:xfrm>
        </p:spPr>
        <p:txBody>
          <a:bodyPr anchor="ctr">
            <a:normAutofit/>
          </a:bodyPr>
          <a:lstStyle/>
          <a:p>
            <a:r>
              <a:rPr lang="ko-KR" altLang="en-US" sz="1800" b="1" dirty="0">
                <a:solidFill>
                  <a:schemeClr val="tx2"/>
                </a:solidFill>
              </a:rPr>
              <a:t>최근 </a:t>
            </a:r>
            <a:r>
              <a:rPr lang="en-US" sz="1800" b="1" dirty="0">
                <a:solidFill>
                  <a:schemeClr val="tx2"/>
                </a:solidFill>
              </a:rPr>
              <a:t>AI</a:t>
            </a:r>
            <a:r>
              <a:rPr lang="ko-KR" altLang="en-US" sz="1800" b="1" dirty="0">
                <a:solidFill>
                  <a:schemeClr val="tx2"/>
                </a:solidFill>
              </a:rPr>
              <a:t>를 활용하면서 다양한 변화가 생기기 시작함</a:t>
            </a:r>
            <a:endParaRPr lang="en-US" altLang="ko-KR" sz="1800" b="1" dirty="0">
              <a:solidFill>
                <a:schemeClr val="tx2"/>
              </a:solidFill>
            </a:endParaRPr>
          </a:p>
          <a:p>
            <a:r>
              <a:rPr lang="ko-KR" altLang="en-US" sz="1800" b="1" dirty="0">
                <a:solidFill>
                  <a:schemeClr val="tx2"/>
                </a:solidFill>
              </a:rPr>
              <a:t>여러 분야에서 업무의 능률을 향상시키는 효과가 있음</a:t>
            </a:r>
            <a:endParaRPr lang="en-US" sz="1800" b="1" dirty="0">
              <a:solidFill>
                <a:schemeClr val="tx2"/>
              </a:solidFill>
            </a:endParaRPr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E444C41-5309-141B-9937-C0701360D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453533"/>
            <a:ext cx="7225610" cy="1914786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17FB19A-0259-E8D3-EFB1-7DBCF29E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895" y="2408031"/>
            <a:ext cx="7373730" cy="188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73FCF-4EFD-E259-BF73-4453CFCFFB14}"/>
              </a:ext>
            </a:extLst>
          </p:cNvPr>
          <p:cNvSpPr txBox="1"/>
          <p:nvPr/>
        </p:nvSpPr>
        <p:spPr>
          <a:xfrm>
            <a:off x="2319928" y="6351990"/>
            <a:ext cx="6397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  <a:hlinkClick r:id="rId4"/>
              </a:rPr>
              <a:t>⊙ </a:t>
            </a:r>
            <a:r>
              <a:rPr lang="ko-KR" altLang="en-US" sz="1000" dirty="0">
                <a:hlinkClick r:id="rId4"/>
              </a:rPr>
              <a:t>플로우</a:t>
            </a:r>
            <a:r>
              <a:rPr lang="en-US" altLang="ko-KR" sz="1000" dirty="0">
                <a:hlinkClick r:id="rId4"/>
              </a:rPr>
              <a:t>, “AI </a:t>
            </a:r>
            <a:r>
              <a:rPr lang="ko-KR" altLang="en-US" sz="1000" dirty="0">
                <a:hlinkClick r:id="rId4"/>
              </a:rPr>
              <a:t>통해 </a:t>
            </a:r>
            <a:r>
              <a:rPr lang="en-US" altLang="ko-KR" sz="1000" dirty="0">
                <a:hlinkClick r:id="rId4"/>
              </a:rPr>
              <a:t>30%</a:t>
            </a:r>
            <a:r>
              <a:rPr lang="ko-KR" altLang="en-US" sz="1000" dirty="0">
                <a:hlinkClick r:id="rId4"/>
              </a:rPr>
              <a:t>의 업무 능률 향상 가능할 것” </a:t>
            </a:r>
            <a:r>
              <a:rPr lang="en-US" altLang="ko-KR" sz="1000" dirty="0">
                <a:hlinkClick r:id="rId4"/>
              </a:rPr>
              <a:t>- DIGITAL </a:t>
            </a:r>
            <a:r>
              <a:rPr lang="en-US" altLang="ko-KR" sz="1000" dirty="0" err="1">
                <a:hlinkClick r:id="rId4"/>
              </a:rPr>
              <a:t>iNSIGHT</a:t>
            </a:r>
            <a:r>
              <a:rPr lang="en-US" altLang="ko-KR" sz="1000" dirty="0">
                <a:hlinkClick r:id="rId4"/>
              </a:rPr>
              <a:t> </a:t>
            </a:r>
            <a:r>
              <a:rPr lang="ko-KR" altLang="en-US" sz="1000" dirty="0">
                <a:hlinkClick r:id="rId4"/>
              </a:rPr>
              <a:t>디지털 인사이트 </a:t>
            </a:r>
            <a:r>
              <a:rPr lang="en-US" altLang="ko-KR" sz="1000" dirty="0">
                <a:hlinkClick r:id="rId4"/>
              </a:rPr>
              <a:t>(ditoday.com)</a:t>
            </a:r>
            <a:endParaRPr lang="en-US" altLang="ko-KR" sz="1000" dirty="0">
              <a:hlinkClick r:id="rId5"/>
            </a:endParaRPr>
          </a:p>
          <a:p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hlinkClick r:id="rId4"/>
              </a:rPr>
              <a:t>⊙</a:t>
            </a:r>
            <a:r>
              <a:rPr lang="ko-KR" altLang="en-US" sz="10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ko-KR" altLang="en-US" sz="1000" dirty="0">
                <a:hlinkClick r:id="rId5"/>
              </a:rPr>
              <a:t>일터 풍경 크게 바꾸는 </a:t>
            </a:r>
            <a:r>
              <a:rPr lang="en-US" altLang="ko-KR" sz="1000" dirty="0">
                <a:hlinkClick r:id="rId5"/>
              </a:rPr>
              <a:t>AI</a:t>
            </a:r>
            <a:r>
              <a:rPr lang="ko-KR" altLang="en-US" sz="1000" dirty="0">
                <a:hlinkClick r:id="rId5"/>
              </a:rPr>
              <a:t>｜주간동아 </a:t>
            </a:r>
            <a:r>
              <a:rPr lang="en-US" altLang="ko-KR" sz="1000" dirty="0">
                <a:hlinkClick r:id="rId5"/>
              </a:rPr>
              <a:t>(donga.com)</a:t>
            </a:r>
            <a:endParaRPr lang="ko-KR" altLang="en-US" sz="1000" dirty="0"/>
          </a:p>
        </p:txBody>
      </p:sp>
      <p:pic>
        <p:nvPicPr>
          <p:cNvPr id="9" name="Picture 2" descr="생성 AI, 진정한 지능형 클라우드 ERP의 완성 - SAP Korea 뉴스센터">
            <a:extLst>
              <a:ext uri="{FF2B5EF4-FFF2-40B4-BE49-F238E27FC236}">
                <a16:creationId xmlns:a16="http://schemas.microsoft.com/office/drawing/2014/main" id="{E2BD2C14-20C9-276B-690E-2252A56E7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1" r="11926" b="-1"/>
          <a:stretch/>
        </p:blipFill>
        <p:spPr bwMode="auto">
          <a:xfrm>
            <a:off x="9069354" y="4203881"/>
            <a:ext cx="3131545" cy="2654125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모르는 것 인지하는 AI… “지능 증강과 같은 다양한 기술로 응용될 것”｜동아일보">
            <a:extLst>
              <a:ext uri="{FF2B5EF4-FFF2-40B4-BE49-F238E27FC236}">
                <a16:creationId xmlns:a16="http://schemas.microsoft.com/office/drawing/2014/main" id="{BDB8E191-AF34-B591-E053-E7C117FC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98" y="1618341"/>
            <a:ext cx="1855626" cy="26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22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3B70D-DB97-FA1A-CE7A-F21A154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배경 및 필요성</a:t>
            </a:r>
          </a:p>
        </p:txBody>
      </p:sp>
      <p:pic>
        <p:nvPicPr>
          <p:cNvPr id="1028" name="Picture 4" descr="생각 - 무료 상호 작용개 아이콘">
            <a:extLst>
              <a:ext uri="{FF2B5EF4-FFF2-40B4-BE49-F238E27FC236}">
                <a16:creationId xmlns:a16="http://schemas.microsoft.com/office/drawing/2014/main" id="{CAB046FB-5CD5-3F1D-FE05-20D35D0A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766" y="25115"/>
            <a:ext cx="3602050" cy="36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63998-CC79-F46C-FB5D-AC464290D80E}"/>
              </a:ext>
            </a:extLst>
          </p:cNvPr>
          <p:cNvSpPr txBox="1"/>
          <p:nvPr/>
        </p:nvSpPr>
        <p:spPr>
          <a:xfrm>
            <a:off x="6403816" y="1061938"/>
            <a:ext cx="296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휴먼매직체" panose="02030504000101010101" pitchFamily="18" charset="-127"/>
                <a:ea typeface="휴먼매직체" panose="02030504000101010101" pitchFamily="18" charset="-127"/>
                <a:cs typeface="ADLaM Display" panose="020F0502020204030204" pitchFamily="2" charset="0"/>
              </a:rPr>
              <a:t>간단하게 사진을 찍어서 엑셀로 변환할 수 있다면 얼마나 편리할까</a:t>
            </a:r>
            <a:r>
              <a:rPr lang="en-US" altLang="ko-KR" sz="1600" b="1" dirty="0">
                <a:latin typeface="휴먼매직체" panose="02030504000101010101" pitchFamily="18" charset="-127"/>
                <a:ea typeface="휴먼매직체" panose="02030504000101010101" pitchFamily="18" charset="-127"/>
                <a:cs typeface="ADLaM Display" panose="020F0502020204030204" pitchFamily="2" charset="0"/>
              </a:rPr>
              <a:t>…?</a:t>
            </a:r>
            <a:endParaRPr lang="ko-KR" altLang="en-US" sz="1600" b="1" dirty="0">
              <a:latin typeface="휴먼매직체" panose="02030504000101010101" pitchFamily="18" charset="-127"/>
              <a:ea typeface="휴먼매직체" panose="02030504000101010101" pitchFamily="18" charset="-127"/>
              <a:cs typeface="ADLaM Display" panose="020F0502020204030204" pitchFamily="2" charset="0"/>
            </a:endParaRPr>
          </a:p>
        </p:txBody>
      </p:sp>
      <p:pic>
        <p:nvPicPr>
          <p:cNvPr id="1036" name="Picture 12" descr="파워포인트 디자인 2 - 표 만들기">
            <a:extLst>
              <a:ext uri="{FF2B5EF4-FFF2-40B4-BE49-F238E27FC236}">
                <a16:creationId xmlns:a16="http://schemas.microsoft.com/office/drawing/2014/main" id="{6462750E-1983-0175-46EF-9581A312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65" y="2790800"/>
            <a:ext cx="5239081" cy="392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obile app - Free technology icons">
            <a:extLst>
              <a:ext uri="{FF2B5EF4-FFF2-40B4-BE49-F238E27FC236}">
                <a16:creationId xmlns:a16="http://schemas.microsoft.com/office/drawing/2014/main" id="{7FD229DA-2BDE-7032-74F6-DEA416BAB8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53" y="2790800"/>
            <a:ext cx="3712547" cy="37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xcel 2019 기업용 라이선스 / 엑셀 2019-11번가 모바일">
            <a:extLst>
              <a:ext uri="{FF2B5EF4-FFF2-40B4-BE49-F238E27FC236}">
                <a16:creationId xmlns:a16="http://schemas.microsoft.com/office/drawing/2014/main" id="{80A21EF9-B7EF-A556-59A4-90B5C947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755" y="3386711"/>
            <a:ext cx="503638" cy="503638"/>
          </a:xfrm>
          <a:prstGeom prst="rect">
            <a:avLst/>
          </a:prstGeom>
          <a:noFill/>
          <a:ln w="635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A48C5E27-76F3-5ED7-9F05-3CDFA0631F9A}"/>
              </a:ext>
            </a:extLst>
          </p:cNvPr>
          <p:cNvSpPr/>
          <p:nvPr/>
        </p:nvSpPr>
        <p:spPr>
          <a:xfrm rot="20425748">
            <a:off x="6017758" y="4033882"/>
            <a:ext cx="3603675" cy="59090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87175D-C55E-0A5A-08E7-5E4EBBD77EDC}"/>
              </a:ext>
            </a:extLst>
          </p:cNvPr>
          <p:cNvSpPr/>
          <p:nvPr/>
        </p:nvSpPr>
        <p:spPr>
          <a:xfrm>
            <a:off x="1133765" y="2037258"/>
            <a:ext cx="10104581" cy="3397782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500" dirty="0">
                <a:solidFill>
                  <a:schemeClr val="tx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⊙ </a:t>
            </a:r>
            <a:r>
              <a:rPr lang="ko-KR" altLang="en-US" sz="2500" dirty="0">
                <a:solidFill>
                  <a:schemeClr val="tx2"/>
                </a:solidFill>
              </a:rPr>
              <a:t>표는 특정 분야에서만 사용하는 것이 아님</a:t>
            </a:r>
            <a:endParaRPr lang="en-US" altLang="ko-KR" sz="2500" dirty="0">
              <a:solidFill>
                <a:schemeClr val="tx2"/>
              </a:solidFill>
            </a:endParaRPr>
          </a:p>
          <a:p>
            <a:r>
              <a:rPr lang="en-US" altLang="ko-KR" sz="2500" dirty="0">
                <a:solidFill>
                  <a:schemeClr val="tx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⊙ </a:t>
            </a:r>
            <a:r>
              <a:rPr lang="ko-KR" altLang="en-US" sz="2500" dirty="0">
                <a:solidFill>
                  <a:schemeClr val="tx2"/>
                </a:solidFill>
              </a:rPr>
              <a:t>표 데이터가 포함된 문서를 엑셀로 변환할 수 있다면 여러 분야에서 다양한 사용자의 요구를 충족시킬 수 있음</a:t>
            </a:r>
            <a:endParaRPr lang="en-US" altLang="ko-KR" sz="2500" dirty="0">
              <a:solidFill>
                <a:schemeClr val="tx2"/>
              </a:solidFill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707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7CE654-05A7-71A7-4EF8-96D09EB8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17" y="451945"/>
            <a:ext cx="6318649" cy="1454051"/>
          </a:xfrm>
        </p:spPr>
        <p:txBody>
          <a:bodyPr anchor="ctr">
            <a:normAutofit/>
          </a:bodyPr>
          <a:lstStyle/>
          <a:p>
            <a:r>
              <a:rPr lang="en-US" altLang="ko-KR" sz="4500" b="1" dirty="0">
                <a:solidFill>
                  <a:schemeClr val="tx2"/>
                </a:solidFill>
              </a:rPr>
              <a:t>2. </a:t>
            </a:r>
            <a:r>
              <a:rPr lang="ko-KR" altLang="en-US" sz="4500" b="1" dirty="0">
                <a:solidFill>
                  <a:schemeClr val="tx2"/>
                </a:solidFill>
              </a:rPr>
              <a:t>내용</a:t>
            </a:r>
          </a:p>
        </p:txBody>
      </p: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1">
            <a:extLst>
              <a:ext uri="{FF2B5EF4-FFF2-40B4-BE49-F238E27FC236}">
                <a16:creationId xmlns:a16="http://schemas.microsoft.com/office/drawing/2014/main" id="{B643C4F9-E481-FBCA-FA13-232C12F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18" y="1019945"/>
            <a:ext cx="9097055" cy="538611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0209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F2E868C-548A-4DA4-66B8-9C97CC0CA051}"/>
              </a:ext>
            </a:extLst>
          </p:cNvPr>
          <p:cNvSpPr txBox="1"/>
          <p:nvPr/>
        </p:nvSpPr>
        <p:spPr>
          <a:xfrm>
            <a:off x="651317" y="1925531"/>
            <a:ext cx="10718647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</a:rPr>
              <a:t>사용자가 안정적이고 정확하게 사진을 촬영할 수 있도록 </a:t>
            </a:r>
            <a:r>
              <a:rPr lang="ko-KR" altLang="en-US" b="1" spc="0" dirty="0">
                <a:solidFill>
                  <a:srgbClr val="FF0000"/>
                </a:solidFill>
                <a:effectLst/>
              </a:rPr>
              <a:t>인디케이터</a:t>
            </a:r>
            <a:r>
              <a:rPr lang="ko-KR" altLang="en-US" b="1" spc="0" dirty="0">
                <a:solidFill>
                  <a:schemeClr val="tx2"/>
                </a:solidFill>
                <a:effectLst/>
              </a:rPr>
              <a:t> 도입</a:t>
            </a:r>
            <a:endParaRPr lang="en-US" altLang="ko-KR" b="1" spc="0" dirty="0">
              <a:solidFill>
                <a:schemeClr val="tx2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spc="0" dirty="0">
              <a:solidFill>
                <a:schemeClr val="tx2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</a:rPr>
              <a:t>인디케이터는 촬영 과정에서 사용자에게 명확한 가이드 제공 및</a:t>
            </a:r>
            <a:r>
              <a:rPr lang="en-US" altLang="ko-KR" b="1" spc="0" dirty="0">
                <a:solidFill>
                  <a:schemeClr val="tx2"/>
                </a:solidFill>
                <a:effectLst/>
              </a:rPr>
              <a:t> </a:t>
            </a:r>
            <a:r>
              <a:rPr lang="ko-KR" altLang="en-US" b="1" spc="0" dirty="0">
                <a:solidFill>
                  <a:schemeClr val="tx2"/>
                </a:solidFill>
                <a:effectLst/>
              </a:rPr>
              <a:t>최적의 조건에서 사진을 촬영할 수 있도록 </a:t>
            </a:r>
            <a:r>
              <a:rPr lang="ko-KR" altLang="en-US" b="1" dirty="0">
                <a:solidFill>
                  <a:schemeClr val="tx2"/>
                </a:solidFill>
              </a:rPr>
              <a:t>도움</a:t>
            </a:r>
            <a:endParaRPr lang="en-US" altLang="ko-KR" b="1" spc="0" dirty="0">
              <a:solidFill>
                <a:schemeClr val="tx2"/>
              </a:solidFill>
              <a:effectLst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FAAB3132-E099-0737-233C-7A76DE6C8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632" y="3530599"/>
            <a:ext cx="5187136" cy="32030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756C8FAF-9B36-934C-F22E-98319EF13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3" y="4240219"/>
            <a:ext cx="5633192" cy="229552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A63F7FD-DFDE-3E38-1E41-46F5F097B33C}"/>
              </a:ext>
            </a:extLst>
          </p:cNvPr>
          <p:cNvSpPr txBox="1">
            <a:spLocks/>
          </p:cNvSpPr>
          <p:nvPr/>
        </p:nvSpPr>
        <p:spPr>
          <a:xfrm>
            <a:off x="651317" y="451945"/>
            <a:ext cx="6318649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b="1" dirty="0">
                <a:solidFill>
                  <a:schemeClr val="tx2"/>
                </a:solidFill>
              </a:rPr>
              <a:t>2. </a:t>
            </a:r>
            <a:r>
              <a:rPr lang="ko-KR" altLang="en-US" sz="4500" b="1" dirty="0">
                <a:solidFill>
                  <a:schemeClr val="tx2"/>
                </a:solidFill>
              </a:rPr>
              <a:t>내용 </a:t>
            </a:r>
            <a:r>
              <a:rPr lang="en-US" altLang="ko-KR" sz="4500" b="1" dirty="0">
                <a:solidFill>
                  <a:schemeClr val="tx2"/>
                </a:solidFill>
              </a:rPr>
              <a:t>- </a:t>
            </a:r>
            <a:r>
              <a:rPr lang="en-US" altLang="ko-KR" sz="45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①</a:t>
            </a:r>
            <a:endParaRPr lang="ko-KR" altLang="en-US" sz="4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0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6B6DFE-2A8B-A1F1-81EE-5416D3A07E3E}"/>
              </a:ext>
            </a:extLst>
          </p:cNvPr>
          <p:cNvSpPr txBox="1"/>
          <p:nvPr/>
        </p:nvSpPr>
        <p:spPr>
          <a:xfrm>
            <a:off x="976259" y="1705790"/>
            <a:ext cx="9978068" cy="207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 err="1">
                <a:solidFill>
                  <a:schemeClr val="tx2"/>
                </a:solidFill>
                <a:effectLst/>
              </a:rPr>
              <a:t>프론트엔드에서</a:t>
            </a:r>
            <a:r>
              <a:rPr lang="ko-KR" altLang="en-US" b="1" spc="0" dirty="0">
                <a:solidFill>
                  <a:schemeClr val="tx2"/>
                </a:solidFill>
                <a:effectLst/>
              </a:rPr>
              <a:t> 수신한 이미지 내 문자 인식을 위한 이미지 </a:t>
            </a:r>
            <a:r>
              <a:rPr lang="ko-KR" altLang="en-US" b="1" spc="0" dirty="0" err="1">
                <a:solidFill>
                  <a:schemeClr val="tx2"/>
                </a:solidFill>
                <a:effectLst/>
              </a:rPr>
              <a:t>전처리</a:t>
            </a:r>
            <a:r>
              <a:rPr lang="ko-KR" altLang="en-US" b="1" spc="0" dirty="0">
                <a:solidFill>
                  <a:schemeClr val="tx2"/>
                </a:solidFill>
                <a:effectLst/>
              </a:rPr>
              <a:t> 작업 </a:t>
            </a:r>
            <a:r>
              <a:rPr lang="ko-KR" altLang="en-US" b="1" dirty="0">
                <a:solidFill>
                  <a:schemeClr val="tx2"/>
                </a:solidFill>
              </a:rPr>
              <a:t>수행</a:t>
            </a:r>
            <a:endParaRPr lang="en-US" altLang="ko-KR" b="1" dirty="0">
              <a:solidFill>
                <a:schemeClr val="tx2"/>
              </a:solidFill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b="1" spc="0" dirty="0">
              <a:solidFill>
                <a:schemeClr val="tx2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</a:rPr>
              <a:t>인식된 문자는 </a:t>
            </a:r>
            <a:r>
              <a:rPr lang="ko-KR" altLang="en-US" b="1" spc="0" dirty="0" err="1">
                <a:solidFill>
                  <a:schemeClr val="tx2"/>
                </a:solidFill>
                <a:effectLst/>
              </a:rPr>
              <a:t>튜플과</a:t>
            </a:r>
            <a:r>
              <a:rPr lang="ko-KR" altLang="en-US" b="1" spc="0" dirty="0">
                <a:solidFill>
                  <a:schemeClr val="tx2"/>
                </a:solidFill>
                <a:effectLst/>
              </a:rPr>
              <a:t> 같은 자료구조 형태로 변환</a:t>
            </a:r>
            <a:r>
              <a:rPr lang="ko-KR" altLang="en-US" b="1" dirty="0">
                <a:solidFill>
                  <a:schemeClr val="tx2"/>
                </a:solidFill>
              </a:rPr>
              <a:t>되어 후속 처리 및 분석 용이</a:t>
            </a:r>
            <a:endParaRPr lang="en-US" altLang="ko-KR" b="1" spc="0" dirty="0">
              <a:solidFill>
                <a:schemeClr val="tx2"/>
              </a:solidFill>
              <a:effectLst/>
            </a:endParaRPr>
          </a:p>
        </p:txBody>
      </p:sp>
      <p:pic>
        <p:nvPicPr>
          <p:cNvPr id="4" name="그림 3" descr="텍스트, 도표, 폰트, 스크린샷이(가) 표시된 사진&#10;&#10;자동 생성된 설명">
            <a:extLst>
              <a:ext uri="{FF2B5EF4-FFF2-40B4-BE49-F238E27FC236}">
                <a16:creationId xmlns:a16="http://schemas.microsoft.com/office/drawing/2014/main" id="{6D7023A1-1559-8AF7-B2CC-3B494BD1E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9" y="3990931"/>
            <a:ext cx="8052386" cy="23225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15D85DE-BFD2-5D51-AFDD-399E8C0D42F3}"/>
              </a:ext>
            </a:extLst>
          </p:cNvPr>
          <p:cNvSpPr txBox="1">
            <a:spLocks/>
          </p:cNvSpPr>
          <p:nvPr/>
        </p:nvSpPr>
        <p:spPr>
          <a:xfrm>
            <a:off x="651317" y="451945"/>
            <a:ext cx="6318649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500" b="1" dirty="0">
                <a:solidFill>
                  <a:schemeClr val="tx2"/>
                </a:solidFill>
              </a:rPr>
              <a:t>2. </a:t>
            </a:r>
            <a:r>
              <a:rPr lang="ko-KR" altLang="en-US" sz="4500" b="1" dirty="0">
                <a:solidFill>
                  <a:schemeClr val="tx2"/>
                </a:solidFill>
              </a:rPr>
              <a:t>내용 </a:t>
            </a:r>
            <a:r>
              <a:rPr lang="en-US" altLang="ko-KR" sz="4500" b="1" dirty="0">
                <a:solidFill>
                  <a:schemeClr val="tx2"/>
                </a:solidFill>
              </a:rPr>
              <a:t>- </a:t>
            </a:r>
            <a:r>
              <a:rPr lang="en-US" altLang="ko-KR" sz="4500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②</a:t>
            </a:r>
            <a:endParaRPr lang="ko-KR" altLang="en-US" sz="4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3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72AF3-6E8B-859B-3860-085D4294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186" y="410267"/>
            <a:ext cx="3150638" cy="151556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4500" b="1" dirty="0">
                <a:solidFill>
                  <a:schemeClr val="tx2"/>
                </a:solidFill>
                <a:latin typeface="Magnal"/>
              </a:rPr>
              <a:t>2. </a:t>
            </a:r>
            <a:r>
              <a:rPr lang="ko-KR" altLang="en-US" sz="4500" b="1" dirty="0">
                <a:solidFill>
                  <a:schemeClr val="tx2"/>
                </a:solidFill>
                <a:latin typeface="Magnal"/>
              </a:rPr>
              <a:t>내용 </a:t>
            </a:r>
            <a:r>
              <a:rPr lang="en-US" altLang="ko-KR" sz="4500" b="1" dirty="0">
                <a:solidFill>
                  <a:schemeClr val="tx2"/>
                </a:solidFill>
                <a:latin typeface="Magnal"/>
              </a:rPr>
              <a:t>- </a:t>
            </a:r>
            <a:r>
              <a:rPr lang="en-US" altLang="ko-KR" sz="4500" b="1" kern="0" spc="0" dirty="0">
                <a:solidFill>
                  <a:srgbClr val="000000"/>
                </a:solidFill>
                <a:effectLst/>
                <a:latin typeface="Magnal"/>
                <a:ea typeface="굴림" panose="020B0600000101010101" pitchFamily="50" charset="-127"/>
                <a:cs typeface="Mitr ExtraLight" panose="020B0502040204020203" pitchFamily="2" charset="-34"/>
              </a:rPr>
              <a:t>③</a:t>
            </a:r>
            <a:endParaRPr lang="ko-KR" altLang="en-US" sz="4500" b="1" dirty="0">
              <a:solidFill>
                <a:schemeClr val="tx2"/>
              </a:solidFill>
              <a:latin typeface="Magn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내용 개체 틀 4" descr="텍스트, 폰트, 스크린샷, 도표이(가) 표시된 사진&#10;&#10;자동 생성된 설명">
            <a:extLst>
              <a:ext uri="{FF2B5EF4-FFF2-40B4-BE49-F238E27FC236}">
                <a16:creationId xmlns:a16="http://schemas.microsoft.com/office/drawing/2014/main" id="{0D5147E5-84F0-CFE2-EA44-FAE6F97F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84" y="464598"/>
            <a:ext cx="3672989" cy="6077127"/>
          </a:xfrm>
          <a:ln w="38100"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2BEAB4F-33AE-F684-7DEC-107C7988E079}"/>
              </a:ext>
            </a:extLst>
          </p:cNvPr>
          <p:cNvSpPr txBox="1"/>
          <p:nvPr/>
        </p:nvSpPr>
        <p:spPr>
          <a:xfrm>
            <a:off x="384174" y="3015355"/>
            <a:ext cx="7167299" cy="179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②</a:t>
            </a:r>
            <a:r>
              <a:rPr lang="ko-KR" altLang="en-US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에서 받은 데이터를 </a:t>
            </a:r>
            <a:r>
              <a:rPr lang="en-US" altLang="ko-KR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Fast API</a:t>
            </a:r>
            <a:r>
              <a:rPr lang="ko-KR" altLang="en-US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를 통해 </a:t>
            </a:r>
            <a:r>
              <a:rPr lang="ko-KR" altLang="en-US" b="1" dirty="0" err="1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백엔드</a:t>
            </a:r>
            <a:r>
              <a:rPr lang="ko-KR" altLang="en-US" b="1" dirty="0">
                <a:solidFill>
                  <a:schemeClr val="tx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 서버에 전송</a:t>
            </a:r>
            <a:endParaRPr lang="en-US" altLang="ko-KR" b="1" dirty="0">
              <a:solidFill>
                <a:schemeClr val="tx2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b="1" spc="0" dirty="0">
                <a:solidFill>
                  <a:schemeClr val="tx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APACHE POI</a:t>
            </a:r>
            <a:r>
              <a:rPr lang="ko-KR" altLang="en-US" b="1" spc="0" dirty="0">
                <a:solidFill>
                  <a:schemeClr val="tx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라이브러리를 사용해 엑셀 변환</a:t>
            </a:r>
            <a:endParaRPr lang="en-US" altLang="ko-KR" b="1" spc="0" dirty="0">
              <a:solidFill>
                <a:schemeClr val="tx2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spc="0" dirty="0">
              <a:solidFill>
                <a:schemeClr val="tx2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</a:rPr>
              <a:t>텍스트 데이터의 구조화 및 데이터를 보다 쉽게 조회 </a:t>
            </a:r>
            <a:endParaRPr lang="en-US" altLang="ko-KR" b="1" spc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519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내용 개체 틀 5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AF5A8C10-0D01-A966-27F9-BDA93922D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79" y="4325139"/>
            <a:ext cx="9850655" cy="2010338"/>
          </a:xfrm>
          <a:ln w="38100"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A8B05C93-0FD7-04B0-0639-E5F36457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73" y="403477"/>
            <a:ext cx="10668000" cy="1325562"/>
          </a:xfrm>
        </p:spPr>
        <p:txBody>
          <a:bodyPr anchor="ctr">
            <a:normAutofit/>
          </a:bodyPr>
          <a:lstStyle/>
          <a:p>
            <a:r>
              <a:rPr lang="en-US" altLang="ko-KR" sz="4500" b="1" dirty="0">
                <a:solidFill>
                  <a:schemeClr val="tx2"/>
                </a:solidFill>
              </a:rPr>
              <a:t>2. </a:t>
            </a:r>
            <a:r>
              <a:rPr lang="ko-KR" altLang="en-US" sz="4500" b="1" dirty="0">
                <a:solidFill>
                  <a:schemeClr val="tx2"/>
                </a:solidFill>
              </a:rPr>
              <a:t>내용 </a:t>
            </a:r>
            <a:r>
              <a:rPr lang="en-US" altLang="ko-KR" sz="4500" b="1" dirty="0">
                <a:solidFill>
                  <a:schemeClr val="tx2"/>
                </a:solidFill>
              </a:rPr>
              <a:t>- </a:t>
            </a:r>
            <a:r>
              <a:rPr lang="en-US" altLang="ko-KR" sz="4500" b="1" dirty="0">
                <a:solidFill>
                  <a:schemeClr val="tx2"/>
                </a:solidFill>
                <a:cs typeface="Mitr ExtraLight" panose="00000300000000000000" pitchFamily="2" charset="-34"/>
              </a:rPr>
              <a:t>④,</a:t>
            </a:r>
            <a:r>
              <a:rPr lang="en-US" altLang="ko-KR" sz="4500" b="1" dirty="0">
                <a:solidFill>
                  <a:schemeClr val="tx2"/>
                </a:solidFill>
                <a:latin typeface="Mitr ExtraLight" panose="00000300000000000000" pitchFamily="2" charset="-34"/>
                <a:cs typeface="Mitr ExtraLight" panose="00000300000000000000" pitchFamily="2" charset="-34"/>
              </a:rPr>
              <a:t>⑤</a:t>
            </a:r>
            <a:endParaRPr lang="ko-KR" altLang="en-US" sz="45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8AE0E-1765-9EF9-F81B-E9E9B55F0A9F}"/>
              </a:ext>
            </a:extLst>
          </p:cNvPr>
          <p:cNvSpPr txBox="1"/>
          <p:nvPr/>
        </p:nvSpPr>
        <p:spPr>
          <a:xfrm>
            <a:off x="818283" y="2177739"/>
            <a:ext cx="10058651" cy="1794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변환된 엑셀 파일은 </a:t>
            </a:r>
            <a:r>
              <a:rPr lang="ko-KR" altLang="en-US" b="1" spc="0" dirty="0" err="1">
                <a:solidFill>
                  <a:schemeClr val="tx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프론트엔드를</a:t>
            </a:r>
            <a:r>
              <a:rPr lang="ko-KR" altLang="en-US" b="1" spc="0" dirty="0">
                <a:solidFill>
                  <a:schemeClr val="tx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 통해 사용자가 다운로드 받을 수 있도록 제공</a:t>
            </a:r>
            <a:endParaRPr lang="en-US" altLang="ko-KR" b="1" spc="0" dirty="0">
              <a:solidFill>
                <a:schemeClr val="tx2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지금까지의 과정을 통해 사용자는 엑셀 파일을 손쉽게 다운로드 받을 수 있음</a:t>
            </a:r>
            <a:endParaRPr lang="en-US" altLang="ko-KR" b="1" spc="0" dirty="0">
              <a:solidFill>
                <a:schemeClr val="tx2"/>
              </a:solidFill>
              <a:effectLst/>
              <a:latin typeface="Mangal" panose="02040503050203030202" pitchFamily="18" charset="0"/>
              <a:cs typeface="Mangal" panose="02040503050203030202" pitchFamily="18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b="1" spc="0" dirty="0">
              <a:solidFill>
                <a:schemeClr val="tx2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1" spc="0" dirty="0">
                <a:solidFill>
                  <a:schemeClr val="tx2"/>
                </a:solidFill>
                <a:effectLst/>
              </a:rPr>
              <a:t>사용자의 효율적인 업무 능률 향상 가능</a:t>
            </a:r>
            <a:endParaRPr lang="en-US" altLang="ko-KR" b="1" spc="0" dirty="0">
              <a:solidFill>
                <a:schemeClr val="tx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27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491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Magnal</vt:lpstr>
      <vt:lpstr>Microsoft GothicNeo</vt:lpstr>
      <vt:lpstr>맑은 고딕</vt:lpstr>
      <vt:lpstr>휴먼매직체</vt:lpstr>
      <vt:lpstr>Arial</vt:lpstr>
      <vt:lpstr>Mangal</vt:lpstr>
      <vt:lpstr>Mitr ExtraLight</vt:lpstr>
      <vt:lpstr>Office 테마</vt:lpstr>
      <vt:lpstr>표 촬영 및 엑셀 변환 앱</vt:lpstr>
      <vt:lpstr>목차</vt:lpstr>
      <vt:lpstr>1. 배경 및 필요성</vt:lpstr>
      <vt:lpstr>1. 배경 및 필요성</vt:lpstr>
      <vt:lpstr>2. 내용</vt:lpstr>
      <vt:lpstr>PowerPoint 프레젠테이션</vt:lpstr>
      <vt:lpstr>PowerPoint 프레젠테이션</vt:lpstr>
      <vt:lpstr>2. 내용 - ③</vt:lpstr>
      <vt:lpstr>2. 내용 - ④,⑤</vt:lpstr>
      <vt:lpstr>3. 추진전략 및 방법</vt:lpstr>
      <vt:lpstr>3-1. 프로젝트 관리체계 수립</vt:lpstr>
      <vt:lpstr>3-2. 예상 문제점 식별 및 준비</vt:lpstr>
      <vt:lpstr>참고자료 (References)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컴퓨터공학과 캡스톤</dc:title>
  <dc:creator>이성화</dc:creator>
  <cp:lastModifiedBy>성원 이</cp:lastModifiedBy>
  <cp:revision>12</cp:revision>
  <dcterms:created xsi:type="dcterms:W3CDTF">2024-02-08T08:00:30Z</dcterms:created>
  <dcterms:modified xsi:type="dcterms:W3CDTF">2024-03-10T13:46:54Z</dcterms:modified>
</cp:coreProperties>
</file>