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65" r:id="rId6"/>
    <p:sldId id="267" r:id="rId7"/>
    <p:sldId id="266" r:id="rId8"/>
    <p:sldId id="264" r:id="rId9"/>
    <p:sldId id="283" r:id="rId10"/>
    <p:sldId id="284" r:id="rId11"/>
    <p:sldId id="268" r:id="rId12"/>
    <p:sldId id="286" r:id="rId13"/>
    <p:sldId id="285" r:id="rId14"/>
    <p:sldId id="262" r:id="rId15"/>
  </p:sldIdLst>
  <p:sldSz cx="12192000" cy="6858000"/>
  <p:notesSz cx="6858000" cy="9144000"/>
  <p:embeddedFontLst>
    <p:embeddedFont>
      <p:font typeface="BM HANNA Air OTF" panose="020B0600000101010101" pitchFamily="34" charset="-127"/>
      <p:regular r:id="rId16"/>
    </p:embeddedFont>
    <p:embeddedFont>
      <p:font typeface="BM HANNA Pro OTF" panose="020B0600000101010101" pitchFamily="34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>
        <p:scale>
          <a:sx n="100" d="100"/>
          <a:sy n="100" d="100"/>
        </p:scale>
        <p:origin x="53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41489-B846-474B-B21B-F38BCD7CE5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52CB00C-E40E-C045-A5DB-7BEECC2C17B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sz="2800" b="0" i="0" dirty="0" err="1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캡스톤디자인</a:t>
          </a:r>
          <a:r>
            <a:rPr lang="ko-KR" altLang="en-US" sz="28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 </a:t>
          </a:r>
          <a:r>
            <a:rPr lang="en-US" altLang="ko-KR" sz="28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I </a:t>
          </a:r>
          <a:r>
            <a:rPr lang="ko-KR" altLang="en-US" sz="28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피드백</a:t>
          </a:r>
          <a:endParaRPr lang="ko-KR" sz="2800" b="1" dirty="0"/>
        </a:p>
      </dgm:t>
    </dgm:pt>
    <dgm:pt modelId="{E123C8AE-EB5E-8246-86F8-C61164FEF41A}" type="parTrans" cxnId="{341E0298-F7E9-0540-A7E2-1B1D81177477}">
      <dgm:prSet/>
      <dgm:spPr/>
      <dgm:t>
        <a:bodyPr/>
        <a:lstStyle/>
        <a:p>
          <a:pPr latinLnBrk="1"/>
          <a:endParaRPr lang="ko-KR" altLang="en-US"/>
        </a:p>
      </dgm:t>
    </dgm:pt>
    <dgm:pt modelId="{C8CA3D3A-918E-FE40-8246-3C21783DE641}" type="sibTrans" cxnId="{341E0298-F7E9-0540-A7E2-1B1D81177477}">
      <dgm:prSet/>
      <dgm:spPr/>
      <dgm:t>
        <a:bodyPr/>
        <a:lstStyle/>
        <a:p>
          <a:pPr latinLnBrk="1"/>
          <a:endParaRPr lang="ko-KR" altLang="en-US"/>
        </a:p>
      </dgm:t>
    </dgm:pt>
    <dgm:pt modelId="{2BC1FC62-ECC5-984C-BAC8-8A3DB67DDD08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sz="2800" b="0" i="0" dirty="0" err="1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캡스톤디자인</a:t>
          </a:r>
          <a:r>
            <a:rPr lang="ko-KR" altLang="en-US" sz="28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 </a:t>
          </a:r>
          <a:r>
            <a:rPr lang="en-US" altLang="ko-KR" sz="28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I </a:t>
          </a:r>
          <a:r>
            <a:rPr lang="ko-KR" altLang="en-US" sz="28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대비 개선사항</a:t>
          </a:r>
          <a:endParaRPr lang="ko-KR" sz="2800" dirty="0"/>
        </a:p>
      </dgm:t>
    </dgm:pt>
    <dgm:pt modelId="{776FF863-CA05-234F-BF26-3C379A836FBB}" type="parTrans" cxnId="{E01DBE44-75D7-F94D-90B1-CE683EAFEC5F}">
      <dgm:prSet/>
      <dgm:spPr/>
      <dgm:t>
        <a:bodyPr/>
        <a:lstStyle/>
        <a:p>
          <a:pPr latinLnBrk="1"/>
          <a:endParaRPr lang="ko-KR" altLang="en-US"/>
        </a:p>
      </dgm:t>
    </dgm:pt>
    <dgm:pt modelId="{B2EE715E-9682-A94F-B95B-B4184E1E167A}" type="sibTrans" cxnId="{E01DBE44-75D7-F94D-90B1-CE683EAFEC5F}">
      <dgm:prSet/>
      <dgm:spPr/>
      <dgm:t>
        <a:bodyPr/>
        <a:lstStyle/>
        <a:p>
          <a:pPr latinLnBrk="1"/>
          <a:endParaRPr lang="ko-KR" altLang="en-US"/>
        </a:p>
      </dgm:t>
    </dgm:pt>
    <dgm:pt modelId="{FE2D0681-09B1-4D4F-8AEB-3D013FA915FE}">
      <dgm:prSet custT="1"/>
      <dgm:spPr/>
      <dgm:t>
        <a:bodyPr/>
        <a:lstStyle/>
        <a:p>
          <a:pPr latinLnBrk="1"/>
          <a:r>
            <a: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MATLAB </a:t>
          </a:r>
          <a:r>
            <a: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환경에서 </a:t>
          </a:r>
          <a:r>
            <a: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Autoencoder </a:t>
          </a:r>
          <a:r>
            <a: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활용 </a:t>
          </a:r>
          <a:r>
            <a: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AI </a:t>
          </a:r>
          <a:r>
            <a: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기반 성상도 구현</a:t>
          </a:r>
          <a:endParaRPr lang="ko-KR" sz="2000" dirty="0"/>
        </a:p>
      </dgm:t>
    </dgm:pt>
    <dgm:pt modelId="{B1FC515E-EC87-CD43-9DF0-A2F350042C18}" type="parTrans" cxnId="{5D18561E-98D1-9142-8C93-A7816765B98B}">
      <dgm:prSet/>
      <dgm:spPr/>
      <dgm:t>
        <a:bodyPr/>
        <a:lstStyle/>
        <a:p>
          <a:pPr latinLnBrk="1"/>
          <a:endParaRPr lang="ko-KR" altLang="en-US"/>
        </a:p>
      </dgm:t>
    </dgm:pt>
    <dgm:pt modelId="{ADA11DFA-ACFB-6F46-9970-7113B0509A4E}" type="sibTrans" cxnId="{5D18561E-98D1-9142-8C93-A7816765B98B}">
      <dgm:prSet/>
      <dgm:spPr/>
      <dgm:t>
        <a:bodyPr/>
        <a:lstStyle/>
        <a:p>
          <a:pPr latinLnBrk="1"/>
          <a:endParaRPr lang="ko-KR" altLang="en-US"/>
        </a:p>
      </dgm:t>
    </dgm:pt>
    <dgm:pt modelId="{B66D3524-B214-EE49-8F4D-994432B4FBF7}">
      <dgm:prSet custT="1"/>
      <dgm:spPr/>
      <dgm:t>
        <a:bodyPr/>
        <a:lstStyle/>
        <a:p>
          <a:pPr latinLnBrk="1"/>
          <a:r>
            <a: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 </a:t>
          </a:r>
          <a:r>
            <a: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QPSK </a:t>
          </a:r>
          <a:r>
            <a: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보다 더 높은 </a:t>
          </a:r>
          <a:r>
            <a: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8PSK~</a:t>
          </a:r>
          <a:r>
            <a: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 </a:t>
          </a:r>
          <a:r>
            <a: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64QAM </a:t>
          </a:r>
          <a:r>
            <a: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적용</a:t>
          </a:r>
          <a:endParaRPr lang="ko-KR" sz="2000" dirty="0"/>
        </a:p>
      </dgm:t>
    </dgm:pt>
    <dgm:pt modelId="{43DBDA5A-0741-F947-BBA0-06E4D0EF5A29}" type="parTrans" cxnId="{6256CCD0-B935-2248-98FF-AAE8C1B4429B}">
      <dgm:prSet/>
      <dgm:spPr/>
      <dgm:t>
        <a:bodyPr/>
        <a:lstStyle/>
        <a:p>
          <a:pPr latinLnBrk="1"/>
          <a:endParaRPr lang="ko-KR" altLang="en-US"/>
        </a:p>
      </dgm:t>
    </dgm:pt>
    <dgm:pt modelId="{74FE99B9-3C9E-E44C-8A27-4C5441333F7A}" type="sibTrans" cxnId="{6256CCD0-B935-2248-98FF-AAE8C1B4429B}">
      <dgm:prSet/>
      <dgm:spPr/>
      <dgm:t>
        <a:bodyPr/>
        <a:lstStyle/>
        <a:p>
          <a:pPr latinLnBrk="1"/>
          <a:endParaRPr lang="ko-KR" altLang="en-US"/>
        </a:p>
      </dgm:t>
    </dgm:pt>
    <dgm:pt modelId="{C0163DAD-2C88-734B-8A27-32E76332A484}">
      <dgm:prSet custT="1"/>
      <dgm:spPr/>
      <dgm:t>
        <a:bodyPr/>
        <a:lstStyle/>
        <a:p>
          <a:pPr latinLnBrk="1"/>
          <a:r>
            <a: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영상 송수신 재현</a:t>
          </a:r>
          <a:endParaRPr lang="ko-KR" sz="2000" dirty="0"/>
        </a:p>
      </dgm:t>
    </dgm:pt>
    <dgm:pt modelId="{6F4B5003-BFC5-CB4C-A435-9122A605DCD5}" type="parTrans" cxnId="{553C9DC1-B47C-734B-B713-74F9F69CABEC}">
      <dgm:prSet/>
      <dgm:spPr/>
      <dgm:t>
        <a:bodyPr/>
        <a:lstStyle/>
        <a:p>
          <a:pPr latinLnBrk="1"/>
          <a:endParaRPr lang="ko-KR" altLang="en-US"/>
        </a:p>
      </dgm:t>
    </dgm:pt>
    <dgm:pt modelId="{59C6CCAA-711C-564C-B440-5C6970871B50}" type="sibTrans" cxnId="{553C9DC1-B47C-734B-B713-74F9F69CABEC}">
      <dgm:prSet/>
      <dgm:spPr/>
      <dgm:t>
        <a:bodyPr/>
        <a:lstStyle/>
        <a:p>
          <a:pPr latinLnBrk="1"/>
          <a:endParaRPr lang="ko-KR" altLang="en-US"/>
        </a:p>
      </dgm:t>
    </dgm:pt>
    <dgm:pt modelId="{1011E31A-D4E1-9B45-B295-EDBC98713FD5}">
      <dgm:prSet custT="1"/>
      <dgm:spPr/>
      <dgm:t>
        <a:bodyPr/>
        <a:lstStyle/>
        <a:p>
          <a:pPr latinLnBrk="1"/>
          <a:r>
            <a:rPr lang="en-US" altLang="ko-KR" sz="20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AI</a:t>
          </a:r>
          <a:r>
            <a:rPr lang="ko-KR" altLang="en-US" sz="20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기반 성상도 구현</a:t>
          </a:r>
          <a:endParaRPr lang="ko-KR" sz="2000" dirty="0"/>
        </a:p>
      </dgm:t>
    </dgm:pt>
    <dgm:pt modelId="{F286284F-B846-354E-860A-3FDDB5438A93}" type="parTrans" cxnId="{ED53E23F-C356-6349-9225-970D675259F2}">
      <dgm:prSet/>
      <dgm:spPr/>
      <dgm:t>
        <a:bodyPr/>
        <a:lstStyle/>
        <a:p>
          <a:pPr latinLnBrk="1"/>
          <a:endParaRPr lang="ko-KR" altLang="en-US"/>
        </a:p>
      </dgm:t>
    </dgm:pt>
    <dgm:pt modelId="{AE61C835-71F2-6347-B9E7-416458CDC320}" type="sibTrans" cxnId="{ED53E23F-C356-6349-9225-970D675259F2}">
      <dgm:prSet/>
      <dgm:spPr/>
      <dgm:t>
        <a:bodyPr/>
        <a:lstStyle/>
        <a:p>
          <a:pPr latinLnBrk="1"/>
          <a:endParaRPr lang="ko-KR" altLang="en-US"/>
        </a:p>
      </dgm:t>
    </dgm:pt>
    <dgm:pt modelId="{4291FF8F-72C5-4C12-8CDE-59CE671A7B0C}">
      <dgm:prSet custT="1"/>
      <dgm:spPr/>
      <dgm:t>
        <a:bodyPr/>
        <a:lstStyle/>
        <a:p>
          <a:pPr latinLnBrk="1"/>
          <a:r>
            <a: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현실적인 모의 통신환경 구현</a:t>
          </a:r>
          <a:endParaRPr lang="ko-KR" sz="2000" dirty="0"/>
        </a:p>
      </dgm:t>
    </dgm:pt>
    <dgm:pt modelId="{05BDF93E-6A38-424A-9389-C3E668172FDF}" type="parTrans" cxnId="{B40BF5BF-36AE-487F-93B3-D65F3B4E71E0}">
      <dgm:prSet/>
      <dgm:spPr/>
    </dgm:pt>
    <dgm:pt modelId="{48D6C7F6-907C-4415-A698-3D8909E4581A}" type="sibTrans" cxnId="{B40BF5BF-36AE-487F-93B3-D65F3B4E71E0}">
      <dgm:prSet/>
      <dgm:spPr/>
    </dgm:pt>
    <dgm:pt modelId="{510EB9FF-4804-8341-9948-8B31A4C50C91}" type="pres">
      <dgm:prSet presAssocID="{A2941489-B846-474B-B21B-F38BCD7CE521}" presName="linear" presStyleCnt="0">
        <dgm:presLayoutVars>
          <dgm:animLvl val="lvl"/>
          <dgm:resizeHandles val="exact"/>
        </dgm:presLayoutVars>
      </dgm:prSet>
      <dgm:spPr/>
    </dgm:pt>
    <dgm:pt modelId="{9FEC21FC-6C55-474D-BDAF-5B14A741A631}" type="pres">
      <dgm:prSet presAssocID="{952CB00C-E40E-C045-A5DB-7BEECC2C17B1}" presName="parentText" presStyleLbl="node1" presStyleIdx="0" presStyleCnt="2" custScaleY="48077">
        <dgm:presLayoutVars>
          <dgm:chMax val="0"/>
          <dgm:bulletEnabled val="1"/>
        </dgm:presLayoutVars>
      </dgm:prSet>
      <dgm:spPr/>
    </dgm:pt>
    <dgm:pt modelId="{F9E29825-B951-CD44-852E-F281565D9DAA}" type="pres">
      <dgm:prSet presAssocID="{952CB00C-E40E-C045-A5DB-7BEECC2C17B1}" presName="childText" presStyleLbl="revTx" presStyleIdx="0" presStyleCnt="2">
        <dgm:presLayoutVars>
          <dgm:bulletEnabled val="1"/>
        </dgm:presLayoutVars>
      </dgm:prSet>
      <dgm:spPr/>
    </dgm:pt>
    <dgm:pt modelId="{70EAF8CB-F64F-5D47-82F5-828ED32DCA04}" type="pres">
      <dgm:prSet presAssocID="{2BC1FC62-ECC5-984C-BAC8-8A3DB67DDD08}" presName="parentText" presStyleLbl="node1" presStyleIdx="1" presStyleCnt="2" custScaleY="48077">
        <dgm:presLayoutVars>
          <dgm:chMax val="0"/>
          <dgm:bulletEnabled val="1"/>
        </dgm:presLayoutVars>
      </dgm:prSet>
      <dgm:spPr/>
    </dgm:pt>
    <dgm:pt modelId="{5EA6525D-E57F-6042-8325-57B8833FAB54}" type="pres">
      <dgm:prSet presAssocID="{2BC1FC62-ECC5-984C-BAC8-8A3DB67DDD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A42491A-0594-5946-A0AB-A780B739B35A}" type="presOf" srcId="{C0163DAD-2C88-734B-8A27-32E76332A484}" destId="{F9E29825-B951-CD44-852E-F281565D9DAA}" srcOrd="0" destOrd="2" presId="urn:microsoft.com/office/officeart/2005/8/layout/vList2"/>
    <dgm:cxn modelId="{5D18561E-98D1-9142-8C93-A7816765B98B}" srcId="{2BC1FC62-ECC5-984C-BAC8-8A3DB67DDD08}" destId="{FE2D0681-09B1-4D4F-8AEB-3D013FA915FE}" srcOrd="0" destOrd="0" parTransId="{B1FC515E-EC87-CD43-9DF0-A2F350042C18}" sibTransId="{ADA11DFA-ACFB-6F46-9970-7113B0509A4E}"/>
    <dgm:cxn modelId="{CFE33D23-819D-7C40-908A-113BFCD28584}" type="presOf" srcId="{B66D3524-B214-EE49-8F4D-994432B4FBF7}" destId="{F9E29825-B951-CD44-852E-F281565D9DAA}" srcOrd="0" destOrd="1" presId="urn:microsoft.com/office/officeart/2005/8/layout/vList2"/>
    <dgm:cxn modelId="{ED53E23F-C356-6349-9225-970D675259F2}" srcId="{952CB00C-E40E-C045-A5DB-7BEECC2C17B1}" destId="{1011E31A-D4E1-9B45-B295-EDBC98713FD5}" srcOrd="0" destOrd="0" parTransId="{F286284F-B846-354E-860A-3FDDB5438A93}" sibTransId="{AE61C835-71F2-6347-B9E7-416458CDC320}"/>
    <dgm:cxn modelId="{E01DBE44-75D7-F94D-90B1-CE683EAFEC5F}" srcId="{A2941489-B846-474B-B21B-F38BCD7CE521}" destId="{2BC1FC62-ECC5-984C-BAC8-8A3DB67DDD08}" srcOrd="1" destOrd="0" parTransId="{776FF863-CA05-234F-BF26-3C379A836FBB}" sibTransId="{B2EE715E-9682-A94F-B95B-B4184E1E167A}"/>
    <dgm:cxn modelId="{599D8A6A-092B-2C43-B972-B085A9AB84C1}" type="presOf" srcId="{2BC1FC62-ECC5-984C-BAC8-8A3DB67DDD08}" destId="{70EAF8CB-F64F-5D47-82F5-828ED32DCA04}" srcOrd="0" destOrd="0" presId="urn:microsoft.com/office/officeart/2005/8/layout/vList2"/>
    <dgm:cxn modelId="{7B87FD80-46FF-B943-BFF4-3D183C1F6478}" type="presOf" srcId="{1011E31A-D4E1-9B45-B295-EDBC98713FD5}" destId="{F9E29825-B951-CD44-852E-F281565D9DAA}" srcOrd="0" destOrd="0" presId="urn:microsoft.com/office/officeart/2005/8/layout/vList2"/>
    <dgm:cxn modelId="{0CA48C81-0330-4BCA-AE26-ABA864A86C9F}" type="presOf" srcId="{4291FF8F-72C5-4C12-8CDE-59CE671A7B0C}" destId="{5EA6525D-E57F-6042-8325-57B8833FAB54}" srcOrd="0" destOrd="1" presId="urn:microsoft.com/office/officeart/2005/8/layout/vList2"/>
    <dgm:cxn modelId="{1DD7EA89-0982-6A4B-83A1-A65C79AD688C}" type="presOf" srcId="{FE2D0681-09B1-4D4F-8AEB-3D013FA915FE}" destId="{5EA6525D-E57F-6042-8325-57B8833FAB54}" srcOrd="0" destOrd="0" presId="urn:microsoft.com/office/officeart/2005/8/layout/vList2"/>
    <dgm:cxn modelId="{341E0298-F7E9-0540-A7E2-1B1D81177477}" srcId="{A2941489-B846-474B-B21B-F38BCD7CE521}" destId="{952CB00C-E40E-C045-A5DB-7BEECC2C17B1}" srcOrd="0" destOrd="0" parTransId="{E123C8AE-EB5E-8246-86F8-C61164FEF41A}" sibTransId="{C8CA3D3A-918E-FE40-8246-3C21783DE641}"/>
    <dgm:cxn modelId="{446FA49E-2D33-8C4B-9C3C-7B6CF26C9AF4}" type="presOf" srcId="{A2941489-B846-474B-B21B-F38BCD7CE521}" destId="{510EB9FF-4804-8341-9948-8B31A4C50C91}" srcOrd="0" destOrd="0" presId="urn:microsoft.com/office/officeart/2005/8/layout/vList2"/>
    <dgm:cxn modelId="{B40BF5BF-36AE-487F-93B3-D65F3B4E71E0}" srcId="{2BC1FC62-ECC5-984C-BAC8-8A3DB67DDD08}" destId="{4291FF8F-72C5-4C12-8CDE-59CE671A7B0C}" srcOrd="1" destOrd="0" parTransId="{05BDF93E-6A38-424A-9389-C3E668172FDF}" sibTransId="{48D6C7F6-907C-4415-A698-3D8909E4581A}"/>
    <dgm:cxn modelId="{553C9DC1-B47C-734B-B713-74F9F69CABEC}" srcId="{952CB00C-E40E-C045-A5DB-7BEECC2C17B1}" destId="{C0163DAD-2C88-734B-8A27-32E76332A484}" srcOrd="2" destOrd="0" parTransId="{6F4B5003-BFC5-CB4C-A435-9122A605DCD5}" sibTransId="{59C6CCAA-711C-564C-B440-5C6970871B50}"/>
    <dgm:cxn modelId="{D03B6CCF-4380-8646-9903-B732AB3C6466}" type="presOf" srcId="{952CB00C-E40E-C045-A5DB-7BEECC2C17B1}" destId="{9FEC21FC-6C55-474D-BDAF-5B14A741A631}" srcOrd="0" destOrd="0" presId="urn:microsoft.com/office/officeart/2005/8/layout/vList2"/>
    <dgm:cxn modelId="{6256CCD0-B935-2248-98FF-AAE8C1B4429B}" srcId="{952CB00C-E40E-C045-A5DB-7BEECC2C17B1}" destId="{B66D3524-B214-EE49-8F4D-994432B4FBF7}" srcOrd="1" destOrd="0" parTransId="{43DBDA5A-0741-F947-BBA0-06E4D0EF5A29}" sibTransId="{74FE99B9-3C9E-E44C-8A27-4C5441333F7A}"/>
    <dgm:cxn modelId="{1C428385-D62E-F54C-82B8-131BCF8630BF}" type="presParOf" srcId="{510EB9FF-4804-8341-9948-8B31A4C50C91}" destId="{9FEC21FC-6C55-474D-BDAF-5B14A741A631}" srcOrd="0" destOrd="0" presId="urn:microsoft.com/office/officeart/2005/8/layout/vList2"/>
    <dgm:cxn modelId="{B25E593D-4DBA-3746-90F1-DA9C68C84861}" type="presParOf" srcId="{510EB9FF-4804-8341-9948-8B31A4C50C91}" destId="{F9E29825-B951-CD44-852E-F281565D9DAA}" srcOrd="1" destOrd="0" presId="urn:microsoft.com/office/officeart/2005/8/layout/vList2"/>
    <dgm:cxn modelId="{C3C13225-4753-4144-8509-3E5A1E603A5E}" type="presParOf" srcId="{510EB9FF-4804-8341-9948-8B31A4C50C91}" destId="{70EAF8CB-F64F-5D47-82F5-828ED32DCA04}" srcOrd="2" destOrd="0" presId="urn:microsoft.com/office/officeart/2005/8/layout/vList2"/>
    <dgm:cxn modelId="{AE63F1A6-F17E-9E43-9C10-E3D7BB5CAB0C}" type="presParOf" srcId="{510EB9FF-4804-8341-9948-8B31A4C50C91}" destId="{5EA6525D-E57F-6042-8325-57B8833FAB5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C21FC-6C55-474D-BDAF-5B14A741A631}">
      <dsp:nvSpPr>
        <dsp:cNvPr id="0" name=""/>
        <dsp:cNvSpPr/>
      </dsp:nvSpPr>
      <dsp:spPr>
        <a:xfrm>
          <a:off x="0" y="242447"/>
          <a:ext cx="10399776" cy="57600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0" i="0" kern="1200" dirty="0" err="1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캡스톤디자인</a:t>
          </a:r>
          <a:r>
            <a:rPr lang="ko-KR" altLang="en-US" sz="28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 </a:t>
          </a:r>
          <a:r>
            <a:rPr lang="en-US" altLang="ko-KR" sz="28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I </a:t>
          </a:r>
          <a:r>
            <a:rPr lang="ko-KR" altLang="en-US" sz="28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피드백</a:t>
          </a:r>
          <a:endParaRPr lang="ko-KR" sz="2800" b="1" kern="1200" dirty="0"/>
        </a:p>
      </dsp:txBody>
      <dsp:txXfrm>
        <a:off x="28118" y="270565"/>
        <a:ext cx="10343540" cy="519764"/>
      </dsp:txXfrm>
    </dsp:sp>
    <dsp:sp modelId="{F9E29825-B951-CD44-852E-F281565D9DAA}">
      <dsp:nvSpPr>
        <dsp:cNvPr id="0" name=""/>
        <dsp:cNvSpPr/>
      </dsp:nvSpPr>
      <dsp:spPr>
        <a:xfrm>
          <a:off x="0" y="818448"/>
          <a:ext cx="10399776" cy="142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93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20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AI</a:t>
          </a:r>
          <a:r>
            <a:rPr lang="ko-KR" altLang="en-US" sz="20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기반 성상도 구현</a:t>
          </a:r>
          <a:endParaRPr lang="ko-KR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 </a:t>
          </a:r>
          <a:r>
            <a:rPr lang="en-US" altLang="ko-KR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QPSK </a:t>
          </a:r>
          <a:r>
            <a:rPr lang="ko-KR" altLang="en-US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보다 더 높은 </a:t>
          </a:r>
          <a:r>
            <a:rPr lang="en-US" altLang="ko-KR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8PSK~</a:t>
          </a:r>
          <a:r>
            <a:rPr lang="ko-KR" altLang="en-US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 </a:t>
          </a:r>
          <a:r>
            <a:rPr lang="en-US" altLang="ko-KR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64QAM </a:t>
          </a:r>
          <a:r>
            <a:rPr lang="ko-KR" altLang="en-US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적용</a:t>
          </a:r>
          <a:endParaRPr lang="ko-KR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영상 송수신 재현</a:t>
          </a:r>
          <a:endParaRPr lang="ko-KR" sz="2000" kern="1200" dirty="0"/>
        </a:p>
      </dsp:txBody>
      <dsp:txXfrm>
        <a:off x="0" y="818448"/>
        <a:ext cx="10399776" cy="1424160"/>
      </dsp:txXfrm>
    </dsp:sp>
    <dsp:sp modelId="{70EAF8CB-F64F-5D47-82F5-828ED32DCA04}">
      <dsp:nvSpPr>
        <dsp:cNvPr id="0" name=""/>
        <dsp:cNvSpPr/>
      </dsp:nvSpPr>
      <dsp:spPr>
        <a:xfrm>
          <a:off x="0" y="2242608"/>
          <a:ext cx="10399776" cy="57600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0" i="0" kern="1200" dirty="0" err="1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캡스톤디자인</a:t>
          </a:r>
          <a:r>
            <a:rPr lang="ko-KR" altLang="en-US" sz="28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 </a:t>
          </a:r>
          <a:r>
            <a:rPr lang="en-US" altLang="ko-KR" sz="28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I </a:t>
          </a:r>
          <a:r>
            <a:rPr lang="ko-KR" altLang="en-US" sz="28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대비 개선사항</a:t>
          </a:r>
          <a:endParaRPr lang="ko-KR" sz="2800" kern="1200" dirty="0"/>
        </a:p>
      </dsp:txBody>
      <dsp:txXfrm>
        <a:off x="28118" y="2270726"/>
        <a:ext cx="10343540" cy="519764"/>
      </dsp:txXfrm>
    </dsp:sp>
    <dsp:sp modelId="{5EA6525D-E57F-6042-8325-57B8833FAB54}">
      <dsp:nvSpPr>
        <dsp:cNvPr id="0" name=""/>
        <dsp:cNvSpPr/>
      </dsp:nvSpPr>
      <dsp:spPr>
        <a:xfrm>
          <a:off x="0" y="2818608"/>
          <a:ext cx="10399776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93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MATLAB </a:t>
          </a:r>
          <a:r>
            <a:rPr lang="ko-KR" altLang="en-US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환경에서 </a:t>
          </a:r>
          <a:r>
            <a:rPr lang="en-US" altLang="ko-KR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Autoencoder </a:t>
          </a:r>
          <a:r>
            <a:rPr lang="ko-KR" altLang="en-US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활용 </a:t>
          </a:r>
          <a:r>
            <a:rPr lang="en-US" altLang="ko-KR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AI </a:t>
          </a:r>
          <a:r>
            <a:rPr lang="ko-KR" altLang="en-US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기반 성상도 구현</a:t>
          </a:r>
          <a:endParaRPr lang="ko-KR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현실적인 모의 통신환경 구현</a:t>
          </a:r>
          <a:endParaRPr lang="ko-KR" sz="2000" kern="1200" dirty="0"/>
        </a:p>
      </dsp:txBody>
      <dsp:txXfrm>
        <a:off x="0" y="2818608"/>
        <a:ext cx="10399776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sz="28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sz="24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sz="20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sz="20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619443" y="2277155"/>
            <a:ext cx="495311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Pro OTF" panose="020B0600000101010101" pitchFamily="34" charset="-127"/>
              </a:rPr>
              <a:t>캡스톤디자인</a:t>
            </a:r>
            <a:r>
              <a:rPr lang="ko-KR" altLang="en-US" sz="4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4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Pro OTF" panose="020B0600000101010101" pitchFamily="34" charset="-127"/>
              </a:rPr>
              <a:t>II</a:t>
            </a:r>
          </a:p>
          <a:p>
            <a:pPr algn="ctr"/>
            <a:r>
              <a:rPr lang="ko-KR" altLang="en-US" sz="4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Pro OTF" panose="020B0600000101010101" pitchFamily="34" charset="-127"/>
              </a:rPr>
              <a:t>중간발표</a:t>
            </a:r>
            <a:endParaRPr lang="ko-KR" altLang="en-US" sz="44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52507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[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충녕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]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20191746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이영묵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20197129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이의준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459598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2024 Capstone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458364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5073DE-096D-7663-2CCE-3C69935AF059}"/>
              </a:ext>
            </a:extLst>
          </p:cNvPr>
          <p:cNvGrpSpPr/>
          <p:nvPr/>
        </p:nvGrpSpPr>
        <p:grpSpPr>
          <a:xfrm>
            <a:off x="273690" y="403548"/>
            <a:ext cx="8346849" cy="1095893"/>
            <a:chOff x="5163290" y="1917583"/>
            <a:chExt cx="3909146" cy="2645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B980-648D-904A-8B1F-38CDE0B41581}"/>
                </a:ext>
              </a:extLst>
            </p:cNvPr>
            <p:cNvSpPr txBox="1"/>
            <p:nvPr/>
          </p:nvSpPr>
          <p:spPr>
            <a:xfrm>
              <a:off x="5163290" y="1917583"/>
              <a:ext cx="3083118" cy="111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다중 사용자 환경이란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?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51E43A-0003-8099-212C-361B906EE646}"/>
                </a:ext>
              </a:extLst>
            </p:cNvPr>
            <p:cNvSpPr/>
            <p:nvPr/>
          </p:nvSpPr>
          <p:spPr>
            <a:xfrm>
              <a:off x="5163290" y="2052860"/>
              <a:ext cx="3909146" cy="1292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250000"/>
                </a:lnSpc>
              </a:pP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여러 사용자가 동일한 네트워크 자원을 동시에 공유하며 사용하는 상황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다음과 같은 특징을 가짐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EAE6804-96B2-5A9C-32C1-00413C31B28F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84" y="2035516"/>
              <a:ext cx="303433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A04939-F0D2-2144-5E97-62C5CA7117CD}"/>
              </a:ext>
            </a:extLst>
          </p:cNvPr>
          <p:cNvSpPr/>
          <p:nvPr/>
        </p:nvSpPr>
        <p:spPr>
          <a:xfrm>
            <a:off x="705678" y="1571293"/>
            <a:ext cx="10780643" cy="161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자원 공유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네트워크 대역폭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채널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주파수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시간 등과 같은 자원을 여러 사용자가 동시에 사용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간섭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다중 사용자 환경에서는 여러 사용자가 동일한 자원을 사용할 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다중 경로 간섭이나 사용자 간 간섭이 발생할 수 있음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/>
              </a:rPr>
              <a:t>자원 관리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/>
              </a:rPr>
              <a:t>: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/>
              </a:rPr>
              <a:t>주파수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/>
              </a:rPr>
              <a:t>시간 슬롯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/>
              </a:rPr>
              <a:t>코드 등의 자원을 사용자 간에 어떻게 할당할지에 대한 효율적인 관리가 필요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effectLst/>
              <a:latin typeface="BM HANNA Air OTF" panose="020B0600000101010101" pitchFamily="34" charset="-127"/>
              <a:ea typeface="BM HANNA Air OTF" panose="020B060000010101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BCFB61-0165-1184-5653-E1173D4007C8}"/>
              </a:ext>
            </a:extLst>
          </p:cNvPr>
          <p:cNvSpPr/>
          <p:nvPr/>
        </p:nvSpPr>
        <p:spPr>
          <a:xfrm>
            <a:off x="2044148" y="3429000"/>
            <a:ext cx="10780643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위와 같은 특징을 해소 하고자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OFDMA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와 같은 다양한 간섭 제거 방식을 사용함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effectLst/>
              <a:latin typeface="BM HANNA Air OTF" panose="020B0600000101010101" pitchFamily="34" charset="-127"/>
              <a:ea typeface="BM HANNA Air OTF" panose="020B0600000101010101"/>
            </a:endParaRPr>
          </a:p>
        </p:txBody>
      </p:sp>
      <p:pic>
        <p:nvPicPr>
          <p:cNvPr id="3074" name="Picture 2" descr="OFDMA working mode">
            <a:extLst>
              <a:ext uri="{FF2B5EF4-FFF2-40B4-BE49-F238E27FC236}">
                <a16:creationId xmlns:a16="http://schemas.microsoft.com/office/drawing/2014/main" id="{533B8168-4965-577D-4986-1E4239916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4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86" y="4104976"/>
            <a:ext cx="3393593" cy="255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98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대한민국">
            <a:extLst>
              <a:ext uri="{FF2B5EF4-FFF2-40B4-BE49-F238E27FC236}">
                <a16:creationId xmlns:a16="http://schemas.microsoft.com/office/drawing/2014/main" id="{FF59697D-9DEC-77BC-8E7D-2B34A105E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96" b="90610" l="9644" r="93834">
                        <a14:foregroundMark x1="70277" y1="7963" x2="70277" y2="7963"/>
                        <a14:foregroundMark x1="72885" y1="6150" x2="72885" y2="6150"/>
                        <a14:foregroundMark x1="16126" y1="29270" x2="16126" y2="29270"/>
                        <a14:foregroundMark x1="13992" y1="29050" x2="13992" y2="29050"/>
                        <a14:foregroundMark x1="12411" y1="28940" x2="17312" y2="26853"/>
                        <a14:foregroundMark x1="32648" y1="75398" x2="31621" y2="77924"/>
                        <a14:foregroundMark x1="32490" y1="73311" x2="28775" y2="76332"/>
                        <a14:foregroundMark x1="30198" y1="79407" x2="44664" y2="78309"/>
                        <a14:foregroundMark x1="39763" y1="79187" x2="56522" y2="75398"/>
                        <a14:foregroundMark x1="31937" y1="90664" x2="35494" y2="90225"/>
                        <a14:foregroundMark x1="81660" y1="52554" x2="81660" y2="52554"/>
                        <a14:foregroundMark x1="92806" y1="55244" x2="92806" y2="55244"/>
                        <a14:foregroundMark x1="93834" y1="55519" x2="93834" y2="55519"/>
                        <a14:foregroundMark x1="93518" y1="55244" x2="93518" y2="55244"/>
                        <a14:backgroundMark x1="29091" y1="73915" x2="29091" y2="73915"/>
                        <a14:backgroundMark x1="45375" y1="79187" x2="45375" y2="79187"/>
                        <a14:backgroundMark x1="46403" y1="78803" x2="46403" y2="7880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018" y="785621"/>
            <a:ext cx="4268792" cy="614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목표 설정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98632" y="416289"/>
            <a:ext cx="6421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캡스톤 프로젝트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II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목표</a:t>
            </a:r>
          </a:p>
        </p:txBody>
      </p:sp>
      <p:pic>
        <p:nvPicPr>
          <p:cNvPr id="3" name="그래픽 2" descr="위성 안테나 단색으로 채워진">
            <a:extLst>
              <a:ext uri="{FF2B5EF4-FFF2-40B4-BE49-F238E27FC236}">
                <a16:creationId xmlns:a16="http://schemas.microsoft.com/office/drawing/2014/main" id="{F1C6C11B-2C38-D7A4-A48D-D6ED1AF49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2061" y="3333466"/>
            <a:ext cx="630353" cy="630353"/>
          </a:xfrm>
          <a:prstGeom prst="rect">
            <a:avLst/>
          </a:prstGeom>
        </p:spPr>
      </p:pic>
      <p:pic>
        <p:nvPicPr>
          <p:cNvPr id="7" name="그래픽 6" descr="위성 단색으로 채워진">
            <a:extLst>
              <a:ext uri="{FF2B5EF4-FFF2-40B4-BE49-F238E27FC236}">
                <a16:creationId xmlns:a16="http://schemas.microsoft.com/office/drawing/2014/main" id="{6B3D347A-0DE5-CA86-5D1F-33A7E33DB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900000">
            <a:off x="8263425" y="1367894"/>
            <a:ext cx="914400" cy="914400"/>
          </a:xfrm>
          <a:prstGeom prst="rect">
            <a:avLst/>
          </a:prstGeom>
        </p:spPr>
      </p:pic>
      <p:pic>
        <p:nvPicPr>
          <p:cNvPr id="13" name="그래픽 12" descr="위성 단색으로 채워진">
            <a:extLst>
              <a:ext uri="{FF2B5EF4-FFF2-40B4-BE49-F238E27FC236}">
                <a16:creationId xmlns:a16="http://schemas.microsoft.com/office/drawing/2014/main" id="{2BB6EC1D-1C15-7288-E7B5-02A50E8AC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635242">
            <a:off x="1993051" y="17468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3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172617-B1D6-B870-7B1E-86C579A13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82024"/>
              </p:ext>
            </p:extLst>
          </p:nvPr>
        </p:nvGraphicFramePr>
        <p:xfrm>
          <a:off x="3245875" y="127082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323576694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4259158275"/>
                    </a:ext>
                  </a:extLst>
                </a:gridCol>
              </a:tblGrid>
              <a:tr h="270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404229"/>
                  </a:ext>
                </a:extLst>
              </a:tr>
              <a:tr h="270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631545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목표 설정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98632" y="416289"/>
            <a:ext cx="6421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캡스톤 프로젝트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II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목표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A7A641-313D-78EE-EBD8-A9135F9E0818}"/>
              </a:ext>
            </a:extLst>
          </p:cNvPr>
          <p:cNvSpPr/>
          <p:nvPr/>
        </p:nvSpPr>
        <p:spPr>
          <a:xfrm>
            <a:off x="7235589" y="24361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28062A8-1882-8510-2D4B-2F3CA39C8C46}"/>
              </a:ext>
            </a:extLst>
          </p:cNvPr>
          <p:cNvSpPr/>
          <p:nvPr/>
        </p:nvSpPr>
        <p:spPr>
          <a:xfrm>
            <a:off x="7235589" y="5311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D92C40-DB28-8E92-1EE8-4C3A5B161B30}"/>
              </a:ext>
            </a:extLst>
          </p:cNvPr>
          <p:cNvSpPr/>
          <p:nvPr/>
        </p:nvSpPr>
        <p:spPr>
          <a:xfrm>
            <a:off x="4455995" y="531125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723F8D3-F776-EFC8-2947-9130B59015AB}"/>
              </a:ext>
            </a:extLst>
          </p:cNvPr>
          <p:cNvSpPr/>
          <p:nvPr/>
        </p:nvSpPr>
        <p:spPr>
          <a:xfrm>
            <a:off x="4460497" y="1622366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67444BC-91F8-D89D-D999-DF9C6CCAD3DF}"/>
              </a:ext>
            </a:extLst>
          </p:cNvPr>
          <p:cNvCxnSpPr>
            <a:cxnSpLocks/>
            <a:stCxn id="12" idx="5"/>
            <a:endCxn id="15" idx="5"/>
          </p:cNvCxnSpPr>
          <p:nvPr/>
        </p:nvCxnSpPr>
        <p:spPr>
          <a:xfrm>
            <a:off x="4609635" y="2589765"/>
            <a:ext cx="2779594" cy="28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9A7406A-319C-4021-589A-AC6A7C02620B}"/>
              </a:ext>
            </a:extLst>
          </p:cNvPr>
          <p:cNvSpPr/>
          <p:nvPr/>
        </p:nvSpPr>
        <p:spPr>
          <a:xfrm>
            <a:off x="4455995" y="330075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29FD51-1B6A-0CC9-D04C-C924307AEC83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4482355" y="2589765"/>
            <a:ext cx="2779594" cy="28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87390525-3B70-DE12-0D6E-25C0DD28CC5E}"/>
              </a:ext>
            </a:extLst>
          </p:cNvPr>
          <p:cNvSpPr/>
          <p:nvPr/>
        </p:nvSpPr>
        <p:spPr>
          <a:xfrm>
            <a:off x="5419629" y="243612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4FFFA1A-4FA1-4A2C-ACE3-2060B0EEF3AF}"/>
              </a:ext>
            </a:extLst>
          </p:cNvPr>
          <p:cNvSpPr/>
          <p:nvPr/>
        </p:nvSpPr>
        <p:spPr>
          <a:xfrm>
            <a:off x="3672361" y="243612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5BA3FFF-026B-AC00-4EC2-4730D9C78C1A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3852361" y="2526125"/>
            <a:ext cx="1567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E4796BE-8AA4-8876-0DE1-DBFE01CA17A6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4545995" y="1802366"/>
            <a:ext cx="4502" cy="1498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BE0F5DA7-1638-9DDF-599B-D0E549C16DBB}"/>
              </a:ext>
            </a:extLst>
          </p:cNvPr>
          <p:cNvSpPr/>
          <p:nvPr/>
        </p:nvSpPr>
        <p:spPr>
          <a:xfrm>
            <a:off x="4455995" y="24361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7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목표 설정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98632" y="416289"/>
            <a:ext cx="6421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캡스톤 프로젝트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II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목표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F4B4EC-BFDC-CFF4-9862-A06243AAFADF}"/>
              </a:ext>
            </a:extLst>
          </p:cNvPr>
          <p:cNvCxnSpPr>
            <a:cxnSpLocks/>
          </p:cNvCxnSpPr>
          <p:nvPr/>
        </p:nvCxnSpPr>
        <p:spPr>
          <a:xfrm>
            <a:off x="1965960" y="2946915"/>
            <a:ext cx="376591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9C6C83-AE62-6B1E-754F-B8DAE8274466}"/>
              </a:ext>
            </a:extLst>
          </p:cNvPr>
          <p:cNvSpPr/>
          <p:nvPr/>
        </p:nvSpPr>
        <p:spPr>
          <a:xfrm>
            <a:off x="615839" y="1596794"/>
            <a:ext cx="1350121" cy="13501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A1F2B-22EF-381F-9324-FED43B370E03}"/>
              </a:ext>
            </a:extLst>
          </p:cNvPr>
          <p:cNvSpPr txBox="1"/>
          <p:nvPr/>
        </p:nvSpPr>
        <p:spPr>
          <a:xfrm>
            <a:off x="2062003" y="2020599"/>
            <a:ext cx="3669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다중 사용자 환경 모의 환경을 조성 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8E7B1F-6331-1BC5-5732-66109F5CE0F7}"/>
              </a:ext>
            </a:extLst>
          </p:cNvPr>
          <p:cNvSpPr txBox="1"/>
          <p:nvPr/>
        </p:nvSpPr>
        <p:spPr>
          <a:xfrm>
            <a:off x="669076" y="2102577"/>
            <a:ext cx="129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다중 사용자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9D2665-E26C-928B-7ED3-BB8022D62C14}"/>
              </a:ext>
            </a:extLst>
          </p:cNvPr>
          <p:cNvCxnSpPr>
            <a:cxnSpLocks/>
          </p:cNvCxnSpPr>
          <p:nvPr/>
        </p:nvCxnSpPr>
        <p:spPr>
          <a:xfrm>
            <a:off x="1965960" y="5462027"/>
            <a:ext cx="376591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4F0984-6F67-570E-AA43-D96F5AF22FD3}"/>
              </a:ext>
            </a:extLst>
          </p:cNvPr>
          <p:cNvSpPr/>
          <p:nvPr/>
        </p:nvSpPr>
        <p:spPr>
          <a:xfrm>
            <a:off x="615839" y="4111906"/>
            <a:ext cx="1350121" cy="13501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564A8-4FDB-833A-9B65-6571F0851B1A}"/>
              </a:ext>
            </a:extLst>
          </p:cNvPr>
          <p:cNvSpPr txBox="1"/>
          <p:nvPr/>
        </p:nvSpPr>
        <p:spPr>
          <a:xfrm>
            <a:off x="2062003" y="4535711"/>
            <a:ext cx="3669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보편적으로 사용되는 통신 기법인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Convolution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코드를 적용한 후 실험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A5832-8880-5E90-81AD-63D559CAACF7}"/>
              </a:ext>
            </a:extLst>
          </p:cNvPr>
          <p:cNvSpPr txBox="1"/>
          <p:nvPr/>
        </p:nvSpPr>
        <p:spPr>
          <a:xfrm>
            <a:off x="669076" y="4658821"/>
            <a:ext cx="1243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채널 코딩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E097D7-C388-3E7F-77DF-FEFDAA5A92A1}"/>
              </a:ext>
            </a:extLst>
          </p:cNvPr>
          <p:cNvCxnSpPr>
            <a:cxnSpLocks/>
          </p:cNvCxnSpPr>
          <p:nvPr/>
        </p:nvCxnSpPr>
        <p:spPr>
          <a:xfrm>
            <a:off x="7446121" y="2946915"/>
            <a:ext cx="376591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F064B3-E582-9478-5EF6-4A0A0217D6FC}"/>
              </a:ext>
            </a:extLst>
          </p:cNvPr>
          <p:cNvSpPr/>
          <p:nvPr/>
        </p:nvSpPr>
        <p:spPr>
          <a:xfrm>
            <a:off x="6096000" y="1596794"/>
            <a:ext cx="1350121" cy="13501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D2C98-C0A0-49CA-3D0C-D11F2878B157}"/>
              </a:ext>
            </a:extLst>
          </p:cNvPr>
          <p:cNvSpPr txBox="1"/>
          <p:nvPr/>
        </p:nvSpPr>
        <p:spPr>
          <a:xfrm>
            <a:off x="7518763" y="1682295"/>
            <a:ext cx="366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동시 사용자 환경에서 사용자들이 서로 다른 변조 기법을 사용할 때 성상도 동시 최적화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537BF6-4E47-2612-AA1A-309C99DEC224}"/>
              </a:ext>
            </a:extLst>
          </p:cNvPr>
          <p:cNvSpPr txBox="1"/>
          <p:nvPr/>
        </p:nvSpPr>
        <p:spPr>
          <a:xfrm>
            <a:off x="6122618" y="2110209"/>
            <a:ext cx="129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동시 최적화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764B4B2-D2ED-F1CD-21E5-BC2E4458504B}"/>
              </a:ext>
            </a:extLst>
          </p:cNvPr>
          <p:cNvCxnSpPr>
            <a:cxnSpLocks/>
          </p:cNvCxnSpPr>
          <p:nvPr/>
        </p:nvCxnSpPr>
        <p:spPr>
          <a:xfrm>
            <a:off x="7446121" y="5462027"/>
            <a:ext cx="376591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DCD657-3CB5-100C-5C06-173C9EC1B456}"/>
              </a:ext>
            </a:extLst>
          </p:cNvPr>
          <p:cNvSpPr/>
          <p:nvPr/>
        </p:nvSpPr>
        <p:spPr>
          <a:xfrm>
            <a:off x="6096000" y="4111906"/>
            <a:ext cx="1350121" cy="13501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68DD94-D7E5-E2CD-0E11-3A08491CD995}"/>
              </a:ext>
            </a:extLst>
          </p:cNvPr>
          <p:cNvSpPr txBox="1"/>
          <p:nvPr/>
        </p:nvSpPr>
        <p:spPr>
          <a:xfrm>
            <a:off x="7494142" y="4494578"/>
            <a:ext cx="3669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실험을 통해 전통적인 변조 기법보다 나은 성능의 성상도 도출 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224D9E-E418-6C1D-09B2-66B608BD9910}"/>
              </a:ext>
            </a:extLst>
          </p:cNvPr>
          <p:cNvSpPr txBox="1"/>
          <p:nvPr/>
        </p:nvSpPr>
        <p:spPr>
          <a:xfrm>
            <a:off x="6096000" y="4535710"/>
            <a:ext cx="1296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성능 개선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88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271622" y="2875002"/>
            <a:ext cx="3648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4"/>
            <a:ext cx="3771900" cy="52076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945388" y="1378684"/>
            <a:ext cx="182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Contents 1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개선사항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33609" y="2235428"/>
            <a:ext cx="204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Contents 2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Autoencoder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89534" y="3092172"/>
            <a:ext cx="193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Contents 3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MATLAB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실험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833609" y="3948916"/>
            <a:ext cx="204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Contents 4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채널 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C1D90-A0F5-E208-92E2-15D2DCDD626A}"/>
              </a:ext>
            </a:extLst>
          </p:cNvPr>
          <p:cNvSpPr txBox="1"/>
          <p:nvPr/>
        </p:nvSpPr>
        <p:spPr>
          <a:xfrm>
            <a:off x="4889534" y="4805660"/>
            <a:ext cx="193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Contents 4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목표 설정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AB20925-EB69-3722-172E-43D7E0213214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B1C9B1-82EB-CC4A-F601-38BEB62756D2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1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개선 사항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B1BA57-E155-4E3F-4C0C-C56C9E51ADE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aphicFrame>
        <p:nvGraphicFramePr>
          <p:cNvPr id="25" name="다이어그램 24">
            <a:extLst>
              <a:ext uri="{FF2B5EF4-FFF2-40B4-BE49-F238E27FC236}">
                <a16:creationId xmlns:a16="http://schemas.microsoft.com/office/drawing/2014/main" id="{0C83D08F-79D4-7EF3-79C6-3799E0A0C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369451"/>
              </p:ext>
            </p:extLst>
          </p:nvPr>
        </p:nvGraphicFramePr>
        <p:xfrm>
          <a:off x="896112" y="1368552"/>
          <a:ext cx="10399776" cy="412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1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Autoencoder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란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?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180333" y="991791"/>
            <a:ext cx="5277678" cy="1012051"/>
            <a:chOff x="5203632" y="2171892"/>
            <a:chExt cx="5277678" cy="10120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Autoencoder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란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입력 데이터를 효율적으로 압축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인코딩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하여 본질적인 특징들만 남긴 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 압축된 표현으로부터 원래의 입력 데이터를 재구성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디코딩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하기 위해 설계된 신경망 아키텍처의 한 종류</a:t>
              </a: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04363" y="2229489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신경망 아키텍처의 한 종류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16680" y="422305"/>
            <a:ext cx="4390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Autoencoder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의 정의와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CNN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과의 비교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A79F17-2E26-3924-831F-476EC361EDBE}"/>
              </a:ext>
            </a:extLst>
          </p:cNvPr>
          <p:cNvGrpSpPr/>
          <p:nvPr/>
        </p:nvGrpSpPr>
        <p:grpSpPr>
          <a:xfrm>
            <a:off x="6180333" y="2489376"/>
            <a:ext cx="5277678" cy="3940410"/>
            <a:chOff x="5203632" y="1828856"/>
            <a:chExt cx="5277678" cy="3940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91A5E7-F0A6-4F98-96F9-1FDAAE0FF5CC}"/>
                </a:ext>
              </a:extLst>
            </p:cNvPr>
            <p:cNvSpPr txBox="1"/>
            <p:nvPr/>
          </p:nvSpPr>
          <p:spPr>
            <a:xfrm>
              <a:off x="5295072" y="1828856"/>
              <a:ext cx="3804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Autoencoder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이 다른 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신경망과 다른 점 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E94F6D-3D6B-D3CB-4F9F-B8B3BC8F626F}"/>
                </a:ext>
              </a:extLst>
            </p:cNvPr>
            <p:cNvSpPr/>
            <p:nvPr/>
          </p:nvSpPr>
          <p:spPr>
            <a:xfrm>
              <a:off x="5203632" y="2722278"/>
              <a:ext cx="5277678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Autoencoder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목적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데이터의 효율적 압축과 재구성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특징 추출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구조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입력층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은닉층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코딩 레이어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출력층으로 구성됨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입력 데이터의 본질적인 특징을 추출하여 저차원 표현을 만들고 이를 통해 원래의 데이터를 재구성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학습 방식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자기 지도 학습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(Self-Supervised Learning)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주요 활용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차원 축소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잡음 제거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이상 탐지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데이터 생성 등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컨볼루션 신경망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(CNN)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목적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주로 이미지나 비디오 데이터를 처리하여 분류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검출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인식 등의 작업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구조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컨볼루션 레이어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풀링 레이어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완전 연결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(FC)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레이어로 구성됨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 </a:t>
              </a:r>
              <a:b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</a:b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컨볼루션 레이어는 입력 이미지에서 특징 추출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풀링 레이어는 차원 축소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학습 방식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지도 학습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주요 활용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이미지 분류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객체 검출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얼굴 인식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 주행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E77B907-607C-44F2-5F65-3762A9EC2216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3BB811-36C2-89EB-382C-1EDE2B7CFF78}"/>
                </a:ext>
              </a:extLst>
            </p:cNvPr>
            <p:cNvSpPr txBox="1"/>
            <p:nvPr/>
          </p:nvSpPr>
          <p:spPr>
            <a:xfrm>
              <a:off x="7842471" y="2201484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CNN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과의 비교</a:t>
              </a:r>
            </a:p>
          </p:txBody>
        </p:sp>
      </p:grpSp>
      <p:pic>
        <p:nvPicPr>
          <p:cNvPr id="1026" name="Picture 2" descr="Autoencoders in Deep Learning: Tutorial &amp; Use Cases [2023]">
            <a:extLst>
              <a:ext uri="{FF2B5EF4-FFF2-40B4-BE49-F238E27FC236}">
                <a16:creationId xmlns:a16="http://schemas.microsoft.com/office/drawing/2014/main" id="{02515370-BB08-F6BE-D025-4F25C74E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89" y="1391901"/>
            <a:ext cx="4765400" cy="51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MATLAB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실험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596798" y="1258613"/>
            <a:ext cx="5277678" cy="276999"/>
            <a:chOff x="5203632" y="2722278"/>
            <a:chExt cx="5277678" cy="27699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오토인코더 정의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데이터를 효율적으로 압축하고 재구성하는 비지도 신경</a:t>
              </a: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999277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16680" y="422305"/>
            <a:ext cx="8072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End-to-End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무선 채널에서 오토인코더를 사용한 통신 시스템의 예제 분석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A79F17-2E26-3924-831F-476EC361EDBE}"/>
              </a:ext>
            </a:extLst>
          </p:cNvPr>
          <p:cNvGrpSpPr/>
          <p:nvPr/>
        </p:nvGrpSpPr>
        <p:grpSpPr>
          <a:xfrm>
            <a:off x="505358" y="2173326"/>
            <a:ext cx="5277678" cy="2889033"/>
            <a:chOff x="-817509" y="2273839"/>
            <a:chExt cx="5277678" cy="288903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91A5E7-F0A6-4F98-96F9-1FDAAE0FF5CC}"/>
                </a:ext>
              </a:extLst>
            </p:cNvPr>
            <p:cNvSpPr txBox="1"/>
            <p:nvPr/>
          </p:nvSpPr>
          <p:spPr>
            <a:xfrm>
              <a:off x="-726069" y="2273839"/>
              <a:ext cx="3804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전통적인 무선 통신 시스템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E94F6D-3D6B-D3CB-4F9F-B8B3BC8F626F}"/>
                </a:ext>
              </a:extLst>
            </p:cNvPr>
            <p:cNvSpPr/>
            <p:nvPr/>
          </p:nvSpPr>
          <p:spPr>
            <a:xfrm>
              <a:off x="-817509" y="3167261"/>
              <a:ext cx="5277678" cy="199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전통적인 무선 통신 시스템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신호를 손상시키는 채널을 통해 신뢰성 있는 데이터 전송을 제공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채널 코딩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변조 등 여러 구성 요소로 구성되며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각 구성 요소는 독립적으로 최적화됨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오토인코더 기반 통신 시스템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송신기와 수신기를 통합하여 최적화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전통적인 시스템보다 더 나은 성능을 제공할 가능성 있음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E77B907-607C-44F2-5F65-3762A9EC2216}"/>
                </a:ext>
              </a:extLst>
            </p:cNvPr>
            <p:cNvCxnSpPr>
              <a:cxnSpLocks/>
            </p:cNvCxnSpPr>
            <p:nvPr/>
          </p:nvCxnSpPr>
          <p:spPr>
            <a:xfrm>
              <a:off x="-726069" y="3016985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492F474-2450-343E-9068-A04B596AE075}"/>
              </a:ext>
            </a:extLst>
          </p:cNvPr>
          <p:cNvSpPr txBox="1"/>
          <p:nvPr/>
        </p:nvSpPr>
        <p:spPr>
          <a:xfrm>
            <a:off x="6187440" y="2173326"/>
            <a:ext cx="380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차이점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FC9F6B-335D-D822-3C39-C8DC5B11488A}"/>
              </a:ext>
            </a:extLst>
          </p:cNvPr>
          <p:cNvSpPr/>
          <p:nvPr/>
        </p:nvSpPr>
        <p:spPr>
          <a:xfrm>
            <a:off x="6096000" y="3066748"/>
            <a:ext cx="5277678" cy="61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전통적인 오토인코더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 차원 축소 및 중복성 제거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무선 오토인코더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중복성을 추가하고 채널 코딩 및 변조를 학습하여 오류 최소화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044BB5-9DEE-1406-1521-E22D99C83682}"/>
              </a:ext>
            </a:extLst>
          </p:cNvPr>
          <p:cNvCxnSpPr>
            <a:cxnSpLocks/>
          </p:cNvCxnSpPr>
          <p:nvPr/>
        </p:nvCxnSpPr>
        <p:spPr>
          <a:xfrm>
            <a:off x="6187440" y="291647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7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MATLAB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실험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16680" y="422305"/>
            <a:ext cx="8072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오토인코더 네트워크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A79F17-2E26-3924-831F-476EC361EDBE}"/>
              </a:ext>
            </a:extLst>
          </p:cNvPr>
          <p:cNvGrpSpPr/>
          <p:nvPr/>
        </p:nvGrpSpPr>
        <p:grpSpPr>
          <a:xfrm>
            <a:off x="207430" y="1187827"/>
            <a:ext cx="5277678" cy="1504038"/>
            <a:chOff x="-817509" y="2273839"/>
            <a:chExt cx="5277678" cy="150403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91A5E7-F0A6-4F98-96F9-1FDAAE0FF5CC}"/>
                </a:ext>
              </a:extLst>
            </p:cNvPr>
            <p:cNvSpPr txBox="1"/>
            <p:nvPr/>
          </p:nvSpPr>
          <p:spPr>
            <a:xfrm>
              <a:off x="-726069" y="2273839"/>
              <a:ext cx="3804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오토인코더 시스템 정의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E94F6D-3D6B-D3CB-4F9F-B8B3BC8F626F}"/>
                </a:ext>
              </a:extLst>
            </p:cNvPr>
            <p:cNvSpPr/>
            <p:nvPr/>
          </p:nvSpPr>
          <p:spPr>
            <a:xfrm>
              <a:off x="-817509" y="3167261"/>
              <a:ext cx="5277678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인코더는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k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정보 비트를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n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개의 실수로 매핑하고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디코더는 이를 추정하여 재구성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인코딩된 심볼에 에너지 제약과 평균 전력 제약을 가합니다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E77B907-607C-44F2-5F65-3762A9EC2216}"/>
                </a:ext>
              </a:extLst>
            </p:cNvPr>
            <p:cNvCxnSpPr>
              <a:cxnSpLocks/>
            </p:cNvCxnSpPr>
            <p:nvPr/>
          </p:nvCxnSpPr>
          <p:spPr>
            <a:xfrm>
              <a:off x="-726069" y="3016985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492F474-2450-343E-9068-A04B596AE075}"/>
              </a:ext>
            </a:extLst>
          </p:cNvPr>
          <p:cNvSpPr txBox="1"/>
          <p:nvPr/>
        </p:nvSpPr>
        <p:spPr>
          <a:xfrm>
            <a:off x="6096000" y="1185550"/>
            <a:ext cx="380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네트워크 정의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FC9F6B-335D-D822-3C39-C8DC5B11488A}"/>
              </a:ext>
            </a:extLst>
          </p:cNvPr>
          <p:cNvSpPr/>
          <p:nvPr/>
        </p:nvSpPr>
        <p:spPr>
          <a:xfrm>
            <a:off x="6004560" y="2078972"/>
            <a:ext cx="527767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두 개의 완전 연결 층과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ReLU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층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정규화 층으로 구성된 인코더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AWGN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채널 층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두 개의 완전 연결 층과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ReLU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층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, softmax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층으로 구성된 디코더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044BB5-9DEE-1406-1521-E22D99C83682}"/>
              </a:ext>
            </a:extLst>
          </p:cNvPr>
          <p:cNvCxnSpPr>
            <a:cxnSpLocks/>
          </p:cNvCxnSpPr>
          <p:nvPr/>
        </p:nvCxnSpPr>
        <p:spPr>
          <a:xfrm>
            <a:off x="6096000" y="1928696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00BFA-17A1-DC26-D435-3C103230A9DF}"/>
              </a:ext>
            </a:extLst>
          </p:cNvPr>
          <p:cNvSpPr/>
          <p:nvPr/>
        </p:nvSpPr>
        <p:spPr>
          <a:xfrm>
            <a:off x="478013" y="3977640"/>
            <a:ext cx="2755044" cy="3135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0 . . 1 1 . . . 1 . 0 0 1 0 1 </a:t>
            </a:r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6D43EC-32FD-C91F-BB5F-0AF6485680BB}"/>
              </a:ext>
            </a:extLst>
          </p:cNvPr>
          <p:cNvSpPr/>
          <p:nvPr/>
        </p:nvSpPr>
        <p:spPr>
          <a:xfrm>
            <a:off x="478013" y="4352109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F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ully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Connected Layers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with ReLU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604093-1576-0D8A-D7C3-EE02469C208A}"/>
              </a:ext>
            </a:extLst>
          </p:cNvPr>
          <p:cNvSpPr/>
          <p:nvPr/>
        </p:nvSpPr>
        <p:spPr>
          <a:xfrm>
            <a:off x="478013" y="4966063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F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ully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Connected Layers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with Linear Activation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42B7CA-BEFD-1B75-CF74-5953FB35312B}"/>
              </a:ext>
            </a:extLst>
          </p:cNvPr>
          <p:cNvSpPr/>
          <p:nvPr/>
        </p:nvSpPr>
        <p:spPr>
          <a:xfrm>
            <a:off x="478013" y="5580017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Normalization Layer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CDF730D-0538-152A-7700-AB353A79D791}"/>
              </a:ext>
            </a:extLst>
          </p:cNvPr>
          <p:cNvSpPr/>
          <p:nvPr/>
        </p:nvSpPr>
        <p:spPr>
          <a:xfrm>
            <a:off x="298870" y="3755572"/>
            <a:ext cx="3156256" cy="3010988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4B363-416D-AADE-A992-F6057A479F8F}"/>
              </a:ext>
            </a:extLst>
          </p:cNvPr>
          <p:cNvSpPr txBox="1"/>
          <p:nvPr/>
        </p:nvSpPr>
        <p:spPr>
          <a:xfrm>
            <a:off x="581297" y="623098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T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ransmitter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0C3A67-B11A-19C0-78F3-6D0A232A8B53}"/>
              </a:ext>
            </a:extLst>
          </p:cNvPr>
          <p:cNvSpPr/>
          <p:nvPr/>
        </p:nvSpPr>
        <p:spPr>
          <a:xfrm>
            <a:off x="4581318" y="4858262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AWGN Layer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4DCB96A-145E-A23C-4A74-2EC450A1ED0F}"/>
              </a:ext>
            </a:extLst>
          </p:cNvPr>
          <p:cNvSpPr/>
          <p:nvPr/>
        </p:nvSpPr>
        <p:spPr>
          <a:xfrm>
            <a:off x="4380712" y="3755572"/>
            <a:ext cx="3156256" cy="3010988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5597C-86DC-4299-C6EF-844282C37B2C}"/>
              </a:ext>
            </a:extLst>
          </p:cNvPr>
          <p:cNvSpPr txBox="1"/>
          <p:nvPr/>
        </p:nvSpPr>
        <p:spPr>
          <a:xfrm>
            <a:off x="4701540" y="623098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Channel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94C4C4-DFBF-8527-9B7B-F84C4EF1C8B8}"/>
              </a:ext>
            </a:extLst>
          </p:cNvPr>
          <p:cNvSpPr/>
          <p:nvPr/>
        </p:nvSpPr>
        <p:spPr>
          <a:xfrm>
            <a:off x="8520379" y="4340045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F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ully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Connected Layers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with ReLU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096FA8-EACD-B904-2FE0-C15A2A774DCC}"/>
              </a:ext>
            </a:extLst>
          </p:cNvPr>
          <p:cNvSpPr/>
          <p:nvPr/>
        </p:nvSpPr>
        <p:spPr>
          <a:xfrm>
            <a:off x="8520379" y="4953999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F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ully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Connected Layers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with Softmax Activation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CEFBBB-69D3-65DA-59A5-6BB256CDB64E}"/>
              </a:ext>
            </a:extLst>
          </p:cNvPr>
          <p:cNvSpPr/>
          <p:nvPr/>
        </p:nvSpPr>
        <p:spPr>
          <a:xfrm>
            <a:off x="8520379" y="5567953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Max(.)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2C07676-30ED-D9A5-A21C-1F5B1748BEB9}"/>
              </a:ext>
            </a:extLst>
          </p:cNvPr>
          <p:cNvSpPr/>
          <p:nvPr/>
        </p:nvSpPr>
        <p:spPr>
          <a:xfrm>
            <a:off x="8341236" y="3743508"/>
            <a:ext cx="3156256" cy="3010988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810ECD-82B7-29B4-F37F-35186E7D1BD5}"/>
              </a:ext>
            </a:extLst>
          </p:cNvPr>
          <p:cNvSpPr txBox="1"/>
          <p:nvPr/>
        </p:nvSpPr>
        <p:spPr>
          <a:xfrm>
            <a:off x="8630478" y="623098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Receiver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97C0CCF-8112-62BA-C440-BA989745C41D}"/>
              </a:ext>
            </a:extLst>
          </p:cNvPr>
          <p:cNvSpPr/>
          <p:nvPr/>
        </p:nvSpPr>
        <p:spPr>
          <a:xfrm>
            <a:off x="3658612" y="5100243"/>
            <a:ext cx="555423" cy="26050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0F21A0B-BCB3-8996-C088-E5632E154DC5}"/>
              </a:ext>
            </a:extLst>
          </p:cNvPr>
          <p:cNvSpPr/>
          <p:nvPr/>
        </p:nvSpPr>
        <p:spPr>
          <a:xfrm>
            <a:off x="7696241" y="5100243"/>
            <a:ext cx="555423" cy="26050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70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MATLAB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실험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16680" y="422305"/>
            <a:ext cx="8072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MATLAB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예제를 활용한 실험 재개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A79F17-2E26-3924-831F-476EC361EDBE}"/>
              </a:ext>
            </a:extLst>
          </p:cNvPr>
          <p:cNvGrpSpPr/>
          <p:nvPr/>
        </p:nvGrpSpPr>
        <p:grpSpPr>
          <a:xfrm>
            <a:off x="275987" y="3184288"/>
            <a:ext cx="5277678" cy="1959721"/>
            <a:chOff x="5203632" y="1828856"/>
            <a:chExt cx="5277678" cy="218873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91A5E7-F0A6-4F98-96F9-1FDAAE0FF5CC}"/>
                </a:ext>
              </a:extLst>
            </p:cNvPr>
            <p:cNvSpPr txBox="1"/>
            <p:nvPr/>
          </p:nvSpPr>
          <p:spPr>
            <a:xfrm>
              <a:off x="5295072" y="1828856"/>
              <a:ext cx="3804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학습 과정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E94F6D-3D6B-D3CB-4F9F-B8B3BC8F626F}"/>
                </a:ext>
              </a:extLst>
            </p:cNvPr>
            <p:cNvSpPr/>
            <p:nvPr/>
          </p:nvSpPr>
          <p:spPr>
            <a:xfrm>
              <a:off x="5203632" y="2298977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helperAEWTrainWirelessAutoencoder.m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함수를 실행하여 설정된 옵션으로 오토인코더 학습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trainNetwork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함수 사용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학습 후 네트워크를 인코더와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디코더로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분리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BM HANNA Air OTF" panose="020B0600000101010101" pitchFamily="34" charset="-127"/>
                </a:rPr>
                <a:t>	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BM HANNA Air OTF" panose="020B0600000101010101" pitchFamily="34" charset="-127"/>
                </a:rPr>
                <a:t>인코더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BM HANNA Air OTF" panose="020B0600000101010101" pitchFamily="34" charset="-127"/>
                </a:rPr>
                <a:t>입력층 부터 정규화 층까지 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BM HANNA Air OTF" panose="020B0600000101010101" pitchFamily="34" charset="-127"/>
              </a:endParaRPr>
            </a:p>
            <a:p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BM HANNA Air OTF" panose="020B0600000101010101" pitchFamily="34" charset="-127"/>
                </a:rPr>
                <a:t>	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BM HANNA Air OTF" panose="020B0600000101010101" pitchFamily="34" charset="-127"/>
                </a:rPr>
                <a:t>디코더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BM HANNA Air OTF" panose="020B0600000101010101" pitchFamily="34" charset="-127"/>
                </a:rPr>
                <a:t>채널 층 이후부터 분류 층 까지</a:t>
              </a:r>
              <a:endParaRPr lang="ko-KR" altLang="en-US" sz="12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E77B907-607C-44F2-5F65-3762A9EC2216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228966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FC9F6B-335D-D822-3C39-C8DC5B11488A}"/>
              </a:ext>
            </a:extLst>
          </p:cNvPr>
          <p:cNvSpPr/>
          <p:nvPr/>
        </p:nvSpPr>
        <p:spPr>
          <a:xfrm>
            <a:off x="323235" y="1789188"/>
            <a:ext cx="5277678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학습 설정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: Adam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옵티마이저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초기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학습률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0.08,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최대 에폭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10,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미니배치 크기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100 * M, 5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에폭 후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학습률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감소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네트워크 분리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학습된 네트워크를 인코더와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디코더로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분리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학습 환경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E_b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/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N_o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값을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3 dB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로 설정하여 학습 진행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044BB5-9DEE-1406-1521-E22D99C83682}"/>
              </a:ext>
            </a:extLst>
          </p:cNvPr>
          <p:cNvCxnSpPr>
            <a:cxnSpLocks/>
          </p:cNvCxnSpPr>
          <p:nvPr/>
        </p:nvCxnSpPr>
        <p:spPr>
          <a:xfrm>
            <a:off x="367427" y="1686535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21144-D8C0-35DE-052E-FE8C7B08BF3F}"/>
              </a:ext>
            </a:extLst>
          </p:cNvPr>
          <p:cNvSpPr txBox="1"/>
          <p:nvPr/>
        </p:nvSpPr>
        <p:spPr>
          <a:xfrm>
            <a:off x="275987" y="1213942"/>
            <a:ext cx="380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학습 파라미터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A66B05-5936-D84D-6690-EC240DE8F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8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6803" y="2682739"/>
            <a:ext cx="3557357" cy="26805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C5A7B8-AD9F-1238-60DD-13FFE72C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137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0857" y="2691725"/>
            <a:ext cx="3395869" cy="254988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0B46AF-A90C-8465-C6DA-1A8FA920C8D4}"/>
              </a:ext>
            </a:extLst>
          </p:cNvPr>
          <p:cNvCxnSpPr>
            <a:cxnSpLocks/>
          </p:cNvCxnSpPr>
          <p:nvPr/>
        </p:nvCxnSpPr>
        <p:spPr>
          <a:xfrm>
            <a:off x="6158682" y="2415393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99CC52-9371-4176-4EB8-A78D131D30B2}"/>
              </a:ext>
            </a:extLst>
          </p:cNvPr>
          <p:cNvSpPr txBox="1"/>
          <p:nvPr/>
        </p:nvSpPr>
        <p:spPr>
          <a:xfrm>
            <a:off x="6067242" y="1942800"/>
            <a:ext cx="380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학습 결과</a:t>
            </a:r>
          </a:p>
        </p:txBody>
      </p:sp>
    </p:spTree>
    <p:extLst>
      <p:ext uri="{BB962C8B-B14F-4D97-AF65-F5344CB8AC3E}">
        <p14:creationId xmlns:p14="http://schemas.microsoft.com/office/powerpoint/2010/main" val="26161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채널 환경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5728948" y="1457091"/>
            <a:ext cx="5277678" cy="3858982"/>
            <a:chOff x="5203632" y="2021617"/>
            <a:chExt cx="5277678" cy="28760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342780" y="2021617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추가될 채널 환경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3066819"/>
              <a:ext cx="5277678" cy="1830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Convolution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오류 정정 코드를 적용한 송수신 데이터로 실험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342900" indent="-34290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다중 사용자 환경을 적용하여 현실적인 통신 환경 조성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812424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98632" y="416289"/>
            <a:ext cx="6421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성상도 최적화 방안 및 채널 환경 복잡화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5073DE-096D-7663-2CCE-3C69935AF059}"/>
              </a:ext>
            </a:extLst>
          </p:cNvPr>
          <p:cNvGrpSpPr/>
          <p:nvPr/>
        </p:nvGrpSpPr>
        <p:grpSpPr>
          <a:xfrm>
            <a:off x="359830" y="1457091"/>
            <a:ext cx="5277678" cy="3567868"/>
            <a:chOff x="5203632" y="2171892"/>
            <a:chExt cx="5277678" cy="13453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B980-648D-904A-8B1F-38CDE0B41581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실험에 사용된 채널 환경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51E43A-0003-8099-212C-361B906EE646}"/>
                </a:ext>
              </a:extLst>
            </p:cNvPr>
            <p:cNvSpPr/>
            <p:nvPr/>
          </p:nvSpPr>
          <p:spPr>
            <a:xfrm>
              <a:off x="5203632" y="2722278"/>
              <a:ext cx="5277678" cy="794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AWGN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열 잡음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342900" indent="-34290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Rayleigh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분포 환경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342900" indent="-34290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Nakagami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분포 환경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EAE6804-96B2-5A9C-32C1-00413C31B28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73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5073DE-096D-7663-2CCE-3C69935AF059}"/>
              </a:ext>
            </a:extLst>
          </p:cNvPr>
          <p:cNvGrpSpPr/>
          <p:nvPr/>
        </p:nvGrpSpPr>
        <p:grpSpPr>
          <a:xfrm>
            <a:off x="279669" y="762000"/>
            <a:ext cx="11349113" cy="5713226"/>
            <a:chOff x="5166090" y="2171892"/>
            <a:chExt cx="5315220" cy="96224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B980-648D-904A-8B1F-38CDE0B41581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111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Convolution Code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란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?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51E43A-0003-8099-212C-361B906EE646}"/>
                </a:ext>
              </a:extLst>
            </p:cNvPr>
            <p:cNvSpPr/>
            <p:nvPr/>
          </p:nvSpPr>
          <p:spPr>
            <a:xfrm>
              <a:off x="5203632" y="2722278"/>
              <a:ext cx="5277678" cy="411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비트의 출력은 현재의 입력 비트 뿐만 아니라 이전 비트의 조합에 의해서도 결정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데이트 스트림에서 입력 비트들로 코드 워드를 구성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</a:p>
            <a:p>
              <a:pPr marL="342900" indent="-342900" algn="just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송신할 데이터 비트들이 특정 길이의 메모리와 결합되어 출력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342900" indent="-342900" algn="just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에러 검출 및 수정 능력의 향상으로 위성통신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모바일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네트워크등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전 범위에서 표준화 되어 사용됨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EAE6804-96B2-5A9C-32C1-00413C31B28F}"/>
                </a:ext>
              </a:extLst>
            </p:cNvPr>
            <p:cNvCxnSpPr>
              <a:cxnSpLocks/>
            </p:cNvCxnSpPr>
            <p:nvPr/>
          </p:nvCxnSpPr>
          <p:spPr>
            <a:xfrm>
              <a:off x="5166090" y="2283592"/>
              <a:ext cx="303433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9F2D2B-47E3-648B-2A36-664877BD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7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31" y="171163"/>
            <a:ext cx="4129256" cy="400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5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827</Words>
  <Application>Microsoft Office PowerPoint</Application>
  <PresentationFormat>와이드스크린</PresentationFormat>
  <Paragraphs>134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BM HANNA Pro OTF</vt:lpstr>
      <vt:lpstr>BM HANNA Air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이영묵</cp:lastModifiedBy>
  <cp:revision>59</cp:revision>
  <dcterms:created xsi:type="dcterms:W3CDTF">2017-11-16T00:50:54Z</dcterms:created>
  <dcterms:modified xsi:type="dcterms:W3CDTF">2024-09-10T05:59:08Z</dcterms:modified>
</cp:coreProperties>
</file>