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65" r:id="rId6"/>
    <p:sldId id="267" r:id="rId7"/>
    <p:sldId id="266" r:id="rId8"/>
    <p:sldId id="264" r:id="rId9"/>
    <p:sldId id="268" r:id="rId10"/>
    <p:sldId id="269" r:id="rId11"/>
    <p:sldId id="280" r:id="rId12"/>
    <p:sldId id="281" r:id="rId13"/>
    <p:sldId id="260" r:id="rId14"/>
    <p:sldId id="277" r:id="rId15"/>
    <p:sldId id="279" r:id="rId16"/>
    <p:sldId id="262" r:id="rId17"/>
  </p:sldIdLst>
  <p:sldSz cx="12192000" cy="6858000"/>
  <p:notesSz cx="6858000" cy="9144000"/>
  <p:embeddedFontLst>
    <p:embeddedFont>
      <p:font typeface="BM HANNA Air OTF" panose="020B0600000101010101" pitchFamily="34" charset="-127"/>
      <p:regular r:id="rId18"/>
    </p:embeddedFont>
    <p:embeddedFont>
      <p:font typeface="BM HANNA Pro OTF" panose="020B0600000101010101" pitchFamily="34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41489-B846-474B-B21B-F38BCD7CE5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2CB00C-E40E-C045-A5DB-7BEECC2C17B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2800" b="0" i="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피드백</a:t>
          </a:r>
          <a:endParaRPr lang="ko-KR" sz="2800" b="1" dirty="0"/>
        </a:p>
      </dgm:t>
    </dgm:pt>
    <dgm:pt modelId="{E123C8AE-EB5E-8246-86F8-C61164FEF41A}" type="parTrans" cxnId="{341E0298-F7E9-0540-A7E2-1B1D81177477}">
      <dgm:prSet/>
      <dgm:spPr/>
      <dgm:t>
        <a:bodyPr/>
        <a:lstStyle/>
        <a:p>
          <a:pPr latinLnBrk="1"/>
          <a:endParaRPr lang="ko-KR" altLang="en-US"/>
        </a:p>
      </dgm:t>
    </dgm:pt>
    <dgm:pt modelId="{C8CA3D3A-918E-FE40-8246-3C21783DE641}" type="sibTrans" cxnId="{341E0298-F7E9-0540-A7E2-1B1D81177477}">
      <dgm:prSet/>
      <dgm:spPr/>
      <dgm:t>
        <a:bodyPr/>
        <a:lstStyle/>
        <a:p>
          <a:pPr latinLnBrk="1"/>
          <a:endParaRPr lang="ko-KR" altLang="en-US"/>
        </a:p>
      </dgm:t>
    </dgm:pt>
    <dgm:pt modelId="{2BC1FC62-ECC5-984C-BAC8-8A3DB67DDD08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sz="2800" b="0" i="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대비 개선사항</a:t>
          </a:r>
          <a:endParaRPr lang="ko-KR" sz="2800" dirty="0"/>
        </a:p>
      </dgm:t>
    </dgm:pt>
    <dgm:pt modelId="{776FF863-CA05-234F-BF26-3C379A836FBB}" type="parTrans" cxnId="{E01DBE44-75D7-F94D-90B1-CE683EAFEC5F}">
      <dgm:prSet/>
      <dgm:spPr/>
      <dgm:t>
        <a:bodyPr/>
        <a:lstStyle/>
        <a:p>
          <a:pPr latinLnBrk="1"/>
          <a:endParaRPr lang="ko-KR" altLang="en-US"/>
        </a:p>
      </dgm:t>
    </dgm:pt>
    <dgm:pt modelId="{B2EE715E-9682-A94F-B95B-B4184E1E167A}" type="sibTrans" cxnId="{E01DBE44-75D7-F94D-90B1-CE683EAFEC5F}">
      <dgm:prSet/>
      <dgm:spPr/>
      <dgm:t>
        <a:bodyPr/>
        <a:lstStyle/>
        <a:p>
          <a:pPr latinLnBrk="1"/>
          <a:endParaRPr lang="ko-KR" altLang="en-US"/>
        </a:p>
      </dgm:t>
    </dgm:pt>
    <dgm:pt modelId="{FE2D0681-09B1-4D4F-8AEB-3D013FA915FE}">
      <dgm:prSet custT="1"/>
      <dgm:spPr/>
      <dgm:t>
        <a:bodyPr/>
        <a:lstStyle/>
        <a:p>
          <a:pPr latinLnBrk="1"/>
          <a:r>
            <a:rPr kumimoji="1" lang="en-US" sz="2000" dirty="0"/>
            <a:t>MATLAB</a:t>
          </a:r>
          <a:r>
            <a:rPr kumimoji="1" lang="ko-KR" altLang="en-US" sz="2000" dirty="0"/>
            <a:t>환경에서</a:t>
          </a:r>
          <a:r>
            <a:rPr kumimoji="1" lang="ko-KR" sz="2000" dirty="0"/>
            <a:t> </a:t>
          </a:r>
          <a:r>
            <a:rPr kumimoji="1" lang="en-US" sz="2000" dirty="0"/>
            <a:t>Autoencoder</a:t>
          </a:r>
          <a:r>
            <a:rPr kumimoji="1" lang="ko-KR" altLang="en-US" sz="2000" dirty="0"/>
            <a:t> </a:t>
          </a:r>
          <a:r>
            <a:rPr kumimoji="1" lang="ko-KR" sz="2000" dirty="0"/>
            <a:t>활용 </a:t>
          </a:r>
          <a:r>
            <a:rPr kumimoji="1" lang="en-US" sz="2000" dirty="0"/>
            <a:t>AI</a:t>
          </a:r>
          <a:r>
            <a:rPr kumimoji="1" lang="ko-KR" altLang="en-US" sz="2000" dirty="0"/>
            <a:t>기반</a:t>
          </a:r>
          <a:r>
            <a:rPr kumimoji="1" lang="en-US" sz="2000" dirty="0"/>
            <a:t> </a:t>
          </a:r>
          <a:r>
            <a:rPr kumimoji="1" lang="ko-KR" sz="2000" dirty="0"/>
            <a:t>성상도 구현</a:t>
          </a:r>
          <a:endParaRPr lang="ko-KR" sz="2000" dirty="0"/>
        </a:p>
      </dgm:t>
    </dgm:pt>
    <dgm:pt modelId="{B1FC515E-EC87-CD43-9DF0-A2F350042C18}" type="parTrans" cxnId="{5D18561E-98D1-9142-8C93-A7816765B98B}">
      <dgm:prSet/>
      <dgm:spPr/>
      <dgm:t>
        <a:bodyPr/>
        <a:lstStyle/>
        <a:p>
          <a:pPr latinLnBrk="1"/>
          <a:endParaRPr lang="ko-KR" altLang="en-US"/>
        </a:p>
      </dgm:t>
    </dgm:pt>
    <dgm:pt modelId="{ADA11DFA-ACFB-6F46-9970-7113B0509A4E}" type="sibTrans" cxnId="{5D18561E-98D1-9142-8C93-A7816765B98B}">
      <dgm:prSet/>
      <dgm:spPr/>
      <dgm:t>
        <a:bodyPr/>
        <a:lstStyle/>
        <a:p>
          <a:pPr latinLnBrk="1"/>
          <a:endParaRPr lang="ko-KR" altLang="en-US"/>
        </a:p>
      </dgm:t>
    </dgm:pt>
    <dgm:pt modelId="{B66D3524-B214-EE49-8F4D-994432B4FBF7}">
      <dgm:prSet custT="1"/>
      <dgm:spPr/>
      <dgm:t>
        <a:bodyPr/>
        <a:lstStyle/>
        <a:p>
          <a:pPr latinLnBrk="1"/>
          <a:r>
            <a:rPr kumimoji="1" lang="en-US" sz="2000" dirty="0"/>
            <a:t>QPSK</a:t>
          </a:r>
          <a:r>
            <a:rPr kumimoji="1" lang="ko-KR" sz="2000" dirty="0"/>
            <a:t>보다 더 높은 </a:t>
          </a:r>
          <a:r>
            <a:rPr kumimoji="1" lang="en-US" sz="2000" dirty="0"/>
            <a:t>64QAM, 128QAM</a:t>
          </a:r>
          <a:r>
            <a:rPr kumimoji="1" lang="ko-KR" sz="2000" dirty="0"/>
            <a:t>등 구현</a:t>
          </a:r>
          <a:endParaRPr lang="ko-KR" sz="2000" dirty="0"/>
        </a:p>
      </dgm:t>
    </dgm:pt>
    <dgm:pt modelId="{43DBDA5A-0741-F947-BBA0-06E4D0EF5A29}" type="parTrans" cxnId="{6256CCD0-B935-2248-98FF-AAE8C1B4429B}">
      <dgm:prSet/>
      <dgm:spPr/>
      <dgm:t>
        <a:bodyPr/>
        <a:lstStyle/>
        <a:p>
          <a:pPr latinLnBrk="1"/>
          <a:endParaRPr lang="ko-KR" altLang="en-US"/>
        </a:p>
      </dgm:t>
    </dgm:pt>
    <dgm:pt modelId="{74FE99B9-3C9E-E44C-8A27-4C5441333F7A}" type="sibTrans" cxnId="{6256CCD0-B935-2248-98FF-AAE8C1B4429B}">
      <dgm:prSet/>
      <dgm:spPr/>
      <dgm:t>
        <a:bodyPr/>
        <a:lstStyle/>
        <a:p>
          <a:pPr latinLnBrk="1"/>
          <a:endParaRPr lang="ko-KR" altLang="en-US"/>
        </a:p>
      </dgm:t>
    </dgm:pt>
    <dgm:pt modelId="{C0163DAD-2C88-734B-8A27-32E76332A484}">
      <dgm:prSet custT="1"/>
      <dgm:spPr/>
      <dgm:t>
        <a:bodyPr/>
        <a:lstStyle/>
        <a:p>
          <a:pPr latinLnBrk="1"/>
          <a:r>
            <a:rPr kumimoji="1" lang="ko-KR" altLang="en-US" sz="2000" dirty="0"/>
            <a:t>영</a:t>
          </a:r>
          <a:r>
            <a:rPr kumimoji="1" lang="ko-KR" sz="2000" dirty="0"/>
            <a:t>상 송수신 시연</a:t>
          </a:r>
          <a:endParaRPr lang="ko-KR" sz="2000" dirty="0"/>
        </a:p>
      </dgm:t>
    </dgm:pt>
    <dgm:pt modelId="{6F4B5003-BFC5-CB4C-A435-9122A605DCD5}" type="parTrans" cxnId="{553C9DC1-B47C-734B-B713-74F9F69CABEC}">
      <dgm:prSet/>
      <dgm:spPr/>
      <dgm:t>
        <a:bodyPr/>
        <a:lstStyle/>
        <a:p>
          <a:pPr latinLnBrk="1"/>
          <a:endParaRPr lang="ko-KR" altLang="en-US"/>
        </a:p>
      </dgm:t>
    </dgm:pt>
    <dgm:pt modelId="{59C6CCAA-711C-564C-B440-5C6970871B50}" type="sibTrans" cxnId="{553C9DC1-B47C-734B-B713-74F9F69CABEC}">
      <dgm:prSet/>
      <dgm:spPr/>
      <dgm:t>
        <a:bodyPr/>
        <a:lstStyle/>
        <a:p>
          <a:pPr latinLnBrk="1"/>
          <a:endParaRPr lang="ko-KR" altLang="en-US"/>
        </a:p>
      </dgm:t>
    </dgm:pt>
    <dgm:pt modelId="{1011E31A-D4E1-9B45-B295-EDBC98713FD5}">
      <dgm:prSet custT="1"/>
      <dgm:spPr/>
      <dgm:t>
        <a:bodyPr/>
        <a:lstStyle/>
        <a:p>
          <a:pPr latinLnBrk="1"/>
          <a:r>
            <a:rPr lang="en-US" altLang="ko-KR" sz="20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</a:t>
          </a:r>
          <a:r>
            <a:rPr lang="ko-KR" altLang="en-US" sz="2000" b="0" i="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dirty="0"/>
        </a:p>
      </dgm:t>
    </dgm:pt>
    <dgm:pt modelId="{F286284F-B846-354E-860A-3FDDB5438A93}" type="parTrans" cxnId="{ED53E23F-C356-6349-9225-970D675259F2}">
      <dgm:prSet/>
      <dgm:spPr/>
      <dgm:t>
        <a:bodyPr/>
        <a:lstStyle/>
        <a:p>
          <a:pPr latinLnBrk="1"/>
          <a:endParaRPr lang="ko-KR" altLang="en-US"/>
        </a:p>
      </dgm:t>
    </dgm:pt>
    <dgm:pt modelId="{AE61C835-71F2-6347-B9E7-416458CDC320}" type="sibTrans" cxnId="{ED53E23F-C356-6349-9225-970D675259F2}">
      <dgm:prSet/>
      <dgm:spPr/>
      <dgm:t>
        <a:bodyPr/>
        <a:lstStyle/>
        <a:p>
          <a:pPr latinLnBrk="1"/>
          <a:endParaRPr lang="ko-KR" altLang="en-US"/>
        </a:p>
      </dgm:t>
    </dgm:pt>
    <dgm:pt modelId="{510EB9FF-4804-8341-9948-8B31A4C50C91}" type="pres">
      <dgm:prSet presAssocID="{A2941489-B846-474B-B21B-F38BCD7CE521}" presName="linear" presStyleCnt="0">
        <dgm:presLayoutVars>
          <dgm:animLvl val="lvl"/>
          <dgm:resizeHandles val="exact"/>
        </dgm:presLayoutVars>
      </dgm:prSet>
      <dgm:spPr/>
    </dgm:pt>
    <dgm:pt modelId="{9FEC21FC-6C55-474D-BDAF-5B14A741A631}" type="pres">
      <dgm:prSet presAssocID="{952CB00C-E40E-C045-A5DB-7BEECC2C17B1}" presName="parentText" presStyleLbl="node1" presStyleIdx="0" presStyleCnt="2" custScaleY="48077">
        <dgm:presLayoutVars>
          <dgm:chMax val="0"/>
          <dgm:bulletEnabled val="1"/>
        </dgm:presLayoutVars>
      </dgm:prSet>
      <dgm:spPr/>
    </dgm:pt>
    <dgm:pt modelId="{F9E29825-B951-CD44-852E-F281565D9DAA}" type="pres">
      <dgm:prSet presAssocID="{952CB00C-E40E-C045-A5DB-7BEECC2C17B1}" presName="childText" presStyleLbl="revTx" presStyleIdx="0" presStyleCnt="2">
        <dgm:presLayoutVars>
          <dgm:bulletEnabled val="1"/>
        </dgm:presLayoutVars>
      </dgm:prSet>
      <dgm:spPr/>
    </dgm:pt>
    <dgm:pt modelId="{70EAF8CB-F64F-5D47-82F5-828ED32DCA04}" type="pres">
      <dgm:prSet presAssocID="{2BC1FC62-ECC5-984C-BAC8-8A3DB67DDD08}" presName="parentText" presStyleLbl="node1" presStyleIdx="1" presStyleCnt="2" custScaleY="48077">
        <dgm:presLayoutVars>
          <dgm:chMax val="0"/>
          <dgm:bulletEnabled val="1"/>
        </dgm:presLayoutVars>
      </dgm:prSet>
      <dgm:spPr/>
    </dgm:pt>
    <dgm:pt modelId="{5EA6525D-E57F-6042-8325-57B8833FAB54}" type="pres">
      <dgm:prSet presAssocID="{2BC1FC62-ECC5-984C-BAC8-8A3DB67DDD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A42491A-0594-5946-A0AB-A780B739B35A}" type="presOf" srcId="{C0163DAD-2C88-734B-8A27-32E76332A484}" destId="{F9E29825-B951-CD44-852E-F281565D9DAA}" srcOrd="0" destOrd="2" presId="urn:microsoft.com/office/officeart/2005/8/layout/vList2"/>
    <dgm:cxn modelId="{5D18561E-98D1-9142-8C93-A7816765B98B}" srcId="{2BC1FC62-ECC5-984C-BAC8-8A3DB67DDD08}" destId="{FE2D0681-09B1-4D4F-8AEB-3D013FA915FE}" srcOrd="0" destOrd="0" parTransId="{B1FC515E-EC87-CD43-9DF0-A2F350042C18}" sibTransId="{ADA11DFA-ACFB-6F46-9970-7113B0509A4E}"/>
    <dgm:cxn modelId="{CFE33D23-819D-7C40-908A-113BFCD28584}" type="presOf" srcId="{B66D3524-B214-EE49-8F4D-994432B4FBF7}" destId="{F9E29825-B951-CD44-852E-F281565D9DAA}" srcOrd="0" destOrd="1" presId="urn:microsoft.com/office/officeart/2005/8/layout/vList2"/>
    <dgm:cxn modelId="{ED53E23F-C356-6349-9225-970D675259F2}" srcId="{952CB00C-E40E-C045-A5DB-7BEECC2C17B1}" destId="{1011E31A-D4E1-9B45-B295-EDBC98713FD5}" srcOrd="0" destOrd="0" parTransId="{F286284F-B846-354E-860A-3FDDB5438A93}" sibTransId="{AE61C835-71F2-6347-B9E7-416458CDC320}"/>
    <dgm:cxn modelId="{E01DBE44-75D7-F94D-90B1-CE683EAFEC5F}" srcId="{A2941489-B846-474B-B21B-F38BCD7CE521}" destId="{2BC1FC62-ECC5-984C-BAC8-8A3DB67DDD08}" srcOrd="1" destOrd="0" parTransId="{776FF863-CA05-234F-BF26-3C379A836FBB}" sibTransId="{B2EE715E-9682-A94F-B95B-B4184E1E167A}"/>
    <dgm:cxn modelId="{599D8A6A-092B-2C43-B972-B085A9AB84C1}" type="presOf" srcId="{2BC1FC62-ECC5-984C-BAC8-8A3DB67DDD08}" destId="{70EAF8CB-F64F-5D47-82F5-828ED32DCA04}" srcOrd="0" destOrd="0" presId="urn:microsoft.com/office/officeart/2005/8/layout/vList2"/>
    <dgm:cxn modelId="{7B87FD80-46FF-B943-BFF4-3D183C1F6478}" type="presOf" srcId="{1011E31A-D4E1-9B45-B295-EDBC98713FD5}" destId="{F9E29825-B951-CD44-852E-F281565D9DAA}" srcOrd="0" destOrd="0" presId="urn:microsoft.com/office/officeart/2005/8/layout/vList2"/>
    <dgm:cxn modelId="{1DD7EA89-0982-6A4B-83A1-A65C79AD688C}" type="presOf" srcId="{FE2D0681-09B1-4D4F-8AEB-3D013FA915FE}" destId="{5EA6525D-E57F-6042-8325-57B8833FAB54}" srcOrd="0" destOrd="0" presId="urn:microsoft.com/office/officeart/2005/8/layout/vList2"/>
    <dgm:cxn modelId="{341E0298-F7E9-0540-A7E2-1B1D81177477}" srcId="{A2941489-B846-474B-B21B-F38BCD7CE521}" destId="{952CB00C-E40E-C045-A5DB-7BEECC2C17B1}" srcOrd="0" destOrd="0" parTransId="{E123C8AE-EB5E-8246-86F8-C61164FEF41A}" sibTransId="{C8CA3D3A-918E-FE40-8246-3C21783DE641}"/>
    <dgm:cxn modelId="{446FA49E-2D33-8C4B-9C3C-7B6CF26C9AF4}" type="presOf" srcId="{A2941489-B846-474B-B21B-F38BCD7CE521}" destId="{510EB9FF-4804-8341-9948-8B31A4C50C91}" srcOrd="0" destOrd="0" presId="urn:microsoft.com/office/officeart/2005/8/layout/vList2"/>
    <dgm:cxn modelId="{553C9DC1-B47C-734B-B713-74F9F69CABEC}" srcId="{952CB00C-E40E-C045-A5DB-7BEECC2C17B1}" destId="{C0163DAD-2C88-734B-8A27-32E76332A484}" srcOrd="2" destOrd="0" parTransId="{6F4B5003-BFC5-CB4C-A435-9122A605DCD5}" sibTransId="{59C6CCAA-711C-564C-B440-5C6970871B50}"/>
    <dgm:cxn modelId="{D03B6CCF-4380-8646-9903-B732AB3C6466}" type="presOf" srcId="{952CB00C-E40E-C045-A5DB-7BEECC2C17B1}" destId="{9FEC21FC-6C55-474D-BDAF-5B14A741A631}" srcOrd="0" destOrd="0" presId="urn:microsoft.com/office/officeart/2005/8/layout/vList2"/>
    <dgm:cxn modelId="{6256CCD0-B935-2248-98FF-AAE8C1B4429B}" srcId="{952CB00C-E40E-C045-A5DB-7BEECC2C17B1}" destId="{B66D3524-B214-EE49-8F4D-994432B4FBF7}" srcOrd="1" destOrd="0" parTransId="{43DBDA5A-0741-F947-BBA0-06E4D0EF5A29}" sibTransId="{74FE99B9-3C9E-E44C-8A27-4C5441333F7A}"/>
    <dgm:cxn modelId="{1C428385-D62E-F54C-82B8-131BCF8630BF}" type="presParOf" srcId="{510EB9FF-4804-8341-9948-8B31A4C50C91}" destId="{9FEC21FC-6C55-474D-BDAF-5B14A741A631}" srcOrd="0" destOrd="0" presId="urn:microsoft.com/office/officeart/2005/8/layout/vList2"/>
    <dgm:cxn modelId="{B25E593D-4DBA-3746-90F1-DA9C68C84861}" type="presParOf" srcId="{510EB9FF-4804-8341-9948-8B31A4C50C91}" destId="{F9E29825-B951-CD44-852E-F281565D9DAA}" srcOrd="1" destOrd="0" presId="urn:microsoft.com/office/officeart/2005/8/layout/vList2"/>
    <dgm:cxn modelId="{C3C13225-4753-4144-8509-3E5A1E603A5E}" type="presParOf" srcId="{510EB9FF-4804-8341-9948-8B31A4C50C91}" destId="{70EAF8CB-F64F-5D47-82F5-828ED32DCA04}" srcOrd="2" destOrd="0" presId="urn:microsoft.com/office/officeart/2005/8/layout/vList2"/>
    <dgm:cxn modelId="{AE63F1A6-F17E-9E43-9C10-E3D7BB5CAB0C}" type="presParOf" srcId="{510EB9FF-4804-8341-9948-8B31A4C50C91}" destId="{5EA6525D-E57F-6042-8325-57B8833FAB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C21FC-6C55-474D-BDAF-5B14A741A631}">
      <dsp:nvSpPr>
        <dsp:cNvPr id="0" name=""/>
        <dsp:cNvSpPr/>
      </dsp:nvSpPr>
      <dsp:spPr>
        <a:xfrm>
          <a:off x="0" y="242447"/>
          <a:ext cx="10399776" cy="5760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i="0" kern="120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피드백</a:t>
          </a:r>
          <a:endParaRPr lang="ko-KR" sz="2800" b="1" kern="1200" dirty="0"/>
        </a:p>
      </dsp:txBody>
      <dsp:txXfrm>
        <a:off x="28118" y="270565"/>
        <a:ext cx="10343540" cy="519764"/>
      </dsp:txXfrm>
    </dsp:sp>
    <dsp:sp modelId="{F9E29825-B951-CD44-852E-F281565D9DAA}">
      <dsp:nvSpPr>
        <dsp:cNvPr id="0" name=""/>
        <dsp:cNvSpPr/>
      </dsp:nvSpPr>
      <dsp:spPr>
        <a:xfrm>
          <a:off x="0" y="818448"/>
          <a:ext cx="10399776" cy="142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3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20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AI</a:t>
          </a:r>
          <a:r>
            <a:rPr lang="ko-KR" altLang="en-US" sz="20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rPr>
            <a:t>기반 성상도 구현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000" kern="1200" dirty="0"/>
            <a:t>QPSK</a:t>
          </a:r>
          <a:r>
            <a:rPr kumimoji="1" lang="ko-KR" sz="2000" kern="1200" dirty="0"/>
            <a:t>보다 더 높은 </a:t>
          </a:r>
          <a:r>
            <a:rPr kumimoji="1" lang="en-US" sz="2000" kern="1200" dirty="0"/>
            <a:t>64QAM, 128QAM</a:t>
          </a:r>
          <a:r>
            <a:rPr kumimoji="1" lang="ko-KR" sz="2000" kern="1200" dirty="0"/>
            <a:t>등 구현</a:t>
          </a:r>
          <a:endParaRPr lang="ko-KR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ko-KR" altLang="en-US" sz="2000" kern="1200" dirty="0"/>
            <a:t>영</a:t>
          </a:r>
          <a:r>
            <a:rPr kumimoji="1" lang="ko-KR" sz="2000" kern="1200" dirty="0"/>
            <a:t>상 송수신 시연</a:t>
          </a:r>
          <a:endParaRPr lang="ko-KR" sz="2000" kern="1200" dirty="0"/>
        </a:p>
      </dsp:txBody>
      <dsp:txXfrm>
        <a:off x="0" y="818448"/>
        <a:ext cx="10399776" cy="1424160"/>
      </dsp:txXfrm>
    </dsp:sp>
    <dsp:sp modelId="{70EAF8CB-F64F-5D47-82F5-828ED32DCA04}">
      <dsp:nvSpPr>
        <dsp:cNvPr id="0" name=""/>
        <dsp:cNvSpPr/>
      </dsp:nvSpPr>
      <dsp:spPr>
        <a:xfrm>
          <a:off x="0" y="2242608"/>
          <a:ext cx="10399776" cy="57600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0" i="0" kern="1200" dirty="0" err="1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캡스톤디자인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 </a:t>
          </a:r>
          <a:r>
            <a:rPr lang="en-US" altLang="ko-KR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I </a:t>
          </a:r>
          <a:r>
            <a:rPr lang="ko-KR" altLang="en-US" sz="2800" b="0" i="0" kern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rPr>
            <a:t>대비 개선사항</a:t>
          </a:r>
          <a:endParaRPr lang="ko-KR" sz="2800" kern="1200" dirty="0"/>
        </a:p>
      </dsp:txBody>
      <dsp:txXfrm>
        <a:off x="28118" y="2270726"/>
        <a:ext cx="10343540" cy="519764"/>
      </dsp:txXfrm>
    </dsp:sp>
    <dsp:sp modelId="{5EA6525D-E57F-6042-8325-57B8833FAB54}">
      <dsp:nvSpPr>
        <dsp:cNvPr id="0" name=""/>
        <dsp:cNvSpPr/>
      </dsp:nvSpPr>
      <dsp:spPr>
        <a:xfrm>
          <a:off x="0" y="2818608"/>
          <a:ext cx="1039977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93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000" kern="1200" dirty="0"/>
            <a:t>MATLAB</a:t>
          </a:r>
          <a:r>
            <a:rPr kumimoji="1" lang="ko-KR" altLang="en-US" sz="2000" kern="1200" dirty="0"/>
            <a:t>환경에서</a:t>
          </a:r>
          <a:r>
            <a:rPr kumimoji="1" lang="ko-KR" sz="2000" kern="1200" dirty="0"/>
            <a:t> </a:t>
          </a:r>
          <a:r>
            <a:rPr kumimoji="1" lang="en-US" sz="2000" kern="1200" dirty="0"/>
            <a:t>Autoencoder</a:t>
          </a:r>
          <a:r>
            <a:rPr kumimoji="1" lang="ko-KR" altLang="en-US" sz="2000" kern="1200" dirty="0"/>
            <a:t> </a:t>
          </a:r>
          <a:r>
            <a:rPr kumimoji="1" lang="ko-KR" sz="2000" kern="1200" dirty="0"/>
            <a:t>활용 </a:t>
          </a:r>
          <a:r>
            <a:rPr kumimoji="1" lang="en-US" sz="2000" kern="1200" dirty="0"/>
            <a:t>AI</a:t>
          </a:r>
          <a:r>
            <a:rPr kumimoji="1" lang="ko-KR" altLang="en-US" sz="2000" kern="1200" dirty="0"/>
            <a:t>기반</a:t>
          </a:r>
          <a:r>
            <a:rPr kumimoji="1" lang="en-US" sz="2000" kern="1200" dirty="0"/>
            <a:t> </a:t>
          </a:r>
          <a:r>
            <a:rPr kumimoji="1" lang="ko-KR" sz="2000" kern="1200" dirty="0"/>
            <a:t>성상도 구현</a:t>
          </a:r>
          <a:endParaRPr lang="ko-KR" sz="2000" kern="1200" dirty="0"/>
        </a:p>
      </dsp:txBody>
      <dsp:txXfrm>
        <a:off x="0" y="2818608"/>
        <a:ext cx="10399776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>
              <a:defRPr sz="28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2pPr>
            <a:lvl3pPr>
              <a:defRPr sz="24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3pPr>
            <a:lvl4pPr>
              <a:defRPr sz="2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4pPr>
            <a:lvl5pPr>
              <a:defRPr sz="20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2024. 7. 7.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9113523_Adaptive_modem_and_interference_suppression_based_on_deep_learn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r.mathworks.com/help/comm/ug/autoencoders-for-wireless-communication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thikRai/Autoencoder-as-an-end-to-end-communication-system/blob/main/autoencoder_project_description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619443" y="2277155"/>
            <a:ext cx="495311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캡스톤디자인</a:t>
            </a:r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II</a:t>
            </a:r>
          </a:p>
          <a:p>
            <a:pPr algn="ctr"/>
            <a:r>
              <a:rPr lang="ko-KR" altLang="en-US" sz="4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Pro OTF" panose="020B0600000101010101" pitchFamily="34" charset="-127"/>
              </a:rPr>
              <a:t>계획발표</a:t>
            </a:r>
            <a:endParaRPr lang="ko-KR" altLang="en-US" sz="44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5" y="5525075"/>
            <a:ext cx="204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[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충녕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]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20191746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이영묵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20197129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이의준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459598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2024 Capstone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4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637508" y="1457090"/>
            <a:ext cx="5277678" cy="2577864"/>
            <a:chOff x="5203632" y="2171892"/>
            <a:chExt cx="5277678" cy="25778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하이퍼파라미터 튜닝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027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다양한 배치 크기 및 최적화 설정에서 손실 감소를 추적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Gradient Descent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옵티마이저는 느린 학습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률을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보였고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RMSprop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 특정 수준까지는 잘 학습하지만 그 이후에는 크게 변동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ADAM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옵티마이저가 전반적으로 가장 우수한 성능을 보임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연구 결과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5073DE-096D-7663-2CCE-3C69935AF059}"/>
              </a:ext>
            </a:extLst>
          </p:cNvPr>
          <p:cNvGrpSpPr/>
          <p:nvPr/>
        </p:nvGrpSpPr>
        <p:grpSpPr>
          <a:xfrm>
            <a:off x="159192" y="1457090"/>
            <a:ext cx="5277678" cy="3106855"/>
            <a:chOff x="5203632" y="2171892"/>
            <a:chExt cx="5277678" cy="31068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B980-648D-904A-8B1F-38CDE0B41581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성능 비교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51E43A-0003-8099-212C-361B906EE646}"/>
                </a:ext>
              </a:extLst>
            </p:cNvPr>
            <p:cNvSpPr/>
            <p:nvPr/>
          </p:nvSpPr>
          <p:spPr>
            <a:xfrm>
              <a:off x="5203632" y="2722278"/>
              <a:ext cx="5277678" cy="2556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오토인코더의 블록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오류율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(BLER)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SNR(Signal-to-Noise Ratio)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범위에서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플로팅하여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QPSK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및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8PSK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와 비교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ADAM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옵티마이저로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학습된 오토인코더의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BLER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QPSK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와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8PSK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보다 전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SNR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범위에서 낮음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RMSprop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옵티마이저는 높은 배치 크기에서만 낮은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BLER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보였고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Gradient Descent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옵티마이저는 모든 경우에서 가장 나쁜 성능을 보임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EAE6804-96B2-5A9C-32C1-00413C31B2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7EC427-C73C-CF06-E6B5-3AEB8855721D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6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B77DB2-4365-9D20-DF0F-8E8F59CFE14E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0FE18-C767-02E9-33EA-325363DB1700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A1B6FA-6360-840B-9473-1BE305846A0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36F32A-C263-36B2-7344-53BB6559D2F3}"/>
              </a:ext>
            </a:extLst>
          </p:cNvPr>
          <p:cNvGrpSpPr/>
          <p:nvPr/>
        </p:nvGrpSpPr>
        <p:grpSpPr>
          <a:xfrm>
            <a:off x="5860204" y="3556600"/>
            <a:ext cx="5277678" cy="2070033"/>
            <a:chOff x="5203632" y="2171892"/>
            <a:chExt cx="5277678" cy="20700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8AC365-17F9-5651-A78F-6BF888DF804B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CNN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을 이용한 간섭 억제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54CE0A7-F688-6D5D-288C-81B481DB1BD1}"/>
                </a:ext>
              </a:extLst>
            </p:cNvPr>
            <p:cNvSpPr/>
            <p:nvPr/>
          </p:nvSpPr>
          <p:spPr>
            <a:xfrm>
              <a:off x="5203632" y="2722278"/>
              <a:ext cx="5277678" cy="1519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단일 컨볼루션 층을 포함한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CNN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수신단에 통합하여 다양한 간섭을 억제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전송 학습을 통해 새로운 딥러닝 모델이 빠르게 수렴하고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주파수 및 전력 영역에서 간섭을 억제하는 능력을 향상시킴</a:t>
              </a: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5E1838B9-2B4B-29A7-40A9-2A54D218090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51F3F6-C9E2-DC6C-F478-B27DF7845D5A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79471F-1CDE-7BFD-315A-0982740AB02A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딥러닝을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활용한 적응형 모뎀과 간섭 억제 시스템 연구 분석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1DA448-C9E9-CA54-9C1D-A864B7476FC0}"/>
              </a:ext>
            </a:extLst>
          </p:cNvPr>
          <p:cNvGrpSpPr/>
          <p:nvPr/>
        </p:nvGrpSpPr>
        <p:grpSpPr>
          <a:xfrm>
            <a:off x="207430" y="3556600"/>
            <a:ext cx="5277678" cy="1837277"/>
            <a:chOff x="5203632" y="2171892"/>
            <a:chExt cx="5277678" cy="18372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69F214-A64E-CAC7-1D07-BCB15F9EEF91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적응형 모뎀 설계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08871A-E834-8A51-69B1-CE65A6209262}"/>
                </a:ext>
              </a:extLst>
            </p:cNvPr>
            <p:cNvSpPr/>
            <p:nvPr/>
          </p:nvSpPr>
          <p:spPr>
            <a:xfrm>
              <a:off x="5203632" y="2722278"/>
              <a:ext cx="5277678" cy="1286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딥 오토인코더 네트워크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(DAN)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를 기반으로 한 적응형 모뎀을 설계하여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다양한 모뎀을 구현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고차 모뎀의 경우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DAN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생성한 성상도는 전통적인 변조 방식과는 근본적으로 다르며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이는 통신 시스템의 대 간섭 능력을 향상시킴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26" name="직선 연결선 6">
              <a:extLst>
                <a:ext uri="{FF2B5EF4-FFF2-40B4-BE49-F238E27FC236}">
                  <a16:creationId xmlns:a16="http://schemas.microsoft.com/office/drawing/2014/main" id="{7BE51AB3-6C32-778E-A9DA-21647C71F9A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E057C-31BE-6C34-EAF0-53070E219915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2788DC8-9242-E438-C539-B4714B76812C}"/>
              </a:ext>
            </a:extLst>
          </p:cNvPr>
          <p:cNvSpPr txBox="1"/>
          <p:nvPr/>
        </p:nvSpPr>
        <p:spPr>
          <a:xfrm>
            <a:off x="1965960" y="2003311"/>
            <a:ext cx="3083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주요 목표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3B630F-747B-8994-FAF9-8C77E2020573}"/>
              </a:ext>
            </a:extLst>
          </p:cNvPr>
          <p:cNvSpPr/>
          <p:nvPr/>
        </p:nvSpPr>
        <p:spPr>
          <a:xfrm>
            <a:off x="3507519" y="1133522"/>
            <a:ext cx="5277678" cy="2133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 네트워크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(DAN)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 사용하여 적응형 모뎀을 설계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ADAM </a:t>
            </a: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다양한 간섭을 억제하기 위해 단일 컨볼루션 층을 포함한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CNN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을 통합하여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전송 학습을 통해 빠르게 수렴하고 간섭 억제 성능을 향상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effectLst/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marL="171450" indent="-1714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적절한 깊이의 딥 오토인코더 네트워크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(DAN)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를 선택하여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다양한 변조 방식을 생성하고 전통적인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MPSK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또는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QAM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과 일관되거나 더 나은 복조 성능을 발휘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E5166-D05B-BEFC-F016-4F3C3B5A8050}"/>
              </a:ext>
            </a:extLst>
          </p:cNvPr>
          <p:cNvSpPr txBox="1"/>
          <p:nvPr/>
        </p:nvSpPr>
        <p:spPr>
          <a:xfrm>
            <a:off x="2526574" y="6153038"/>
            <a:ext cx="7138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hlinkClick r:id="rId2"/>
              </a:rPr>
              <a:t>https://www.researchgate.net/publication/349113523_Adaptive_modem_and_interference_suppression_based_on_deep_learning</a:t>
            </a:r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3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849FFB8-349A-CDC4-C84A-432FDD73A863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64D668-14DC-9565-B0C6-9ACCBC8B9D1A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F6D269-7F9E-A5F8-18D8-8590E113B4C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E2031A-599E-E0C9-B279-4097C9D00B58}"/>
              </a:ext>
            </a:extLst>
          </p:cNvPr>
          <p:cNvGrpSpPr/>
          <p:nvPr/>
        </p:nvGrpSpPr>
        <p:grpSpPr>
          <a:xfrm>
            <a:off x="231951" y="3137215"/>
            <a:ext cx="5277678" cy="1054370"/>
            <a:chOff x="5203632" y="2171892"/>
            <a:chExt cx="5277678" cy="10543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1360ED-81C4-7688-A36A-546839146B87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훈련 세트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1B3D90-4653-3FDA-5A43-3E677DED093C}"/>
                </a:ext>
              </a:extLst>
            </p:cNvPr>
            <p:cNvSpPr/>
            <p:nvPr/>
          </p:nvSpPr>
          <p:spPr>
            <a:xfrm>
              <a:off x="5203632" y="2722278"/>
              <a:ext cx="5277678" cy="503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30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0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부터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N-1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사이의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4000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랜덤 정수 포함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8" name="직선 연결선 11">
              <a:extLst>
                <a:ext uri="{FF2B5EF4-FFF2-40B4-BE49-F238E27FC236}">
                  <a16:creationId xmlns:a16="http://schemas.microsoft.com/office/drawing/2014/main" id="{0B834A15-4AB0-D631-7E38-05737CE401B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A7BE-1041-82D7-7BD8-5DF431632A03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662A82-823E-765F-4492-0B60AEFD566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모뎀 학습용 파라미터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74C68-CCCF-B06A-2425-604C796400E6}"/>
              </a:ext>
            </a:extLst>
          </p:cNvPr>
          <p:cNvGrpSpPr/>
          <p:nvPr/>
        </p:nvGrpSpPr>
        <p:grpSpPr>
          <a:xfrm>
            <a:off x="231951" y="1266619"/>
            <a:ext cx="5277678" cy="1837277"/>
            <a:chOff x="5203632" y="2171892"/>
            <a:chExt cx="5277678" cy="18372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7DFA98-FA32-8F3B-5413-641780216B6E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모델 설정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C1F79C8-0A13-B926-509D-808E25CC17D3}"/>
                </a:ext>
              </a:extLst>
            </p:cNvPr>
            <p:cNvSpPr/>
            <p:nvPr/>
          </p:nvSpPr>
          <p:spPr>
            <a:xfrm>
              <a:off x="5203632" y="2722278"/>
              <a:ext cx="5277678" cy="1286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M=32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일 때 송신 및 수신 끝에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5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은닉층이 포함된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10-layer DAN(Deep Autoencoder Network)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설정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모든 파라미터는 작은 랜덤 값으로 초기화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27" name="직선 연결선 6">
              <a:extLst>
                <a:ext uri="{FF2B5EF4-FFF2-40B4-BE49-F238E27FC236}">
                  <a16:creationId xmlns:a16="http://schemas.microsoft.com/office/drawing/2014/main" id="{7BAD8163-B114-0ADB-67DC-9197E0EF98D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7F2998-D2E4-A208-A452-C583510F5410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7ACC38B-5DC4-1C33-BDF0-29DD7D2DB336}"/>
              </a:ext>
            </a:extLst>
          </p:cNvPr>
          <p:cNvGrpSpPr/>
          <p:nvPr/>
        </p:nvGrpSpPr>
        <p:grpSpPr>
          <a:xfrm>
            <a:off x="6504152" y="306865"/>
            <a:ext cx="5277678" cy="1626771"/>
            <a:chOff x="5203632" y="2171892"/>
            <a:chExt cx="5277678" cy="16267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1E98F6-F8C4-65D8-657D-632BFC8BBF8D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훈련 방법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45512F3-6109-F9BA-BAA3-FBA1F7D64204}"/>
                </a:ext>
              </a:extLst>
            </p:cNvPr>
            <p:cNvSpPr/>
            <p:nvPr/>
          </p:nvSpPr>
          <p:spPr>
            <a:xfrm>
              <a:off x="5203632" y="2722278"/>
              <a:ext cx="5277678" cy="1076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소규모 배치 훈련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각 배치에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1,000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심볼 포함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배치 훈련 과정 동안 가우시안 화이트 노이즈를 재생성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Tikhonov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정규화 사용하여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과적합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방지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초기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𝜂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= 0.2,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감쇠 계수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𝜌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= 0.95,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최소 상수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𝜀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=1 × 10−8.</a:t>
              </a:r>
            </a:p>
          </p:txBody>
        </p:sp>
        <p:cxnSp>
          <p:nvCxnSpPr>
            <p:cNvPr id="36" name="직선 연결선 20">
              <a:extLst>
                <a:ext uri="{FF2B5EF4-FFF2-40B4-BE49-F238E27FC236}">
                  <a16:creationId xmlns:a16="http://schemas.microsoft.com/office/drawing/2014/main" id="{E878399C-2836-3377-5AC0-08699F17C9B7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03B6D6-BEC4-5774-8EAF-3C07A6061442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656CA4F-B0A5-5B7E-107B-408E00FBD804}"/>
              </a:ext>
            </a:extLst>
          </p:cNvPr>
          <p:cNvGrpSpPr/>
          <p:nvPr/>
        </p:nvGrpSpPr>
        <p:grpSpPr>
          <a:xfrm>
            <a:off x="384351" y="4440095"/>
            <a:ext cx="5277678" cy="1882097"/>
            <a:chOff x="5203632" y="2171892"/>
            <a:chExt cx="5277678" cy="18820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CA638B-D967-05F3-5D2E-9938108A9386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훈련 조건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CDAE1F-C062-C735-69D5-6C6F3CD26D60}"/>
                </a:ext>
              </a:extLst>
            </p:cNvPr>
            <p:cNvSpPr/>
            <p:nvPr/>
          </p:nvSpPr>
          <p:spPr>
            <a:xfrm>
              <a:off x="5203632" y="2722278"/>
              <a:ext cx="5277678" cy="1331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10-layer DAN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가우시안 화이트 노이즈 채널에서 사용했을 때 적합한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SNR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및 에폭 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16-ary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7 dB SNR, 10,000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에폭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32-ary: 12 dB SNR, 20,000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에폭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64-ary: 13 dB SNR, 30,000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에폭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전이 학습을 사용하여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CNN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 함께 특정 간섭을 억제할 때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동일한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SNR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및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8,000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에폭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41" name="직선 연결선 27">
              <a:extLst>
                <a:ext uri="{FF2B5EF4-FFF2-40B4-BE49-F238E27FC236}">
                  <a16:creationId xmlns:a16="http://schemas.microsoft.com/office/drawing/2014/main" id="{4D9FF914-515C-254F-E5B1-D776010C476E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F66CB1-B70E-AFE9-3DEA-80BB603915A0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4ACBC1-F326-5A22-C56A-215EF8185589}"/>
              </a:ext>
            </a:extLst>
          </p:cNvPr>
          <p:cNvGrpSpPr/>
          <p:nvPr/>
        </p:nvGrpSpPr>
        <p:grpSpPr>
          <a:xfrm>
            <a:off x="6504152" y="2851349"/>
            <a:ext cx="5277678" cy="1117849"/>
            <a:chOff x="5203632" y="2171892"/>
            <a:chExt cx="5277678" cy="11178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A73B18-DF38-B90D-5C20-97688C18A66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훈련 과정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EECAEFB-A3A0-2883-6AEF-9BE115A6F2A6}"/>
                </a:ext>
              </a:extLst>
            </p:cNvPr>
            <p:cNvSpPr/>
            <p:nvPr/>
          </p:nvSpPr>
          <p:spPr>
            <a:xfrm>
              <a:off x="5203632" y="2722278"/>
              <a:ext cx="5277678" cy="5674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훈련 과정에서 매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200 </a:t>
              </a:r>
              <a:r>
                <a:rPr lang="ko-KR" altLang="en-US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에폭마다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MSE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손실 출력 및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BER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계산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TensorFlow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와 단일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CPU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사용하여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DL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모델 훈련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46" name="직선 연결선 34">
              <a:extLst>
                <a:ext uri="{FF2B5EF4-FFF2-40B4-BE49-F238E27FC236}">
                  <a16:creationId xmlns:a16="http://schemas.microsoft.com/office/drawing/2014/main" id="{22410702-8389-CCAC-4EB8-76825E7142A3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50558A-A6AC-643D-9D20-D2ACD2F518A3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435103-8F56-CD77-72F8-C372733175F9}"/>
              </a:ext>
            </a:extLst>
          </p:cNvPr>
          <p:cNvGrpSpPr/>
          <p:nvPr/>
        </p:nvGrpSpPr>
        <p:grpSpPr>
          <a:xfrm>
            <a:off x="6504152" y="1940328"/>
            <a:ext cx="5277678" cy="867011"/>
            <a:chOff x="5203632" y="2171892"/>
            <a:chExt cx="5277678" cy="8670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BCF199-778A-DDB3-5BD0-59FC385FD3F6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테스트 세트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: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2846798-37B8-CA89-FC2D-330505E1C087}"/>
                </a:ext>
              </a:extLst>
            </p:cNvPr>
            <p:cNvSpPr/>
            <p:nvPr/>
          </p:nvSpPr>
          <p:spPr>
            <a:xfrm>
              <a:off x="5203632" y="2722278"/>
              <a:ext cx="5277678" cy="316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0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부터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N-1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사이의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100,000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랜덤 심볼 포함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51" name="직선 연결선 39">
              <a:extLst>
                <a:ext uri="{FF2B5EF4-FFF2-40B4-BE49-F238E27FC236}">
                  <a16:creationId xmlns:a16="http://schemas.microsoft.com/office/drawing/2014/main" id="{24419D63-9FB4-B8C1-8FB3-6A74C05152DE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EBD3F4-4F21-A883-4008-78579BF2BB76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6BE3D8-6263-CAE1-CF97-69267B44A425}"/>
              </a:ext>
            </a:extLst>
          </p:cNvPr>
          <p:cNvGrpSpPr/>
          <p:nvPr/>
        </p:nvGrpSpPr>
        <p:grpSpPr>
          <a:xfrm>
            <a:off x="6504152" y="4087623"/>
            <a:ext cx="5277678" cy="2133512"/>
            <a:chOff x="5203632" y="2171892"/>
            <a:chExt cx="5277678" cy="213351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3F0987-D396-8539-04ED-F9066D476304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최적화 목표 및 알고리즘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31880F-C87B-AC51-09E9-90D4E10D9023}"/>
                </a:ext>
              </a:extLst>
            </p:cNvPr>
            <p:cNvSpPr/>
            <p:nvPr/>
          </p:nvSpPr>
          <p:spPr>
            <a:xfrm>
              <a:off x="5203632" y="2722278"/>
              <a:ext cx="5277678" cy="1583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MSE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손실 함수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모델의 예측 값을 평가하는 데 사용되는 기본적인 손실 함수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와 </a:t>
              </a:r>
              <a:r>
                <a:rPr lang="en-US" altLang="ko-KR" sz="11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AdaDelta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최적화 알고리즘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빠른 수렴을 도모하는 최적화 알고리즘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사용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작은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값에서는 최소화된 교차 엔트로피 손실 함수도 사용해봤으나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큰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값에서는 수렴하지 않음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새로운 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CNN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을 위한 추가적인 계수 및 층 추가 시 명확한 개선이 나타나지 않음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10-layer DAN(CNN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제외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 간섭 억제 능력이 없음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56" name="직선 연결선 45">
              <a:extLst>
                <a:ext uri="{FF2B5EF4-FFF2-40B4-BE49-F238E27FC236}">
                  <a16:creationId xmlns:a16="http://schemas.microsoft.com/office/drawing/2014/main" id="{361ECAB8-2842-B788-AD8C-AFA4A81F963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9501F1-0470-C79D-3479-6120200474E3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509A521-6354-509B-3D79-A28A2EA34141}"/>
              </a:ext>
            </a:extLst>
          </p:cNvPr>
          <p:cNvSpPr txBox="1"/>
          <p:nvPr/>
        </p:nvSpPr>
        <p:spPr>
          <a:xfrm>
            <a:off x="6229320" y="6504969"/>
            <a:ext cx="62696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교차 엔트로피 손실 함수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: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모델의 예측 확률 분포와 실제 레이블 분포 간의 차이를 측정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평가</a:t>
            </a:r>
            <a:endParaRPr lang="ko-KR" altLang="en-US" sz="11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550423" y="5761386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성상도 다이어그램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A):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400299" y="440352"/>
            <a:ext cx="40592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2-ary, 4-ary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모뎀 훈련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시나리오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E5C825-5076-9360-0A3D-0481F1B79E05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43328-3978-BF2B-BC81-4EE5CADD04BF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DE083B-5C96-423C-26F6-5A2335D217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DDA619-16EA-62A6-BDCA-99594C2AC09F}"/>
              </a:ext>
            </a:extLst>
          </p:cNvPr>
          <p:cNvSpPr txBox="1"/>
          <p:nvPr/>
        </p:nvSpPr>
        <p:spPr>
          <a:xfrm>
            <a:off x="2667634" y="576138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훈련 에폭 수와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MSE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손실의 관계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B):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EED2-70AF-6055-3DEB-F6AD5ABA72A5}"/>
              </a:ext>
            </a:extLst>
          </p:cNvPr>
          <p:cNvSpPr txBox="1"/>
          <p:nvPr/>
        </p:nvSpPr>
        <p:spPr>
          <a:xfrm>
            <a:off x="9828761" y="577131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복조 성능 비교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D):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1FFB9-87CC-3303-3B6D-A547D47E98B6}"/>
              </a:ext>
            </a:extLst>
          </p:cNvPr>
          <p:cNvSpPr txBox="1"/>
          <p:nvPr/>
        </p:nvSpPr>
        <p:spPr>
          <a:xfrm>
            <a:off x="6269774" y="5771317"/>
            <a:ext cx="32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잡음이 없는 심볼 변조 코딩 성상도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C):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13B349B-271D-D204-F08D-78103E2A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430" y="1523164"/>
            <a:ext cx="5020376" cy="352474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834CA59-E3E7-16D4-6A29-616CAC7FB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2026" y="1604310"/>
            <a:ext cx="502990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550423" y="5761386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성상도 다이어그램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A):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400299" y="440352"/>
            <a:ext cx="4216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8-ary, 16-ary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모뎀 훈련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시나리오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E5C825-5076-9360-0A3D-0481F1B79E05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43328-3978-BF2B-BC81-4EE5CADD04BF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DE083B-5C96-423C-26F6-5A2335D217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DDA619-16EA-62A6-BDCA-99594C2AC09F}"/>
              </a:ext>
            </a:extLst>
          </p:cNvPr>
          <p:cNvSpPr txBox="1"/>
          <p:nvPr/>
        </p:nvSpPr>
        <p:spPr>
          <a:xfrm>
            <a:off x="2667634" y="576138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훈련 에폭 수와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MSE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손실의 관계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B):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EED2-70AF-6055-3DEB-F6AD5ABA72A5}"/>
              </a:ext>
            </a:extLst>
          </p:cNvPr>
          <p:cNvSpPr txBox="1"/>
          <p:nvPr/>
        </p:nvSpPr>
        <p:spPr>
          <a:xfrm>
            <a:off x="9828761" y="577131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복조 성능 비교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D):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1FFB9-87CC-3303-3B6D-A547D47E98B6}"/>
              </a:ext>
            </a:extLst>
          </p:cNvPr>
          <p:cNvSpPr txBox="1"/>
          <p:nvPr/>
        </p:nvSpPr>
        <p:spPr>
          <a:xfrm>
            <a:off x="6269774" y="5771317"/>
            <a:ext cx="32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잡음이 없는 심볼 변조 코딩 성상도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C):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E75B67-3119-558F-E5DF-1B465AA6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417" y="1561269"/>
            <a:ext cx="5020376" cy="34485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5C7968-6860-5334-3726-BFA50A44C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4165" y="1561269"/>
            <a:ext cx="4907642" cy="34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C5192C-A29C-ED86-3E7D-47463823EC76}"/>
              </a:ext>
            </a:extLst>
          </p:cNvPr>
          <p:cNvSpPr txBox="1"/>
          <p:nvPr/>
        </p:nvSpPr>
        <p:spPr>
          <a:xfrm>
            <a:off x="550423" y="5761386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성상도 다이어그램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A):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5848C-D15B-785E-8111-A8880812A924}"/>
              </a:ext>
            </a:extLst>
          </p:cNvPr>
          <p:cNvSpPr txBox="1"/>
          <p:nvPr/>
        </p:nvSpPr>
        <p:spPr>
          <a:xfrm>
            <a:off x="2400300" y="4403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128-ary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모뎀 훈련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시나리오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1706EE-553E-DE15-BDDA-9FE165BE638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BFCD9B-BA13-1381-988D-420A0B3D1823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5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D39705-D32D-BD5D-8E1F-6C81F5895B89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92973E-4BCC-E01E-8112-E1067749A408}"/>
              </a:ext>
            </a:extLst>
          </p:cNvPr>
          <p:cNvSpPr txBox="1"/>
          <p:nvPr/>
        </p:nvSpPr>
        <p:spPr>
          <a:xfrm>
            <a:off x="2667634" y="576138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훈련 에폭 수와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MSE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손실의 관계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B):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A4BBC-1AE8-B802-4497-1E7D77EE94EB}"/>
              </a:ext>
            </a:extLst>
          </p:cNvPr>
          <p:cNvSpPr txBox="1"/>
          <p:nvPr/>
        </p:nvSpPr>
        <p:spPr>
          <a:xfrm>
            <a:off x="9828761" y="5771317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복조 성능 비교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D):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846A6C-B30F-EFD3-0F55-56BE8F4781D3}"/>
              </a:ext>
            </a:extLst>
          </p:cNvPr>
          <p:cNvSpPr txBox="1"/>
          <p:nvPr/>
        </p:nvSpPr>
        <p:spPr>
          <a:xfrm>
            <a:off x="6269774" y="5771317"/>
            <a:ext cx="329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잡음이 없는 심볼 변조 코딩 성상도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(Subfigure C):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19D6B7-C6BD-94C0-2B3E-372B053600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524" y="1324000"/>
            <a:ext cx="5201376" cy="35437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8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271622" y="2875002"/>
            <a:ext cx="36487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4"/>
            <a:ext cx="3771900" cy="52076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945388" y="1378684"/>
            <a:ext cx="182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1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개선사항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833609" y="2235428"/>
            <a:ext cx="204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2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Autoencoder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4889534" y="3092172"/>
            <a:ext cx="193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3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MATLAB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예제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4889534" y="3948916"/>
            <a:ext cx="193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4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유사 연구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C1D90-A0F5-E208-92E2-15D2DCDD626A}"/>
              </a:ext>
            </a:extLst>
          </p:cNvPr>
          <p:cNvSpPr txBox="1"/>
          <p:nvPr/>
        </p:nvSpPr>
        <p:spPr>
          <a:xfrm>
            <a:off x="4889534" y="4805660"/>
            <a:ext cx="193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Contents 4</a:t>
            </a: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-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유사 연구 분석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2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AB20925-EB69-3722-172E-43D7E0213214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B1C9B1-82EB-CC4A-F601-38BEB62756D2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1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개선 사항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B1BA57-E155-4E3F-4C0C-C56C9E51ADE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aphicFrame>
        <p:nvGraphicFramePr>
          <p:cNvPr id="25" name="다이어그램 24">
            <a:extLst>
              <a:ext uri="{FF2B5EF4-FFF2-40B4-BE49-F238E27FC236}">
                <a16:creationId xmlns:a16="http://schemas.microsoft.com/office/drawing/2014/main" id="{0C83D08F-79D4-7EF3-79C6-3799E0A0C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266783"/>
              </p:ext>
            </p:extLst>
          </p:nvPr>
        </p:nvGraphicFramePr>
        <p:xfrm>
          <a:off x="896112" y="1368552"/>
          <a:ext cx="10399776" cy="412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15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2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Autoencoder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?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180333" y="991791"/>
            <a:ext cx="5277678" cy="1012051"/>
            <a:chOff x="5203632" y="2171892"/>
            <a:chExt cx="5277678" cy="10120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Autoencoder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 데이터를 효율적으로 압축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하여 본질적인 특징들만 남긴 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 압축된 표현으로부터 원래의 입력 데이터를 재구성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하기 위해 설계된 신경망 아키텍처의 한 종류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3" y="2229489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신경망 아키텍처의 한 종류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4390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Autoencoder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의 정의와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CNN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과의 비교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6180333" y="2489376"/>
            <a:ext cx="5277678" cy="3940410"/>
            <a:chOff x="5203632" y="1828856"/>
            <a:chExt cx="5277678" cy="39404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5295072" y="1828856"/>
              <a:ext cx="3804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Autoencoder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 다른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신경망과 다른 점 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5203632" y="2722278"/>
              <a:ext cx="5277678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Autoencoder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데이터의 효율적 압축과 재구성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특징 추출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구조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은닉층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코딩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출력층으로 구성됨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 데이터의 본질적인 특징을 추출하여 저차원 표현을 만들고 이를 통해 원래의 데이터를 재구성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 방식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자기 지도 학습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(Self-Supervised Learning)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활용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차원 축소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잡음 제거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이상 탐지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 생성 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신경망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(CNN)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목적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주로 이미지나 비디오 데이터를 처리하여 분류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검출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인식 등의 작업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구조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풀링 레이어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완전 연결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(FC)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레이어로 구성됨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 </a:t>
              </a:r>
              <a:b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</a:b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컨볼루션 레이어는 입력 이미지에서 특징 추출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풀링 레이어는 차원 축소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학습 방식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지도 학습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주요 활용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이미지 분류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객체 검출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얼굴 인식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자율 주행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BB811-36C2-89EB-382C-1EDE2B7CFF78}"/>
                </a:ext>
              </a:extLst>
            </p:cNvPr>
            <p:cNvSpPr txBox="1"/>
            <p:nvPr/>
          </p:nvSpPr>
          <p:spPr>
            <a:xfrm>
              <a:off x="7842471" y="2201484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CNN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과의 비교</a:t>
              </a:r>
            </a:p>
          </p:txBody>
        </p:sp>
      </p:grpSp>
      <p:pic>
        <p:nvPicPr>
          <p:cNvPr id="1026" name="Picture 2" descr="Autoencoders in Deep Learning: Tutorial &amp; Use Cases [2023]">
            <a:extLst>
              <a:ext uri="{FF2B5EF4-FFF2-40B4-BE49-F238E27FC236}">
                <a16:creationId xmlns:a16="http://schemas.microsoft.com/office/drawing/2014/main" id="{02515370-BB08-F6BE-D025-4F25C74E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89" y="1391901"/>
            <a:ext cx="4765400" cy="51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예제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96798" y="1258613"/>
            <a:ext cx="5277678" cy="276999"/>
            <a:chOff x="5203632" y="2722278"/>
            <a:chExt cx="5277678" cy="27699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정의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데이터를 효율적으로 압축하고 재구성하는 비지도 신경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999277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End-to-End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무선 채널에서 오토인코더를 사용한 통신 시스템의 예제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505358" y="2173326"/>
            <a:ext cx="5277678" cy="2889033"/>
            <a:chOff x="-817509" y="2273839"/>
            <a:chExt cx="5277678" cy="288903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-726069" y="2273839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전통적인 무선 통신 시스템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-817509" y="3167261"/>
              <a:ext cx="5277678" cy="1995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전통적인 무선 통신 시스템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신호를 손상시키는 채널을 통해 신뢰성 있는 데이터 전송을 제공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 코딩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변조 등 여러 구성 요소로 구성되며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각 구성 요소는 독립적으로 최적화됨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기반 통신 시스템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송신기와 수신기를 통합하여 최적화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전통적인 시스템보다 더 나은 성능을 제공할 가능성 있음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-726069" y="3016985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92F474-2450-343E-9068-A04B596AE075}"/>
              </a:ext>
            </a:extLst>
          </p:cNvPr>
          <p:cNvSpPr txBox="1"/>
          <p:nvPr/>
        </p:nvSpPr>
        <p:spPr>
          <a:xfrm>
            <a:off x="6187440" y="2173326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차이점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6096000" y="3066748"/>
            <a:ext cx="5277678" cy="613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전통적인 오토인코더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이미지 차원 축소 및 중복성 제거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무선 오토인코더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중복성을 추가하고 채널 코딩 및 변조를 학습하여 오류 최소화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6187440" y="2916472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E0E9CE-060F-47C4-1639-E6151DBEDAFB}"/>
              </a:ext>
            </a:extLst>
          </p:cNvPr>
          <p:cNvSpPr txBox="1"/>
          <p:nvPr/>
        </p:nvSpPr>
        <p:spPr>
          <a:xfrm>
            <a:off x="4902997" y="6229474"/>
            <a:ext cx="144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  <a:hlinkClick r:id="rId2"/>
              </a:rPr>
              <a:t>매트랩 예제</a:t>
            </a:r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6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예제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 네트워크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207430" y="1187827"/>
            <a:ext cx="5277678" cy="1504038"/>
            <a:chOff x="-817509" y="2273839"/>
            <a:chExt cx="5277678" cy="150403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-726069" y="2273839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오토인코더 시스템 정의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-817509" y="3167261"/>
              <a:ext cx="5277678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인코더는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k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정보 비트를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n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개의 실수로 매핑하고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디코더는 이를 추정하여 재구성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인코딩된 심볼에 에너지 제약과 평균 전력 제약을 가합니다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-726069" y="3016985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492F474-2450-343E-9068-A04B596AE075}"/>
              </a:ext>
            </a:extLst>
          </p:cNvPr>
          <p:cNvSpPr txBox="1"/>
          <p:nvPr/>
        </p:nvSpPr>
        <p:spPr>
          <a:xfrm>
            <a:off x="6096000" y="1185550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네트워크 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6004560" y="2078972"/>
            <a:ext cx="5277678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두 개의 완전 연결 층과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ReLU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정규화 층으로 구성된 인코더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AWGN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채널 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두 개의 완전 연결 층과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ReLU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softmax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층으로 구성된 디코더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6096000" y="1928696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00BFA-17A1-DC26-D435-3C103230A9DF}"/>
              </a:ext>
            </a:extLst>
          </p:cNvPr>
          <p:cNvSpPr/>
          <p:nvPr/>
        </p:nvSpPr>
        <p:spPr>
          <a:xfrm>
            <a:off x="478013" y="3977640"/>
            <a:ext cx="2755044" cy="3135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0 . . 1 1 . . . 1 . 0 0 1 0 1 </a:t>
            </a:r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6D43EC-32FD-C91F-BB5F-0AF6485680BB}"/>
              </a:ext>
            </a:extLst>
          </p:cNvPr>
          <p:cNvSpPr/>
          <p:nvPr/>
        </p:nvSpPr>
        <p:spPr>
          <a:xfrm>
            <a:off x="478013" y="4352109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ReLU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604093-1576-0D8A-D7C3-EE02469C208A}"/>
              </a:ext>
            </a:extLst>
          </p:cNvPr>
          <p:cNvSpPr/>
          <p:nvPr/>
        </p:nvSpPr>
        <p:spPr>
          <a:xfrm>
            <a:off x="478013" y="4966063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Linear Activation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42B7CA-BEFD-1B75-CF74-5953FB35312B}"/>
              </a:ext>
            </a:extLst>
          </p:cNvPr>
          <p:cNvSpPr/>
          <p:nvPr/>
        </p:nvSpPr>
        <p:spPr>
          <a:xfrm>
            <a:off x="478013" y="5580017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Normalization Layer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DF730D-0538-152A-7700-AB353A79D791}"/>
              </a:ext>
            </a:extLst>
          </p:cNvPr>
          <p:cNvSpPr/>
          <p:nvPr/>
        </p:nvSpPr>
        <p:spPr>
          <a:xfrm>
            <a:off x="298870" y="3755572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4B363-416D-AADE-A992-F6057A479F8F}"/>
              </a:ext>
            </a:extLst>
          </p:cNvPr>
          <p:cNvSpPr txBox="1"/>
          <p:nvPr/>
        </p:nvSpPr>
        <p:spPr>
          <a:xfrm>
            <a:off x="581297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T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ransmitter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0C3A67-B11A-19C0-78F3-6D0A232A8B53}"/>
              </a:ext>
            </a:extLst>
          </p:cNvPr>
          <p:cNvSpPr/>
          <p:nvPr/>
        </p:nvSpPr>
        <p:spPr>
          <a:xfrm>
            <a:off x="4581318" y="4858262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AWGN Layer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DCB96A-145E-A23C-4A74-2EC450A1ED0F}"/>
              </a:ext>
            </a:extLst>
          </p:cNvPr>
          <p:cNvSpPr/>
          <p:nvPr/>
        </p:nvSpPr>
        <p:spPr>
          <a:xfrm>
            <a:off x="4380712" y="3755572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5597C-86DC-4299-C6EF-844282C37B2C}"/>
              </a:ext>
            </a:extLst>
          </p:cNvPr>
          <p:cNvSpPr txBox="1"/>
          <p:nvPr/>
        </p:nvSpPr>
        <p:spPr>
          <a:xfrm>
            <a:off x="4701540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Channel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94C4C4-DFBF-8527-9B7B-F84C4EF1C8B8}"/>
              </a:ext>
            </a:extLst>
          </p:cNvPr>
          <p:cNvSpPr/>
          <p:nvPr/>
        </p:nvSpPr>
        <p:spPr>
          <a:xfrm>
            <a:off x="8520379" y="4340045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ReLU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096FA8-EACD-B904-2FE0-C15A2A774DCC}"/>
              </a:ext>
            </a:extLst>
          </p:cNvPr>
          <p:cNvSpPr/>
          <p:nvPr/>
        </p:nvSpPr>
        <p:spPr>
          <a:xfrm>
            <a:off x="8520379" y="4953999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F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ully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Connected Layers</a:t>
            </a:r>
            <a:b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</a:b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with Softmax Activation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CEFBBB-69D3-65DA-59A5-6BB256CDB64E}"/>
              </a:ext>
            </a:extLst>
          </p:cNvPr>
          <p:cNvSpPr/>
          <p:nvPr/>
        </p:nvSpPr>
        <p:spPr>
          <a:xfrm>
            <a:off x="8520379" y="5567953"/>
            <a:ext cx="2755044" cy="5529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Max(.)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2C07676-30ED-D9A5-A21C-1F5B1748BEB9}"/>
              </a:ext>
            </a:extLst>
          </p:cNvPr>
          <p:cNvSpPr/>
          <p:nvPr/>
        </p:nvSpPr>
        <p:spPr>
          <a:xfrm>
            <a:off x="8341236" y="3743508"/>
            <a:ext cx="3156256" cy="30109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10ECD-82B7-29B4-F37F-35186E7D1BD5}"/>
              </a:ext>
            </a:extLst>
          </p:cNvPr>
          <p:cNvSpPr txBox="1"/>
          <p:nvPr/>
        </p:nvSpPr>
        <p:spPr>
          <a:xfrm>
            <a:off x="8630478" y="623098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Receiver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97C0CCF-8112-62BA-C440-BA989745C41D}"/>
              </a:ext>
            </a:extLst>
          </p:cNvPr>
          <p:cNvSpPr/>
          <p:nvPr/>
        </p:nvSpPr>
        <p:spPr>
          <a:xfrm>
            <a:off x="3658612" y="5100243"/>
            <a:ext cx="555423" cy="26050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0F21A0B-BCB3-8996-C088-E5632E154DC5}"/>
              </a:ext>
            </a:extLst>
          </p:cNvPr>
          <p:cNvSpPr/>
          <p:nvPr/>
        </p:nvSpPr>
        <p:spPr>
          <a:xfrm>
            <a:off x="7696241" y="5100243"/>
            <a:ext cx="555423" cy="26050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3</a:t>
              </a: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MATLAB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예제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16680" y="422305"/>
            <a:ext cx="8072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 학습 및 결과 산출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A79F17-2E26-3924-831F-476EC361EDBE}"/>
              </a:ext>
            </a:extLst>
          </p:cNvPr>
          <p:cNvGrpSpPr/>
          <p:nvPr/>
        </p:nvGrpSpPr>
        <p:grpSpPr>
          <a:xfrm>
            <a:off x="6096000" y="3304054"/>
            <a:ext cx="5277678" cy="2612034"/>
            <a:chOff x="5203632" y="1828856"/>
            <a:chExt cx="5277678" cy="2612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91A5E7-F0A6-4F98-96F9-1FDAAE0FF5CC}"/>
                </a:ext>
              </a:extLst>
            </p:cNvPr>
            <p:cNvSpPr txBox="1"/>
            <p:nvPr/>
          </p:nvSpPr>
          <p:spPr>
            <a:xfrm>
              <a:off x="5295072" y="1828856"/>
              <a:ext cx="3804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학습 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E94F6D-3D6B-D3CB-4F9F-B8B3BC8F626F}"/>
                </a:ext>
              </a:extLst>
            </p:cNvPr>
            <p:cNvSpPr/>
            <p:nvPr/>
          </p:nvSpPr>
          <p:spPr>
            <a:xfrm>
              <a:off x="5203632" y="2722278"/>
              <a:ext cx="5277678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helperAEWTrainWirelessAutoencoder.m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함수를 실행하여 설정된 옵션으로 오토인코더 학습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en-US" altLang="ko-KR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trainNetwork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함수 사용</a:t>
              </a: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 학습 후 네트워크를 인코더와 </a:t>
              </a:r>
              <a:r>
                <a:rPr lang="ko-KR" altLang="en-US" sz="1200" dirty="0" err="1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디코더로</a:t>
              </a: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 분리</a:t>
              </a:r>
              <a:br>
                <a:rPr lang="en-US" altLang="ko-KR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</a:br>
              <a:r>
                <a:rPr lang="en-US" altLang="ko-KR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	</a:t>
              </a: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인코더</a:t>
              </a:r>
              <a:r>
                <a:rPr lang="en-US" altLang="ko-KR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입력층부터 정규화 층까지</a:t>
              </a:r>
            </a:p>
            <a:p>
              <a:r>
                <a:rPr lang="en-US" altLang="ko-KR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	</a:t>
              </a: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디코더</a:t>
              </a:r>
              <a:r>
                <a:rPr lang="en-US" altLang="ko-KR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200" dirty="0"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 층 이후부터 분류 층까지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E77B907-607C-44F2-5F65-3762A9EC221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47729F-BFA8-2CB6-B4B3-4A42E40B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90" y="1138033"/>
            <a:ext cx="3260640" cy="32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6B7E131-7B83-3D6F-5025-32AA86A5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36" y="4197476"/>
            <a:ext cx="3260641" cy="244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FC9F6B-335D-D822-3C39-C8DC5B11488A}"/>
              </a:ext>
            </a:extLst>
          </p:cNvPr>
          <p:cNvSpPr/>
          <p:nvPr/>
        </p:nvSpPr>
        <p:spPr>
          <a:xfrm>
            <a:off x="6305726" y="1663816"/>
            <a:ext cx="5277678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 설정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Adam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옵티마이저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초기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학습률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0.08,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최대 에폭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10,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미니배치 크기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100 * M, 5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에폭 후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학습률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감소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네트워크 분리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학습된 네트워크를 인코더와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디코더로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분리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학습 환경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E_b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/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N_o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값을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3 dB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로 설정하여 학습 진행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044BB5-9DEE-1406-1521-E22D99C83682}"/>
              </a:ext>
            </a:extLst>
          </p:cNvPr>
          <p:cNvCxnSpPr>
            <a:cxnSpLocks/>
          </p:cNvCxnSpPr>
          <p:nvPr/>
        </p:nvCxnSpPr>
        <p:spPr>
          <a:xfrm>
            <a:off x="6397166" y="1513540"/>
            <a:ext cx="50947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121144-D8C0-35DE-052E-FE8C7B08BF3F}"/>
              </a:ext>
            </a:extLst>
          </p:cNvPr>
          <p:cNvSpPr txBox="1"/>
          <p:nvPr/>
        </p:nvSpPr>
        <p:spPr>
          <a:xfrm>
            <a:off x="6397166" y="941912"/>
            <a:ext cx="380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rPr>
              <a:t>학습 과정</a:t>
            </a:r>
          </a:p>
        </p:txBody>
      </p:sp>
    </p:spTree>
    <p:extLst>
      <p:ext uri="{BB962C8B-B14F-4D97-AF65-F5344CB8AC3E}">
        <p14:creationId xmlns:p14="http://schemas.microsoft.com/office/powerpoint/2010/main" val="26161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637508" y="1457090"/>
            <a:ext cx="5277678" cy="3858984"/>
            <a:chOff x="5203632" y="2171892"/>
            <a:chExt cx="5277678" cy="38589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이론적 접근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(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번역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)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Pro OTF" panose="020B0600000101010101" pitchFamily="34" charset="-127"/>
                <a:ea typeface="BM HANNA Pro OTF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30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과잉 완전 오토인코더의 목적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입력 메시지에 중복성을 추가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송신 측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하고 제거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수신 측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잡음 계층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에 맞게 최적화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2. 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불완전 오토인코더와의 차이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불완전 오토인코더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은닉층에 더 적은 뉴런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숨겨진 특징 추출 및 압축된 표현 학습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과잉 완전 오토인코더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채널에 맞게 최적화된 중복성 추가 및 제거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3.  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통신 시스템의 오토인코더 해석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송신기에서 메시지를 전달하고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수신기에서 잡음이 섞인 메시지를 관찰하여 원래 메시지 추정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네트워크가 각 계층에서 입력 메시지의 견고한 표현을 찾아야 함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228600" indent="-228600" algn="just">
                <a:buFont typeface="Arial" panose="020B0604020202020204" pitchFamily="34" charset="0"/>
                <a:buChar char="•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algn="just"/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4.  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딥러닝의 장점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전통적인 통신 시스템의 독립적인 블록 최적화와 달리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심층 신경망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(DNNs)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으로 송신기와 수신기의 여러 통신 블록을 공동으로 최적화 가능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Autoencoder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를 데이터 송수신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복원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에 사용한 프로젝트 조사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5073DE-096D-7663-2CCE-3C69935AF059}"/>
              </a:ext>
            </a:extLst>
          </p:cNvPr>
          <p:cNvGrpSpPr/>
          <p:nvPr/>
        </p:nvGrpSpPr>
        <p:grpSpPr>
          <a:xfrm>
            <a:off x="359830" y="1457090"/>
            <a:ext cx="5277678" cy="3012599"/>
            <a:chOff x="5203632" y="2171892"/>
            <a:chExt cx="5277678" cy="30125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DB980-648D-904A-8B1F-38CDE0B41581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해당 프로젝트 요약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51E43A-0003-8099-212C-361B906EE646}"/>
                </a:ext>
              </a:extLst>
            </p:cNvPr>
            <p:cNvSpPr/>
            <p:nvPr/>
          </p:nvSpPr>
          <p:spPr>
            <a:xfrm>
              <a:off x="5203632" y="2722278"/>
              <a:ext cx="5277678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목표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정보 전송을 위한 오토인코더 학습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다양한 하이퍼파라미터 튜닝을 통해 오토인코더를 학습시키고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,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이를 독립적인 종단 간 통신 시스템으로 표현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구성 요소 구축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오토인코더의 각 부분이 기존 통신 시스템의 구성 요소를 대체할 수 있도록 설계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하이퍼파라미터 튜닝 수행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출력의 최적 복원을 보장하기 위해 하이퍼파라미터 튜닝 수행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오토인코더 성능 비교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:</a:t>
              </a:r>
            </a:p>
            <a:p>
              <a:pPr marL="228600" indent="-228600" algn="just">
                <a:buFont typeface="+mj-lt"/>
                <a:buAutoNum type="arabicPeriod"/>
              </a:pPr>
              <a:endPara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다양한 변조 방식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(QPSK, 8PSK 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등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)</a:t>
              </a:r>
              <a:r>
                <a:rPr lang="ko-KR" altLang="en-US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과 오토인코더의 성능 비교</a:t>
              </a:r>
              <a:r>
                <a:rPr lang="en-US" altLang="ko-KR" sz="11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.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EAE6804-96B2-5A9C-32C1-00413C31B28F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7EC427-C73C-CF06-E6B5-3AEB8855721D}"/>
                </a:ext>
              </a:extLst>
            </p:cNvPr>
            <p:cNvSpPr txBox="1"/>
            <p:nvPr/>
          </p:nvSpPr>
          <p:spPr>
            <a:xfrm>
              <a:off x="7658505" y="2218058"/>
              <a:ext cx="2434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6245A9-3422-F18A-35FA-BD5AC243528F}"/>
              </a:ext>
            </a:extLst>
          </p:cNvPr>
          <p:cNvSpPr txBox="1"/>
          <p:nvPr/>
        </p:nvSpPr>
        <p:spPr>
          <a:xfrm>
            <a:off x="511342" y="6028791"/>
            <a:ext cx="1093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  <a:hlinkClick r:id="rId2"/>
              </a:rPr>
              <a:t>https://github.com/HrithikRai/Autoencoder-as-an-end-to-end-communication-system/blob/main/autoencoder_project_description.pdf</a:t>
            </a:r>
            <a:endParaRPr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73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78"/>
            <a:ext cx="1852488" cy="854228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69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Contents 4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BM HANNA Air OTF" panose="020B0600000101010101" pitchFamily="34" charset="-127"/>
                  <a:ea typeface="BM HANNA Air OTF" panose="020B0600000101010101" pitchFamily="34" charset="-127"/>
                </a:rPr>
                <a:t>유사 연구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298632" y="416289"/>
            <a:ext cx="6421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 사례 요약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F4B4EC-BFDC-CFF4-9862-A06243AAFADF}"/>
              </a:ext>
            </a:extLst>
          </p:cNvPr>
          <p:cNvCxnSpPr>
            <a:cxnSpLocks/>
          </p:cNvCxnSpPr>
          <p:nvPr/>
        </p:nvCxnSpPr>
        <p:spPr>
          <a:xfrm>
            <a:off x="1965960" y="2946915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9C6C83-AE62-6B1E-754F-B8DAE8274466}"/>
              </a:ext>
            </a:extLst>
          </p:cNvPr>
          <p:cNvSpPr/>
          <p:nvPr/>
        </p:nvSpPr>
        <p:spPr>
          <a:xfrm>
            <a:off x="615839" y="1596794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A1F2B-22EF-381F-9324-FED43B370E03}"/>
              </a:ext>
            </a:extLst>
          </p:cNvPr>
          <p:cNvSpPr txBox="1"/>
          <p:nvPr/>
        </p:nvSpPr>
        <p:spPr>
          <a:xfrm>
            <a:off x="2062003" y="2020599"/>
            <a:ext cx="36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오토인코더를 사용하여 송신기와 수신기 간의 정보를 효율적으로 전송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E7B1F-6331-1BC5-5732-66109F5CE0F7}"/>
              </a:ext>
            </a:extLst>
          </p:cNvPr>
          <p:cNvSpPr txBox="1"/>
          <p:nvPr/>
        </p:nvSpPr>
        <p:spPr>
          <a:xfrm>
            <a:off x="669076" y="2102577"/>
            <a:ext cx="124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정보 전송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9D2665-E26C-928B-7ED3-BB8022D62C14}"/>
              </a:ext>
            </a:extLst>
          </p:cNvPr>
          <p:cNvCxnSpPr>
            <a:cxnSpLocks/>
          </p:cNvCxnSpPr>
          <p:nvPr/>
        </p:nvCxnSpPr>
        <p:spPr>
          <a:xfrm>
            <a:off x="1965960" y="5462027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4F0984-6F67-570E-AA43-D96F5AF22FD3}"/>
              </a:ext>
            </a:extLst>
          </p:cNvPr>
          <p:cNvSpPr/>
          <p:nvPr/>
        </p:nvSpPr>
        <p:spPr>
          <a:xfrm>
            <a:off x="615839" y="4111906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6564A8-4FDB-833A-9B65-6571F0851B1A}"/>
              </a:ext>
            </a:extLst>
          </p:cNvPr>
          <p:cNvSpPr txBox="1"/>
          <p:nvPr/>
        </p:nvSpPr>
        <p:spPr>
          <a:xfrm>
            <a:off x="2062003" y="4535711"/>
            <a:ext cx="366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해밍 코드의 인코딩 및 디코딩 과정에서 오토인코더를 사용하여 성능을 향상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A5832-8880-5E90-81AD-63D559CAACF7}"/>
              </a:ext>
            </a:extLst>
          </p:cNvPr>
          <p:cNvSpPr txBox="1"/>
          <p:nvPr/>
        </p:nvSpPr>
        <p:spPr>
          <a:xfrm>
            <a:off x="669076" y="4658821"/>
            <a:ext cx="1243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BM HANNA Air OTF" panose="020B0600000101010101" pitchFamily="34" charset="-127"/>
                <a:ea typeface="BM HANNA Air OTF" panose="020B0600000101010101" pitchFamily="34" charset="-127"/>
              </a:rPr>
              <a:t>해밍 코드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E097D7-C388-3E7F-77DF-FEFDAA5A92A1}"/>
              </a:ext>
            </a:extLst>
          </p:cNvPr>
          <p:cNvCxnSpPr>
            <a:cxnSpLocks/>
          </p:cNvCxnSpPr>
          <p:nvPr/>
        </p:nvCxnSpPr>
        <p:spPr>
          <a:xfrm>
            <a:off x="7446121" y="2946915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F064B3-E582-9478-5EF6-4A0A0217D6FC}"/>
              </a:ext>
            </a:extLst>
          </p:cNvPr>
          <p:cNvSpPr/>
          <p:nvPr/>
        </p:nvSpPr>
        <p:spPr>
          <a:xfrm>
            <a:off x="6096000" y="1596794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D2C98-C0A0-49CA-3D0C-D11F2878B157}"/>
              </a:ext>
            </a:extLst>
          </p:cNvPr>
          <p:cNvSpPr txBox="1"/>
          <p:nvPr/>
        </p:nvSpPr>
        <p:spPr>
          <a:xfrm>
            <a:off x="7542164" y="1682294"/>
            <a:ext cx="366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오토인코더는 데이터 압축 알고리즘으로 사용되며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비선형 활성화 함수와 다층 구조를 통해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PCA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보다 뛰어난 성능을 발휘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537BF6-4E47-2612-AA1A-309C99DEC224}"/>
              </a:ext>
            </a:extLst>
          </p:cNvPr>
          <p:cNvSpPr txBox="1"/>
          <p:nvPr/>
        </p:nvSpPr>
        <p:spPr>
          <a:xfrm>
            <a:off x="6122618" y="2110209"/>
            <a:ext cx="12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데이터 압축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64B4B2-D2ED-F1CD-21E5-BC2E4458504B}"/>
              </a:ext>
            </a:extLst>
          </p:cNvPr>
          <p:cNvCxnSpPr>
            <a:cxnSpLocks/>
          </p:cNvCxnSpPr>
          <p:nvPr/>
        </p:nvCxnSpPr>
        <p:spPr>
          <a:xfrm>
            <a:off x="7446121" y="5462027"/>
            <a:ext cx="376591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DCD657-3CB5-100C-5C06-173C9EC1B456}"/>
              </a:ext>
            </a:extLst>
          </p:cNvPr>
          <p:cNvSpPr/>
          <p:nvPr/>
        </p:nvSpPr>
        <p:spPr>
          <a:xfrm>
            <a:off x="6096000" y="4111906"/>
            <a:ext cx="1350121" cy="1350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8DD94-D7E5-E2CD-0E11-3A08491CD995}"/>
              </a:ext>
            </a:extLst>
          </p:cNvPr>
          <p:cNvSpPr txBox="1"/>
          <p:nvPr/>
        </p:nvSpPr>
        <p:spPr>
          <a:xfrm>
            <a:off x="7494142" y="4043269"/>
            <a:ext cx="3669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과잉완전 오토인코더를 사용하여 입력 메시지에 중복성을 추가하고 제거하여 채널에 맞게 최적화합니다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이를 통해 송신기와 수신기의 여러 통신 블록을 심층 신경망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(DNNs)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으로 공동 최적화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224D9E-E418-6C1D-09B2-66B608BD9910}"/>
              </a:ext>
            </a:extLst>
          </p:cNvPr>
          <p:cNvSpPr txBox="1"/>
          <p:nvPr/>
        </p:nvSpPr>
        <p:spPr>
          <a:xfrm>
            <a:off x="6096000" y="4535710"/>
            <a:ext cx="1296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통신 시스템 최적화</a:t>
            </a:r>
            <a:endParaRPr lang="ko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DE1D18-80BC-BCD1-AED5-4351E505325C}"/>
              </a:ext>
            </a:extLst>
          </p:cNvPr>
          <p:cNvSpPr txBox="1"/>
          <p:nvPr/>
        </p:nvSpPr>
        <p:spPr>
          <a:xfrm>
            <a:off x="5731877" y="6347495"/>
            <a:ext cx="6421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과잉완전 오토인코더</a:t>
            </a:r>
            <a:r>
              <a:rPr lang="en-US" altLang="ko-KR" sz="10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: </a:t>
            </a:r>
            <a:r>
              <a:rPr lang="ko-KR" altLang="en-US" sz="10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BM HANNA Air OTF" panose="020B0600000101010101" pitchFamily="34" charset="-127"/>
                <a:ea typeface="BM HANNA Air OTF" panose="020B0600000101010101" pitchFamily="34" charset="-127"/>
              </a:rPr>
              <a:t>은닉층의 뉴런 수가 입력층이나 출력층보다 많아 데이터의 표현에 유리한 오토인코더</a:t>
            </a:r>
            <a:endParaRPr lang="ko-KR" altLang="en-US" sz="1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83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1622</Words>
  <Application>Microsoft Macintosh PowerPoint</Application>
  <PresentationFormat>와이드스크린</PresentationFormat>
  <Paragraphs>232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BM HANNA Pro OTF</vt:lpstr>
      <vt:lpstr>BM HANNA Air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이영묵</cp:lastModifiedBy>
  <cp:revision>50</cp:revision>
  <dcterms:created xsi:type="dcterms:W3CDTF">2017-11-16T00:50:54Z</dcterms:created>
  <dcterms:modified xsi:type="dcterms:W3CDTF">2024-07-07T08:11:36Z</dcterms:modified>
</cp:coreProperties>
</file>