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43" autoAdjust="0"/>
    <p:restoredTop sz="96121" autoAdjust="0"/>
  </p:normalViewPr>
  <p:slideViewPr>
    <p:cSldViewPr snapToGrid="0">
      <p:cViewPr varScale="1">
        <p:scale>
          <a:sx n="110" d="100"/>
          <a:sy n="110" d="100"/>
        </p:scale>
        <p:origin x="72" y="82"/>
      </p:cViewPr>
      <p:guideLst>
        <p:guide orient="horz" pos="161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03D94AF-BE66-402C-BF78-0F3A34F99AAC}" type="datetime1">
              <a:rPr lang="ko-KR" altLang="en-US"/>
              <a:pPr lvl="0">
                <a:defRPr/>
              </a:pPr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2BB45C-AFF8-4497-8325-EA7CEDD14CA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3891820" y="205545"/>
            <a:ext cx="5000660" cy="205965"/>
          </a:xfrm>
          <a:prstGeom prst="rect">
            <a:avLst/>
          </a:prstGeom>
          <a:effectLst/>
        </p:spPr>
        <p:txBody>
          <a:bodyPr>
            <a:noAutofit/>
          </a:bodyPr>
          <a:lstStyle/>
          <a:p>
            <a:pPr algn="r">
              <a:spcBef>
                <a:spcPct val="0"/>
              </a:spcBef>
            </a:pP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789384"/>
            <a:ext cx="8229600" cy="38052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7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8943"/>
            <a:ext cx="8229600" cy="35890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4"/>
          </a:xfrm>
          <a:prstGeom prst="rect">
            <a:avLst/>
          </a:prstGeom>
        </p:spPr>
        <p:txBody>
          <a:bodyPr/>
          <a:lstStyle/>
          <a:p>
            <a:fld id="{A280D5F2-1988-4D02-82E8-88753C4F94A1}" type="datetime1">
              <a:rPr lang="en-US" altLang="ko-KR" smtClean="0">
                <a:solidFill>
                  <a:prstClr val="black"/>
                </a:solidFill>
              </a:rPr>
              <a:t>10/24/2024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01AD-68FB-45EE-A878-A050C59042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5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3124200" y="4774406"/>
            <a:ext cx="2895600" cy="1857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8390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69" y="276534"/>
            <a:ext cx="8639261" cy="351000"/>
          </a:xfrm>
        </p:spPr>
        <p:txBody>
          <a:bodyPr/>
          <a:lstStyle>
            <a:lvl1pPr>
              <a:defRPr>
                <a:latin typeface="Times New Roman" pitchFamily="18" charset="0"/>
                <a:ea typeface="바탕" pitchFamily="18" charset="-127"/>
                <a:cs typeface="Times New Roman" pitchFamily="18" charset="0"/>
              </a:defRPr>
            </a:lvl1pPr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Times New Roman" pitchFamily="18" charset="0"/>
                <a:ea typeface="바탕" pitchFamily="18" charset="-127"/>
                <a:cs typeface="Times New Roman" pitchFamily="18" charset="0"/>
              </a:defRPr>
            </a:lvl1pPr>
          </a:lstStyle>
          <a:p>
            <a:fld id="{2C98F478-8AE3-4582-8D93-DBECF6E48F3E}" type="datetime1">
              <a:rPr lang="en-US" altLang="ko-KR" smtClean="0">
                <a:solidFill>
                  <a:prstClr val="black"/>
                </a:solidFill>
              </a:rPr>
              <a:t>10/24/2024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Times New Roman" pitchFamily="18" charset="0"/>
                <a:ea typeface="바탕" pitchFamily="18" charset="-127"/>
                <a:cs typeface="Times New Roman" pitchFamily="18" charset="0"/>
              </a:defRPr>
            </a:lvl1pPr>
          </a:lstStyle>
          <a:p>
            <a:fld id="{3C9E501F-8A3A-4004-8E34-089925D6C59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Times New Roman" pitchFamily="18" charset="0"/>
                <a:ea typeface="바탕" pitchFamily="18" charset="-127"/>
                <a:cs typeface="Times New Roman" pitchFamily="18" charset="0"/>
              </a:defRPr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4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로봇 위치 추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789384"/>
            <a:ext cx="8229600" cy="3805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676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32" y="-20538"/>
            <a:ext cx="9180000" cy="48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240" y="473199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제목 개체 틀 44"/>
          <p:cNvSpPr>
            <a:spLocks noGrp="1"/>
          </p:cNvSpPr>
          <p:nvPr>
            <p:ph type="title"/>
          </p:nvPr>
        </p:nvSpPr>
        <p:spPr>
          <a:xfrm>
            <a:off x="244769" y="276534"/>
            <a:ext cx="8639261" cy="351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354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8000" y="4996625"/>
            <a:ext cx="9180000" cy="16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09576" y="4962809"/>
            <a:ext cx="8616920" cy="2059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35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6" name="그림 5">
            <a:extLst>
              <a:ext uri="{FF2B5EF4-FFF2-40B4-BE49-F238E27FC236}">
                <a16:creationId xmlns:a16="http://schemas.microsoft.com/office/drawing/2014/main" id="{9049472B-6891-484A-A4E4-D98FAAC62F1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123" y="4500726"/>
            <a:ext cx="1515858" cy="4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354" rtl="0" eaLnBrk="1" latinLnBrk="1" hangingPunct="1">
        <a:spcBef>
          <a:spcPct val="0"/>
        </a:spcBef>
        <a:buNone/>
        <a:defRPr kumimoji="0" lang="ko-KR" altLang="en-US" sz="2500" b="1" i="0" u="none" strike="noStrike" kern="1200" cap="none" spc="0" normalizeH="0" baseline="0" noProof="0" smtClean="0">
          <a:ln>
            <a:noFill/>
          </a:ln>
          <a:solidFill>
            <a:srgbClr val="00375C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.blog.naver.com/sogangori/22095286666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le.newsis.com/view.html?ar_id=NISX20240210_000262322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kyung.com/article/202402181741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unitree.com/go1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0;p37">
            <a:extLst>
              <a:ext uri="{FF2B5EF4-FFF2-40B4-BE49-F238E27FC236}">
                <a16:creationId xmlns:a16="http://schemas.microsoft.com/office/drawing/2014/main" id="{021BD615-A83B-DC22-EE40-7B3DD39934E5}"/>
              </a:ext>
            </a:extLst>
          </p:cNvPr>
          <p:cNvSpPr txBox="1">
            <a:spLocks/>
          </p:cNvSpPr>
          <p:nvPr/>
        </p:nvSpPr>
        <p:spPr>
          <a:xfrm>
            <a:off x="311700" y="1512000"/>
            <a:ext cx="85206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354" rtl="0" eaLnBrk="1" latinLnBrk="1" hangingPunct="1">
              <a:spcBef>
                <a:spcPct val="0"/>
              </a:spcBef>
              <a:buNone/>
              <a:def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375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5200"/>
            </a:pPr>
            <a:br>
              <a:rPr lang="ko-KR" altLang="en-US" sz="1650" dirty="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ko-KR" altLang="en-US" sz="1650" dirty="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ko-KR" altLang="en-US" sz="1650" dirty="0">
              <a:solidFill>
                <a:srgbClr val="660099"/>
              </a:solidFill>
              <a:highlight>
                <a:srgbClr val="FFFFFF"/>
              </a:highlight>
              <a:uFill>
                <a:noFill/>
              </a:u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spcBef>
                <a:spcPts val="0"/>
              </a:spcBef>
              <a:buSzPts val="5200"/>
            </a:pPr>
            <a:r>
              <a:rPr lang="en-US" altLang="ko-KR" sz="3500" dirty="0">
                <a:latin typeface="+mj-ea"/>
                <a:cs typeface="Tahoma"/>
                <a:sym typeface="Tahoma"/>
              </a:rPr>
              <a:t>2024 </a:t>
            </a:r>
            <a:r>
              <a:rPr lang="ko-KR" altLang="en-US" sz="3500" dirty="0" err="1">
                <a:latin typeface="+mj-ea"/>
                <a:cs typeface="Tahoma"/>
                <a:sym typeface="Tahoma"/>
              </a:rPr>
              <a:t>캡스톤</a:t>
            </a:r>
            <a:r>
              <a:rPr lang="ko-KR" altLang="en-US" sz="3500" dirty="0">
                <a:latin typeface="+mj-ea"/>
                <a:cs typeface="Tahoma"/>
                <a:sym typeface="Tahoma"/>
              </a:rPr>
              <a:t> 디자인 </a:t>
            </a:r>
            <a:r>
              <a:rPr lang="en-US" altLang="ko-KR" sz="3500" dirty="0">
                <a:latin typeface="+mj-ea"/>
                <a:cs typeface="Tahoma"/>
                <a:sym typeface="Tahoma"/>
              </a:rPr>
              <a:t>I </a:t>
            </a:r>
            <a:r>
              <a:rPr lang="ko-KR" altLang="en-US" sz="3500" dirty="0">
                <a:latin typeface="+mj-ea"/>
                <a:cs typeface="Tahoma"/>
                <a:sym typeface="Tahoma"/>
              </a:rPr>
              <a:t>계획 발표</a:t>
            </a:r>
          </a:p>
        </p:txBody>
      </p:sp>
      <p:sp>
        <p:nvSpPr>
          <p:cNvPr id="6" name="Google Shape;171;p37">
            <a:extLst>
              <a:ext uri="{FF2B5EF4-FFF2-40B4-BE49-F238E27FC236}">
                <a16:creationId xmlns:a16="http://schemas.microsoft.com/office/drawing/2014/main" id="{82B3568A-ABA1-6B0D-8C4F-C722542B9240}"/>
              </a:ext>
            </a:extLst>
          </p:cNvPr>
          <p:cNvSpPr txBox="1"/>
          <p:nvPr/>
        </p:nvSpPr>
        <p:spPr>
          <a:xfrm>
            <a:off x="1371600" y="199376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18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202</a:t>
            </a:r>
            <a:r>
              <a:rPr lang="en-US" altLang="ko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4</a:t>
            </a:r>
            <a:r>
              <a:rPr lang="ko" sz="18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. </a:t>
            </a:r>
            <a:r>
              <a:rPr lang="en-US" altLang="ko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03</a:t>
            </a:r>
            <a:r>
              <a:rPr lang="ko" sz="18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. </a:t>
            </a:r>
            <a:r>
              <a:rPr lang="en-US" altLang="ko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13</a:t>
            </a:r>
            <a:r>
              <a:rPr lang="ko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.</a:t>
            </a:r>
            <a:endParaRPr lang="en-US" altLang="ko" sz="18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9C6B1-F6E8-269E-D7D0-F52413EB03B0}"/>
              </a:ext>
            </a:extLst>
          </p:cNvPr>
          <p:cNvSpPr txBox="1"/>
          <p:nvPr/>
        </p:nvSpPr>
        <p:spPr>
          <a:xfrm>
            <a:off x="6638926" y="3565558"/>
            <a:ext cx="2628904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지도교수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: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장수영 교수님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멘토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: ANTLAB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이상우 선임연구원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팀 명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: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ColdBrew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팀장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: 20217144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이원호</a:t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</a:b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팀원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: 20191745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이승주</a:t>
            </a:r>
            <a:endParaRPr lang="ko-KR" altLang="en-US" sz="1200" b="1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5076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149225" y="361950"/>
            <a:ext cx="3298063" cy="4437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buClr>
                <a:srgbClr val="00375C"/>
              </a:buClr>
              <a:buNone/>
              <a:defRPr/>
            </a:pPr>
            <a:r>
              <a:rPr lang="en-US" altLang="ko-KR" sz="2800" b="1" spc="35" dirty="0">
                <a:solidFill>
                  <a:srgbClr val="0037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</a:t>
            </a:r>
            <a:r>
              <a:rPr lang="ko-KR" altLang="en-US" sz="2800" b="1" spc="35" dirty="0">
                <a:solidFill>
                  <a:srgbClr val="0037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 감지</a:t>
            </a:r>
            <a:endParaRPr sz="2800" b="1" spc="35" dirty="0">
              <a:solidFill>
                <a:srgbClr val="0037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32240" y="4731999"/>
            <a:ext cx="2133600" cy="273844"/>
          </a:xfrm>
        </p:spPr>
        <p:txBody>
          <a:bodyPr/>
          <a:lstStyle/>
          <a:p>
            <a:pPr lvl="0">
              <a:defRPr/>
            </a:pPr>
            <a:fld id="{61C401AD-68FB-45EE-A878-A050C59042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1" name="그룹 25"/>
          <p:cNvGrpSpPr/>
          <p:nvPr/>
        </p:nvGrpSpPr>
        <p:grpSpPr>
          <a:xfrm>
            <a:off x="283888" y="891294"/>
            <a:ext cx="8561792" cy="3578752"/>
            <a:chOff x="2796172" y="1408542"/>
            <a:chExt cx="2226226" cy="3399958"/>
          </a:xfrm>
        </p:grpSpPr>
        <p:sp>
          <p:nvSpPr>
            <p:cNvPr id="32" name="사각형: 둥근 모서리 16"/>
            <p:cNvSpPr/>
            <p:nvPr/>
          </p:nvSpPr>
          <p:spPr>
            <a:xfrm>
              <a:off x="2796172" y="1408542"/>
              <a:ext cx="2226226" cy="3399958"/>
            </a:xfrm>
            <a:prstGeom prst="roundRect">
              <a:avLst>
                <a:gd name="adj" fmla="val 7619"/>
              </a:avLst>
            </a:prstGeom>
            <a:noFill/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24"/>
            <p:cNvSpPr txBox="1"/>
            <p:nvPr/>
          </p:nvSpPr>
          <p:spPr>
            <a:xfrm>
              <a:off x="4105673" y="1550010"/>
              <a:ext cx="884199" cy="2086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20000" indent="-720000" algn="ctr">
                <a:lnSpc>
                  <a:spcPct val="150000"/>
                </a:lnSpc>
                <a:defRPr/>
              </a:pPr>
              <a:r>
                <a:rPr kumimoji="1" lang="ko-KR" alt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생존자 탐지</a:t>
              </a:r>
            </a:p>
            <a:p>
              <a:pPr marL="720000" indent="-720000" algn="ctr">
                <a:lnSpc>
                  <a:spcPct val="150000"/>
                </a:lnSpc>
                <a:defRPr/>
              </a:pPr>
              <a:endParaRPr kumimoji="1" lang="ko-KR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20000" indent="-720000" algn="ctr">
                <a:lnSpc>
                  <a:spcPct val="150000"/>
                </a:lnSpc>
                <a:defRPr/>
              </a:pPr>
              <a:r>
                <a:rPr kumimoji="1" lang="en-US" altLang="ko-KR" sz="1200" b="1">
                  <a:latin typeface="Arial" panose="020B0604020202020204" pitchFamily="34" charset="0"/>
                  <a:cs typeface="Arial" panose="020B0604020202020204" pitchFamily="34" charset="0"/>
                </a:rPr>
                <a:t>2D Detection</a:t>
              </a:r>
            </a:p>
            <a:p>
              <a:pPr marL="720000" indent="-720000" algn="ctr">
                <a:lnSpc>
                  <a:spcPct val="150000"/>
                </a:lnSpc>
                <a:defRPr/>
              </a:pPr>
              <a:endParaRPr kumimoji="1" lang="en-US" altLang="ko-KR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20000" indent="-720000" algn="ctr">
                <a:lnSpc>
                  <a:spcPct val="150000"/>
                </a:lnSpc>
                <a:defRPr/>
              </a:pPr>
              <a:r>
                <a:rPr kumimoji="1" lang="en-US" altLang="ko-KR" sz="1200" b="1">
                  <a:latin typeface="Arial" panose="020B0604020202020204" pitchFamily="34" charset="0"/>
                  <a:cs typeface="Arial" panose="020B0604020202020204" pitchFamily="34" charset="0"/>
                </a:rPr>
                <a:t>NVIDIA Jetson</a:t>
              </a:r>
              <a:r>
                <a:rPr kumimoji="1" lang="ko-KR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 이용</a:t>
              </a:r>
            </a:p>
            <a:p>
              <a:pPr marL="720000" indent="-720000" algn="ctr">
                <a:lnSpc>
                  <a:spcPct val="150000"/>
                </a:lnSpc>
                <a:defRPr/>
              </a:pPr>
              <a:endParaRPr kumimoji="1" lang="ko-KR" alt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20000" indent="-720000" algn="ctr">
                <a:lnSpc>
                  <a:spcPct val="150000"/>
                </a:lnSpc>
                <a:defRPr/>
              </a:pPr>
              <a:r>
                <a:rPr kumimoji="1" lang="ko-KR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부상자 및 생존자 탐지</a:t>
              </a: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704" y="1226704"/>
            <a:ext cx="4921890" cy="2980531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6963783" y="2076161"/>
            <a:ext cx="145474" cy="813954"/>
            <a:chOff x="6682363" y="2249343"/>
            <a:chExt cx="145474" cy="813954"/>
          </a:xfrm>
        </p:grpSpPr>
        <p:sp>
          <p:nvSpPr>
            <p:cNvPr id="36" name="화살표: 아래쪽 35"/>
            <p:cNvSpPr/>
            <p:nvPr/>
          </p:nvSpPr>
          <p:spPr>
            <a:xfrm>
              <a:off x="6682363" y="2249343"/>
              <a:ext cx="144319" cy="252556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화살표: 아래쪽 36"/>
            <p:cNvSpPr/>
            <p:nvPr/>
          </p:nvSpPr>
          <p:spPr>
            <a:xfrm>
              <a:off x="6683518" y="2810741"/>
              <a:ext cx="144319" cy="252556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149225" y="361950"/>
            <a:ext cx="3442381" cy="4437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b="1" spc="35" dirty="0">
                <a:solidFill>
                  <a:srgbClr val="0037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ko-KR" altLang="en-US" sz="2800" b="1" spc="35" dirty="0">
                <a:solidFill>
                  <a:srgbClr val="0037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추진 전략 및 계획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32240" y="4731999"/>
            <a:ext cx="2133600" cy="273844"/>
          </a:xfrm>
        </p:spPr>
        <p:txBody>
          <a:bodyPr/>
          <a:lstStyle/>
          <a:p>
            <a:pPr lvl="0">
              <a:defRPr/>
            </a:pPr>
            <a:fld id="{61C401AD-68FB-45EE-A878-A050C59042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81062"/>
              </p:ext>
            </p:extLst>
          </p:nvPr>
        </p:nvGraphicFramePr>
        <p:xfrm>
          <a:off x="1133475" y="1133475"/>
          <a:ext cx="7255624" cy="3337982"/>
        </p:xfrm>
        <a:graphic>
          <a:graphicData uri="http://schemas.openxmlformats.org/drawingml/2006/table">
            <a:tbl>
              <a:tblPr firstRow="1" bandRow="1"/>
              <a:tblGrid>
                <a:gridCol w="118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512">
                <a:tc>
                  <a:txBody>
                    <a:bodyPr/>
                    <a:lstStyle/>
                    <a:p>
                      <a:pPr marL="720000" indent="-720000" algn="ctr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kumimoji="1" lang="ko-KR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팀원 명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0000" indent="-720000" algn="ctr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kumimoji="1" lang="ko-KR" altLang="en-US" sz="1200" b="1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역할 및 책임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593">
                <a:tc>
                  <a:txBody>
                    <a:bodyPr/>
                    <a:lstStyle/>
                    <a:p>
                      <a:pPr marL="720000" indent="-720000" algn="ctr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kumimoji="1" lang="ko-KR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이원호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0000" indent="-720000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-SLAM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알고리즘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개발</a:t>
                      </a:r>
                      <a:r>
                        <a:rPr kumimoji="1" lang="en-US" altLang="ko-KR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현재 </a:t>
                      </a:r>
                      <a:r>
                        <a:rPr kumimoji="1" lang="en-US" altLang="ko-KR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ast-lio2</a:t>
                      </a:r>
                      <a:r>
                        <a:rPr kumimoji="1" lang="en-US" altLang="ko-KR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알고리즘 사용 예정</a:t>
                      </a:r>
                      <a:r>
                        <a:rPr kumimoji="1" lang="en-US" altLang="ko-KR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720000" indent="-720000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kumimoji="1" lang="en-US" altLang="ko-KR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자율주행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플랫폼이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환경을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인식하고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지도를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작성하는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데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필요한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알고리즘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개발</a:t>
                      </a:r>
                      <a:endParaRPr kumimoji="1" lang="EN-US" altLang="en-US" sz="1200" b="1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20000" indent="-720000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endParaRPr kumimoji="1" lang="EN-US" altLang="en-US" sz="1200" b="1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20000" indent="-720000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센서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통합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개발</a:t>
                      </a:r>
                      <a:endParaRPr kumimoji="1" lang="EN-US" altLang="en-US" sz="1200" b="1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20000" indent="-720000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kumimoji="1" lang="en-US" altLang="ko-KR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LiDAR, IMU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등의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센서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데이터를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통합하여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SLAM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알고리즘에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제공</a:t>
                      </a:r>
                      <a:endParaRPr kumimoji="1" lang="EN-US" altLang="en-US" sz="1200" b="1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792">
                <a:tc>
                  <a:txBody>
                    <a:bodyPr/>
                    <a:lstStyle/>
                    <a:p>
                      <a:pPr marL="720000" indent="-720000" algn="ctr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kumimoji="1" lang="ko-KR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이승주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0000" indent="-720000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생존자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detection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모델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개발</a:t>
                      </a:r>
                      <a:endParaRPr kumimoji="1" lang="EN-US" altLang="en-US" sz="1200" b="1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20000" indent="-720000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kumimoji="1" lang="en-US" altLang="ko-KR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데이터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수집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모델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학습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테스트</a:t>
                      </a: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및 </a:t>
                      </a:r>
                      <a:r>
                        <a:rPr kumimoji="1" lang="EN-US" altLang="en-US" sz="1200" b="1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최적화</a:t>
                      </a:r>
                      <a:endParaRPr kumimoji="1" lang="EN-US" altLang="en-US" sz="1200" b="1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20000" indent="-720000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endParaRPr kumimoji="1" lang="EN-US" altLang="en-US" sz="1200" b="1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20000" indent="-720000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kumimoji="1" lang="EN-US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1" lang="ko-KR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데이터 변환 및 성능 향상</a:t>
                      </a:r>
                    </a:p>
                    <a:p>
                      <a:pPr marL="720000" indent="-720000">
                        <a:lnSpc>
                          <a:spcPct val="150000"/>
                        </a:lnSpc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kumimoji="1" lang="en-US" altLang="ko-KR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1" lang="ko-KR" altLang="en-US" sz="1200" b="1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센서로부터 취득한 값을 변환하여 사용할 수 있게 하고 객체 탐지의 성능 향상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754BBB-3B74-A0CA-5E48-9EC7FB84BC80}"/>
              </a:ext>
            </a:extLst>
          </p:cNvPr>
          <p:cNvSpPr txBox="1"/>
          <p:nvPr/>
        </p:nvSpPr>
        <p:spPr>
          <a:xfrm>
            <a:off x="523164" y="805661"/>
            <a:ext cx="4794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구성원 별 역할 수행 계획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6;p38"/>
          <p:cNvSpPr txBox="1"/>
          <p:nvPr/>
        </p:nvSpPr>
        <p:spPr>
          <a:xfrm>
            <a:off x="76200" y="367825"/>
            <a:ext cx="5930400" cy="42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sz="3600" b="1">
                <a:solidFill>
                  <a:srgbClr val="00375C"/>
                </a:solidFill>
                <a:latin typeface="Arial"/>
                <a:ea typeface="Tahoma"/>
                <a:cs typeface="Arial"/>
                <a:sym typeface="Tahoma"/>
              </a:rPr>
              <a:t>Index</a:t>
            </a:r>
          </a:p>
        </p:txBody>
      </p:sp>
      <p:sp>
        <p:nvSpPr>
          <p:cNvPr id="10" name="Google Shape;178;p38"/>
          <p:cNvSpPr/>
          <p:nvPr/>
        </p:nvSpPr>
        <p:spPr>
          <a:xfrm>
            <a:off x="412567" y="930795"/>
            <a:ext cx="6350540" cy="348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482600" lvl="0" indent="-342900" algn="l">
              <a:lnSpc>
                <a:spcPct val="150000"/>
              </a:lnSpc>
              <a:buClr>
                <a:srgbClr val="000000"/>
              </a:buClr>
              <a:buFont typeface="Wingdings"/>
              <a:buAutoNum type="arabicPeriod"/>
              <a:defRPr/>
            </a:pPr>
            <a:r>
              <a:rPr lang="ko-KR" altLang="en-US" sz="1500" b="1">
                <a:solidFill>
                  <a:schemeClr val="dk1"/>
                </a:solidFill>
                <a:latin typeface="Arial"/>
                <a:ea typeface="+mj-ea"/>
                <a:cs typeface="Arial"/>
                <a:sym typeface="Tahoma"/>
              </a:rPr>
              <a:t>배경 및 필요성</a:t>
            </a:r>
          </a:p>
          <a:p>
            <a:pPr marL="818900" lvl="1" indent="-222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  <a:defRPr/>
            </a:pPr>
            <a:r>
              <a:rPr lang="ko-KR" altLang="en-US" sz="1200" b="1">
                <a:solidFill>
                  <a:schemeClr val="dk1"/>
                </a:solidFill>
                <a:latin typeface="Arial"/>
                <a:ea typeface="+mj-ea"/>
                <a:cs typeface="Arial"/>
                <a:sym typeface="Tahoma"/>
              </a:rPr>
              <a:t>캡스톤 프로젝트와 관련된 산업 현황 및 전망</a:t>
            </a:r>
          </a:p>
          <a:p>
            <a:pPr marL="818900" lvl="1" indent="-222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  <a:defRPr/>
            </a:pPr>
            <a:r>
              <a:rPr lang="ko-KR" altLang="en-US" sz="1200" b="1">
                <a:solidFill>
                  <a:schemeClr val="dk1"/>
                </a:solidFill>
                <a:latin typeface="Arial"/>
                <a:ea typeface="+mj-ea"/>
                <a:cs typeface="Arial"/>
                <a:sym typeface="Tahoma"/>
              </a:rPr>
              <a:t>캡스톤 프로젝트의 필요성</a:t>
            </a:r>
          </a:p>
          <a:p>
            <a:pPr marL="818900" lvl="1" indent="-222000">
              <a:lnSpc>
                <a:spcPct val="150000"/>
              </a:lnSpc>
              <a:buClr>
                <a:srgbClr val="000000"/>
              </a:buClr>
              <a:buFont typeface="Wingdings"/>
              <a:buAutoNum type="arabicPeriod"/>
              <a:defRPr/>
            </a:pPr>
            <a:endParaRPr lang="ko-KR" altLang="en-US" sz="1200" b="1">
              <a:solidFill>
                <a:schemeClr val="dk1"/>
              </a:solidFill>
              <a:latin typeface="Arial"/>
              <a:ea typeface="+mj-ea"/>
              <a:cs typeface="Arial"/>
              <a:sym typeface="Tahoma"/>
            </a:endParaRPr>
          </a:p>
          <a:p>
            <a:pPr marL="482600" lvl="0" indent="-342900" algn="l">
              <a:lnSpc>
                <a:spcPct val="150000"/>
              </a:lnSpc>
              <a:buClr>
                <a:srgbClr val="000000"/>
              </a:buClr>
              <a:buFont typeface="Wingdings"/>
              <a:buAutoNum type="arabicPeriod"/>
              <a:defRPr/>
            </a:pPr>
            <a:r>
              <a:rPr lang="ko-KR" altLang="en-US" sz="1500" b="1">
                <a:solidFill>
                  <a:schemeClr val="dk1"/>
                </a:solidFill>
                <a:latin typeface="Arial"/>
                <a:ea typeface="+mj-ea"/>
                <a:cs typeface="Arial"/>
                <a:sym typeface="Tahoma"/>
              </a:rPr>
              <a:t>목표 및 비전</a:t>
            </a:r>
          </a:p>
          <a:p>
            <a:pPr marL="482600" lvl="0" indent="-342900" algn="l">
              <a:lnSpc>
                <a:spcPct val="150000"/>
              </a:lnSpc>
              <a:buClr>
                <a:srgbClr val="000000"/>
              </a:buClr>
              <a:buFont typeface="Wingdings"/>
              <a:buAutoNum type="arabicPeriod"/>
              <a:defRPr/>
            </a:pPr>
            <a:endParaRPr lang="ko-KR" altLang="en-US" sz="1500" b="1">
              <a:solidFill>
                <a:schemeClr val="dk1"/>
              </a:solidFill>
              <a:latin typeface="Arial"/>
              <a:ea typeface="+mj-ea"/>
              <a:cs typeface="Arial"/>
              <a:sym typeface="Tahoma"/>
            </a:endParaRPr>
          </a:p>
          <a:p>
            <a:pPr marL="482600" lvl="0" indent="-342900" algn="l">
              <a:lnSpc>
                <a:spcPct val="150000"/>
              </a:lnSpc>
              <a:buClr>
                <a:srgbClr val="000000"/>
              </a:buClr>
              <a:buFont typeface="Wingdings"/>
              <a:buAutoNum type="arabicPeriod"/>
              <a:defRPr/>
            </a:pPr>
            <a:r>
              <a:rPr lang="ko-KR" altLang="en-US" sz="1500" b="1">
                <a:solidFill>
                  <a:schemeClr val="dk1"/>
                </a:solidFill>
                <a:latin typeface="Arial"/>
                <a:ea typeface="+mj-ea"/>
                <a:cs typeface="Arial"/>
                <a:sym typeface="Tahoma"/>
              </a:rPr>
              <a:t>내용 및 방법</a:t>
            </a:r>
          </a:p>
          <a:p>
            <a:pPr marL="818900" lvl="1" indent="-222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  <a:defRPr/>
            </a:pPr>
            <a:r>
              <a:rPr lang="ko-KR" altLang="en-US" sz="1200" b="1">
                <a:solidFill>
                  <a:schemeClr val="dk1"/>
                </a:solidFill>
                <a:latin typeface="Arial"/>
                <a:ea typeface="+mj-ea"/>
                <a:cs typeface="Arial"/>
                <a:sym typeface="Tahoma"/>
              </a:rPr>
              <a:t>구성 요소</a:t>
            </a:r>
          </a:p>
          <a:p>
            <a:pPr marL="818900" lvl="1" indent="-222000">
              <a:lnSpc>
                <a:spcPct val="150000"/>
              </a:lnSpc>
              <a:buClr>
                <a:srgbClr val="000000"/>
              </a:buClr>
              <a:buFont typeface="Wingdings"/>
              <a:buAutoNum type="arabicPeriod"/>
              <a:defRPr/>
            </a:pPr>
            <a:endParaRPr lang="ko-KR" altLang="en-US" sz="1200" b="1">
              <a:solidFill>
                <a:schemeClr val="dk1"/>
              </a:solidFill>
              <a:latin typeface="Arial"/>
              <a:ea typeface="+mj-ea"/>
              <a:cs typeface="Arial"/>
              <a:sym typeface="Tahoma"/>
            </a:endParaRPr>
          </a:p>
          <a:p>
            <a:pPr marL="368300" lvl="0" indent="-228600" algn="l">
              <a:lnSpc>
                <a:spcPct val="150000"/>
              </a:lnSpc>
              <a:buClr>
                <a:srgbClr val="000000"/>
              </a:buClr>
              <a:buFont typeface="Wingdings"/>
              <a:buAutoNum type="arabicPeriod"/>
              <a:defRPr/>
            </a:pPr>
            <a:r>
              <a:rPr lang="en-US" altLang="ko-KR" sz="1500" b="1">
                <a:solidFill>
                  <a:schemeClr val="dk1"/>
                </a:solidFill>
                <a:latin typeface="Arial"/>
                <a:ea typeface="+mj-ea"/>
                <a:cs typeface="Arial"/>
                <a:sym typeface="Tahoma"/>
              </a:rPr>
              <a:t>  </a:t>
            </a:r>
            <a:r>
              <a:rPr lang="ko-KR" altLang="en-US" sz="1500" b="1">
                <a:solidFill>
                  <a:schemeClr val="dk1"/>
                </a:solidFill>
                <a:latin typeface="Arial"/>
                <a:ea typeface="+mj-ea"/>
                <a:cs typeface="Arial"/>
                <a:sym typeface="Tahoma"/>
              </a:rPr>
              <a:t>추진 전략 및 계획</a:t>
            </a:r>
          </a:p>
          <a:p>
            <a:pPr marL="818900" lvl="1" indent="-222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  <a:defRPr/>
            </a:pPr>
            <a:r>
              <a:rPr lang="ko-KR" altLang="en-US" sz="1200" b="1">
                <a:solidFill>
                  <a:schemeClr val="dk1"/>
                </a:solidFill>
                <a:latin typeface="Arial"/>
                <a:ea typeface="+mj-ea"/>
                <a:cs typeface="Arial"/>
                <a:sym typeface="Tahoma"/>
              </a:rPr>
              <a:t>구성원별 역할 수행 계획</a:t>
            </a:r>
          </a:p>
          <a:p>
            <a:pPr marL="368300" lvl="0" indent="-228600" algn="l">
              <a:lnSpc>
                <a:spcPct val="150000"/>
              </a:lnSpc>
              <a:buClr>
                <a:srgbClr val="000000"/>
              </a:buClr>
              <a:buFont typeface="Wingdings"/>
              <a:buAutoNum type="arabicPeriod"/>
              <a:defRPr/>
            </a:pPr>
            <a:endParaRPr lang="en-US" altLang="ko-KR" sz="1500" b="1">
              <a:solidFill>
                <a:schemeClr val="dk1"/>
              </a:solidFill>
              <a:ea typeface="+mj-ea"/>
              <a:cs typeface="Tahoma"/>
              <a:sym typeface="Tahoma"/>
            </a:endParaRPr>
          </a:p>
          <a:p>
            <a:pPr marL="3683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AutoNum type="arabicPeriod"/>
              <a:defRPr/>
            </a:pPr>
            <a:endParaRPr lang="ko-KR" altLang="en-US" sz="1200" b="1">
              <a:solidFill>
                <a:schemeClr val="dk1"/>
              </a:solidFill>
              <a:ea typeface="+mj-ea"/>
              <a:cs typeface="Tahoma"/>
              <a:sym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C401AD-68FB-45EE-A878-A050C59042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49225" y="361950"/>
            <a:ext cx="3298063" cy="4437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b="1" spc="35">
                <a:solidFill>
                  <a:srgbClr val="00375C"/>
                </a:solidFill>
                <a:latin typeface="Arial"/>
                <a:cs typeface="Arial"/>
              </a:rPr>
              <a:t>1. </a:t>
            </a:r>
            <a:r>
              <a:rPr lang="ko-KR" altLang="en-US" sz="2800" b="1" spc="35">
                <a:solidFill>
                  <a:srgbClr val="00375C"/>
                </a:solidFill>
                <a:latin typeface="Arial"/>
                <a:cs typeface="Arial"/>
              </a:rPr>
              <a:t>배경 및 필요성</a:t>
            </a:r>
            <a:endParaRPr lang="ko-KR" altLang="en-US" sz="2800" b="1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164" y="805661"/>
            <a:ext cx="47949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Arial"/>
                <a:cs typeface="Arial"/>
              </a:rPr>
              <a:t>캡스톤 프로젝트와 관련된 산업 현황 및 전망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731" y="1301921"/>
            <a:ext cx="7392537" cy="639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sz="1200">
                <a:latin typeface="Arial"/>
                <a:cs typeface="Arial"/>
              </a:rPr>
              <a:t>최근 전쟁터에서 </a:t>
            </a:r>
            <a:r>
              <a:rPr lang="en-US" altLang="ko-KR" sz="1200">
                <a:latin typeface="Arial"/>
                <a:cs typeface="Arial"/>
              </a:rPr>
              <a:t>AI</a:t>
            </a:r>
            <a:r>
              <a:rPr lang="ko-KR" altLang="en-US" sz="1200">
                <a:latin typeface="Arial"/>
                <a:cs typeface="Arial"/>
              </a:rPr>
              <a:t> 군사기술이 등장하면서 무인 로봇</a:t>
            </a:r>
            <a:r>
              <a:rPr lang="en-US" altLang="ko-KR" sz="1200">
                <a:latin typeface="Arial"/>
                <a:cs typeface="Arial"/>
              </a:rPr>
              <a:t>,</a:t>
            </a:r>
            <a:r>
              <a:rPr lang="ko-KR" altLang="en-US" sz="1200">
                <a:latin typeface="Arial"/>
                <a:cs typeface="Arial"/>
              </a:rPr>
              <a:t> 즉 무인기술이 상용화되고 있다</a:t>
            </a:r>
            <a:r>
              <a:rPr lang="en-US" altLang="ko-KR" sz="1200">
                <a:latin typeface="Arial"/>
                <a:cs typeface="Arial"/>
              </a:rPr>
              <a:t>.</a:t>
            </a:r>
          </a:p>
          <a:p>
            <a:pPr marL="285750" lvl="0" indent="-285750">
              <a:buFont typeface="Arial"/>
              <a:buChar char="•"/>
              <a:defRPr/>
            </a:pPr>
            <a:endParaRPr lang="en-US" altLang="ko-KR" sz="1200">
              <a:latin typeface="Arial"/>
              <a:cs typeface="Arial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ko-KR" altLang="en-US" sz="1200">
                <a:latin typeface="Arial"/>
                <a:cs typeface="Arial"/>
              </a:rPr>
              <a:t>아쉬운 점은 살상용으로 등장한 무인기술이 점점 발달하고 있으며 앞으로도 발전될 것이라는 전망이다</a:t>
            </a:r>
            <a:r>
              <a:rPr lang="en-US" altLang="ko-KR" sz="1200">
                <a:latin typeface="Arial"/>
                <a:cs typeface="Arial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0130" y="1973890"/>
            <a:ext cx="3867325" cy="24113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75340" y="4634769"/>
            <a:ext cx="7468660" cy="411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Clr>
                <a:schemeClr val="tx1">
                  <a:lumMod val="50000"/>
                  <a:lumOff val="50000"/>
                </a:schemeClr>
              </a:buClr>
              <a:buNone/>
              <a:defRPr/>
            </a:pP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[1]</a:t>
            </a:r>
            <a:r>
              <a:rPr lang="ko-KR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신정원, "이스라엘, 가자전쟁에 AI 군사기술 첫 적용…드론 요격·땅굴 매핑", 서울뉴시스, 2024.02.10 .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hlinkClick r:id="rId3"/>
              </a:rPr>
              <a:t>https://mobile.newsis.com/view.html?ar_id=NISX20240210_0002623229</a:t>
            </a:r>
            <a:endParaRPr lang="en-US" altLang="en-US" sz="700" b="1" i="1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lvl="0">
              <a:buClr>
                <a:schemeClr val="tx1">
                  <a:lumMod val="50000"/>
                  <a:lumOff val="50000"/>
                </a:schemeClr>
              </a:buClr>
              <a:buNone/>
              <a:defRPr/>
            </a:pP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[2]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유용원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,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“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돌덩이가 움직이며 적군감시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?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러시아의 기발한 정찰로봇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”,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조선일보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,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2021.12.05,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https://www.chosun.com/politics/politics_general/2021/12/05/NHYUQ2WO2JC6XHI7PYPQZEE3RM/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45623" y="1969620"/>
            <a:ext cx="4014963" cy="2411221"/>
          </a:xfrm>
          <a:prstGeom prst="rect">
            <a:avLst/>
          </a:prstGeom>
        </p:spPr>
      </p:pic>
      <p:sp>
        <p:nvSpPr>
          <p:cNvPr id="17" name="가로 글상자 16"/>
          <p:cNvSpPr txBox="1"/>
          <p:nvPr/>
        </p:nvSpPr>
        <p:spPr>
          <a:xfrm>
            <a:off x="5586046" y="4339714"/>
            <a:ext cx="2476499" cy="239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latin typeface="Arial"/>
                <a:cs typeface="Arial"/>
              </a:rPr>
              <a:t>러시아 소형 정찰로봇 </a:t>
            </a:r>
            <a:r>
              <a:rPr lang="en-US" altLang="ko-KR" sz="1000">
                <a:latin typeface="Arial"/>
                <a:cs typeface="Arial"/>
              </a:rPr>
              <a:t>‘</a:t>
            </a:r>
            <a:r>
              <a:rPr lang="ko-KR" altLang="en-US" sz="1000">
                <a:latin typeface="Arial"/>
                <a:cs typeface="Arial"/>
              </a:rPr>
              <a:t>스파이 스톤</a:t>
            </a:r>
            <a:r>
              <a:rPr lang="en-US" altLang="ko-KR" sz="1000">
                <a:latin typeface="Arial"/>
                <a:cs typeface="Arial"/>
              </a:rPr>
              <a:t>’</a:t>
            </a:r>
          </a:p>
        </p:txBody>
      </p:sp>
      <p:sp>
        <p:nvSpPr>
          <p:cNvPr id="18" name="가로 글상자 17"/>
          <p:cNvSpPr txBox="1"/>
          <p:nvPr/>
        </p:nvSpPr>
        <p:spPr>
          <a:xfrm>
            <a:off x="288681" y="1901315"/>
            <a:ext cx="366345" cy="239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latin typeface="Arial"/>
                <a:cs typeface="Arial"/>
              </a:rPr>
              <a:t>[1]</a:t>
            </a:r>
          </a:p>
        </p:txBody>
      </p:sp>
      <p:sp>
        <p:nvSpPr>
          <p:cNvPr id="19" name="가로 글상자 18"/>
          <p:cNvSpPr txBox="1"/>
          <p:nvPr/>
        </p:nvSpPr>
        <p:spPr>
          <a:xfrm>
            <a:off x="4329480" y="1901315"/>
            <a:ext cx="366345" cy="239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latin typeface="Arial"/>
                <a:cs typeface="Arial"/>
              </a:rPr>
              <a:t>[2]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C401AD-68FB-45EE-A878-A050C59042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49225" y="361950"/>
            <a:ext cx="3298063" cy="4437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b="1" spc="35">
                <a:solidFill>
                  <a:srgbClr val="00375C"/>
                </a:solidFill>
                <a:latin typeface="Arial"/>
                <a:cs typeface="Arial"/>
              </a:rPr>
              <a:t>1. </a:t>
            </a:r>
            <a:r>
              <a:rPr lang="ko-KR" altLang="en-US" sz="2800" b="1" spc="35">
                <a:solidFill>
                  <a:srgbClr val="00375C"/>
                </a:solidFill>
                <a:latin typeface="Arial"/>
                <a:cs typeface="Arial"/>
              </a:rPr>
              <a:t>배경 및 필요성</a:t>
            </a:r>
            <a:endParaRPr lang="ko-KR" altLang="en-US" sz="2800" b="1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164" y="805661"/>
            <a:ext cx="47949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Arial"/>
                <a:cs typeface="Arial"/>
              </a:rPr>
              <a:t>캡스톤 프로젝트와 관련된 산업 현황 및 전망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3029" y="2143122"/>
            <a:ext cx="2668970" cy="22695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1999" y="2143121"/>
            <a:ext cx="2668970" cy="226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5731" y="1215330"/>
            <a:ext cx="7392537" cy="1002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sz="1200">
                <a:latin typeface="Arial"/>
                <a:cs typeface="Arial"/>
              </a:rPr>
              <a:t>전 세계 </a:t>
            </a:r>
            <a:r>
              <a:rPr lang="en-US" altLang="ko-KR" sz="1200">
                <a:latin typeface="Arial"/>
                <a:cs typeface="Arial"/>
              </a:rPr>
              <a:t>SLAM </a:t>
            </a:r>
            <a:r>
              <a:rPr lang="ko-KR" altLang="en-US" sz="1200">
                <a:latin typeface="Arial"/>
                <a:cs typeface="Arial"/>
              </a:rPr>
              <a:t>시장은 </a:t>
            </a:r>
            <a:r>
              <a:rPr lang="en-US" altLang="ko-KR" sz="1200">
                <a:latin typeface="Arial"/>
                <a:cs typeface="Arial"/>
              </a:rPr>
              <a:t>2018</a:t>
            </a:r>
            <a:r>
              <a:rPr lang="ko-KR" altLang="en-US" sz="1200">
                <a:latin typeface="Arial"/>
                <a:cs typeface="Arial"/>
              </a:rPr>
              <a:t>년 </a:t>
            </a:r>
            <a:r>
              <a:rPr lang="en-US" altLang="ko-KR" sz="1200">
                <a:latin typeface="Arial"/>
                <a:cs typeface="Arial"/>
              </a:rPr>
              <a:t>1</a:t>
            </a:r>
            <a:r>
              <a:rPr lang="ko-KR" altLang="en-US" sz="1200">
                <a:latin typeface="Arial"/>
                <a:cs typeface="Arial"/>
              </a:rPr>
              <a:t>억 </a:t>
            </a:r>
            <a:r>
              <a:rPr lang="en-US" altLang="ko-KR" sz="1200">
                <a:latin typeface="Arial"/>
                <a:cs typeface="Arial"/>
              </a:rPr>
              <a:t>70</a:t>
            </a:r>
            <a:r>
              <a:rPr lang="ko-KR" altLang="en-US" sz="1200">
                <a:latin typeface="Arial"/>
                <a:cs typeface="Arial"/>
              </a:rPr>
              <a:t>만 달러에서 연평균 성장률 </a:t>
            </a:r>
            <a:r>
              <a:rPr lang="en-US" altLang="ko-KR" sz="1200">
                <a:latin typeface="Arial"/>
                <a:cs typeface="Arial"/>
              </a:rPr>
              <a:t>35.77%</a:t>
            </a:r>
            <a:r>
              <a:rPr lang="ko-KR" altLang="en-US" sz="1200">
                <a:latin typeface="Arial"/>
                <a:cs typeface="Arial"/>
              </a:rPr>
              <a:t>로 증가하여</a:t>
            </a:r>
            <a:r>
              <a:rPr lang="en-US" altLang="ko-KR" sz="1200">
                <a:latin typeface="Arial"/>
                <a:cs typeface="Arial"/>
              </a:rPr>
              <a:t>, 2023</a:t>
            </a:r>
            <a:r>
              <a:rPr lang="ko-KR" altLang="en-US" sz="1200">
                <a:latin typeface="Arial"/>
                <a:cs typeface="Arial"/>
              </a:rPr>
              <a:t>년에는 </a:t>
            </a:r>
            <a:r>
              <a:rPr lang="en-US" altLang="ko-KR" sz="1200">
                <a:latin typeface="Arial"/>
                <a:cs typeface="Arial"/>
              </a:rPr>
              <a:t>4</a:t>
            </a:r>
            <a:r>
              <a:rPr lang="ko-KR" altLang="en-US" sz="1200">
                <a:latin typeface="Arial"/>
                <a:cs typeface="Arial"/>
              </a:rPr>
              <a:t>억 </a:t>
            </a:r>
            <a:r>
              <a:rPr lang="en-US" altLang="ko-KR" sz="1200">
                <a:latin typeface="Arial"/>
                <a:cs typeface="Arial"/>
              </a:rPr>
              <a:t>6,460</a:t>
            </a:r>
            <a:r>
              <a:rPr lang="ko-KR" altLang="en-US" sz="1200">
                <a:latin typeface="Arial"/>
                <a:cs typeface="Arial"/>
              </a:rPr>
              <a:t>만 달러에 이를 것으로 전망됨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sz="1200">
              <a:latin typeface="Arial"/>
              <a:cs typeface="Arial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ko-KR" altLang="en-US" sz="1200">
                <a:latin typeface="Arial"/>
                <a:cs typeface="Arial"/>
              </a:rPr>
              <a:t>우리나라의 </a:t>
            </a:r>
            <a:r>
              <a:rPr lang="en-US" altLang="ko-KR" sz="1200">
                <a:latin typeface="Arial"/>
                <a:cs typeface="Arial"/>
              </a:rPr>
              <a:t>SLAM </a:t>
            </a:r>
            <a:r>
              <a:rPr lang="ko-KR" altLang="en-US" sz="1200">
                <a:latin typeface="Arial"/>
                <a:cs typeface="Arial"/>
              </a:rPr>
              <a:t>시장은 </a:t>
            </a:r>
            <a:r>
              <a:rPr lang="en-US" altLang="ko-KR" sz="1200">
                <a:latin typeface="Arial"/>
                <a:cs typeface="Arial"/>
              </a:rPr>
              <a:t>2018</a:t>
            </a:r>
            <a:r>
              <a:rPr lang="ko-KR" altLang="en-US" sz="1200">
                <a:latin typeface="Arial"/>
                <a:cs typeface="Arial"/>
              </a:rPr>
              <a:t>년 </a:t>
            </a:r>
            <a:r>
              <a:rPr lang="en-US" altLang="ko-KR" sz="1200">
                <a:latin typeface="Arial"/>
                <a:cs typeface="Arial"/>
              </a:rPr>
              <a:t>480</a:t>
            </a:r>
            <a:r>
              <a:rPr lang="ko-KR" altLang="en-US" sz="1200">
                <a:latin typeface="Arial"/>
                <a:cs typeface="Arial"/>
              </a:rPr>
              <a:t>만 달러에서 연평균 성장률 </a:t>
            </a:r>
            <a:r>
              <a:rPr lang="en-US" altLang="ko-KR" sz="1200">
                <a:latin typeface="Arial"/>
                <a:cs typeface="Arial"/>
              </a:rPr>
              <a:t>41.19%</a:t>
            </a:r>
            <a:r>
              <a:rPr lang="ko-KR" altLang="en-US" sz="1200">
                <a:latin typeface="Arial"/>
                <a:cs typeface="Arial"/>
              </a:rPr>
              <a:t>로 증가하여</a:t>
            </a:r>
            <a:r>
              <a:rPr lang="en-US" altLang="ko-KR" sz="1200">
                <a:latin typeface="Arial"/>
                <a:cs typeface="Arial"/>
              </a:rPr>
              <a:t>, 2023</a:t>
            </a:r>
            <a:r>
              <a:rPr lang="ko-KR" altLang="en-US" sz="1200">
                <a:latin typeface="Arial"/>
                <a:cs typeface="Arial"/>
              </a:rPr>
              <a:t>년에는 </a:t>
            </a:r>
            <a:r>
              <a:rPr lang="en-US" altLang="ko-KR" sz="1200">
                <a:latin typeface="Arial"/>
                <a:cs typeface="Arial"/>
              </a:rPr>
              <a:t>2,690</a:t>
            </a:r>
            <a:r>
              <a:rPr lang="ko-KR" altLang="en-US" sz="1200">
                <a:latin typeface="Arial"/>
                <a:cs typeface="Arial"/>
              </a:rPr>
              <a:t>만 달러에 이를 것으로 전망됨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9362" y="4408833"/>
            <a:ext cx="20526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글로벌 </a:t>
            </a:r>
            <a:r>
              <a:rPr lang="en-US" altLang="ko-KR" sz="800"/>
              <a:t>SLAM </a:t>
            </a:r>
            <a:r>
              <a:rPr lang="ko-KR" altLang="en-US" sz="800"/>
              <a:t>시장 규모 및 전망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8332" y="4408833"/>
            <a:ext cx="18458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우리나라 </a:t>
            </a:r>
            <a:r>
              <a:rPr lang="en-US" altLang="ko-KR" sz="800"/>
              <a:t>SLAM </a:t>
            </a:r>
            <a:r>
              <a:rPr lang="ko-KR" altLang="en-US" sz="800"/>
              <a:t>시장 규모 및 전망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86956" y="4775675"/>
            <a:ext cx="34946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출처 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: </a:t>
            </a:r>
            <a:r>
              <a:rPr lang="en-US" altLang="ko-KR" sz="700" b="0" i="1" u="none" strike="noStrike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MarketsandMarkets, Simultaneous Localization and Mapping Market, 2018</a:t>
            </a:r>
            <a:endParaRPr lang="ko-KR" altLang="en-US" sz="700" b="1" i="1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C401AD-68FB-45EE-A878-A050C59042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49225" y="361950"/>
            <a:ext cx="3298063" cy="4437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b="1" spc="35">
                <a:solidFill>
                  <a:srgbClr val="00375C"/>
                </a:solidFill>
                <a:latin typeface="Arial"/>
                <a:cs typeface="Arial"/>
              </a:rPr>
              <a:t>1. </a:t>
            </a:r>
            <a:r>
              <a:rPr lang="ko-KR" altLang="en-US" sz="2800" b="1" spc="35">
                <a:solidFill>
                  <a:srgbClr val="00375C"/>
                </a:solidFill>
                <a:latin typeface="Arial"/>
                <a:cs typeface="Arial"/>
              </a:rPr>
              <a:t>배경 및 필요성</a:t>
            </a:r>
            <a:endParaRPr lang="ko-KR" altLang="en-US" sz="2800" b="1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164" y="805661"/>
            <a:ext cx="47949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Arial"/>
                <a:cs typeface="Arial"/>
              </a:rPr>
              <a:t>캡스톤</a:t>
            </a:r>
            <a:r>
              <a:rPr lang="en-US" altLang="ko-KR" sz="1500" b="1">
                <a:latin typeface="Arial"/>
                <a:cs typeface="Arial"/>
              </a:rPr>
              <a:t> </a:t>
            </a:r>
            <a:r>
              <a:rPr lang="ko-KR" altLang="en-US" sz="1500" b="1">
                <a:latin typeface="Arial"/>
                <a:cs typeface="Arial"/>
              </a:rPr>
              <a:t>프로젝트의 필요성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731" y="1192068"/>
            <a:ext cx="7392537" cy="1453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sz="1200">
                <a:solidFill>
                  <a:srgbClr val="3B3F4E"/>
                </a:solidFill>
                <a:latin typeface="Arial"/>
                <a:cs typeface="Arial"/>
              </a:rPr>
              <a:t>미국 뉴욕타임즈에서 우크라이나 전쟁의 사상자가 </a:t>
            </a:r>
            <a:r>
              <a:rPr lang="en-US" altLang="ko-KR" sz="1200">
                <a:solidFill>
                  <a:srgbClr val="3B3F4E"/>
                </a:solidFill>
                <a:latin typeface="Arial"/>
                <a:cs typeface="Arial"/>
              </a:rPr>
              <a:t>50</a:t>
            </a:r>
            <a:r>
              <a:rPr lang="ko-KR" altLang="en-US" sz="1200">
                <a:solidFill>
                  <a:srgbClr val="3B3F4E"/>
                </a:solidFill>
                <a:latin typeface="Arial"/>
                <a:cs typeface="Arial"/>
              </a:rPr>
              <a:t>만 명에 육박했다는 추산이 나왔음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sz="1200">
              <a:solidFill>
                <a:srgbClr val="3B3F4E"/>
              </a:solidFill>
              <a:latin typeface="Arial"/>
              <a:cs typeface="Arial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ko-KR" altLang="en-US" sz="1200">
                <a:solidFill>
                  <a:srgbClr val="3B3F4E"/>
                </a:solidFill>
                <a:latin typeface="Arial"/>
                <a:cs typeface="Arial"/>
              </a:rPr>
              <a:t>우크라이나의 지뢰 매설 지역이 확대되고 있으며</a:t>
            </a:r>
            <a:r>
              <a:rPr lang="en-US" altLang="ko-KR" sz="1200">
                <a:solidFill>
                  <a:srgbClr val="3B3F4E"/>
                </a:solidFill>
                <a:latin typeface="Arial"/>
                <a:cs typeface="Arial"/>
              </a:rPr>
              <a:t>, </a:t>
            </a:r>
            <a:r>
              <a:rPr lang="ko-KR" altLang="en-US" sz="1200">
                <a:solidFill>
                  <a:srgbClr val="3B3F4E"/>
                </a:solidFill>
                <a:latin typeface="Arial"/>
                <a:cs typeface="Arial"/>
              </a:rPr>
              <a:t>이로 인해 수많은 민간인 사망 사고가 발생하고 있음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sz="1200">
              <a:solidFill>
                <a:srgbClr val="3B3F4E"/>
              </a:solidFill>
              <a:latin typeface="Arial"/>
              <a:cs typeface="Arial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ko-KR" altLang="en-US" sz="1200">
                <a:solidFill>
                  <a:srgbClr val="3B3F4E"/>
                </a:solidFill>
                <a:latin typeface="Arial"/>
                <a:cs typeface="Arial"/>
              </a:rPr>
              <a:t>이러한 상황에서 </a:t>
            </a:r>
            <a:r>
              <a:rPr lang="en-US" altLang="ko-KR" sz="1200">
                <a:solidFill>
                  <a:srgbClr val="3B3F4E"/>
                </a:solidFill>
                <a:latin typeface="Arial"/>
                <a:cs typeface="Arial"/>
              </a:rPr>
              <a:t>SLAM</a:t>
            </a:r>
            <a:r>
              <a:rPr lang="ko-KR" altLang="en-US" sz="1200">
                <a:solidFill>
                  <a:srgbClr val="3B3F4E"/>
                </a:solidFill>
                <a:latin typeface="Arial"/>
                <a:cs typeface="Arial"/>
              </a:rPr>
              <a:t>을 사용한 자율주행 플랫폼은 위험지역 탐색과 생존자 탐지를 통해 인명피해를 최소화하고 자율주행 플랫폼으로 인한 인원 대체로 전시 작전 유동성을 확보할 수 있는 장점이 있음</a:t>
            </a:r>
          </a:p>
          <a:p>
            <a:pPr lvl="0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3988" y="2631996"/>
            <a:ext cx="2965491" cy="16582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6956" y="4647083"/>
            <a:ext cx="6918882" cy="40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[1]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이현일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, "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전쟁은 언제든 벌어진다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…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그리고 아무도 대신 싸워주지 않는다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", 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한국경제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, 2021.02.18, 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hlinkClick r:id="rId3"/>
              </a:rPr>
              <a:t>https://www.hankyung.com/article/2024021817411</a:t>
            </a:r>
            <a:endParaRPr lang="en-US" altLang="ko-KR" sz="700" b="1" i="1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[2]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나무위키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,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“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유엔 평화유지군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”</a:t>
            </a: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https://namu.wiki/jump/ns%2B8RMYnE%2BGxbREe%2F%2BukF23vTHP6LVpw0kJ6L3diuXIDfLVJrIJ59nqnONcWyd%2BkO3bfrHGhKlS47SBagaYNpA%3D%3D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1999" y="2631996"/>
            <a:ext cx="2965491" cy="1661869"/>
          </a:xfrm>
          <a:prstGeom prst="rect">
            <a:avLst/>
          </a:prstGeom>
        </p:spPr>
      </p:pic>
      <p:sp>
        <p:nvSpPr>
          <p:cNvPr id="17" name="가로 글상자 16"/>
          <p:cNvSpPr txBox="1"/>
          <p:nvPr/>
        </p:nvSpPr>
        <p:spPr>
          <a:xfrm>
            <a:off x="997193" y="2570262"/>
            <a:ext cx="366345" cy="239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</a:rPr>
              <a:t>[1]</a:t>
            </a:r>
          </a:p>
        </p:txBody>
      </p:sp>
      <p:sp>
        <p:nvSpPr>
          <p:cNvPr id="18" name="가로 글상자 17"/>
          <p:cNvSpPr txBox="1"/>
          <p:nvPr/>
        </p:nvSpPr>
        <p:spPr>
          <a:xfrm>
            <a:off x="4358055" y="2571750"/>
            <a:ext cx="366345" cy="239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</a:rPr>
              <a:t>[2]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C401AD-68FB-45EE-A878-A050C59042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49225" y="361950"/>
            <a:ext cx="3298063" cy="4437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b="1" spc="35">
                <a:solidFill>
                  <a:srgbClr val="00375C"/>
                </a:solidFill>
                <a:latin typeface="Arial"/>
                <a:cs typeface="Arial"/>
              </a:rPr>
              <a:t>2. </a:t>
            </a:r>
            <a:r>
              <a:rPr lang="ko-KR" altLang="en-US" sz="2800" b="1" spc="35">
                <a:solidFill>
                  <a:srgbClr val="00375C"/>
                </a:solidFill>
                <a:latin typeface="Arial"/>
                <a:cs typeface="Arial"/>
              </a:rPr>
              <a:t>목표 및 비전</a:t>
            </a:r>
            <a:endParaRPr lang="ko-KR" altLang="en-US" sz="2800" b="1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809" y="1213716"/>
            <a:ext cx="7392537" cy="1375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sz="1200">
                <a:latin typeface="Arial"/>
                <a:cs typeface="Arial"/>
              </a:rPr>
              <a:t>우리의 캡스톤디자인 프로젝트는 전쟁 지역에서의 인명 구조와 보호를 위해 자율주행 플랫폼을 개발하는 것을 목표로 함</a:t>
            </a:r>
          </a:p>
          <a:p>
            <a:pPr marL="285750" indent="-285750">
              <a:buFont typeface="Arial"/>
              <a:buChar char="•"/>
              <a:defRPr/>
            </a:pPr>
            <a:endParaRPr lang="ko-KR" altLang="en-US" sz="12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200">
                <a:latin typeface="Arial"/>
                <a:cs typeface="Arial"/>
              </a:rPr>
              <a:t>무인기 기술을 생명 구조와 안전 보장의 도구로 전환하여</a:t>
            </a:r>
            <a:r>
              <a:rPr lang="en-US" altLang="ko-KR" sz="1200">
                <a:latin typeface="Arial"/>
                <a:cs typeface="Arial"/>
              </a:rPr>
              <a:t>, </a:t>
            </a:r>
            <a:r>
              <a:rPr lang="ko-KR" altLang="en-US" sz="1200">
                <a:latin typeface="Arial"/>
                <a:cs typeface="Arial"/>
              </a:rPr>
              <a:t>전쟁 중 인간의 희생을 최소화하고 안전을 극대화하고자 함</a:t>
            </a:r>
          </a:p>
          <a:p>
            <a:pPr marL="285750" indent="-285750">
              <a:buFont typeface="Arial"/>
              <a:buChar char="•"/>
              <a:defRPr/>
            </a:pPr>
            <a:endParaRPr lang="ko-KR" altLang="en-US" sz="12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200">
                <a:latin typeface="Arial"/>
                <a:cs typeface="Arial"/>
              </a:rPr>
              <a:t>이러한 노력을 통해 기술의 평화적이고 인도적인 사용을 촉진하는 데 기여하는 것을 목표로 함 </a:t>
            </a:r>
          </a:p>
        </p:txBody>
      </p:sp>
      <p:pic>
        <p:nvPicPr>
          <p:cNvPr id="10" name="그림 9" descr="블랙, 어둠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53786" y="3276599"/>
            <a:ext cx="1090307" cy="1090307"/>
          </a:xfrm>
          <a:prstGeom prst="rect">
            <a:avLst/>
          </a:prstGeom>
        </p:spPr>
      </p:pic>
      <p:pic>
        <p:nvPicPr>
          <p:cNvPr id="12" name="그림 11" descr="블랙, 어둠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5423" y="3276599"/>
            <a:ext cx="1090307" cy="1090307"/>
          </a:xfrm>
          <a:prstGeom prst="rect">
            <a:avLst/>
          </a:prstGeom>
        </p:spPr>
      </p:pic>
      <p:pic>
        <p:nvPicPr>
          <p:cNvPr id="14" name="그림 13" descr="블랙, 어둠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" y="3276600"/>
            <a:ext cx="1090306" cy="1090306"/>
          </a:xfrm>
          <a:prstGeom prst="rect">
            <a:avLst/>
          </a:prstGeom>
        </p:spPr>
      </p:pic>
      <p:sp>
        <p:nvSpPr>
          <p:cNvPr id="18" name="사각형: 둥근 모서리 17"/>
          <p:cNvSpPr/>
          <p:nvPr/>
        </p:nvSpPr>
        <p:spPr>
          <a:xfrm>
            <a:off x="1428750" y="2800350"/>
            <a:ext cx="1090307" cy="457652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Arial"/>
                <a:cs typeface="Arial"/>
              </a:rPr>
              <a:t>1. </a:t>
            </a:r>
            <a:r>
              <a:rPr lang="ko-KR" altLang="en-US">
                <a:latin typeface="Arial"/>
                <a:cs typeface="Arial"/>
              </a:rPr>
              <a:t>기술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6847" y="2800350"/>
            <a:ext cx="1090307" cy="457652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Arial"/>
                <a:cs typeface="Arial"/>
              </a:rPr>
              <a:t>2. </a:t>
            </a:r>
            <a:r>
              <a:rPr lang="ko-KR" altLang="en-US">
                <a:latin typeface="Arial"/>
                <a:cs typeface="Arial"/>
              </a:rPr>
              <a:t>안전</a:t>
            </a:r>
            <a:r>
              <a:rPr lang="en-US" altLang="ko-KR">
                <a:latin typeface="Arial"/>
                <a:cs typeface="Arial"/>
              </a:rPr>
              <a:t> 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6585423" y="2800350"/>
            <a:ext cx="1090307" cy="457652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Arial"/>
                <a:cs typeface="Arial"/>
              </a:rPr>
              <a:t>3. </a:t>
            </a:r>
            <a:r>
              <a:rPr lang="ko-KR" altLang="en-US">
                <a:latin typeface="Arial"/>
                <a:cs typeface="Arial"/>
              </a:rPr>
              <a:t>평화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149225" y="361950"/>
            <a:ext cx="3298063" cy="4437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b="1" spc="35">
                <a:solidFill>
                  <a:srgbClr val="00375C"/>
                </a:solidFill>
                <a:latin typeface="Arial"/>
                <a:cs typeface="Arial"/>
              </a:rPr>
              <a:t>3.</a:t>
            </a:r>
            <a:r>
              <a:rPr lang="ko-KR" altLang="en-US" sz="2800" b="1" spc="35">
                <a:solidFill>
                  <a:srgbClr val="00375C"/>
                </a:solidFill>
                <a:latin typeface="Arial"/>
                <a:cs typeface="Arial"/>
              </a:rPr>
              <a:t> 내용 및 방법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252" y="858774"/>
            <a:ext cx="8905870" cy="491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720000">
              <a:lnSpc>
                <a:spcPct val="150000"/>
              </a:lnSpc>
              <a:defRPr/>
            </a:pPr>
            <a:endParaRPr kumimoji="1"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32240" y="4731999"/>
            <a:ext cx="2133600" cy="273844"/>
          </a:xfrm>
        </p:spPr>
        <p:txBody>
          <a:bodyPr/>
          <a:lstStyle/>
          <a:p>
            <a:pPr lvl="0">
              <a:defRPr/>
            </a:pPr>
            <a:fld id="{61C401AD-68FB-45EE-A878-A050C59042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06558" y="1254988"/>
            <a:ext cx="3669406" cy="3014546"/>
            <a:chOff x="832296" y="1068864"/>
            <a:chExt cx="4419861" cy="3014546"/>
          </a:xfrm>
        </p:grpSpPr>
        <p:grpSp>
          <p:nvGrpSpPr>
            <p:cNvPr id="26" name="그룹 25"/>
            <p:cNvGrpSpPr/>
            <p:nvPr/>
          </p:nvGrpSpPr>
          <p:grpSpPr>
            <a:xfrm>
              <a:off x="832296" y="1068864"/>
              <a:ext cx="4419861" cy="3014546"/>
              <a:chOff x="2796172" y="1408543"/>
              <a:chExt cx="2226226" cy="3022191"/>
            </a:xfrm>
          </p:grpSpPr>
          <p:sp>
            <p:nvSpPr>
              <p:cNvPr id="17" name="사각형: 둥근 모서리 16"/>
              <p:cNvSpPr/>
              <p:nvPr/>
            </p:nvSpPr>
            <p:spPr>
              <a:xfrm>
                <a:off x="2796172" y="1408543"/>
                <a:ext cx="2226226" cy="2700707"/>
              </a:xfrm>
              <a:prstGeom prst="roundRect">
                <a:avLst>
                  <a:gd name="adj" fmla="val 7619"/>
                </a:avLst>
              </a:prstGeom>
              <a:noFill/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41827" y="4182517"/>
                <a:ext cx="1734910" cy="248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1000" b="1">
                    <a:latin typeface="Arial"/>
                    <a:cs typeface="Arial"/>
                  </a:rPr>
                  <a:t>Multi-Robot LiDAR SLAM</a:t>
                </a:r>
              </a:p>
            </p:txBody>
          </p:sp>
        </p:grpSp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20416" y="1236229"/>
              <a:ext cx="4032367" cy="2365376"/>
            </a:xfrm>
            <a:prstGeom prst="rect">
              <a:avLst/>
            </a:prstGeom>
          </p:spPr>
        </p:pic>
      </p:grpSp>
      <p:sp>
        <p:nvSpPr>
          <p:cNvPr id="33" name="더하기 기호 32"/>
          <p:cNvSpPr/>
          <p:nvPr/>
        </p:nvSpPr>
        <p:spPr>
          <a:xfrm>
            <a:off x="4373562" y="2571040"/>
            <a:ext cx="396875" cy="382443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36" name="그룹 25"/>
          <p:cNvGrpSpPr/>
          <p:nvPr/>
        </p:nvGrpSpPr>
        <p:grpSpPr>
          <a:xfrm>
            <a:off x="5032822" y="1254988"/>
            <a:ext cx="3669406" cy="3014546"/>
            <a:chOff x="2796172" y="1408543"/>
            <a:chExt cx="2226226" cy="3022191"/>
          </a:xfrm>
        </p:grpSpPr>
        <p:sp>
          <p:nvSpPr>
            <p:cNvPr id="37" name="사각형: 둥근 모서리 16"/>
            <p:cNvSpPr/>
            <p:nvPr/>
          </p:nvSpPr>
          <p:spPr>
            <a:xfrm>
              <a:off x="2796172" y="1408543"/>
              <a:ext cx="2226226" cy="2700707"/>
            </a:xfrm>
            <a:prstGeom prst="roundRect">
              <a:avLst>
                <a:gd name="adj" fmla="val 7619"/>
              </a:avLst>
            </a:prstGeom>
            <a:noFill/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TextBox 24"/>
            <p:cNvSpPr txBox="1"/>
            <p:nvPr/>
          </p:nvSpPr>
          <p:spPr>
            <a:xfrm>
              <a:off x="3041827" y="4182517"/>
              <a:ext cx="1734910" cy="248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000" b="1">
                  <a:latin typeface="Arial"/>
                  <a:cs typeface="Arial"/>
                </a:rPr>
                <a:t>2D </a:t>
              </a:r>
              <a:r>
                <a:rPr lang="ko-KR" altLang="en-US" sz="1000" b="1">
                  <a:latin typeface="Arial"/>
                  <a:cs typeface="Arial"/>
                </a:rPr>
                <a:t>객체 탐지</a:t>
              </a:r>
            </a:p>
          </p:txBody>
        </p:sp>
      </p:grpSp>
      <p:pic>
        <p:nvPicPr>
          <p:cNvPr id="40" name="그림 9" descr="실내, 인테리어 디자인, 바닥, 벽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l="44010" t="29670" r="31060" b="34400"/>
          <a:stretch>
            <a:fillRect/>
          </a:stretch>
        </p:blipFill>
        <p:spPr>
          <a:xfrm>
            <a:off x="5207578" y="1430480"/>
            <a:ext cx="3334361" cy="2366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3164" y="805661"/>
            <a:ext cx="47949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Arial"/>
                <a:cs typeface="Arial"/>
              </a:rPr>
              <a:t>구성요소</a:t>
            </a:r>
          </a:p>
        </p:txBody>
      </p:sp>
      <p:sp>
        <p:nvSpPr>
          <p:cNvPr id="41" name="TextBox 19"/>
          <p:cNvSpPr txBox="1"/>
          <p:nvPr/>
        </p:nvSpPr>
        <p:spPr>
          <a:xfrm>
            <a:off x="1710186" y="4671132"/>
            <a:ext cx="6900553" cy="299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출처 </a:t>
            </a: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: </a:t>
            </a:r>
            <a:r>
              <a:rPr lang="en-US" altLang="ko-KR" sz="700" b="0" i="1" u="none" strike="noStrike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https://www.semanticscholar.org/paper/An-online-multi-robot-SLAM-system-for-3D-LiDARs-Dub%C3%A9-Gawel/3b07c625d6efd3f1c25aa39798909be8a16770a1ttps://wego-robotics.com/wego-scout-mini/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149225" y="361950"/>
            <a:ext cx="4928859" cy="4437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spcBef>
                <a:spcPts val="100"/>
              </a:spcBef>
              <a:buClr>
                <a:srgbClr val="00375C"/>
              </a:buClr>
              <a:buNone/>
              <a:defRPr/>
            </a:pPr>
            <a:r>
              <a:rPr lang="ko-KR" altLang="en-US" sz="2800" b="1" spc="35">
                <a:solidFill>
                  <a:srgbClr val="00375C"/>
                </a:solidFill>
                <a:latin typeface="Arial"/>
                <a:cs typeface="Arial"/>
              </a:rPr>
              <a:t>Multi-Robot LiDAR SLAM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9730" y="4069852"/>
            <a:ext cx="2402081" cy="500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lvl="0" indent="-720000" algn="ctr">
              <a:lnSpc>
                <a:spcPct val="150000"/>
              </a:lnSpc>
              <a:defRPr/>
            </a:pPr>
            <a:r>
              <a:rPr kumimoji="1" lang="ko-KR" altLang="en-US" b="1">
                <a:latin typeface="Arial"/>
                <a:cs typeface="Arial"/>
              </a:rPr>
              <a:t>사용할 </a:t>
            </a:r>
            <a:r>
              <a:rPr kumimoji="1" lang="en-US" altLang="ko-KR" b="1">
                <a:latin typeface="Arial"/>
                <a:cs typeface="Arial"/>
              </a:rPr>
              <a:t>Platform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32240" y="4731999"/>
            <a:ext cx="2133600" cy="273844"/>
          </a:xfrm>
        </p:spPr>
        <p:txBody>
          <a:bodyPr/>
          <a:lstStyle/>
          <a:p>
            <a:pPr lvl="0">
              <a:defRPr/>
            </a:pPr>
            <a:fld id="{61C401AD-68FB-45EE-A878-A050C59042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그룹 25"/>
          <p:cNvGrpSpPr/>
          <p:nvPr/>
        </p:nvGrpSpPr>
        <p:grpSpPr>
          <a:xfrm>
            <a:off x="283887" y="1064476"/>
            <a:ext cx="3669406" cy="3014546"/>
            <a:chOff x="2796172" y="1408543"/>
            <a:chExt cx="2226226" cy="3022191"/>
          </a:xfrm>
        </p:grpSpPr>
        <p:sp>
          <p:nvSpPr>
            <p:cNvPr id="12" name="사각형: 둥근 모서리 16"/>
            <p:cNvSpPr/>
            <p:nvPr/>
          </p:nvSpPr>
          <p:spPr>
            <a:xfrm>
              <a:off x="2796172" y="1408543"/>
              <a:ext cx="2226226" cy="2700707"/>
            </a:xfrm>
            <a:prstGeom prst="roundRect">
              <a:avLst>
                <a:gd name="adj" fmla="val 7619"/>
              </a:avLst>
            </a:prstGeom>
            <a:noFill/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3041827" y="4182517"/>
              <a:ext cx="1734911" cy="248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buClr>
                  <a:schemeClr val="tx1"/>
                </a:buClr>
                <a:buNone/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/>
                  <a:cs typeface="Arial"/>
                </a:rPr>
                <a:t>Unitree</a:t>
              </a:r>
              <a:r>
                <a:rPr lang="ko-KR" altLang="en-US" sz="1000" b="1">
                  <a:latin typeface="Arial"/>
                  <a:ea typeface="굴림"/>
                  <a:cs typeface="Arial"/>
                </a:rPr>
                <a:t> </a:t>
              </a:r>
              <a:r>
                <a:rPr lang="ko-KR" altLang="en-US" sz="1000" b="1">
                  <a:solidFill>
                    <a:schemeClr val="tx1"/>
                  </a:solidFill>
                  <a:latin typeface="Arial"/>
                  <a:cs typeface="Arial"/>
                </a:rPr>
                <a:t>G</a:t>
              </a:r>
              <a:r>
                <a:rPr lang="en-US" altLang="ko-KR" sz="1000" b="1">
                  <a:solidFill>
                    <a:schemeClr val="tx1"/>
                  </a:solidFill>
                  <a:latin typeface="Arial"/>
                  <a:cs typeface="Arial"/>
                </a:rPr>
                <a:t>o </a:t>
              </a:r>
              <a:r>
                <a:rPr lang="ko-KR" altLang="en-US" sz="1000" b="1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16" name="그룹 25"/>
          <p:cNvGrpSpPr/>
          <p:nvPr/>
        </p:nvGrpSpPr>
        <p:grpSpPr>
          <a:xfrm>
            <a:off x="4693675" y="1064477"/>
            <a:ext cx="3669406" cy="3014546"/>
            <a:chOff x="2796172" y="1408543"/>
            <a:chExt cx="2226226" cy="3022191"/>
          </a:xfrm>
        </p:grpSpPr>
        <p:sp>
          <p:nvSpPr>
            <p:cNvPr id="17" name="사각형: 둥근 모서리 16"/>
            <p:cNvSpPr/>
            <p:nvPr/>
          </p:nvSpPr>
          <p:spPr>
            <a:xfrm>
              <a:off x="2796172" y="1408543"/>
              <a:ext cx="2226226" cy="2700707"/>
            </a:xfrm>
            <a:prstGeom prst="roundRect">
              <a:avLst>
                <a:gd name="adj" fmla="val 7619"/>
              </a:avLst>
            </a:prstGeom>
            <a:noFill/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8" name="TextBox 24"/>
            <p:cNvSpPr txBox="1"/>
            <p:nvPr/>
          </p:nvSpPr>
          <p:spPr>
            <a:xfrm>
              <a:off x="3041828" y="4182517"/>
              <a:ext cx="1734910" cy="248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buClr>
                  <a:schemeClr val="tx1"/>
                </a:buClr>
                <a:buNone/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Arial"/>
                  <a:cs typeface="Arial"/>
                </a:rPr>
                <a:t>WeGo-ST</a:t>
              </a:r>
              <a:r>
                <a:rPr lang="ko-KR" altLang="en-US" sz="1000" b="1">
                  <a:latin typeface="Arial"/>
                  <a:ea typeface="굴림"/>
                  <a:cs typeface="Arial"/>
                </a:rPr>
                <a:t> </a:t>
              </a:r>
              <a:r>
                <a:rPr lang="ko-KR" altLang="en-US" sz="1000" b="1">
                  <a:solidFill>
                    <a:schemeClr val="tx1"/>
                  </a:solidFill>
                  <a:latin typeface="Arial"/>
                  <a:cs typeface="Arial"/>
                </a:rPr>
                <a:t>MINI</a:t>
              </a: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9625" y="1075169"/>
            <a:ext cx="2690091" cy="269009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31773" y="1460678"/>
            <a:ext cx="3426961" cy="2056176"/>
          </a:xfrm>
          <a:prstGeom prst="rect">
            <a:avLst/>
          </a:prstGeom>
        </p:spPr>
      </p:pic>
      <p:sp>
        <p:nvSpPr>
          <p:cNvPr id="22" name="TextBox 19"/>
          <p:cNvSpPr txBox="1"/>
          <p:nvPr/>
        </p:nvSpPr>
        <p:spPr>
          <a:xfrm>
            <a:off x="1710186" y="4671132"/>
            <a:ext cx="3494644" cy="29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i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[1] </a:t>
            </a:r>
            <a:r>
              <a:rPr lang="en-US" altLang="ko-KR" sz="700" b="0" i="1" u="none" strike="noStrike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hlinkClick r:id="rId4"/>
              </a:rPr>
              <a:t>https://m.unitree.com/go1/</a:t>
            </a:r>
            <a:endParaRPr lang="en-US" altLang="ko-KR" sz="700" b="0" i="1" u="none" strike="noStrike" baseline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 sz="700" b="0" i="1" u="none" strike="noStrike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[2]https://wego-robotics.com/wego-scout-mini/</a:t>
            </a:r>
          </a:p>
        </p:txBody>
      </p:sp>
      <p:sp>
        <p:nvSpPr>
          <p:cNvPr id="23" name="가로 글상자 22"/>
          <p:cNvSpPr txBox="1"/>
          <p:nvPr/>
        </p:nvSpPr>
        <p:spPr>
          <a:xfrm>
            <a:off x="66675" y="986180"/>
            <a:ext cx="366345" cy="239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</a:rPr>
              <a:t>[1]</a:t>
            </a:r>
          </a:p>
        </p:txBody>
      </p:sp>
      <p:sp>
        <p:nvSpPr>
          <p:cNvPr id="25" name="가로 글상자 24"/>
          <p:cNvSpPr txBox="1"/>
          <p:nvPr/>
        </p:nvSpPr>
        <p:spPr>
          <a:xfrm>
            <a:off x="4474552" y="986180"/>
            <a:ext cx="366345" cy="24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</a:rPr>
              <a:t>[2]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149225" y="361950"/>
            <a:ext cx="4928859" cy="4437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spcBef>
                <a:spcPts val="100"/>
              </a:spcBef>
              <a:buClr>
                <a:srgbClr val="00375C"/>
              </a:buClr>
              <a:buNone/>
              <a:defRPr/>
            </a:pPr>
            <a:r>
              <a:rPr lang="ko-KR" altLang="en-US" sz="2800" b="1" spc="35" dirty="0" err="1">
                <a:solidFill>
                  <a:srgbClr val="0037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Multi-Robot</a:t>
            </a:r>
            <a:r>
              <a:rPr lang="ko-KR" altLang="en-US" sz="2800" b="1" spc="35" dirty="0">
                <a:solidFill>
                  <a:srgbClr val="0037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b="1" spc="35" dirty="0" err="1">
                <a:solidFill>
                  <a:srgbClr val="0037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ko-KR" altLang="en-US" sz="2800" b="1" spc="35" dirty="0">
                <a:solidFill>
                  <a:srgbClr val="0037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SLAM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32240" y="4731999"/>
            <a:ext cx="2133600" cy="273844"/>
          </a:xfrm>
        </p:spPr>
        <p:txBody>
          <a:bodyPr/>
          <a:lstStyle/>
          <a:p>
            <a:pPr lvl="0">
              <a:defRPr/>
            </a:pPr>
            <a:fld id="{61C401AD-68FB-45EE-A878-A050C59042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그룹 25"/>
          <p:cNvGrpSpPr/>
          <p:nvPr/>
        </p:nvGrpSpPr>
        <p:grpSpPr>
          <a:xfrm>
            <a:off x="283888" y="891294"/>
            <a:ext cx="8561792" cy="3578752"/>
            <a:chOff x="2796172" y="1408542"/>
            <a:chExt cx="2226226" cy="3399958"/>
          </a:xfrm>
        </p:grpSpPr>
        <p:sp>
          <p:nvSpPr>
            <p:cNvPr id="12" name="사각형: 둥근 모서리 16"/>
            <p:cNvSpPr/>
            <p:nvPr/>
          </p:nvSpPr>
          <p:spPr>
            <a:xfrm>
              <a:off x="2796172" y="1408542"/>
              <a:ext cx="2226226" cy="3399958"/>
            </a:xfrm>
            <a:prstGeom prst="roundRect">
              <a:avLst>
                <a:gd name="adj" fmla="val 7619"/>
              </a:avLst>
            </a:prstGeom>
            <a:noFill/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3968706" y="1550023"/>
              <a:ext cx="1021167" cy="2258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20000" indent="-720000" algn="ctr">
                <a:lnSpc>
                  <a:spcPct val="150000"/>
                </a:lnSpc>
                <a:defRPr/>
              </a:pPr>
              <a:r>
                <a:rPr kumimoji="1" lang="ko-KR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위험 지역 탐색</a:t>
              </a:r>
            </a:p>
            <a:p>
              <a:pPr marL="720000" indent="-720000" algn="ctr">
                <a:lnSpc>
                  <a:spcPct val="150000"/>
                </a:lnSpc>
                <a:defRPr/>
              </a:pPr>
              <a:endParaRPr kumimoji="1"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20000" indent="-720000" algn="ctr">
                <a:lnSpc>
                  <a:spcPct val="150000"/>
                </a:lnSpc>
                <a:defRPr/>
              </a:pPr>
              <a:endParaRPr kumimoji="1"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20000" indent="-720000" algn="ctr">
                <a:lnSpc>
                  <a:spcPct val="150000"/>
                </a:lnSpc>
                <a:defRPr/>
              </a:pPr>
              <a:r>
                <a:rPr kumimoji="1"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Point Cloud Mapping</a:t>
              </a:r>
            </a:p>
            <a:p>
              <a:pPr marL="720000" indent="-720000" algn="ctr">
                <a:lnSpc>
                  <a:spcPct val="150000"/>
                </a:lnSpc>
                <a:defRPr/>
              </a:pPr>
              <a:endParaRPr kumimoji="1"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20000" indent="-720000" algn="ctr">
                <a:lnSpc>
                  <a:spcPct val="150000"/>
                </a:lnSpc>
                <a:defRPr/>
              </a:pPr>
              <a:r>
                <a:rPr kumimoji="1"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Localization</a:t>
              </a:r>
            </a:p>
            <a:p>
              <a:pPr marL="720000" indent="-720000" algn="ctr">
                <a:lnSpc>
                  <a:spcPct val="150000"/>
                </a:lnSpc>
                <a:defRPr/>
              </a:pPr>
              <a:endParaRPr kumimoji="1"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20000" indent="-720000" algn="ctr">
                <a:lnSpc>
                  <a:spcPct val="150000"/>
                </a:lnSpc>
                <a:defRPr/>
              </a:pPr>
              <a:r>
                <a:rPr kumimoji="1"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원하는 지역의 좌표를 찍어 탐색</a:t>
              </a: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866" y="948842"/>
            <a:ext cx="3905134" cy="3442644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6682363" y="2249343"/>
            <a:ext cx="145474" cy="813954"/>
            <a:chOff x="6682363" y="2249343"/>
            <a:chExt cx="145474" cy="813954"/>
          </a:xfrm>
        </p:grpSpPr>
        <p:sp>
          <p:nvSpPr>
            <p:cNvPr id="25" name="화살표: 아래쪽 24"/>
            <p:cNvSpPr/>
            <p:nvPr/>
          </p:nvSpPr>
          <p:spPr>
            <a:xfrm>
              <a:off x="6682363" y="2249343"/>
              <a:ext cx="144319" cy="252556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화살표: 아래쪽 25"/>
            <p:cNvSpPr/>
            <p:nvPr/>
          </p:nvSpPr>
          <p:spPr>
            <a:xfrm>
              <a:off x="6683518" y="2810741"/>
              <a:ext cx="144319" cy="252556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본문 내용 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화면 슬라이드 쇼(16:9)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Malgun Gothic</vt:lpstr>
      <vt:lpstr>Malgun Gothic</vt:lpstr>
      <vt:lpstr>바탕</vt:lpstr>
      <vt:lpstr>Arial</vt:lpstr>
      <vt:lpstr>Calibri</vt:lpstr>
      <vt:lpstr>Tahoma</vt:lpstr>
      <vt:lpstr>Times New Roman</vt:lpstr>
      <vt:lpstr>Wingdings</vt:lpstr>
      <vt:lpstr>1_본문 내용 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다중 센서를 활용한 딥러닝 기반의  노면인식 기술 연구</dc:title>
  <dc:creator>krieg</dc:creator>
  <cp:lastModifiedBy>hanbat</cp:lastModifiedBy>
  <cp:revision>674</cp:revision>
  <dcterms:created xsi:type="dcterms:W3CDTF">2019-05-21T07:53:39Z</dcterms:created>
  <dcterms:modified xsi:type="dcterms:W3CDTF">2024-10-24T02:18:29Z</dcterms:modified>
  <cp:version>1000.0000.01</cp:version>
</cp:coreProperties>
</file>