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88" r:id="rId5"/>
    <p:sldId id="294" r:id="rId6"/>
    <p:sldId id="295" r:id="rId7"/>
    <p:sldId id="291" r:id="rId8"/>
    <p:sldId id="292" r:id="rId9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AB2D6B31-138D-4D0D-AD03-AC0DF46EBFC5}" name="기본 구역">
          <p14:sldIdLst>
            <p14:sldId id="256"/>
            <p14:sldId id="257"/>
          </p14:sldIdLst>
        </p14:section>
        <p14:section id="{1255402D-A53B-4B5A-BA77-805EC69A2211}" name="제목 없는 구역">
          <p14:sldIdLst>
            <p14:sldId id="288"/>
            <p14:sldId id="294"/>
            <p14:sldId id="295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976"/>
    <p:restoredTop sz="87543" autoAdjust="0"/>
  </p:normalViewPr>
  <p:slideViewPr>
    <p:cSldViewPr>
      <p:cViewPr varScale="1">
        <p:scale>
          <a:sx n="100" d="100"/>
          <a:sy n="100" d="100"/>
        </p:scale>
        <p:origin x="72" y="88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978" y="0"/>
            <a:ext cx="52832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978" y="6513910"/>
            <a:ext cx="52832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안녕하세요</a:t>
            </a:r>
            <a:r>
              <a:rPr lang="en-US" altLang="ko-KR"/>
              <a:t>. ColdBrew</a:t>
            </a:r>
            <a:r>
              <a:rPr lang="en-US" altLang="ko-KR" baseline="0"/>
              <a:t> </a:t>
            </a:r>
            <a:r>
              <a:rPr lang="ko-KR" altLang="en-US" baseline="0"/>
              <a:t>팀 캡스톤 디자인 </a:t>
            </a:r>
            <a:r>
              <a:rPr lang="en-US" altLang="ko-KR" baseline="0"/>
              <a:t>1 </a:t>
            </a:r>
            <a:r>
              <a:rPr lang="ko-KR" altLang="en-US" baseline="0"/>
              <a:t>최종발표를 시작하겠습니다</a:t>
            </a:r>
            <a:r>
              <a:rPr lang="en-US" altLang="ko-KR" baseline="0"/>
              <a:t>. </a:t>
            </a:r>
            <a:r>
              <a:rPr lang="ko-KR" altLang="en-US" baseline="0"/>
              <a:t>저희 팀은 중간보고서 제출 이후 주제와 지도교수님의 변동이 있었습니다</a:t>
            </a:r>
            <a:r>
              <a:rPr lang="en-US" altLang="ko-KR" baseline="0"/>
              <a:t>.</a:t>
            </a:r>
            <a:br>
              <a:rPr lang="en-US" altLang="ko-KR" baseline="0"/>
            </a:br>
            <a:r>
              <a:rPr lang="ko-KR" altLang="en-US" baseline="0"/>
              <a:t>바뀐 주제는 </a:t>
            </a:r>
            <a:r>
              <a:rPr lang="en-US" altLang="ko-KR" baseline="0"/>
              <a:t>‘</a:t>
            </a:r>
            <a:r>
              <a:rPr lang="ko-KR" altLang="en-US" baseline="0"/>
              <a:t>국방 분야 활용을 위한 드론 기반 정보 수집 시스템 구축</a:t>
            </a:r>
            <a:r>
              <a:rPr lang="en-US" altLang="ko-KR" baseline="0"/>
              <a:t>’</a:t>
            </a:r>
            <a:r>
              <a:rPr lang="ko-KR" altLang="en-US" baseline="0"/>
              <a:t>입니다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우선 발표의 순서는 캡스톤 프로젝트의 배경 및 필요성을 말씀드리고 이 프로젝트를 통해 이루고자 하는 목표에 대해 설명드리겠습니다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그 다음 실제 실험을 통해 진행된 내용과 결과를 말씀드리고 앞으로의 계획에 대해 설명드리겠습니다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따라서 저희 프로젝트의 목표는 </a:t>
            </a:r>
            <a:r>
              <a:rPr lang="en-US" altLang="ko-KR"/>
              <a:t>~(1,2,3</a:t>
            </a:r>
            <a:r>
              <a:rPr lang="ko-KR" altLang="en-US"/>
              <a:t>번</a:t>
            </a:r>
            <a:r>
              <a:rPr lang="en-US" altLang="ko-KR"/>
              <a:t>)</a:t>
            </a:r>
            <a:r>
              <a:rPr lang="ko-KR" altLang="en-US"/>
              <a:t>이 가능한 드론기반 정보수집 시스템을 구축하는 것입니다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따라서 저희 프로젝트의 목표는 </a:t>
            </a:r>
            <a:r>
              <a:rPr lang="en-US" altLang="ko-KR"/>
              <a:t>~(1,2,3</a:t>
            </a:r>
            <a:r>
              <a:rPr lang="ko-KR" altLang="en-US"/>
              <a:t>번</a:t>
            </a:r>
            <a:r>
              <a:rPr lang="en-US" altLang="ko-KR"/>
              <a:t>)</a:t>
            </a:r>
            <a:r>
              <a:rPr lang="ko-KR" altLang="en-US"/>
              <a:t>이 가능한 드론기반 정보수집 시스템을 구축하는 것입니다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따라서 저희 프로젝트의 목표는 </a:t>
            </a:r>
            <a:r>
              <a:rPr lang="en-US" altLang="ko-KR"/>
              <a:t>~(1,2,3</a:t>
            </a:r>
            <a:r>
              <a:rPr lang="ko-KR" altLang="en-US"/>
              <a:t>번</a:t>
            </a:r>
            <a:r>
              <a:rPr lang="en-US" altLang="ko-KR"/>
              <a:t>)</a:t>
            </a:r>
            <a:r>
              <a:rPr lang="ko-KR" altLang="en-US"/>
              <a:t>이 가능한 드론기반 정보수집 시스템을 구축하는 것입니다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따라서 저희 프로젝트의 목표는 </a:t>
            </a:r>
            <a:r>
              <a:rPr lang="en-US" altLang="ko-KR"/>
              <a:t>~(1,2,3</a:t>
            </a:r>
            <a:r>
              <a:rPr lang="ko-KR" altLang="en-US"/>
              <a:t>번</a:t>
            </a:r>
            <a:r>
              <a:rPr lang="en-US" altLang="ko-KR"/>
              <a:t>)</a:t>
            </a:r>
            <a:r>
              <a:rPr lang="ko-KR" altLang="en-US"/>
              <a:t>이 가능한 드론기반 정보수집 시스템을 구축하는 것입니다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따라서 저희 프로젝트의 목표는 </a:t>
            </a:r>
            <a:r>
              <a:rPr lang="en-US" altLang="ko-KR"/>
              <a:t>~(1,2,3</a:t>
            </a:r>
            <a:r>
              <a:rPr lang="ko-KR" altLang="en-US"/>
              <a:t>번</a:t>
            </a:r>
            <a:r>
              <a:rPr lang="en-US" altLang="ko-KR"/>
              <a:t>)</a:t>
            </a:r>
            <a:r>
              <a:rPr lang="ko-KR" altLang="en-US"/>
              <a:t>이 가능한 드론기반 정보수집 시스템을 구축하는 것입니다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5911" y="247904"/>
            <a:ext cx="852017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A455C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A455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A455C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A455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A455C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A455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A455C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A455C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2711" y="335279"/>
            <a:ext cx="1152525" cy="480059"/>
          </a:xfrm>
          <a:custGeom>
            <a:avLst/>
            <a:gdLst/>
            <a:ahLst/>
            <a:cxnLst/>
            <a:rect l="l" t="t" r="r" b="b"/>
            <a:pathLst>
              <a:path w="1152525" h="480059">
                <a:moveTo>
                  <a:pt x="978916" y="0"/>
                </a:moveTo>
                <a:lnTo>
                  <a:pt x="173253" y="0"/>
                </a:lnTo>
                <a:lnTo>
                  <a:pt x="127196" y="6190"/>
                </a:lnTo>
                <a:lnTo>
                  <a:pt x="85810" y="23659"/>
                </a:lnTo>
                <a:lnTo>
                  <a:pt x="50746" y="50752"/>
                </a:lnTo>
                <a:lnTo>
                  <a:pt x="23654" y="85814"/>
                </a:lnTo>
                <a:lnTo>
                  <a:pt x="6189" y="127191"/>
                </a:lnTo>
                <a:lnTo>
                  <a:pt x="0" y="173228"/>
                </a:lnTo>
                <a:lnTo>
                  <a:pt x="0" y="306832"/>
                </a:lnTo>
                <a:lnTo>
                  <a:pt x="6189" y="352868"/>
                </a:lnTo>
                <a:lnTo>
                  <a:pt x="23654" y="394245"/>
                </a:lnTo>
                <a:lnTo>
                  <a:pt x="50746" y="429307"/>
                </a:lnTo>
                <a:lnTo>
                  <a:pt x="85810" y="456400"/>
                </a:lnTo>
                <a:lnTo>
                  <a:pt x="127196" y="473869"/>
                </a:lnTo>
                <a:lnTo>
                  <a:pt x="173253" y="480060"/>
                </a:lnTo>
                <a:lnTo>
                  <a:pt x="978916" y="480060"/>
                </a:lnTo>
                <a:lnTo>
                  <a:pt x="1024952" y="473869"/>
                </a:lnTo>
                <a:lnTo>
                  <a:pt x="1066329" y="456400"/>
                </a:lnTo>
                <a:lnTo>
                  <a:pt x="1101391" y="429307"/>
                </a:lnTo>
                <a:lnTo>
                  <a:pt x="1128484" y="394245"/>
                </a:lnTo>
                <a:lnTo>
                  <a:pt x="1145953" y="352868"/>
                </a:lnTo>
                <a:lnTo>
                  <a:pt x="1152144" y="306832"/>
                </a:lnTo>
                <a:lnTo>
                  <a:pt x="1152144" y="173228"/>
                </a:lnTo>
                <a:lnTo>
                  <a:pt x="1145953" y="127191"/>
                </a:lnTo>
                <a:lnTo>
                  <a:pt x="1128484" y="85814"/>
                </a:lnTo>
                <a:lnTo>
                  <a:pt x="1101391" y="50752"/>
                </a:lnTo>
                <a:lnTo>
                  <a:pt x="1066329" y="23659"/>
                </a:lnTo>
                <a:lnTo>
                  <a:pt x="1024952" y="6190"/>
                </a:lnTo>
                <a:lnTo>
                  <a:pt x="978916" y="0"/>
                </a:lnTo>
                <a:close/>
              </a:path>
            </a:pathLst>
          </a:custGeom>
          <a:solidFill>
            <a:srgbClr val="376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" cy="1077595"/>
          </a:xfrm>
          <a:custGeom>
            <a:avLst/>
            <a:gdLst/>
            <a:ahLst/>
            <a:cxnLst/>
            <a:rect l="l" t="t" r="r" b="b"/>
            <a:pathLst>
              <a:path w="121920" h="1077595">
                <a:moveTo>
                  <a:pt x="121920" y="0"/>
                </a:moveTo>
                <a:lnTo>
                  <a:pt x="0" y="0"/>
                </a:lnTo>
                <a:lnTo>
                  <a:pt x="0" y="1077467"/>
                </a:lnTo>
                <a:lnTo>
                  <a:pt x="121920" y="1077467"/>
                </a:lnTo>
                <a:lnTo>
                  <a:pt x="121920" y="0"/>
                </a:lnTo>
                <a:close/>
              </a:path>
            </a:pathLst>
          </a:custGeom>
          <a:solidFill>
            <a:srgbClr val="E7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1920" y="0"/>
            <a:ext cx="416559" cy="121920"/>
          </a:xfrm>
          <a:custGeom>
            <a:avLst/>
            <a:gdLst/>
            <a:ahLst/>
            <a:cxnLst/>
            <a:rect l="l" t="t" r="r" b="b"/>
            <a:pathLst>
              <a:path w="416559" h="121920">
                <a:moveTo>
                  <a:pt x="416052" y="0"/>
                </a:moveTo>
                <a:lnTo>
                  <a:pt x="0" y="0"/>
                </a:lnTo>
                <a:lnTo>
                  <a:pt x="0" y="121920"/>
                </a:lnTo>
                <a:lnTo>
                  <a:pt x="416052" y="121920"/>
                </a:lnTo>
                <a:lnTo>
                  <a:pt x="416052" y="0"/>
                </a:lnTo>
                <a:close/>
              </a:path>
            </a:pathLst>
          </a:custGeom>
          <a:solidFill>
            <a:srgbClr val="139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74904" y="1159763"/>
            <a:ext cx="11443335" cy="0"/>
          </a:xfrm>
          <a:custGeom>
            <a:avLst/>
            <a:gdLst/>
            <a:ahLst/>
            <a:cxnLst/>
            <a:rect l="l" t="t" r="r" b="b"/>
            <a:pathLst>
              <a:path w="11443335">
                <a:moveTo>
                  <a:pt x="0" y="0"/>
                </a:moveTo>
                <a:lnTo>
                  <a:pt x="11443081" y="0"/>
                </a:lnTo>
              </a:path>
            </a:pathLst>
          </a:custGeom>
          <a:ln w="76200">
            <a:solidFill>
              <a:srgbClr val="D9A4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0953" y="1083690"/>
            <a:ext cx="7610093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4A455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7443" y="1671573"/>
            <a:ext cx="10085070" cy="3234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94819" y="6556292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A455C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9565" cy="6858000"/>
            </a:xfrm>
            <a:custGeom>
              <a:avLst/>
              <a:gdLst/>
              <a:rect l="l" t="t" r="r" b="b"/>
              <a:pathLst>
                <a:path w="329565" h="6858000">
                  <a:moveTo>
                    <a:pt x="0" y="0"/>
                  </a:moveTo>
                  <a:lnTo>
                    <a:pt x="0" y="6857999"/>
                  </a:lnTo>
                  <a:lnTo>
                    <a:pt x="329184" y="6857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6464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307975"/>
            </a:xfrm>
            <a:custGeom>
              <a:avLst/>
              <a:gdLst/>
              <a:rect l="l" t="t" r="r" b="b"/>
              <a:pathLst>
                <a:path w="12192000" h="307975">
                  <a:moveTo>
                    <a:pt x="1219200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a476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" name="object 5"/>
            <p:cNvSpPr/>
            <p:nvPr/>
          </p:nvSpPr>
          <p:spPr>
            <a:xfrm>
              <a:off x="1523999" y="6571488"/>
              <a:ext cx="10668000" cy="287020"/>
            </a:xfrm>
            <a:custGeom>
              <a:avLst/>
              <a:gdLst/>
              <a:rect l="l" t="t" r="r" b="b"/>
              <a:pathLst>
                <a:path w="10668000" h="287020">
                  <a:moveTo>
                    <a:pt x="10668000" y="0"/>
                  </a:moveTo>
                  <a:lnTo>
                    <a:pt x="0" y="286511"/>
                  </a:lnTo>
                  <a:lnTo>
                    <a:pt x="10668000" y="286511"/>
                  </a:lnTo>
                  <a:lnTo>
                    <a:pt x="10668000" y="0"/>
                  </a:lnTo>
                  <a:close/>
                </a:path>
              </a:pathLst>
            </a:custGeom>
            <a:solidFill>
              <a:srgbClr val="376c97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11862816" y="0"/>
              <a:ext cx="329565" cy="6858000"/>
            </a:xfrm>
            <a:custGeom>
              <a:avLst/>
              <a:gdLst/>
              <a:rect l="l" t="t" r="r" b="b"/>
              <a:pathLst>
                <a:path w="329565" h="6858000">
                  <a:moveTo>
                    <a:pt x="329183" y="0"/>
                  </a:moveTo>
                  <a:lnTo>
                    <a:pt x="0" y="0"/>
                  </a:lnTo>
                  <a:lnTo>
                    <a:pt x="329183" y="6857999"/>
                  </a:lnTo>
                  <a:lnTo>
                    <a:pt x="329183" y="0"/>
                  </a:lnTo>
                  <a:close/>
                </a:path>
              </a:pathLst>
            </a:custGeom>
            <a:solidFill>
              <a:srgbClr val="1399b8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1863851" y="2717292"/>
              <a:ext cx="8577580" cy="78105"/>
            </a:xfrm>
            <a:custGeom>
              <a:avLst/>
              <a:gdLst/>
              <a:rect l="l" t="t" r="r" b="b"/>
              <a:pathLst>
                <a:path w="8577580" h="78105">
                  <a:moveTo>
                    <a:pt x="8577072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8577072" y="77724"/>
                  </a:lnTo>
                  <a:lnTo>
                    <a:pt x="8577072" y="0"/>
                  </a:lnTo>
                  <a:close/>
                </a:path>
              </a:pathLst>
            </a:custGeom>
            <a:solidFill>
              <a:srgbClr val="4a455c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 idx="0"/>
          </p:nvPr>
        </p:nvSpPr>
        <p:spPr>
          <a:xfrm>
            <a:off x="2290953" y="1083690"/>
            <a:ext cx="7610093" cy="1573785"/>
          </a:xfrm>
          <a:prstGeom prst="rect">
            <a:avLst/>
          </a:prstGeom>
        </p:spPr>
        <p:txBody>
          <a:bodyPr vert="horz" wrap="square" lIns="0" tIns="106045" rIns="0" bIns="0">
            <a:spAutoFit/>
          </a:bodyPr>
          <a:lstStyle/>
          <a:p>
            <a:pPr marL="13970" marR="5080" lvl="0" indent="462915" algn="ctr">
              <a:lnSpc>
                <a:spcPts val="5830"/>
              </a:lnSpc>
              <a:spcBef>
                <a:spcPts val="835"/>
              </a:spcBef>
              <a:defRPr/>
            </a:pPr>
            <a:r>
              <a:rPr lang="ko-KR" altLang="en-US" sz="4200"/>
              <a:t>국방 분야 활용을 위한 드론기반 정보수집 시스템 구축</a:t>
            </a:r>
            <a:endParaRPr lang="ko-KR" altLang="en-US" sz="4200"/>
          </a:p>
        </p:txBody>
      </p:sp>
      <p:sp>
        <p:nvSpPr>
          <p:cNvPr id="9" name="object 9"/>
          <p:cNvSpPr txBox="1"/>
          <p:nvPr/>
        </p:nvSpPr>
        <p:spPr>
          <a:xfrm>
            <a:off x="4744973" y="2924047"/>
            <a:ext cx="2702560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lvl="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캡스톤</a:t>
            </a:r>
            <a:r>
              <a:rPr sz="1800" b="1" spc="-45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800" b="1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디자인</a:t>
            </a:r>
            <a:r>
              <a:rPr lang="ko-KR" altLang="en-US" sz="1800" b="1" spc="-45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Ⅱ</a:t>
            </a:r>
            <a:r>
              <a:rPr sz="1800" b="1" spc="-45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lang="ko-KR" altLang="en-US" b="1" spc="-45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중간</a:t>
            </a:r>
            <a:r>
              <a:rPr sz="1800" b="1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발표</a:t>
            </a:r>
            <a:endParaRPr sz="1800" b="1">
              <a:solidFill>
                <a:srgbClr val="4a455c"/>
              </a:solidFill>
              <a:latin typeface="맑은 고딕"/>
              <a:ea typeface="+mj-ea"/>
              <a:cs typeface="맑은 고딕"/>
            </a:endParaRPr>
          </a:p>
          <a:p>
            <a:pPr lvl="0" algn="ctr">
              <a:lnSpc>
                <a:spcPct val="100000"/>
              </a:lnSpc>
              <a:defRPr/>
            </a:pPr>
            <a:r>
              <a:rPr sz="1800" b="1" spc="-5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202</a:t>
            </a:r>
            <a:r>
              <a:rPr lang="en-US" altLang="ko-KR" sz="1800" b="1" spc="-5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4</a:t>
            </a:r>
            <a:r>
              <a:rPr sz="1800" b="1" spc="-5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.0</a:t>
            </a:r>
            <a:r>
              <a:rPr lang="en-US" b="1" spc="-5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9</a:t>
            </a:r>
            <a:r>
              <a:rPr sz="1800" b="1" spc="-5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.1</a:t>
            </a:r>
            <a:r>
              <a:rPr lang="en-US" b="1" spc="-5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1</a:t>
            </a:r>
            <a:r>
              <a:rPr sz="1800" b="1" spc="-5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.(수)</a:t>
            </a:r>
            <a:endParaRPr sz="1800" b="1" spc="-5">
              <a:solidFill>
                <a:srgbClr val="4a455c"/>
              </a:solidFill>
              <a:latin typeface="맑은 고딕"/>
              <a:ea typeface="+mj-ea"/>
              <a:cs typeface="맑은 고딕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960869" y="4247769"/>
          <a:ext cx="4617085" cy="1245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/>
                <a:gridCol w="971550"/>
                <a:gridCol w="1092200"/>
                <a:gridCol w="1099185"/>
              </a:tblGrid>
              <a:tr h="570627">
                <a:tc>
                  <a:txBody>
                    <a:bodyPr vert="horz" lIns="0" tIns="114935" rIns="0" bIns="0" anchor="t" anchorCtr="0"/>
                    <a:p>
                      <a:pPr marL="127000" lvl="0">
                        <a:lnSpc>
                          <a:spcPct val="100000"/>
                        </a:lnSpc>
                        <a:spcBef>
                          <a:spcPts val="905"/>
                        </a:spcBef>
                        <a:defRPr/>
                      </a:pPr>
                      <a:r>
                        <a:rPr sz="2200" b="1">
                          <a:solidFill>
                            <a:srgbClr val="4a455c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지도교수</a:t>
                      </a:r>
                      <a:endParaRPr sz="2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11493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114935" rIns="0" bIns="0" anchor="t" anchorCtr="0"/>
                    <a:p>
                      <a:pPr marL="92075" lvl="0">
                        <a:lnSpc>
                          <a:spcPct val="100000"/>
                        </a:lnSpc>
                        <a:spcBef>
                          <a:spcPts val="905"/>
                        </a:spcBef>
                        <a:defRPr/>
                      </a:pPr>
                      <a:r>
                        <a:rPr sz="2200" b="1">
                          <a:solidFill>
                            <a:srgbClr val="4a455c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김태훈</a:t>
                      </a:r>
                      <a:endParaRPr sz="2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0" rIns="0" bIns="0" anchor="t" anchorCtr="0"/>
                    <a:p>
                      <a:pPr lvl="0">
                        <a:lnSpc>
                          <a:spcPct val="100000"/>
                        </a:lnSpc>
                        <a:defRPr/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vl="0">
                        <a:lnSpc>
                          <a:spcPct val="100000"/>
                        </a:lnSpc>
                        <a:defRPr/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74734">
                <a:tc>
                  <a:txBody>
                    <a:bodyPr vert="horz" lIns="0" tIns="162559" rIns="0" bIns="0" anchor="t" anchorCtr="0"/>
                    <a:p>
                      <a:pPr marL="127000" lvl="0">
                        <a:lnSpc>
                          <a:spcPct val="100000"/>
                        </a:lnSpc>
                        <a:spcBef>
                          <a:spcPts val="1280"/>
                        </a:spcBef>
                        <a:defRPr/>
                      </a:pPr>
                      <a:r>
                        <a:rPr sz="2200" b="1">
                          <a:solidFill>
                            <a:srgbClr val="4a455c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팀원</a:t>
                      </a:r>
                      <a:endParaRPr sz="2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16256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 vert="horz" lIns="0" tIns="162559" rIns="0" bIns="0" anchor="t" anchorCtr="0"/>
                    <a:p>
                      <a:pPr marL="92075" lvl="0">
                        <a:lnSpc>
                          <a:spcPct val="100000"/>
                        </a:lnSpc>
                        <a:spcBef>
                          <a:spcPts val="1280"/>
                        </a:spcBef>
                        <a:defRPr/>
                      </a:pPr>
                      <a:r>
                        <a:rPr lang="ko-KR" altLang="en-US" sz="2200" b="1">
                          <a:solidFill>
                            <a:srgbClr val="4a455c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이원호</a:t>
                      </a:r>
                      <a:endParaRPr sz="2200" b="1">
                        <a:solidFill>
                          <a:srgbClr val="4a455c"/>
                        </a:solidFill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162559" rIns="0" bIns="0" anchor="t" anchorCtr="0"/>
                    <a:p>
                      <a:pPr marL="120014" lvl="0">
                        <a:lnSpc>
                          <a:spcPct val="100000"/>
                        </a:lnSpc>
                        <a:spcBef>
                          <a:spcPts val="1280"/>
                        </a:spcBef>
                        <a:defRPr/>
                      </a:pPr>
                      <a:r>
                        <a:rPr lang="ko-KR" altLang="en-US" sz="2200" b="1">
                          <a:solidFill>
                            <a:srgbClr val="4a455c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이승주</a:t>
                      </a:r>
                      <a:endParaRPr lang="ko-KR" altLang="en-US" sz="2200" b="1">
                        <a:solidFill>
                          <a:srgbClr val="4a455c"/>
                        </a:solidFill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162560" marB="0"/>
                </a:tc>
                <a:tc>
                  <a:txBody>
                    <a:bodyPr vert="horz" lIns="0" tIns="162559" rIns="0" bIns="0" anchor="t" anchorCtr="0"/>
                    <a:p>
                      <a:pPr marL="208279" lvl="0">
                        <a:lnSpc>
                          <a:spcPct val="100000"/>
                        </a:lnSpc>
                        <a:spcBef>
                          <a:spcPts val="1280"/>
                        </a:spcBef>
                        <a:defRPr/>
                      </a:pPr>
                      <a:endParaRPr sz="2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16256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45664"/>
            <a:ext cx="8074661" cy="1454885"/>
          </a:xfrm>
          <a:prstGeom prst="rect">
            <a:avLst/>
          </a:prstGeom>
        </p:spPr>
        <p:txBody>
          <a:bodyPr vert="horz" wrap="square" lIns="0" tIns="48895" rIns="0" bIns="0">
            <a:spAutoFit/>
          </a:bodyPr>
          <a:lstStyle/>
          <a:p>
            <a:pPr marL="241300" lvl="0" indent="-228600">
              <a:lnSpc>
                <a:spcPct val="100000"/>
              </a:lnSpc>
              <a:spcBef>
                <a:spcPts val="385"/>
              </a:spcBef>
              <a:buClr>
                <a:srgbClr val="4a455c"/>
              </a:buClr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sz="2200" b="1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Part</a:t>
            </a:r>
            <a:r>
              <a:rPr sz="2200" b="1" spc="-30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2200" b="1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1.</a:t>
            </a:r>
            <a:r>
              <a:rPr sz="2200" b="1" spc="-35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lang="ko-KR" altLang="en-US" sz="2200" b="1" spc="-35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캡스톤 </a:t>
            </a:r>
            <a:r>
              <a:rPr lang="en-US" altLang="ko-KR" sz="2200" b="1" spc="-35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2 </a:t>
            </a:r>
            <a:r>
              <a:rPr lang="ko-KR" altLang="en-US" sz="2200" b="1" spc="-35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중간 점검</a:t>
            </a:r>
            <a:endParaRPr lang="ko-KR" altLang="en-US" sz="2200" b="1" spc="-35">
              <a:solidFill>
                <a:srgbClr val="4a455c"/>
              </a:solidFill>
              <a:latin typeface="맑은 고딕"/>
              <a:ea typeface="+mn-ea"/>
              <a:cs typeface="맑은 고딕"/>
            </a:endParaRPr>
          </a:p>
          <a:p>
            <a:pPr marL="241300" lvl="0" indent="-228600">
              <a:lnSpc>
                <a:spcPct val="100000"/>
              </a:lnSpc>
              <a:spcBef>
                <a:spcPts val="385"/>
              </a:spcBef>
              <a:buClr>
                <a:srgbClr val="4a455c"/>
              </a:buClr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endParaRPr lang="ko-KR" altLang="en-US" sz="2200" b="1">
              <a:solidFill>
                <a:srgbClr val="4a455c"/>
              </a:solidFill>
              <a:latin typeface="맑은 고딕"/>
              <a:ea typeface="+mn-ea"/>
              <a:cs typeface="맑은 고딕"/>
            </a:endParaRPr>
          </a:p>
          <a:p>
            <a:pPr marL="241300" lvl="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sz="2200" b="1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Part</a:t>
            </a:r>
            <a:r>
              <a:rPr sz="2200" b="1" spc="-20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lang="en-US" altLang="ko-KR" sz="2200" b="1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2</a:t>
            </a:r>
            <a:r>
              <a:rPr sz="2200" b="1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.</a:t>
            </a:r>
            <a:r>
              <a:rPr sz="2200" b="1" spc="-35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lang="ko-KR" altLang="en-US" sz="2200" b="1" spc="-35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캡스톤</a:t>
            </a:r>
            <a:r>
              <a:rPr lang="en-US" altLang="ko-KR" sz="2200" b="1" spc="-35">
                <a:solidFill>
                  <a:srgbClr val="4a455c"/>
                </a:solidFill>
                <a:latin typeface="맑은 고딕"/>
                <a:cs typeface="맑은 고딕"/>
              </a:rPr>
              <a:t> 2 </a:t>
            </a:r>
            <a:r>
              <a:rPr lang="ko-KR" altLang="en-US" sz="2200" b="1" spc="-35">
                <a:solidFill>
                  <a:srgbClr val="4a455c"/>
                </a:solidFill>
                <a:latin typeface="맑은 고딕"/>
                <a:cs typeface="맑은 고딕"/>
              </a:rPr>
              <a:t>진행 계획</a:t>
            </a:r>
            <a:endParaRPr lang="ko-KR" altLang="en-US" sz="2200" b="1" spc="-35">
              <a:solidFill>
                <a:srgbClr val="4a455c"/>
              </a:solidFill>
              <a:latin typeface="맑은 고딕"/>
              <a:cs typeface="맑은 고딕"/>
            </a:endParaRPr>
          </a:p>
          <a:p>
            <a:pPr marL="241300" lvl="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endParaRPr lang="ko-KR" altLang="en-US" sz="2200" b="1" spc="-35">
              <a:solidFill>
                <a:srgbClr val="4a455c"/>
              </a:solidFill>
              <a:latin typeface="맑은 고딕"/>
              <a:ea typeface="+mn-ea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455472" y="414020"/>
            <a:ext cx="996950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ffffff"/>
                </a:solidFill>
              </a:rPr>
              <a:t>Con</a:t>
            </a:r>
            <a:r>
              <a:rPr sz="1800" spc="-10">
                <a:solidFill>
                  <a:srgbClr val="ffffff"/>
                </a:solidFill>
              </a:rPr>
              <a:t>t</a:t>
            </a:r>
            <a:r>
              <a:rPr sz="1800" spc="-5">
                <a:solidFill>
                  <a:srgbClr val="ffffff"/>
                </a:solidFill>
              </a:rPr>
              <a:t>ents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12004040" y="6569761"/>
            <a:ext cx="109855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solidFill>
                  <a:srgbClr val="4a455c"/>
                </a:solidFill>
                <a:latin typeface="맑은 고딕"/>
                <a:ea typeface="+mn-ea"/>
                <a:cs typeface="맑은 고딕"/>
              </a:rPr>
              <a:t>2</a:t>
            </a:r>
            <a:endParaRPr sz="1200">
              <a:latin typeface="맑은 고딕"/>
              <a:ea typeface="+mn-ea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911" y="247904"/>
            <a:ext cx="4564889" cy="627736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5"/>
              </a:spcBef>
              <a:defRPr/>
            </a:pPr>
            <a:r>
              <a:rPr lang="ko-KR" altLang="en-US" sz="4000" spc="-5" dirty="0" err="1"/>
              <a:t>캡스톤</a:t>
            </a:r>
            <a:r>
              <a:rPr lang="ko-KR" altLang="en-US" sz="4000" spc="-5" dirty="0"/>
              <a:t> </a:t>
            </a:r>
            <a:r>
              <a:rPr lang="en-US" altLang="ko-KR" sz="4000" spc="-5" dirty="0"/>
              <a:t>2 </a:t>
            </a:r>
            <a:r>
              <a:rPr lang="ko-KR" altLang="en-US" sz="4000" spc="-5" dirty="0"/>
              <a:t>중간 점검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259" y="428625"/>
            <a:ext cx="742315" cy="28982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dirty="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Part</a:t>
            </a:r>
            <a:r>
              <a:rPr sz="1800" b="1" spc="-85" dirty="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lang="en-US" b="1" spc="-85" dirty="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1</a:t>
            </a:r>
            <a:r>
              <a:rPr sz="1800" b="1" dirty="0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004040" y="6569761"/>
            <a:ext cx="109855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3</a:t>
            </a:r>
            <a:endParaRPr sz="1200">
              <a:latin typeface="맑은 고딕"/>
              <a:ea typeface="+mj-ea"/>
              <a:cs typeface="맑은 고딕"/>
            </a:endParaRPr>
          </a:p>
        </p:txBody>
      </p:sp>
      <p:sp>
        <p:nvSpPr>
          <p:cNvPr id="25" name="가로 글상자 24"/>
          <p:cNvSpPr txBox="1"/>
          <p:nvPr/>
        </p:nvSpPr>
        <p:spPr>
          <a:xfrm>
            <a:off x="274106" y="1556775"/>
            <a:ext cx="3251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맑은 고딕"/>
              </a:rPr>
              <a:t>시뮬레이션을 통한 통신 실험</a:t>
            </a:r>
          </a:p>
        </p:txBody>
      </p:sp>
      <p:sp>
        <p:nvSpPr>
          <p:cNvPr id="26" name="가로 글상자 25"/>
          <p:cNvSpPr txBox="1"/>
          <p:nvPr/>
        </p:nvSpPr>
        <p:spPr>
          <a:xfrm>
            <a:off x="575259" y="2040516"/>
            <a:ext cx="10964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학교 운동장에서 실험한다고 가정했을 때</a:t>
            </a:r>
            <a:r>
              <a:rPr lang="en-US" altLang="ko-KR" dirty="0"/>
              <a:t>, B C D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지점을 거쳐 데이터를 송수신 후 다시 돌아오는 것이 목표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이 때 최적의 경로를 찾아야 하는데 경로를 다르게 했을 때의 성능 차이를 실험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78885A-C729-68D0-5066-31C722D8B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35" y="2782924"/>
            <a:ext cx="3825648" cy="3849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C0E5B-8A93-4DB1-BA55-F8EAA531ACCB}"/>
              </a:ext>
            </a:extLst>
          </p:cNvPr>
          <p:cNvSpPr txBox="1"/>
          <p:nvPr/>
        </p:nvSpPr>
        <p:spPr>
          <a:xfrm>
            <a:off x="5604724" y="4061523"/>
            <a:ext cx="597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드론이</a:t>
            </a:r>
            <a:r>
              <a:rPr lang="ko-KR" altLang="en-US" dirty="0"/>
              <a:t> 같은 속도로 비행한다고 가정했을 때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삼각형과 사각형 경로의 총 길이 합은 </a:t>
            </a:r>
            <a:r>
              <a:rPr lang="en-US" altLang="ko-KR" dirty="0"/>
              <a:t>18M</a:t>
            </a:r>
            <a:r>
              <a:rPr lang="ko-KR" altLang="en-US" dirty="0"/>
              <a:t>로 계산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1835911" y="247904"/>
            <a:ext cx="4564889" cy="627736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5"/>
              </a:spcBef>
              <a:defRPr/>
            </a:pPr>
            <a:r>
              <a:rPr lang="ko-KR" altLang="en-US" sz="4000" spc="-5"/>
              <a:t>캡스톤 </a:t>
            </a:r>
            <a:r>
              <a:rPr lang="en-US" altLang="ko-KR" sz="4000" spc="-5"/>
              <a:t>2 </a:t>
            </a:r>
            <a:r>
              <a:rPr lang="ko-KR" altLang="en-US" sz="4000" spc="-5"/>
              <a:t>중간 점검</a:t>
            </a:r>
            <a:endParaRPr lang="ko-KR" altLang="en-US" sz="4000" spc="-5"/>
          </a:p>
        </p:txBody>
      </p:sp>
      <p:sp>
        <p:nvSpPr>
          <p:cNvPr id="3" name="object 3"/>
          <p:cNvSpPr txBox="1"/>
          <p:nvPr/>
        </p:nvSpPr>
        <p:spPr>
          <a:xfrm>
            <a:off x="575259" y="428625"/>
            <a:ext cx="742315" cy="28982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Part</a:t>
            </a:r>
            <a:r>
              <a:rPr sz="1800" b="1" spc="-8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lang="en-US" b="1" spc="-8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1</a:t>
            </a:r>
            <a:r>
              <a:rPr sz="18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.</a:t>
            </a:r>
            <a:endParaRPr sz="1800" b="1">
              <a:solidFill>
                <a:srgbClr val="ffffff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04040" y="6569761"/>
            <a:ext cx="109855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3</a:t>
            </a:r>
            <a:endParaRPr sz="1200">
              <a:latin typeface="맑은 고딕"/>
              <a:ea typeface="+mj-ea"/>
              <a:cs typeface="맑은 고딕"/>
            </a:endParaRPr>
          </a:p>
        </p:txBody>
      </p:sp>
      <p:sp>
        <p:nvSpPr>
          <p:cNvPr id="25" name="가로 글상자 24"/>
          <p:cNvSpPr txBox="1"/>
          <p:nvPr/>
        </p:nvSpPr>
        <p:spPr>
          <a:xfrm>
            <a:off x="274106" y="1556775"/>
            <a:ext cx="3251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맑은 고딕"/>
              </a:rPr>
              <a:t>시뮬레이션을 통한 통신 실험</a:t>
            </a:r>
            <a:endParaRPr lang="ko-KR" altLang="en-US" b="1">
              <a:latin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2345" y="3353391"/>
            <a:ext cx="5973112" cy="1454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/>
              <a:t>위의 </a:t>
            </a:r>
            <a:r>
              <a:rPr lang="en-US" altLang="ko-KR"/>
              <a:t>path </a:t>
            </a:r>
            <a:r>
              <a:rPr lang="ko-KR" altLang="en-US"/>
              <a:t>대로 실험 시 </a:t>
            </a:r>
            <a:r>
              <a:rPr lang="en-US" altLang="ko-KR"/>
              <a:t>B, C, D </a:t>
            </a:r>
            <a:r>
              <a:rPr lang="ko-KR" altLang="en-US"/>
              <a:t>각 지점과 송수신 하는 양을 측정하는 실험</a:t>
            </a:r>
            <a:r>
              <a:rPr lang="en-US" altLang="ko-KR"/>
              <a:t>.</a:t>
            </a:r>
            <a:endParaRPr lang="en-US" altLang="ko-KR"/>
          </a:p>
          <a:p>
            <a:pPr marL="285750" lvl="0" indent="-285750">
              <a:buFontTx/>
              <a:buChar char="-"/>
              <a:defRPr/>
            </a:pPr>
            <a:endParaRPr lang="en-US" altLang="ko-KR"/>
          </a:p>
          <a:p>
            <a:pPr marL="285750" lvl="0" indent="-285750">
              <a:buFontTx/>
              <a:buChar char="-"/>
              <a:defRPr/>
            </a:pPr>
            <a:r>
              <a:rPr lang="ko-KR" altLang="en-US"/>
              <a:t>사각형의 </a:t>
            </a:r>
            <a:r>
              <a:rPr lang="en-US" altLang="ko-KR"/>
              <a:t>Path</a:t>
            </a:r>
            <a:r>
              <a:rPr lang="ko-KR" altLang="en-US"/>
              <a:t>가 삼각형의 </a:t>
            </a:r>
            <a:r>
              <a:rPr lang="en-US" altLang="ko-KR"/>
              <a:t>Path</a:t>
            </a:r>
            <a:r>
              <a:rPr lang="ko-KR" altLang="en-US"/>
              <a:t>보다 송수신하는 양이 더 많은 것을 알 수 있음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5325" y="2370474"/>
            <a:ext cx="4987784" cy="3758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1835911" y="247904"/>
            <a:ext cx="4564889" cy="627736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5"/>
              </a:spcBef>
              <a:defRPr/>
            </a:pPr>
            <a:r>
              <a:rPr lang="ko-KR" altLang="en-US" sz="4000" spc="-5"/>
              <a:t>캡스톤 </a:t>
            </a:r>
            <a:r>
              <a:rPr lang="en-US" altLang="ko-KR" sz="4000" spc="-5"/>
              <a:t>2 </a:t>
            </a:r>
            <a:r>
              <a:rPr lang="ko-KR" altLang="en-US" sz="4000" spc="-5"/>
              <a:t>중간 점검</a:t>
            </a:r>
            <a:endParaRPr lang="ko-KR" altLang="en-US" sz="4000" spc="-5"/>
          </a:p>
        </p:txBody>
      </p:sp>
      <p:sp>
        <p:nvSpPr>
          <p:cNvPr id="3" name="object 3"/>
          <p:cNvSpPr txBox="1"/>
          <p:nvPr/>
        </p:nvSpPr>
        <p:spPr>
          <a:xfrm>
            <a:off x="575259" y="428625"/>
            <a:ext cx="742315" cy="28982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Part</a:t>
            </a:r>
            <a:r>
              <a:rPr sz="1800" b="1" spc="-8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lang="en-US" b="1" spc="-8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1</a:t>
            </a:r>
            <a:r>
              <a:rPr sz="18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.</a:t>
            </a:r>
            <a:endParaRPr sz="1800" b="1">
              <a:solidFill>
                <a:srgbClr val="ffffff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04040" y="6569761"/>
            <a:ext cx="109855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3</a:t>
            </a:r>
            <a:endParaRPr sz="1200">
              <a:latin typeface="맑은 고딕"/>
              <a:ea typeface="+mj-ea"/>
              <a:cs typeface="맑은 고딕"/>
            </a:endParaRPr>
          </a:p>
        </p:txBody>
      </p:sp>
      <p:sp>
        <p:nvSpPr>
          <p:cNvPr id="25" name="가로 글상자 24"/>
          <p:cNvSpPr txBox="1"/>
          <p:nvPr/>
        </p:nvSpPr>
        <p:spPr>
          <a:xfrm>
            <a:off x="274106" y="1556775"/>
            <a:ext cx="3251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맑은 고딕"/>
              </a:rPr>
              <a:t>시뮬레이션을 통한 통신 실험</a:t>
            </a:r>
            <a:endParaRPr lang="ko-KR" altLang="en-US" b="1">
              <a:latin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675" y="3413867"/>
            <a:ext cx="5842653" cy="173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/>
              <a:t>이동하는 경로 상에서 각 </a:t>
            </a:r>
            <a:r>
              <a:rPr lang="en-US" altLang="ko-KR"/>
              <a:t>Point</a:t>
            </a:r>
            <a:r>
              <a:rPr lang="ko-KR" altLang="en-US"/>
              <a:t>까지의 거리를 계산하여 어느 위치에서 드론과 연결되어있는 </a:t>
            </a:r>
            <a:r>
              <a:rPr lang="en-US" altLang="ko-KR"/>
              <a:t>Point</a:t>
            </a:r>
            <a:r>
              <a:rPr lang="ko-KR" altLang="en-US"/>
              <a:t>가 바뀌는지 예측</a:t>
            </a:r>
            <a:r>
              <a:rPr lang="en-US" altLang="ko-KR"/>
              <a:t>.</a:t>
            </a:r>
            <a:endParaRPr lang="en-US" altLang="ko-KR"/>
          </a:p>
          <a:p>
            <a:pPr marL="285750" lvl="0" indent="-285750">
              <a:buFontTx/>
              <a:buChar char="-"/>
              <a:defRPr/>
            </a:pPr>
            <a:endParaRPr lang="en-US" altLang="ko-KR"/>
          </a:p>
          <a:p>
            <a:pPr marL="285750" lvl="0" indent="-285750">
              <a:buFontTx/>
              <a:buChar char="-"/>
              <a:defRPr/>
            </a:pPr>
            <a:r>
              <a:rPr lang="en-US" altLang="ko-KR"/>
              <a:t>X</a:t>
            </a:r>
            <a:r>
              <a:rPr lang="ko-KR" altLang="en-US"/>
              <a:t>축은 경로 상에서의 각 변에 대한 순서를 의미하고 </a:t>
            </a:r>
            <a:br>
              <a:rPr lang="en-US" altLang="ko-KR"/>
            </a:br>
            <a:r>
              <a:rPr lang="en-US" altLang="ko-KR"/>
              <a:t>Y</a:t>
            </a:r>
            <a:r>
              <a:rPr lang="ko-KR" altLang="en-US"/>
              <a:t>축은 </a:t>
            </a:r>
            <a:r>
              <a:rPr lang="en-US" altLang="ko-KR"/>
              <a:t>Point</a:t>
            </a:r>
            <a:r>
              <a:rPr lang="ko-KR" altLang="en-US"/>
              <a:t>와의 거리를 의미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4158" y="2068038"/>
            <a:ext cx="5538507" cy="4183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1835911" y="247904"/>
            <a:ext cx="4564889" cy="627736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5"/>
              </a:spcBef>
              <a:defRPr/>
            </a:pPr>
            <a:r>
              <a:rPr lang="ko-KR" altLang="en-US" sz="4000" spc="-5"/>
              <a:t>캡스톤 </a:t>
            </a:r>
            <a:r>
              <a:rPr lang="en-US" altLang="ko-KR" sz="4000" spc="-5"/>
              <a:t>2 </a:t>
            </a:r>
            <a:r>
              <a:rPr lang="ko-KR" altLang="en-US" sz="4000" spc="-5"/>
              <a:t>중간 점검</a:t>
            </a:r>
            <a:endParaRPr lang="ko-KR" altLang="en-US" sz="4000" spc="-5"/>
          </a:p>
        </p:txBody>
      </p:sp>
      <p:sp>
        <p:nvSpPr>
          <p:cNvPr id="3" name="object 3"/>
          <p:cNvSpPr txBox="1"/>
          <p:nvPr/>
        </p:nvSpPr>
        <p:spPr>
          <a:xfrm>
            <a:off x="575259" y="428625"/>
            <a:ext cx="742315" cy="28982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Part</a:t>
            </a:r>
            <a:r>
              <a:rPr sz="1800" b="1" spc="-8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lang="en-US" b="1" spc="-8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1</a:t>
            </a:r>
            <a:r>
              <a:rPr sz="18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.</a:t>
            </a:r>
            <a:endParaRPr sz="1800" b="1">
              <a:solidFill>
                <a:srgbClr val="ffffff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04040" y="6569761"/>
            <a:ext cx="109855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3</a:t>
            </a:r>
            <a:endParaRPr sz="1200">
              <a:latin typeface="맑은 고딕"/>
              <a:ea typeface="+mj-ea"/>
              <a:cs typeface="맑은 고딕"/>
            </a:endParaRPr>
          </a:p>
        </p:txBody>
      </p:sp>
      <p:sp>
        <p:nvSpPr>
          <p:cNvPr id="25" name="가로 글상자 24"/>
          <p:cNvSpPr txBox="1"/>
          <p:nvPr/>
        </p:nvSpPr>
        <p:spPr>
          <a:xfrm>
            <a:off x="803369" y="1463166"/>
            <a:ext cx="2646315" cy="366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맑은 고딕"/>
              </a:rPr>
              <a:t>- </a:t>
            </a:r>
            <a:r>
              <a:rPr lang="ko-KR" altLang="en-US" b="1">
                <a:latin typeface="맑은 고딕"/>
              </a:rPr>
              <a:t>드론 조립 완료</a:t>
            </a:r>
            <a:r>
              <a:rPr lang="en-US" altLang="ko-KR" b="1">
                <a:latin typeface="맑은 고딕"/>
              </a:rPr>
              <a:t>(F450)</a:t>
            </a:r>
            <a:endParaRPr lang="en-US" altLang="ko-KR" b="1">
              <a:latin typeface="맑은 고딕"/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1644081" y="6232898"/>
            <a:ext cx="4564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배경 지식과 경험이 부족하여 시간이 지연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6526" y="1928381"/>
            <a:ext cx="3600000" cy="38536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48131" y="1928381"/>
            <a:ext cx="3600000" cy="3808318"/>
          </a:xfrm>
          <a:prstGeom prst="rect">
            <a:avLst/>
          </a:prstGeom>
        </p:spPr>
      </p:pic>
      <p:sp>
        <p:nvSpPr>
          <p:cNvPr id="8" name="가로 글상자 25"/>
          <p:cNvSpPr txBox="1"/>
          <p:nvPr/>
        </p:nvSpPr>
        <p:spPr>
          <a:xfrm>
            <a:off x="6748131" y="6192563"/>
            <a:ext cx="3620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조종기와 수신기 세팅 과정 단계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1835911" y="247904"/>
            <a:ext cx="4564889" cy="61887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95"/>
              </a:spcBef>
              <a:defRPr/>
            </a:pPr>
            <a:r>
              <a:rPr lang="ko-KR" altLang="en-US" sz="4000" spc="-5"/>
              <a:t>캡스톤</a:t>
            </a:r>
            <a:r>
              <a:rPr lang="en-US" altLang="ko-KR" sz="4000" spc="-5"/>
              <a:t>2</a:t>
            </a:r>
            <a:r>
              <a:rPr lang="ko-KR" altLang="en-US" sz="4000" spc="-5"/>
              <a:t> 진행 계획</a:t>
            </a:r>
            <a:endParaRPr lang="ko-KR" altLang="en-US" sz="4000" spc="-5"/>
          </a:p>
        </p:txBody>
      </p:sp>
      <p:sp>
        <p:nvSpPr>
          <p:cNvPr id="3" name="object 3"/>
          <p:cNvSpPr txBox="1"/>
          <p:nvPr/>
        </p:nvSpPr>
        <p:spPr>
          <a:xfrm>
            <a:off x="575259" y="428625"/>
            <a:ext cx="742315" cy="28982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Part</a:t>
            </a:r>
            <a:r>
              <a:rPr sz="1800" b="1" spc="-8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lang="en-US" b="1" spc="-8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2</a:t>
            </a:r>
            <a:r>
              <a:rPr sz="18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.</a:t>
            </a:r>
            <a:endParaRPr sz="1800" b="1">
              <a:solidFill>
                <a:srgbClr val="ffffff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04040" y="6569761"/>
            <a:ext cx="109855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solidFill>
                  <a:srgbClr val="4a455c"/>
                </a:solidFill>
                <a:latin typeface="맑은 고딕"/>
                <a:ea typeface="+mj-ea"/>
                <a:cs typeface="맑은 고딕"/>
              </a:rPr>
              <a:t>3</a:t>
            </a:r>
            <a:endParaRPr sz="1200">
              <a:latin typeface="맑은 고딕"/>
              <a:ea typeface="+mj-ea"/>
              <a:cs typeface="맑은 고딕"/>
            </a:endParaRPr>
          </a:p>
        </p:txBody>
      </p:sp>
      <p:sp>
        <p:nvSpPr>
          <p:cNvPr id="34" name="Shape 3"/>
          <p:cNvSpPr/>
          <p:nvPr/>
        </p:nvSpPr>
        <p:spPr>
          <a:xfrm>
            <a:off x="906890" y="1160729"/>
            <a:ext cx="47698" cy="5697270"/>
          </a:xfrm>
          <a:prstGeom prst="roundRect">
            <a:avLst>
              <a:gd name="adj" fmla="val 225394"/>
            </a:avLst>
          </a:prstGeom>
          <a:solidFill>
            <a:srgbClr val="cccccc"/>
          </a:solidFill>
          <a:ln/>
        </p:spPr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5" name="Shape 4"/>
          <p:cNvSpPr/>
          <p:nvPr/>
        </p:nvSpPr>
        <p:spPr>
          <a:xfrm>
            <a:off x="1120786" y="1687411"/>
            <a:ext cx="611505" cy="34885"/>
          </a:xfrm>
          <a:prstGeom prst="roundRect">
            <a:avLst>
              <a:gd name="adj" fmla="val 225394"/>
            </a:avLst>
          </a:prstGeom>
          <a:solidFill>
            <a:srgbClr val="cccccc"/>
          </a:solidFill>
          <a:ln/>
        </p:spPr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6" name="Shape 5"/>
          <p:cNvSpPr/>
          <p:nvPr/>
        </p:nvSpPr>
        <p:spPr>
          <a:xfrm>
            <a:off x="727761" y="1508401"/>
            <a:ext cx="393025" cy="393025"/>
          </a:xfrm>
          <a:prstGeom prst="roundRect">
            <a:avLst>
              <a:gd name="adj" fmla="val 2000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Text 6"/>
          <p:cNvSpPr/>
          <p:nvPr/>
        </p:nvSpPr>
        <p:spPr>
          <a:xfrm>
            <a:off x="886233" y="1600079"/>
            <a:ext cx="76081" cy="209669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lvl="0" indent="0" algn="ctr">
              <a:lnSpc>
                <a:spcPts val="1651"/>
              </a:lnSpc>
              <a:buNone/>
              <a:defRPr/>
            </a:pPr>
            <a:r>
              <a:rPr lang="en-US" sz="1651">
                <a:solidFill>
                  <a:srgbClr val="383838"/>
                </a:solidFill>
                <a:latin typeface="Patrick Hand"/>
                <a:ea typeface="Patrick Hand"/>
                <a:cs typeface="Patrick Hand"/>
              </a:rPr>
              <a:t>1</a:t>
            </a:r>
            <a:endParaRPr lang="en-US" sz="1651"/>
          </a:p>
        </p:txBody>
      </p:sp>
      <p:sp>
        <p:nvSpPr>
          <p:cNvPr id="38" name="Text 7"/>
          <p:cNvSpPr/>
          <p:nvPr/>
        </p:nvSpPr>
        <p:spPr>
          <a:xfrm>
            <a:off x="1885226" y="1580245"/>
            <a:ext cx="4361991" cy="177010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lvl="0" indent="0" algn="l">
              <a:lnSpc>
                <a:spcPts val="1720"/>
              </a:lnSpc>
              <a:buNone/>
              <a:defRPr/>
            </a:pPr>
            <a:r>
              <a:rPr lang="ko-KR" altLang="en-US" b="1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하나의 조종기와 </a:t>
            </a:r>
            <a:r>
              <a:rPr lang="en-US" altLang="ko-KR" b="1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3</a:t>
            </a:r>
            <a:r>
              <a:rPr lang="ko-KR" altLang="en-US" b="1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개의 수신기 연결 설정</a:t>
            </a:r>
            <a:endParaRPr lang="en-US" b="1">
              <a:latin typeface="맑은 고딕"/>
              <a:ea typeface="맑은 고딕"/>
            </a:endParaRPr>
          </a:p>
        </p:txBody>
      </p:sp>
      <p:sp>
        <p:nvSpPr>
          <p:cNvPr id="39" name="Text 8"/>
          <p:cNvSpPr/>
          <p:nvPr/>
        </p:nvSpPr>
        <p:spPr>
          <a:xfrm>
            <a:off x="1885227" y="1809867"/>
            <a:ext cx="7235133" cy="559118"/>
          </a:xfrm>
          <a:prstGeom prst="rect">
            <a:avLst/>
          </a:prstGeom>
          <a:noFill/>
          <a:ln/>
        </p:spPr>
        <p:txBody>
          <a:bodyPr wrap="square" anchor="t"/>
          <a:lstStyle/>
          <a:p>
            <a:pPr marL="0" lvl="0" indent="0" algn="l">
              <a:lnSpc>
                <a:spcPts val="2201"/>
              </a:lnSpc>
              <a:buNone/>
              <a:defRPr/>
            </a:pPr>
            <a:r>
              <a:rPr lang="ko-KR" altLang="en-US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각 </a:t>
            </a:r>
            <a:r>
              <a:rPr lang="en-US" altLang="ko-KR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Point B, C, D</a:t>
            </a:r>
            <a:r>
              <a:rPr lang="ko-KR" altLang="en-US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에 해당하는 </a:t>
            </a:r>
            <a:r>
              <a:rPr lang="en-US" altLang="ko-KR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3</a:t>
            </a:r>
            <a:r>
              <a:rPr lang="ko-KR" altLang="en-US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개의 수신기와 드론이 연결이 되는지 확인</a:t>
            </a:r>
            <a:endParaRPr lang="en-US" sz="1500">
              <a:latin typeface="맑은 고딕"/>
              <a:ea typeface="맑은 고딕"/>
            </a:endParaRPr>
          </a:p>
        </p:txBody>
      </p:sp>
      <p:sp>
        <p:nvSpPr>
          <p:cNvPr id="40" name="Shape 9"/>
          <p:cNvSpPr/>
          <p:nvPr/>
        </p:nvSpPr>
        <p:spPr>
          <a:xfrm>
            <a:off x="1120786" y="3093778"/>
            <a:ext cx="611505" cy="34885"/>
          </a:xfrm>
          <a:prstGeom prst="roundRect">
            <a:avLst>
              <a:gd name="adj" fmla="val 225394"/>
            </a:avLst>
          </a:prstGeom>
          <a:solidFill>
            <a:srgbClr val="cccccc"/>
          </a:solidFill>
          <a:ln/>
        </p:spPr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1" name="Shape 10"/>
          <p:cNvSpPr/>
          <p:nvPr/>
        </p:nvSpPr>
        <p:spPr>
          <a:xfrm>
            <a:off x="727761" y="2914767"/>
            <a:ext cx="393025" cy="393025"/>
          </a:xfrm>
          <a:prstGeom prst="roundRect">
            <a:avLst>
              <a:gd name="adj" fmla="val 2000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Text 11"/>
          <p:cNvSpPr/>
          <p:nvPr/>
        </p:nvSpPr>
        <p:spPr>
          <a:xfrm>
            <a:off x="875160" y="3006445"/>
            <a:ext cx="98108" cy="209669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lvl="0" indent="0" algn="ctr">
              <a:lnSpc>
                <a:spcPts val="1651"/>
              </a:lnSpc>
              <a:buNone/>
              <a:defRPr/>
            </a:pPr>
            <a:r>
              <a:rPr lang="en-US" sz="1651">
                <a:solidFill>
                  <a:srgbClr val="383838"/>
                </a:solidFill>
                <a:latin typeface="Patrick Hand"/>
                <a:ea typeface="Patrick Hand"/>
                <a:cs typeface="Patrick Hand"/>
              </a:rPr>
              <a:t>2</a:t>
            </a:r>
            <a:endParaRPr lang="en-US" sz="1651"/>
          </a:p>
        </p:txBody>
      </p:sp>
      <p:sp>
        <p:nvSpPr>
          <p:cNvPr id="43" name="Text 12"/>
          <p:cNvSpPr/>
          <p:nvPr/>
        </p:nvSpPr>
        <p:spPr>
          <a:xfrm>
            <a:off x="1885227" y="2945142"/>
            <a:ext cx="2812137" cy="218480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lvl="0" indent="0" algn="l">
              <a:lnSpc>
                <a:spcPts val="1720"/>
              </a:lnSpc>
              <a:buNone/>
              <a:defRPr/>
            </a:pPr>
            <a:r>
              <a:rPr lang="en-US" altLang="ko-KR" b="1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Pixhawk 설정 및 드론 자율 비행 테스트</a:t>
            </a:r>
            <a:endParaRPr lang="en-US" altLang="ko-KR" b="1">
              <a:latin typeface="맑은 고딕"/>
              <a:ea typeface="맑은 고딕"/>
            </a:endParaRPr>
          </a:p>
        </p:txBody>
      </p:sp>
      <p:sp>
        <p:nvSpPr>
          <p:cNvPr id="44" name="Text 13"/>
          <p:cNvSpPr/>
          <p:nvPr/>
        </p:nvSpPr>
        <p:spPr>
          <a:xfrm>
            <a:off x="1885227" y="3216233"/>
            <a:ext cx="7235133" cy="559118"/>
          </a:xfrm>
          <a:prstGeom prst="rect">
            <a:avLst/>
          </a:prstGeom>
          <a:noFill/>
          <a:ln/>
        </p:spPr>
        <p:txBody>
          <a:bodyPr wrap="square" anchor="t"/>
          <a:lstStyle/>
          <a:p>
            <a:pPr marL="0" lvl="0" indent="0" algn="l">
              <a:lnSpc>
                <a:spcPts val="2201"/>
              </a:lnSpc>
              <a:buNone/>
              <a:defRPr/>
            </a:pPr>
            <a:r>
              <a:rPr lang="en-US" altLang="ko-KR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Pixhawk 설정 및 초기 비행 테스트를 통해 기본 비행 기능을 확인</a:t>
            </a:r>
            <a:endParaRPr lang="en-US" altLang="ko-KR" sz="1500">
              <a:latin typeface="맑은 고딕"/>
              <a:ea typeface="맑은 고딕"/>
            </a:endParaRPr>
          </a:p>
        </p:txBody>
      </p:sp>
      <p:sp>
        <p:nvSpPr>
          <p:cNvPr id="45" name="Shape 14"/>
          <p:cNvSpPr/>
          <p:nvPr/>
        </p:nvSpPr>
        <p:spPr>
          <a:xfrm>
            <a:off x="1120786" y="4500144"/>
            <a:ext cx="611505" cy="34885"/>
          </a:xfrm>
          <a:prstGeom prst="roundRect">
            <a:avLst>
              <a:gd name="adj" fmla="val 225394"/>
            </a:avLst>
          </a:prstGeom>
          <a:solidFill>
            <a:srgbClr val="cccccc"/>
          </a:solidFill>
          <a:ln/>
        </p:spPr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6" name="Shape 15"/>
          <p:cNvSpPr/>
          <p:nvPr/>
        </p:nvSpPr>
        <p:spPr>
          <a:xfrm>
            <a:off x="727761" y="4321133"/>
            <a:ext cx="393025" cy="393025"/>
          </a:xfrm>
          <a:prstGeom prst="roundRect">
            <a:avLst>
              <a:gd name="adj" fmla="val 2000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Text 16"/>
          <p:cNvSpPr/>
          <p:nvPr/>
        </p:nvSpPr>
        <p:spPr>
          <a:xfrm>
            <a:off x="877303" y="4412812"/>
            <a:ext cx="93940" cy="209669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lvl="0" indent="0" algn="ctr">
              <a:lnSpc>
                <a:spcPts val="1651"/>
              </a:lnSpc>
              <a:buNone/>
              <a:defRPr/>
            </a:pPr>
            <a:r>
              <a:rPr lang="en-US" sz="1651">
                <a:solidFill>
                  <a:srgbClr val="383838"/>
                </a:solidFill>
                <a:latin typeface="Patrick Hand"/>
                <a:ea typeface="Patrick Hand"/>
                <a:cs typeface="Patrick Hand"/>
              </a:rPr>
              <a:t>3</a:t>
            </a:r>
            <a:endParaRPr lang="en-US" sz="1651"/>
          </a:p>
        </p:txBody>
      </p:sp>
      <p:sp>
        <p:nvSpPr>
          <p:cNvPr id="48" name="Text 17"/>
          <p:cNvSpPr/>
          <p:nvPr/>
        </p:nvSpPr>
        <p:spPr>
          <a:xfrm>
            <a:off x="1885227" y="4351508"/>
            <a:ext cx="1928336" cy="218480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lvl="0" indent="0" algn="l">
              <a:lnSpc>
                <a:spcPts val="1720"/>
              </a:lnSpc>
              <a:buNone/>
              <a:defRPr/>
            </a:pPr>
            <a:r>
              <a:rPr lang="ko-KR" altLang="en-US" b="1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최적의 경로 찾기</a:t>
            </a:r>
            <a:endParaRPr lang="en-US" b="1">
              <a:latin typeface="맑은 고딕"/>
              <a:ea typeface="맑은 고딕"/>
            </a:endParaRPr>
          </a:p>
        </p:txBody>
      </p:sp>
      <p:sp>
        <p:nvSpPr>
          <p:cNvPr id="49" name="Text 18"/>
          <p:cNvSpPr/>
          <p:nvPr/>
        </p:nvSpPr>
        <p:spPr>
          <a:xfrm>
            <a:off x="1885227" y="4622600"/>
            <a:ext cx="7235133" cy="559118"/>
          </a:xfrm>
          <a:prstGeom prst="rect">
            <a:avLst/>
          </a:prstGeom>
          <a:noFill/>
          <a:ln/>
        </p:spPr>
        <p:txBody>
          <a:bodyPr wrap="square" anchor="t"/>
          <a:lstStyle/>
          <a:p>
            <a:pPr marL="0" lvl="0" indent="0" algn="l">
              <a:lnSpc>
                <a:spcPts val="2201"/>
              </a:lnSpc>
              <a:buNone/>
              <a:defRPr/>
            </a:pPr>
            <a:r>
              <a:rPr lang="ko-KR" altLang="en-US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딥러닝과 데이터 분석을 활용하여 </a:t>
            </a:r>
            <a:r>
              <a:rPr lang="en-US" altLang="ko-KR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3</a:t>
            </a:r>
            <a:r>
              <a:rPr lang="ko-KR" altLang="en-US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개의 </a:t>
            </a:r>
            <a:r>
              <a:rPr lang="en-US" altLang="ko-KR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Point</a:t>
            </a:r>
            <a:r>
              <a:rPr lang="ko-KR" altLang="en-US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가 지형지물에 의해 바뀔 경우 </a:t>
            </a:r>
            <a:br>
              <a:rPr lang="en-US" altLang="ko-KR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</a:br>
            <a:r>
              <a:rPr lang="ko-KR" altLang="en-US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최적의 경로를 찾는 알고리즘 개발</a:t>
            </a:r>
            <a:endParaRPr lang="en-US" sz="1500">
              <a:latin typeface="맑은 고딕"/>
              <a:ea typeface="맑은 고딕"/>
            </a:endParaRPr>
          </a:p>
        </p:txBody>
      </p:sp>
      <p:sp>
        <p:nvSpPr>
          <p:cNvPr id="50" name="Shape 19"/>
          <p:cNvSpPr/>
          <p:nvPr/>
        </p:nvSpPr>
        <p:spPr>
          <a:xfrm>
            <a:off x="1120786" y="5906510"/>
            <a:ext cx="611505" cy="34885"/>
          </a:xfrm>
          <a:prstGeom prst="roundRect">
            <a:avLst>
              <a:gd name="adj" fmla="val 225394"/>
            </a:avLst>
          </a:prstGeom>
          <a:solidFill>
            <a:srgbClr val="cccccc"/>
          </a:solidFill>
          <a:ln/>
        </p:spPr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1" name="Shape 20"/>
          <p:cNvSpPr/>
          <p:nvPr/>
        </p:nvSpPr>
        <p:spPr>
          <a:xfrm>
            <a:off x="727761" y="5727500"/>
            <a:ext cx="393025" cy="393025"/>
          </a:xfrm>
          <a:prstGeom prst="roundRect">
            <a:avLst>
              <a:gd name="adj" fmla="val 2000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2" name="Text 21"/>
          <p:cNvSpPr/>
          <p:nvPr/>
        </p:nvSpPr>
        <p:spPr>
          <a:xfrm>
            <a:off x="884923" y="5819178"/>
            <a:ext cx="78581" cy="209669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lvl="0" indent="0" algn="ctr">
              <a:lnSpc>
                <a:spcPts val="1651"/>
              </a:lnSpc>
              <a:buNone/>
              <a:defRPr/>
            </a:pPr>
            <a:r>
              <a:rPr lang="en-US" sz="1651">
                <a:solidFill>
                  <a:srgbClr val="383838"/>
                </a:solidFill>
                <a:latin typeface="Patrick Hand"/>
                <a:ea typeface="Patrick Hand"/>
                <a:cs typeface="Patrick Hand"/>
              </a:rPr>
              <a:t>4</a:t>
            </a:r>
            <a:endParaRPr lang="en-US" sz="1651"/>
          </a:p>
        </p:txBody>
      </p:sp>
      <p:sp>
        <p:nvSpPr>
          <p:cNvPr id="53" name="Text 22"/>
          <p:cNvSpPr/>
          <p:nvPr/>
        </p:nvSpPr>
        <p:spPr>
          <a:xfrm>
            <a:off x="1885227" y="5757874"/>
            <a:ext cx="1928336" cy="218480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lvl="0" indent="0" algn="l">
              <a:lnSpc>
                <a:spcPts val="1720"/>
              </a:lnSpc>
              <a:buNone/>
              <a:defRPr/>
            </a:pPr>
            <a:r>
              <a:rPr lang="en-US" b="1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최종 테스트 및 문제점 수정</a:t>
            </a:r>
            <a:endParaRPr lang="en-US" b="1">
              <a:latin typeface="맑은 고딕"/>
              <a:ea typeface="맑은 고딕"/>
            </a:endParaRPr>
          </a:p>
        </p:txBody>
      </p:sp>
      <p:sp>
        <p:nvSpPr>
          <p:cNvPr id="54" name="Text 23"/>
          <p:cNvSpPr/>
          <p:nvPr/>
        </p:nvSpPr>
        <p:spPr>
          <a:xfrm>
            <a:off x="1885227" y="6028966"/>
            <a:ext cx="7235133" cy="559118"/>
          </a:xfrm>
          <a:prstGeom prst="rect">
            <a:avLst/>
          </a:prstGeom>
          <a:noFill/>
          <a:ln/>
        </p:spPr>
        <p:txBody>
          <a:bodyPr wrap="square" anchor="t"/>
          <a:lstStyle/>
          <a:p>
            <a:pPr marL="0" lvl="0" indent="0" algn="l">
              <a:lnSpc>
                <a:spcPts val="2201"/>
              </a:lnSpc>
              <a:buNone/>
              <a:defRPr/>
            </a:pPr>
            <a:r>
              <a:rPr lang="en-US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통합된 시스템을 다양한 시나리오에서 최종 테스트하고, 발견된 문제점을 수정</a:t>
            </a:r>
            <a:r>
              <a:rPr lang="ko-KR" altLang="en-US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 및</a:t>
            </a:r>
            <a:r>
              <a:rPr lang="en-US" sz="1500">
                <a:solidFill>
                  <a:srgbClr val="383838"/>
                </a:solidFill>
                <a:latin typeface="맑은 고딕"/>
                <a:ea typeface="맑은 고딕"/>
                <a:cs typeface="Patrick Hand"/>
              </a:rPr>
              <a:t> 필요한 경우 추가적인 테스트를 계획</a:t>
            </a:r>
            <a:endParaRPr lang="en-US" sz="1500">
              <a:solidFill>
                <a:srgbClr val="383838"/>
              </a:solidFill>
              <a:latin typeface="맑은 고딕"/>
              <a:ea typeface="맑은 고딕"/>
              <a:cs typeface="Patrick H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266</ep:Words>
  <ep:PresentationFormat>와이드스크린</ep:PresentationFormat>
  <ep:Paragraphs>48</ep:Paragraphs>
  <ep:Slides>7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국방 분야 활용을 위한 드론기반 정보수집 시스템 구축</vt:lpstr>
      <vt:lpstr>Contents</vt:lpstr>
      <vt:lpstr>캡스톤 2 중간 점검</vt:lpstr>
      <vt:lpstr>캡스톤 2 중간 점검</vt:lpstr>
      <vt:lpstr>캡스톤 2 중간 점검</vt:lpstr>
      <vt:lpstr>캡스톤 2 중간 점검</vt:lpstr>
      <vt:lpstr>캡스톤2 진행 계획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2024-06-10T07:27:07.000</dcterms:created>
  <dc:creator>박상기</dc:creator>
  <cp:lastModifiedBy>lsj71</cp:lastModifiedBy>
  <dcterms:modified xsi:type="dcterms:W3CDTF">2024-09-10T06:29:20.883</dcterms:modified>
  <cp:revision>150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