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ADE7A7-137D-47A9-8F50-39D8BD9FAE6D}">
  <a:tblStyle styleId="{5BADE7A7-137D-47A9-8F50-39D8BD9FAE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1b4cfd35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1b4cfd35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12405b32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712405b32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712405b32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712405b32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7123e7eeb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7123e7eeb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12405b32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712405b32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c1b4cfd3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c1b4cfd3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712405b32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712405b32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6b5b2d53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6b5b2d53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183ba91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2c183ba9176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1b4cfd35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1b4cfd35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12405b3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12405b3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c1b4cfd35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c1b4cfd35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12405b3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712405b3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12405b32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12405b32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12405b3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712405b3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12405b32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712405b32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일정관</a:t>
            </a:r>
            <a:r>
              <a:rPr lang="ko"/>
              <a:t>리 앱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캡스</a:t>
            </a:r>
            <a:r>
              <a:rPr b="1" lang="ko"/>
              <a:t>톤 디자인 중간 발표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팀장 : 박진수 (20182650)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팀원 : </a:t>
            </a:r>
            <a:r>
              <a:rPr lang="ko" sz="1500"/>
              <a:t>구윤지 (20182640) , 송제훈 (20217136)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47" name="Google Shape;347;p22"/>
          <p:cNvPicPr preferRelativeResize="0"/>
          <p:nvPr/>
        </p:nvPicPr>
        <p:blipFill rotWithShape="1">
          <a:blip r:embed="rId3">
            <a:alphaModFix/>
          </a:blip>
          <a:srcRect b="3621" l="0" r="0" t="6948"/>
          <a:stretch/>
        </p:blipFill>
        <p:spPr>
          <a:xfrm>
            <a:off x="458400" y="202013"/>
            <a:ext cx="2373351" cy="459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2"/>
          <p:cNvPicPr preferRelativeResize="0"/>
          <p:nvPr/>
        </p:nvPicPr>
        <p:blipFill rotWithShape="1">
          <a:blip r:embed="rId4">
            <a:alphaModFix/>
          </a:blip>
          <a:srcRect b="3773" l="0" r="0" t="6796"/>
          <a:stretch/>
        </p:blipFill>
        <p:spPr>
          <a:xfrm>
            <a:off x="3385325" y="202013"/>
            <a:ext cx="2373351" cy="459959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2"/>
          <p:cNvSpPr/>
          <p:nvPr/>
        </p:nvSpPr>
        <p:spPr>
          <a:xfrm>
            <a:off x="1396750" y="2253200"/>
            <a:ext cx="466200" cy="7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0" name="Google Shape;350;p22"/>
          <p:cNvCxnSpPr>
            <a:stCxn id="349" idx="3"/>
          </p:cNvCxnSpPr>
          <p:nvPr/>
        </p:nvCxnSpPr>
        <p:spPr>
          <a:xfrm>
            <a:off x="1862950" y="2641700"/>
            <a:ext cx="164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2"/>
          <p:cNvSpPr txBox="1"/>
          <p:nvPr/>
        </p:nvSpPr>
        <p:spPr>
          <a:xfrm>
            <a:off x="1933000" y="2571738"/>
            <a:ext cx="150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일정 상세 조회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2" name="Google Shape;352;p22"/>
          <p:cNvPicPr preferRelativeResize="0"/>
          <p:nvPr/>
        </p:nvPicPr>
        <p:blipFill rotWithShape="1">
          <a:blip r:embed="rId5">
            <a:alphaModFix/>
          </a:blip>
          <a:srcRect b="2418" l="0" r="0" t="6647"/>
          <a:stretch/>
        </p:blipFill>
        <p:spPr>
          <a:xfrm>
            <a:off x="6312250" y="202013"/>
            <a:ext cx="2373351" cy="467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2"/>
          <p:cNvSpPr/>
          <p:nvPr/>
        </p:nvSpPr>
        <p:spPr>
          <a:xfrm>
            <a:off x="3385325" y="564200"/>
            <a:ext cx="2373300" cy="39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4" name="Google Shape;354;p22"/>
          <p:cNvCxnSpPr>
            <a:stCxn id="353" idx="3"/>
          </p:cNvCxnSpPr>
          <p:nvPr/>
        </p:nvCxnSpPr>
        <p:spPr>
          <a:xfrm>
            <a:off x="5758625" y="761000"/>
            <a:ext cx="47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2"/>
          <p:cNvSpPr txBox="1"/>
          <p:nvPr/>
        </p:nvSpPr>
        <p:spPr>
          <a:xfrm>
            <a:off x="4621350" y="957800"/>
            <a:ext cx="184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일정 세부사항 조회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5547525" y="3286550"/>
            <a:ext cx="2937000" cy="785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개선 필요 사항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b="1" lang="ko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카테고리별 일정 조회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b="1" lang="ko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일정 세부사항 항목 수정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62" name="Google Shape;362;p23"/>
          <p:cNvPicPr preferRelativeResize="0"/>
          <p:nvPr/>
        </p:nvPicPr>
        <p:blipFill rotWithShape="1">
          <a:blip r:embed="rId3">
            <a:alphaModFix/>
          </a:blip>
          <a:srcRect b="3773" l="0" r="0" t="6796"/>
          <a:stretch/>
        </p:blipFill>
        <p:spPr>
          <a:xfrm>
            <a:off x="4567462" y="233088"/>
            <a:ext cx="2373351" cy="459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3"/>
          <p:cNvPicPr preferRelativeResize="0"/>
          <p:nvPr/>
        </p:nvPicPr>
        <p:blipFill rotWithShape="1">
          <a:blip r:embed="rId4">
            <a:alphaModFix/>
          </a:blip>
          <a:srcRect b="2118" l="0" r="0" t="6947"/>
          <a:stretch/>
        </p:blipFill>
        <p:spPr>
          <a:xfrm>
            <a:off x="831587" y="233088"/>
            <a:ext cx="2373351" cy="46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3"/>
          <p:cNvSpPr/>
          <p:nvPr/>
        </p:nvSpPr>
        <p:spPr>
          <a:xfrm>
            <a:off x="6474625" y="4304400"/>
            <a:ext cx="416400" cy="47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1810063" y="4436400"/>
            <a:ext cx="416400" cy="47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4335450" y="4348950"/>
            <a:ext cx="206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일정 추가 화면으로 이동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5547525" y="3286550"/>
            <a:ext cx="2937000" cy="585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개선 필요 사항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b="1" lang="ko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일정 목록 조회 항목 추가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8" name="Google Shape;368;p23"/>
          <p:cNvCxnSpPr>
            <a:stCxn id="366" idx="1"/>
            <a:endCxn id="363" idx="3"/>
          </p:cNvCxnSpPr>
          <p:nvPr/>
        </p:nvCxnSpPr>
        <p:spPr>
          <a:xfrm rot="10800000">
            <a:off x="3205050" y="2571600"/>
            <a:ext cx="1130400" cy="1969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74" name="Google Shape;374;p24"/>
          <p:cNvPicPr preferRelativeResize="0"/>
          <p:nvPr/>
        </p:nvPicPr>
        <p:blipFill rotWithShape="1">
          <a:blip r:embed="rId3">
            <a:alphaModFix/>
          </a:blip>
          <a:srcRect b="3374" l="0" r="0" t="7107"/>
          <a:stretch/>
        </p:blipFill>
        <p:spPr>
          <a:xfrm>
            <a:off x="1738363" y="348920"/>
            <a:ext cx="2232700" cy="4331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4"/>
          <p:cNvPicPr preferRelativeResize="0"/>
          <p:nvPr/>
        </p:nvPicPr>
        <p:blipFill rotWithShape="1">
          <a:blip r:embed="rId4">
            <a:alphaModFix/>
          </a:blip>
          <a:srcRect b="2672" l="0" r="0" t="6409"/>
          <a:stretch/>
        </p:blipFill>
        <p:spPr>
          <a:xfrm>
            <a:off x="5172938" y="372220"/>
            <a:ext cx="2232700" cy="4399048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4"/>
          <p:cNvSpPr/>
          <p:nvPr/>
        </p:nvSpPr>
        <p:spPr>
          <a:xfrm>
            <a:off x="3149900" y="963475"/>
            <a:ext cx="641700" cy="27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7" name="Google Shape;377;p24"/>
          <p:cNvCxnSpPr>
            <a:stCxn id="376" idx="3"/>
            <a:endCxn id="375" idx="1"/>
          </p:cNvCxnSpPr>
          <p:nvPr/>
        </p:nvCxnSpPr>
        <p:spPr>
          <a:xfrm>
            <a:off x="3791600" y="1103275"/>
            <a:ext cx="1381200" cy="1468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24"/>
          <p:cNvSpPr txBox="1"/>
          <p:nvPr/>
        </p:nvSpPr>
        <p:spPr>
          <a:xfrm>
            <a:off x="3496325" y="2610625"/>
            <a:ext cx="15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이벤트 결과 작성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5547525" y="3515150"/>
            <a:ext cx="2937000" cy="585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개선 필요 사항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b="1" lang="ko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이벤트 → 이벤트결과 자료이관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85" name="Google Shape;385;p25"/>
          <p:cNvPicPr preferRelativeResize="0"/>
          <p:nvPr/>
        </p:nvPicPr>
        <p:blipFill rotWithShape="1">
          <a:blip r:embed="rId3">
            <a:alphaModFix/>
          </a:blip>
          <a:srcRect b="3174" l="0" r="0" t="7395"/>
          <a:stretch/>
        </p:blipFill>
        <p:spPr>
          <a:xfrm>
            <a:off x="589706" y="252513"/>
            <a:ext cx="2373351" cy="459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5"/>
          <p:cNvPicPr preferRelativeResize="0"/>
          <p:nvPr/>
        </p:nvPicPr>
        <p:blipFill rotWithShape="1">
          <a:blip r:embed="rId4">
            <a:alphaModFix/>
          </a:blip>
          <a:srcRect b="2417" l="0" r="0" t="7395"/>
          <a:stretch/>
        </p:blipFill>
        <p:spPr>
          <a:xfrm>
            <a:off x="3505200" y="252513"/>
            <a:ext cx="2373351" cy="46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5"/>
          <p:cNvSpPr/>
          <p:nvPr/>
        </p:nvSpPr>
        <p:spPr>
          <a:xfrm>
            <a:off x="2714025" y="574950"/>
            <a:ext cx="291600" cy="29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8" name="Google Shape;388;p25"/>
          <p:cNvCxnSpPr>
            <a:stCxn id="387" idx="3"/>
          </p:cNvCxnSpPr>
          <p:nvPr/>
        </p:nvCxnSpPr>
        <p:spPr>
          <a:xfrm>
            <a:off x="3005625" y="722550"/>
            <a:ext cx="490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25"/>
          <p:cNvSpPr txBox="1"/>
          <p:nvPr/>
        </p:nvSpPr>
        <p:spPr>
          <a:xfrm>
            <a:off x="2330175" y="813750"/>
            <a:ext cx="185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회고 항목 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관리 화면 이동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5"/>
          <p:cNvSpPr/>
          <p:nvPr/>
        </p:nvSpPr>
        <p:spPr>
          <a:xfrm>
            <a:off x="632475" y="2404762"/>
            <a:ext cx="2310600" cy="58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5"/>
          <p:cNvSpPr txBox="1"/>
          <p:nvPr/>
        </p:nvSpPr>
        <p:spPr>
          <a:xfrm>
            <a:off x="678013" y="2989150"/>
            <a:ext cx="185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회고 내용 작성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2" name="Google Shape;392;p25"/>
          <p:cNvPicPr preferRelativeResize="0"/>
          <p:nvPr/>
        </p:nvPicPr>
        <p:blipFill rotWithShape="1">
          <a:blip r:embed="rId5">
            <a:alphaModFix/>
          </a:blip>
          <a:srcRect b="2900" l="0" r="0" t="7292"/>
          <a:stretch/>
        </p:blipFill>
        <p:spPr>
          <a:xfrm>
            <a:off x="6420694" y="252525"/>
            <a:ext cx="2133600" cy="463844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5"/>
          <p:cNvSpPr txBox="1"/>
          <p:nvPr/>
        </p:nvSpPr>
        <p:spPr>
          <a:xfrm>
            <a:off x="5547525" y="3286550"/>
            <a:ext cx="2937000" cy="585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개선 필요 사항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b="1" lang="ko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CRUD 기능 개선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추진 계획</a:t>
            </a:r>
            <a:endParaRPr/>
          </a:p>
        </p:txBody>
      </p:sp>
      <p:sp>
        <p:nvSpPr>
          <p:cNvPr id="399" name="Google Shape;399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주요일정</a:t>
            </a:r>
            <a:endParaRPr/>
          </a:p>
        </p:txBody>
      </p:sp>
      <p:sp>
        <p:nvSpPr>
          <p:cNvPr id="405" name="Google Shape;405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406" name="Google Shape;406;p27"/>
          <p:cNvGraphicFramePr/>
          <p:nvPr/>
        </p:nvGraphicFramePr>
        <p:xfrm>
          <a:off x="1036375" y="143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{5BADE7A7-137D-47A9-8F50-39D8BD9FAE6D}</a:tableStyleId>
              </a:tblPr>
              <a:tblGrid>
                <a:gridCol w="1281600"/>
                <a:gridCol w="4215750"/>
                <a:gridCol w="1573900"/>
              </a:tblGrid>
              <a:tr h="3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Active 🔥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 중간발표 (지도교수님 별 개별발표), 분석설계완료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2024-05-14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Not started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 결과보고서 제출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2024-06-07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Not started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 시연 및 최종발표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2024-06-12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Not started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 프로젝트 계획서 제출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2024-07-05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Not started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 계획발표 (캡스톤디자인 1 보완수정사항)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2024-07-10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Not started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 중간보고서 제출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2024-09-06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Not started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 중간발표 (지도교수님 별 개별발표)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2024-09-11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Not started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작품전시회 최종 발표 (10월말, 11월중순)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Not started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결과보고서 및 포트폴리오 제출 (11월말, 12월초)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12" name="Google Shape;412;p28"/>
          <p:cNvSpPr txBox="1"/>
          <p:nvPr/>
        </p:nvSpPr>
        <p:spPr>
          <a:xfrm>
            <a:off x="2980050" y="2171550"/>
            <a:ext cx="318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감사합니다</a:t>
            </a:r>
            <a:endParaRPr sz="4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 sz="3600"/>
              <a:t>목차</a:t>
            </a:r>
            <a:endParaRPr b="1" sz="3600"/>
          </a:p>
        </p:txBody>
      </p:sp>
      <p:sp>
        <p:nvSpPr>
          <p:cNvPr id="284" name="Google Shape;284;p1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/>
              <a:t>과제 목표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/>
              <a:t>중간 결과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/>
              <a:t>향후 추진 계획</a:t>
            </a:r>
            <a:endParaRPr/>
          </a:p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목표</a:t>
            </a:r>
            <a:endParaRPr/>
          </a:p>
        </p:txBody>
      </p:sp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요구사항</a:t>
            </a:r>
            <a:endParaRPr/>
          </a:p>
        </p:txBody>
      </p:sp>
      <p:sp>
        <p:nvSpPr>
          <p:cNvPr id="297" name="Google Shape;297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1173450" y="1612225"/>
            <a:ext cx="6797100" cy="3092700"/>
          </a:xfrm>
          <a:prstGeom prst="flowChartAlternateProcess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1512898" y="3164170"/>
            <a:ext cx="1870500" cy="45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월별/주별 조회</a:t>
            </a:r>
            <a:endParaRPr b="1" sz="1300"/>
          </a:p>
        </p:txBody>
      </p:sp>
      <p:sp>
        <p:nvSpPr>
          <p:cNvPr id="300" name="Google Shape;300;p16"/>
          <p:cNvSpPr/>
          <p:nvPr/>
        </p:nvSpPr>
        <p:spPr>
          <a:xfrm>
            <a:off x="3472200" y="1447175"/>
            <a:ext cx="2199600" cy="42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일정관리 앱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1512891" y="2646000"/>
            <a:ext cx="4007100" cy="45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이벤트 등록/수정/삭제</a:t>
            </a:r>
            <a:endParaRPr b="1" sz="1300"/>
          </a:p>
        </p:txBody>
      </p:sp>
      <p:sp>
        <p:nvSpPr>
          <p:cNvPr id="302" name="Google Shape;302;p16"/>
          <p:cNvSpPr/>
          <p:nvPr/>
        </p:nvSpPr>
        <p:spPr>
          <a:xfrm>
            <a:off x="5760602" y="2142194"/>
            <a:ext cx="1870500" cy="42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회고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5760602" y="2637865"/>
            <a:ext cx="1870500" cy="42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회고 등록/수정/삭제</a:t>
            </a:r>
            <a:endParaRPr b="1" sz="1300"/>
          </a:p>
        </p:txBody>
      </p:sp>
      <p:sp>
        <p:nvSpPr>
          <p:cNvPr id="304" name="Google Shape;304;p16"/>
          <p:cNvSpPr/>
          <p:nvPr/>
        </p:nvSpPr>
        <p:spPr>
          <a:xfrm>
            <a:off x="5760602" y="3133540"/>
            <a:ext cx="1870500" cy="42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회고 AI요약</a:t>
            </a:r>
            <a:endParaRPr b="1" sz="1300"/>
          </a:p>
        </p:txBody>
      </p:sp>
      <p:sp>
        <p:nvSpPr>
          <p:cNvPr id="305" name="Google Shape;305;p16"/>
          <p:cNvSpPr/>
          <p:nvPr/>
        </p:nvSpPr>
        <p:spPr>
          <a:xfrm>
            <a:off x="1512898" y="2131300"/>
            <a:ext cx="1870500" cy="42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캘린더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3688822" y="2131300"/>
            <a:ext cx="1832700" cy="42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스케줄러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3649608" y="3164175"/>
            <a:ext cx="1870500" cy="45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이벤트 결과 등록/수정/삭제</a:t>
            </a:r>
            <a:endParaRPr b="1" sz="1300"/>
          </a:p>
        </p:txBody>
      </p:sp>
      <p:sp>
        <p:nvSpPr>
          <p:cNvPr id="308" name="Google Shape;308;p16"/>
          <p:cNvSpPr/>
          <p:nvPr/>
        </p:nvSpPr>
        <p:spPr>
          <a:xfrm>
            <a:off x="3649611" y="3682341"/>
            <a:ext cx="1870500" cy="45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이벤트 /</a:t>
            </a:r>
            <a:r>
              <a:rPr b="1" lang="ko" sz="1300"/>
              <a:t> </a:t>
            </a:r>
            <a:r>
              <a:rPr b="1" lang="ko" sz="1300"/>
              <a:t>이벤트결과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자료일치</a:t>
            </a:r>
            <a:endParaRPr b="1" sz="1300"/>
          </a:p>
        </p:txBody>
      </p:sp>
      <p:sp>
        <p:nvSpPr>
          <p:cNvPr id="309" name="Google Shape;309;p16"/>
          <p:cNvSpPr/>
          <p:nvPr/>
        </p:nvSpPr>
        <p:spPr>
          <a:xfrm>
            <a:off x="1512911" y="3695616"/>
            <a:ext cx="1870500" cy="45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AI 일정 제안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 결과</a:t>
            </a:r>
            <a:endParaRPr/>
          </a:p>
        </p:txBody>
      </p:sp>
      <p:sp>
        <p:nvSpPr>
          <p:cNvPr id="315" name="Google Shape;315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유스케이스 다이어그램</a:t>
            </a:r>
            <a:endParaRPr/>
          </a:p>
        </p:txBody>
      </p:sp>
      <p:sp>
        <p:nvSpPr>
          <p:cNvPr id="321" name="Google Shape;321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025" y="1199350"/>
            <a:ext cx="63754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 다이어그램</a:t>
            </a:r>
            <a:endParaRPr/>
          </a:p>
        </p:txBody>
      </p:sp>
      <p:sp>
        <p:nvSpPr>
          <p:cNvPr id="328" name="Google Shape;328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29" name="Google Shape;3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281" y="1433025"/>
            <a:ext cx="5829437" cy="33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설계</a:t>
            </a:r>
            <a:endParaRPr/>
          </a:p>
        </p:txBody>
      </p:sp>
      <p:sp>
        <p:nvSpPr>
          <p:cNvPr id="335" name="Google Shape;335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654" y="1170125"/>
            <a:ext cx="41386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