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22"/>
      <p:bold r:id="rId23"/>
    </p:embeddedFont>
    <p:embeddedFont>
      <p:font typeface="Maven Pro" pitchFamily="2" charset="0"/>
      <p:regular r:id="rId24"/>
      <p:bold r:id="rId25"/>
    </p:embeddedFont>
    <p:embeddedFont>
      <p:font typeface="Nunito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ydream72.tistory.com/entry/%EC%95%8C%EA%B3%A0%EB%B3%B4%EB%8B%88-CBD-%EB%B0%A9%EB%B2%95%EB%A1%A0%EC%9D%B4%EB%9E%80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1b4cfd351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1b4cfd351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c1c1c66b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c1c1c66b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c1b4cfd351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c1b4cfd351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c1c1c66ba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c1c1c66ba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c1b4cfd35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c1b4cfd35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c1b4cfd351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c1b4cfd351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c1b4cfd351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c1b4cfd351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c1b4cfd35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c1b4cfd35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c1b4cfd351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c1b4cfd351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https://mydream72.tistory.com/entry/%EC%95%8C%EA%B3%A0%EB%B3%B4%EB%8B%88-CBD-%EB%B0%A9%EB%B2%95%EB%A1%A0%EC%9D%B4%EB%9E%80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재사용 가능한 비즈니스 로직 활용에 초점을 맞춤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컴포넌트 식별 및 구현을 한 이후 컴포넌트를 조립 하여 어플 개발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⇒ 우리는 개발 시간 단축을 목표로 하려고함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c1b4cfd351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c1b4cfd351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6b5b2d530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6b5b2d530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183ba917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1" name="Google Shape;281;g2c183ba917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1b4cfd351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1b4cfd351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1b4cfd351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1b4cfd351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c1b4cfd351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c1b4cfd351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1b4cfd35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c1b4cfd35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1b4cfd351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c1b4cfd351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c1b4cfd351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c1b4cfd351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c1b4cfd351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c1b4cfd351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일정관리 앱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캡스톤 디자인 계획 발표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팀장 : 박진수 (20182650)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팀원 : 구윤지 (20182640) , 송제훈 (20217136)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"/>
          <p:cNvSpPr txBox="1">
            <a:spLocks noGrp="1"/>
          </p:cNvSpPr>
          <p:nvPr>
            <p:ph type="title"/>
          </p:nvPr>
        </p:nvSpPr>
        <p:spPr>
          <a:xfrm>
            <a:off x="1303800" y="5223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결과</a:t>
            </a:r>
            <a:endParaRPr dirty="0"/>
          </a:p>
        </p:txBody>
      </p:sp>
      <p:sp>
        <p:nvSpPr>
          <p:cNvPr id="365" name="Google Shape;365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  <p:sp>
        <p:nvSpPr>
          <p:cNvPr id="366" name="Google Shape;366;p22"/>
          <p:cNvSpPr txBox="1"/>
          <p:nvPr/>
        </p:nvSpPr>
        <p:spPr>
          <a:xfrm>
            <a:off x="1219850" y="1355850"/>
            <a:ext cx="205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595959"/>
                </a:solidFill>
              </a:rPr>
              <a:t>단점</a:t>
            </a:r>
            <a:endParaRPr sz="1500" b="1">
              <a:solidFill>
                <a:srgbClr val="595959"/>
              </a:solidFill>
            </a:endParaRPr>
          </a:p>
        </p:txBody>
      </p:sp>
      <p:sp>
        <p:nvSpPr>
          <p:cNvPr id="367" name="Google Shape;367;p22"/>
          <p:cNvSpPr txBox="1"/>
          <p:nvPr/>
        </p:nvSpPr>
        <p:spPr>
          <a:xfrm>
            <a:off x="915050" y="1877800"/>
            <a:ext cx="32550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AutoNum type="arabicPeriod"/>
            </a:pPr>
            <a:r>
              <a:rPr lang="ko" sz="1300">
                <a:solidFill>
                  <a:srgbClr val="595959"/>
                </a:solidFill>
              </a:rPr>
              <a:t>계획에 집중</a:t>
            </a:r>
            <a:endParaRPr sz="1300">
              <a:solidFill>
                <a:srgbClr val="595959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AutoNum type="alphaLcPeriod"/>
            </a:pPr>
            <a:r>
              <a:rPr lang="ko" sz="1300">
                <a:solidFill>
                  <a:srgbClr val="595959"/>
                </a:solidFill>
              </a:rPr>
              <a:t>계획만 하는 경우 발생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AutoNum type="arabicPeriod"/>
            </a:pPr>
            <a:r>
              <a:rPr lang="ko" sz="1300">
                <a:solidFill>
                  <a:srgbClr val="595959"/>
                </a:solidFill>
              </a:rPr>
              <a:t>복잡한 조작법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AutoNum type="arabicPeriod"/>
            </a:pPr>
            <a:r>
              <a:rPr lang="ko" sz="1300">
                <a:solidFill>
                  <a:srgbClr val="595959"/>
                </a:solidFill>
              </a:rPr>
              <a:t>사용자의 금전적 부담</a:t>
            </a:r>
            <a:endParaRPr sz="1300">
              <a:solidFill>
                <a:srgbClr val="595959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AutoNum type="alphaLcPeriod"/>
            </a:pPr>
            <a:r>
              <a:rPr lang="ko" sz="1300">
                <a:solidFill>
                  <a:srgbClr val="595959"/>
                </a:solidFill>
              </a:rPr>
              <a:t>기능부분 제한</a:t>
            </a:r>
            <a:endParaRPr sz="1300">
              <a:solidFill>
                <a:srgbClr val="595959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AutoNum type="alphaLcPeriod"/>
            </a:pPr>
            <a:r>
              <a:rPr lang="ko" sz="1300">
                <a:solidFill>
                  <a:srgbClr val="595959"/>
                </a:solidFill>
              </a:rPr>
              <a:t>유료앱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4771350" y="1345900"/>
            <a:ext cx="19050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595959"/>
                </a:solidFill>
              </a:rPr>
              <a:t>비전</a:t>
            </a:r>
            <a:endParaRPr sz="1800" b="1">
              <a:solidFill>
                <a:srgbClr val="595959"/>
              </a:solidFill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4572000" y="1828100"/>
            <a:ext cx="29406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AutoNum type="arabicPeriod"/>
            </a:pPr>
            <a:r>
              <a:rPr lang="ko" sz="1300">
                <a:solidFill>
                  <a:srgbClr val="595959"/>
                </a:solidFill>
              </a:rPr>
              <a:t>계획한 시간에 수행한 결과 기록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AutoNum type="arabicPeriod"/>
            </a:pPr>
            <a:r>
              <a:rPr lang="ko" sz="1300">
                <a:solidFill>
                  <a:srgbClr val="595959"/>
                </a:solidFill>
              </a:rPr>
              <a:t>사용자 편의성 제공</a:t>
            </a:r>
            <a:endParaRPr sz="1300">
              <a:solidFill>
                <a:srgbClr val="595959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AutoNum type="arabicPeriod"/>
            </a:pPr>
            <a:r>
              <a:rPr lang="ko" sz="1300">
                <a:solidFill>
                  <a:srgbClr val="595959"/>
                </a:solidFill>
              </a:rPr>
              <a:t>기능 제한 완화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3711175" y="3425079"/>
            <a:ext cx="5200800" cy="14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일정 관리를 어려워 하는 사용자에게 일정계획과 실제 수행 결과를 기록할 수 있는 일정관리앱 개발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595959"/>
                </a:solidFill>
              </a:rPr>
              <a:t> ⇒ </a:t>
            </a:r>
            <a:r>
              <a:rPr lang="ko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사용자는 하루를 마무리하며 부족한 부분을</a:t>
            </a:r>
            <a:br>
              <a:rPr lang="ko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ko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한눈에 확인, 점검후 다음 계획 수립에 도움을 줄 수 있음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 txBox="1">
            <a:spLocks noGrp="1"/>
          </p:cNvSpPr>
          <p:nvPr>
            <p:ph type="title"/>
          </p:nvPr>
        </p:nvSpPr>
        <p:spPr>
          <a:xfrm>
            <a:off x="1303800" y="369975"/>
            <a:ext cx="7030500" cy="6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Malgun Gothic"/>
              <a:buNone/>
            </a:pPr>
            <a:r>
              <a:rPr lang="ko" dirty="0"/>
              <a:t>NEW 일정관리 앱</a:t>
            </a:r>
            <a:endParaRPr dirty="0"/>
          </a:p>
        </p:txBody>
      </p:sp>
      <p:sp>
        <p:nvSpPr>
          <p:cNvPr id="376" name="Google Shape;376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pic>
        <p:nvPicPr>
          <p:cNvPr id="377" name="Google Shape;3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434" y="1461212"/>
            <a:ext cx="1539749" cy="312933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3"/>
          <p:cNvSpPr txBox="1"/>
          <p:nvPr/>
        </p:nvSpPr>
        <p:spPr>
          <a:xfrm>
            <a:off x="2034488" y="4697700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2"/>
                </a:solidFill>
              </a:rPr>
              <a:t>스케줄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2231925" y="2223948"/>
            <a:ext cx="1163400" cy="1693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3"/>
          <p:cNvSpPr txBox="1"/>
          <p:nvPr/>
        </p:nvSpPr>
        <p:spPr>
          <a:xfrm>
            <a:off x="4922150" y="2571750"/>
            <a:ext cx="1734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계획과 실제 수행결과</a:t>
            </a:r>
            <a:endParaRPr sz="130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동시 관리</a:t>
            </a:r>
            <a:r>
              <a:rPr lang="ko" sz="1200">
                <a:solidFill>
                  <a:srgbClr val="FF0000"/>
                </a:solidFill>
              </a:rPr>
              <a:t>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2040832" y="1632850"/>
            <a:ext cx="240000" cy="20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3081713" y="1632850"/>
            <a:ext cx="240000" cy="20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4241400" y="905775"/>
            <a:ext cx="3619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이전, 이후 날 변경 버튼 -&gt; 화면 전환(다른 날)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4" name="Google Shape;384;p23"/>
          <p:cNvCxnSpPr>
            <a:stCxn id="379" idx="3"/>
            <a:endCxn id="380" idx="1"/>
          </p:cNvCxnSpPr>
          <p:nvPr/>
        </p:nvCxnSpPr>
        <p:spPr>
          <a:xfrm rot="10800000" flipH="1">
            <a:off x="3395325" y="2994348"/>
            <a:ext cx="1526700" cy="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23"/>
          <p:cNvCxnSpPr>
            <a:endCxn id="383" idx="1"/>
          </p:cNvCxnSpPr>
          <p:nvPr/>
        </p:nvCxnSpPr>
        <p:spPr>
          <a:xfrm rot="10800000" flipH="1">
            <a:off x="2193300" y="1098225"/>
            <a:ext cx="2048100" cy="5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23"/>
          <p:cNvCxnSpPr>
            <a:stCxn id="382" idx="0"/>
            <a:endCxn id="383" idx="1"/>
          </p:cNvCxnSpPr>
          <p:nvPr/>
        </p:nvCxnSpPr>
        <p:spPr>
          <a:xfrm rot="10800000" flipH="1">
            <a:off x="3201713" y="1098250"/>
            <a:ext cx="1039800" cy="5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23"/>
          <p:cNvSpPr/>
          <p:nvPr/>
        </p:nvSpPr>
        <p:spPr>
          <a:xfrm>
            <a:off x="3251100" y="2046700"/>
            <a:ext cx="197100" cy="177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8" name="Google Shape;388;p23"/>
          <p:cNvCxnSpPr>
            <a:stCxn id="387" idx="3"/>
          </p:cNvCxnSpPr>
          <p:nvPr/>
        </p:nvCxnSpPr>
        <p:spPr>
          <a:xfrm rot="10800000" flipH="1">
            <a:off x="3448200" y="1739650"/>
            <a:ext cx="137730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9" name="Google Shape;389;p23"/>
          <p:cNvSpPr txBox="1"/>
          <p:nvPr/>
        </p:nvSpPr>
        <p:spPr>
          <a:xfrm>
            <a:off x="4922150" y="1549750"/>
            <a:ext cx="250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실제 수행 추가 버튼</a:t>
            </a:r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-&gt; 일정추가 화면 전환</a:t>
            </a:r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1946875" y="4249625"/>
            <a:ext cx="565200" cy="25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3"/>
          <p:cNvSpPr/>
          <p:nvPr/>
        </p:nvSpPr>
        <p:spPr>
          <a:xfrm>
            <a:off x="2851059" y="4249625"/>
            <a:ext cx="565200" cy="25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2" name="Google Shape;392;p23"/>
          <p:cNvCxnSpPr>
            <a:endCxn id="393" idx="1"/>
          </p:cNvCxnSpPr>
          <p:nvPr/>
        </p:nvCxnSpPr>
        <p:spPr>
          <a:xfrm rot="10800000" flipH="1">
            <a:off x="2244550" y="4095350"/>
            <a:ext cx="2391300" cy="2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Google Shape;394;p23"/>
          <p:cNvCxnSpPr>
            <a:endCxn id="393" idx="1"/>
          </p:cNvCxnSpPr>
          <p:nvPr/>
        </p:nvCxnSpPr>
        <p:spPr>
          <a:xfrm rot="10800000" flipH="1">
            <a:off x="3154150" y="4095350"/>
            <a:ext cx="1481700" cy="2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" name="Google Shape;395;p23"/>
          <p:cNvSpPr txBox="1"/>
          <p:nvPr/>
        </p:nvSpPr>
        <p:spPr>
          <a:xfrm>
            <a:off x="4803025" y="3906275"/>
            <a:ext cx="2918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4635850" y="3802850"/>
            <a:ext cx="245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화면 전환 버튼 -&gt; 해당 화면 전환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3"/>
          <p:cNvSpPr/>
          <p:nvPr/>
        </p:nvSpPr>
        <p:spPr>
          <a:xfrm>
            <a:off x="2561563" y="4249625"/>
            <a:ext cx="240000" cy="25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3"/>
          <p:cNvSpPr txBox="1"/>
          <p:nvPr/>
        </p:nvSpPr>
        <p:spPr>
          <a:xfrm>
            <a:off x="4559850" y="4548925"/>
            <a:ext cx="266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일정 추가 버튼 -&gt; 일정 추가 화면 전환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8" name="Google Shape;398;p23"/>
          <p:cNvCxnSpPr>
            <a:stCxn id="396" idx="2"/>
            <a:endCxn id="397" idx="1"/>
          </p:cNvCxnSpPr>
          <p:nvPr/>
        </p:nvCxnSpPr>
        <p:spPr>
          <a:xfrm>
            <a:off x="2681563" y="4500725"/>
            <a:ext cx="18783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  <p:grpSp>
        <p:nvGrpSpPr>
          <p:cNvPr id="404" name="Google Shape;404;p24"/>
          <p:cNvGrpSpPr/>
          <p:nvPr/>
        </p:nvGrpSpPr>
        <p:grpSpPr>
          <a:xfrm>
            <a:off x="1916504" y="806298"/>
            <a:ext cx="1999450" cy="4009714"/>
            <a:chOff x="1977275" y="1175699"/>
            <a:chExt cx="1710832" cy="3862551"/>
          </a:xfrm>
        </p:grpSpPr>
        <p:pic>
          <p:nvPicPr>
            <p:cNvPr id="405" name="Google Shape;40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77275" y="1175699"/>
              <a:ext cx="1710832" cy="3477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p24"/>
            <p:cNvSpPr txBox="1"/>
            <p:nvPr/>
          </p:nvSpPr>
          <p:spPr>
            <a:xfrm>
              <a:off x="2188888" y="4652750"/>
              <a:ext cx="1287600" cy="38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chemeClr val="dk2"/>
                  </a:solidFill>
                </a:rPr>
                <a:t>캘린더</a:t>
              </a:r>
              <a:endParaRPr b="1">
                <a:solidFill>
                  <a:schemeClr val="dk2"/>
                </a:solidFill>
              </a:endParaRPr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5145450" y="196400"/>
            <a:ext cx="2076100" cy="4619600"/>
            <a:chOff x="1852100" y="404450"/>
            <a:chExt cx="2076100" cy="4619600"/>
          </a:xfrm>
        </p:grpSpPr>
        <p:pic>
          <p:nvPicPr>
            <p:cNvPr id="408" name="Google Shape;40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52100" y="404450"/>
              <a:ext cx="2076100" cy="421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24"/>
            <p:cNvSpPr txBox="1"/>
            <p:nvPr/>
          </p:nvSpPr>
          <p:spPr>
            <a:xfrm>
              <a:off x="2246338" y="4623850"/>
              <a:ext cx="128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chemeClr val="dk2"/>
                  </a:solidFill>
                </a:rPr>
                <a:t>회고 관리</a:t>
              </a:r>
              <a:endParaRPr b="1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내용</a:t>
            </a:r>
            <a:endParaRPr/>
          </a:p>
        </p:txBody>
      </p:sp>
      <p:sp>
        <p:nvSpPr>
          <p:cNvPr id="415" name="Google Shape;415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기능적 요구사항</a:t>
            </a:r>
            <a:endParaRPr dirty="0"/>
          </a:p>
        </p:txBody>
      </p:sp>
      <p:sp>
        <p:nvSpPr>
          <p:cNvPr id="421" name="Google Shape;421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972921" y="1399200"/>
            <a:ext cx="2184000" cy="3107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6"/>
          <p:cNvSpPr/>
          <p:nvPr/>
        </p:nvSpPr>
        <p:spPr>
          <a:xfrm>
            <a:off x="3480000" y="1399200"/>
            <a:ext cx="2184000" cy="3107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6"/>
          <p:cNvSpPr/>
          <p:nvPr/>
        </p:nvSpPr>
        <p:spPr>
          <a:xfrm>
            <a:off x="6002227" y="1399200"/>
            <a:ext cx="2184000" cy="3107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1437621" y="4263250"/>
            <a:ext cx="1254600" cy="47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캘린더</a:t>
            </a: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3944700" y="4263250"/>
            <a:ext cx="1254600" cy="47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스케쥴</a:t>
            </a: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6466927" y="4263250"/>
            <a:ext cx="1254600" cy="47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회고 관리</a:t>
            </a:r>
            <a:endParaRPr/>
          </a:p>
        </p:txBody>
      </p:sp>
      <p:sp>
        <p:nvSpPr>
          <p:cNvPr id="428" name="Google Shape;428;p26"/>
          <p:cNvSpPr txBox="1"/>
          <p:nvPr/>
        </p:nvSpPr>
        <p:spPr>
          <a:xfrm>
            <a:off x="1421121" y="1812300"/>
            <a:ext cx="12876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2"/>
                </a:solidFill>
              </a:rPr>
              <a:t>월별 조회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2"/>
                </a:solidFill>
              </a:rPr>
              <a:t>주별 조회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2"/>
                </a:solidFill>
              </a:rPr>
              <a:t>일별 조회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2"/>
                </a:solidFill>
              </a:rPr>
              <a:t>계획 상세 조회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2"/>
                </a:solidFill>
              </a:rPr>
              <a:t>카테고리 등록/수정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</a:endParaRPr>
          </a:p>
        </p:txBody>
      </p:sp>
      <p:sp>
        <p:nvSpPr>
          <p:cNvPr id="429" name="Google Shape;429;p26"/>
          <p:cNvSpPr txBox="1"/>
          <p:nvPr/>
        </p:nvSpPr>
        <p:spPr>
          <a:xfrm>
            <a:off x="6450427" y="2013150"/>
            <a:ext cx="12876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2"/>
                </a:solidFill>
              </a:rPr>
              <a:t>회고 등록/수정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일정과</a:t>
            </a:r>
            <a:endParaRPr sz="12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1:N 관계로 </a:t>
            </a:r>
            <a:endParaRPr sz="12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회고 등록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2"/>
                </a:solidFill>
              </a:rPr>
              <a:t>회고 삭제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430" name="Google Shape;430;p26"/>
          <p:cNvSpPr txBox="1"/>
          <p:nvPr/>
        </p:nvSpPr>
        <p:spPr>
          <a:xfrm>
            <a:off x="3928200" y="1551300"/>
            <a:ext cx="1287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2"/>
                </a:solidFill>
              </a:rPr>
              <a:t>계획 등록/수정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2"/>
                </a:solidFill>
              </a:rPr>
              <a:t>계획 삭제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2"/>
                </a:solidFill>
              </a:rPr>
              <a:t>결과 등록/수정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2"/>
                </a:solidFill>
              </a:rPr>
              <a:t>결과 삭제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2"/>
                </a:solidFill>
              </a:rPr>
              <a:t>계획 → 결과 자료이관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2"/>
                </a:solidFill>
              </a:rPr>
              <a:t>계획 및 결과 상세조회</a:t>
            </a:r>
            <a:endParaRPr sz="12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비기능적 요구사항</a:t>
            </a:r>
            <a:endParaRPr/>
          </a:p>
        </p:txBody>
      </p:sp>
      <p:sp>
        <p:nvSpPr>
          <p:cNvPr id="436" name="Google Shape;436;p2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  <p:grpSp>
        <p:nvGrpSpPr>
          <p:cNvPr id="437" name="Google Shape;437;p27"/>
          <p:cNvGrpSpPr/>
          <p:nvPr/>
        </p:nvGrpSpPr>
        <p:grpSpPr>
          <a:xfrm>
            <a:off x="229751" y="1544880"/>
            <a:ext cx="4947998" cy="3399507"/>
            <a:chOff x="229746" y="1551263"/>
            <a:chExt cx="4342254" cy="3192025"/>
          </a:xfrm>
        </p:grpSpPr>
        <p:grpSp>
          <p:nvGrpSpPr>
            <p:cNvPr id="438" name="Google Shape;438;p27"/>
            <p:cNvGrpSpPr/>
            <p:nvPr/>
          </p:nvGrpSpPr>
          <p:grpSpPr>
            <a:xfrm>
              <a:off x="1757075" y="1551313"/>
              <a:ext cx="1254600" cy="3191950"/>
              <a:chOff x="3728175" y="1551000"/>
              <a:chExt cx="1254600" cy="3191950"/>
            </a:xfrm>
          </p:grpSpPr>
          <p:sp>
            <p:nvSpPr>
              <p:cNvPr id="439" name="Google Shape;439;p27"/>
              <p:cNvSpPr/>
              <p:nvPr/>
            </p:nvSpPr>
            <p:spPr>
              <a:xfrm>
                <a:off x="3728175" y="1551000"/>
                <a:ext cx="1254600" cy="29553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chemeClr val="dk2"/>
                    </a:solidFill>
                  </a:rPr>
                  <a:t>개발 언어 :</a:t>
                </a:r>
                <a:endParaRPr sz="1200" b="1">
                  <a:solidFill>
                    <a:schemeClr val="dk2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dk2"/>
                    </a:solidFill>
                  </a:rPr>
                  <a:t>Dart</a:t>
                </a:r>
                <a:endParaRPr sz="1200">
                  <a:solidFill>
                    <a:schemeClr val="dk2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dk2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chemeClr val="dk2"/>
                    </a:solidFill>
                  </a:rPr>
                  <a:t>프레임워크 : </a:t>
                </a:r>
                <a:r>
                  <a:rPr lang="ko" sz="1200">
                    <a:solidFill>
                      <a:schemeClr val="dk2"/>
                    </a:solidFill>
                  </a:rPr>
                  <a:t>flutter, firebase</a:t>
                </a:r>
                <a:endParaRPr sz="1200">
                  <a:solidFill>
                    <a:schemeClr val="dk2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dk2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chemeClr val="dk2"/>
                    </a:solidFill>
                  </a:rPr>
                  <a:t>분석툴 : </a:t>
                </a:r>
                <a:r>
                  <a:rPr lang="ko" sz="1200">
                    <a:solidFill>
                      <a:schemeClr val="dk2"/>
                    </a:solidFill>
                  </a:rPr>
                  <a:t>firebase test lab</a:t>
                </a:r>
                <a:endParaRPr sz="1200">
                  <a:solidFill>
                    <a:schemeClr val="dk2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2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chemeClr val="dk2"/>
                    </a:solidFill>
                  </a:rPr>
                  <a:t>개발 환경</a:t>
                </a:r>
                <a:r>
                  <a:rPr lang="ko" sz="1200">
                    <a:solidFill>
                      <a:schemeClr val="dk2"/>
                    </a:solidFill>
                  </a:rPr>
                  <a:t> : android studio</a:t>
                </a:r>
                <a:endParaRPr sz="1200">
                  <a:solidFill>
                    <a:schemeClr val="dk2"/>
                  </a:solidFill>
                </a:endParaRPr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3728175" y="4263250"/>
                <a:ext cx="1254600" cy="479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조직</a:t>
                </a:r>
                <a:endParaRPr/>
              </a:p>
            </p:txBody>
          </p:sp>
        </p:grpSp>
        <p:grpSp>
          <p:nvGrpSpPr>
            <p:cNvPr id="441" name="Google Shape;441;p27"/>
            <p:cNvGrpSpPr/>
            <p:nvPr/>
          </p:nvGrpSpPr>
          <p:grpSpPr>
            <a:xfrm>
              <a:off x="3284400" y="1551263"/>
              <a:ext cx="1287600" cy="3192025"/>
              <a:chOff x="6226325" y="1550925"/>
              <a:chExt cx="1287600" cy="3192025"/>
            </a:xfrm>
          </p:grpSpPr>
          <p:sp>
            <p:nvSpPr>
              <p:cNvPr id="442" name="Google Shape;442;p27"/>
              <p:cNvSpPr/>
              <p:nvPr/>
            </p:nvSpPr>
            <p:spPr>
              <a:xfrm>
                <a:off x="6242825" y="1550925"/>
                <a:ext cx="1254600" cy="29553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7"/>
              <p:cNvSpPr txBox="1"/>
              <p:nvPr/>
            </p:nvSpPr>
            <p:spPr>
              <a:xfrm>
                <a:off x="6226325" y="1812298"/>
                <a:ext cx="1287600" cy="20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dk2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dk2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dk2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chemeClr val="dk2"/>
                    </a:solidFill>
                  </a:rPr>
                  <a:t>보안</a:t>
                </a:r>
                <a:endParaRPr sz="1200" b="1">
                  <a:solidFill>
                    <a:schemeClr val="dk2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dk2"/>
                    </a:solidFill>
                  </a:rPr>
                  <a:t>자연재해, 시스템 장애 발생 대비</a:t>
                </a:r>
                <a:endParaRPr sz="1200">
                  <a:solidFill>
                    <a:schemeClr val="dk2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dk2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chemeClr val="dk2"/>
                    </a:solidFill>
                  </a:rPr>
                  <a:t>최신 기술 적용</a:t>
                </a:r>
                <a:endParaRPr sz="1200" b="1">
                  <a:solidFill>
                    <a:schemeClr val="dk2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dk2"/>
                    </a:solidFill>
                  </a:rPr>
                  <a:t>ai,메타버스등 기술 활용</a:t>
                </a:r>
                <a:endParaRPr sz="1200">
                  <a:solidFill>
                    <a:schemeClr val="dk2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dk2"/>
                  </a:solidFill>
                </a:endParaRPr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6242827" y="4263250"/>
                <a:ext cx="1254600" cy="479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외부</a:t>
                </a:r>
                <a:endParaRPr/>
              </a:p>
            </p:txBody>
          </p:sp>
        </p:grpSp>
        <p:grpSp>
          <p:nvGrpSpPr>
            <p:cNvPr id="445" name="Google Shape;445;p27"/>
            <p:cNvGrpSpPr/>
            <p:nvPr/>
          </p:nvGrpSpPr>
          <p:grpSpPr>
            <a:xfrm>
              <a:off x="229746" y="1551488"/>
              <a:ext cx="1254604" cy="3191575"/>
              <a:chOff x="229746" y="1551288"/>
              <a:chExt cx="1254604" cy="3191575"/>
            </a:xfrm>
          </p:grpSpPr>
          <p:grpSp>
            <p:nvGrpSpPr>
              <p:cNvPr id="446" name="Google Shape;446;p27"/>
              <p:cNvGrpSpPr/>
              <p:nvPr/>
            </p:nvGrpSpPr>
            <p:grpSpPr>
              <a:xfrm>
                <a:off x="229750" y="1551288"/>
                <a:ext cx="1254600" cy="2955338"/>
                <a:chOff x="1213525" y="1550888"/>
                <a:chExt cx="1254600" cy="2955338"/>
              </a:xfrm>
            </p:grpSpPr>
            <p:sp>
              <p:nvSpPr>
                <p:cNvPr id="447" name="Google Shape;447;p27"/>
                <p:cNvSpPr/>
                <p:nvPr/>
              </p:nvSpPr>
              <p:spPr>
                <a:xfrm>
                  <a:off x="1213525" y="1550925"/>
                  <a:ext cx="1254600" cy="29553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27"/>
                <p:cNvSpPr txBox="1"/>
                <p:nvPr/>
              </p:nvSpPr>
              <p:spPr>
                <a:xfrm>
                  <a:off x="1264825" y="1550888"/>
                  <a:ext cx="1152000" cy="277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dk2"/>
                    </a:solidFill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 b="1">
                      <a:solidFill>
                        <a:schemeClr val="dk2"/>
                      </a:solidFill>
                    </a:rPr>
                    <a:t>응답시간</a:t>
                  </a:r>
                  <a:endParaRPr sz="1200" b="1">
                    <a:solidFill>
                      <a:schemeClr val="dk2"/>
                    </a:solidFill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>
                      <a:solidFill>
                        <a:schemeClr val="dk2"/>
                      </a:solidFill>
                    </a:rPr>
                    <a:t>3초내 응답</a:t>
                  </a:r>
                  <a:endParaRPr sz="1200">
                    <a:solidFill>
                      <a:schemeClr val="dk2"/>
                    </a:solidFill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dk2"/>
                    </a:solidFill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 b="1">
                      <a:solidFill>
                        <a:schemeClr val="dk2"/>
                      </a:solidFill>
                    </a:rPr>
                    <a:t>오류 알림</a:t>
                  </a:r>
                  <a:endParaRPr sz="1200" b="1">
                    <a:solidFill>
                      <a:schemeClr val="dk2"/>
                    </a:solidFill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>
                      <a:solidFill>
                        <a:schemeClr val="dk2"/>
                      </a:solidFill>
                    </a:rPr>
                    <a:t>사용자에게 팝업창 제시</a:t>
                  </a:r>
                  <a:endParaRPr sz="1200">
                    <a:solidFill>
                      <a:schemeClr val="dk2"/>
                    </a:solidFill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dk2"/>
                    </a:solidFill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 b="1">
                      <a:solidFill>
                        <a:schemeClr val="dk2"/>
                      </a:solidFill>
                    </a:rPr>
                    <a:t>편리성</a:t>
                  </a:r>
                  <a:endParaRPr sz="1200" b="1">
                    <a:solidFill>
                      <a:schemeClr val="dk2"/>
                    </a:solidFill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>
                      <a:solidFill>
                        <a:schemeClr val="dk2"/>
                      </a:solidFill>
                    </a:rPr>
                    <a:t>간편한 일정관리</a:t>
                  </a:r>
                  <a:endParaRPr sz="1200">
                    <a:solidFill>
                      <a:schemeClr val="dk2"/>
                    </a:solidFill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dk2"/>
                    </a:solidFill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 b="1">
                      <a:solidFill>
                        <a:schemeClr val="dk2"/>
                      </a:solidFill>
                    </a:rPr>
                    <a:t>보안</a:t>
                  </a:r>
                  <a:endParaRPr sz="1200" b="1">
                    <a:solidFill>
                      <a:schemeClr val="dk2"/>
                    </a:solidFill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>
                      <a:solidFill>
                        <a:schemeClr val="dk2"/>
                      </a:solidFill>
                    </a:rPr>
                    <a:t>정보 수정 권한 제한</a:t>
                  </a:r>
                  <a:endParaRPr sz="1200">
                    <a:solidFill>
                      <a:schemeClr val="dk2"/>
                    </a:solidFill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449" name="Google Shape;449;p27"/>
              <p:cNvSpPr/>
              <p:nvPr/>
            </p:nvSpPr>
            <p:spPr>
              <a:xfrm>
                <a:off x="229746" y="4263163"/>
                <a:ext cx="1254600" cy="479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제품</a:t>
                </a:r>
                <a:endParaRPr/>
              </a:p>
            </p:txBody>
          </p:sp>
        </p:grpSp>
      </p:grpSp>
      <p:grpSp>
        <p:nvGrpSpPr>
          <p:cNvPr id="450" name="Google Shape;450;p27"/>
          <p:cNvGrpSpPr/>
          <p:nvPr/>
        </p:nvGrpSpPr>
        <p:grpSpPr>
          <a:xfrm>
            <a:off x="5242200" y="1192057"/>
            <a:ext cx="3859024" cy="3080181"/>
            <a:chOff x="5284975" y="999507"/>
            <a:chExt cx="3859024" cy="3080181"/>
          </a:xfrm>
        </p:grpSpPr>
        <p:pic>
          <p:nvPicPr>
            <p:cNvPr id="451" name="Google Shape;45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87526" y="999507"/>
              <a:ext cx="3148276" cy="149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38575" y="3149688"/>
              <a:ext cx="2705424" cy="93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84975" y="2125250"/>
              <a:ext cx="2184827" cy="12268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추진 전략 및 방법</a:t>
            </a:r>
            <a:endParaRPr/>
          </a:p>
        </p:txBody>
      </p:sp>
      <p:sp>
        <p:nvSpPr>
          <p:cNvPr id="459" name="Google Shape;459;p2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CBD 방법론과 팀원 역할</a:t>
            </a:r>
            <a:endParaRPr dirty="0"/>
          </a:p>
        </p:txBody>
      </p:sp>
      <p:sp>
        <p:nvSpPr>
          <p:cNvPr id="465" name="Google Shape;465;p2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  <p:pic>
        <p:nvPicPr>
          <p:cNvPr id="466" name="Google Shape;4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746" y="1412325"/>
            <a:ext cx="5202826" cy="24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9"/>
          <p:cNvSpPr txBox="1"/>
          <p:nvPr/>
        </p:nvSpPr>
        <p:spPr>
          <a:xfrm>
            <a:off x="1426600" y="4060625"/>
            <a:ext cx="52803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역할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팀장: 박진수 - 캘린더 기능 개발, 구현/ UI 개발, 구현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팀원: 구윤지 - 앱 부가 기능 개발 ,구현 / UI 개발 , 구현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팀원: 송제훈 - 스케줄러 기능 개발, 구현 / UI 개발, 구현</a:t>
            </a:r>
            <a:endParaRPr sz="7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프로젝트 일정</a:t>
            </a:r>
            <a:endParaRPr/>
          </a:p>
        </p:txBody>
      </p:sp>
      <p:sp>
        <p:nvSpPr>
          <p:cNvPr id="473" name="Google Shape;473;p3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  <p:pic>
        <p:nvPicPr>
          <p:cNvPr id="474" name="Google Shape;474;p30" descr="텍스트, 스크린샷, 라인, 번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76" y="1593924"/>
            <a:ext cx="8936050" cy="29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  <p:sp>
        <p:nvSpPr>
          <p:cNvPr id="480" name="Google Shape;480;p31"/>
          <p:cNvSpPr txBox="1"/>
          <p:nvPr/>
        </p:nvSpPr>
        <p:spPr>
          <a:xfrm>
            <a:off x="2980050" y="2171550"/>
            <a:ext cx="3183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감사합니다</a:t>
            </a:r>
            <a:endParaRPr sz="4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 sz="3600" b="1"/>
              <a:t>목차</a:t>
            </a:r>
            <a:endParaRPr sz="3600" b="1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"/>
              <a:t>배경 및 필요성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"/>
              <a:t>목표 및 비전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"/>
              <a:t>프로젝트 내용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"/>
              <a:t>추진 전략 및 방법</a:t>
            </a: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배경 및 필요성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배경 및 필요성 (1)</a:t>
            </a:r>
            <a:endParaRPr dirty="0"/>
          </a:p>
        </p:txBody>
      </p:sp>
      <p:sp>
        <p:nvSpPr>
          <p:cNvPr id="297" name="Google Shape;297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04" y="1581183"/>
            <a:ext cx="3657551" cy="27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>
            <a:spLocks noGrp="1"/>
          </p:cNvSpPr>
          <p:nvPr>
            <p:ph type="body" idx="4294967295"/>
          </p:nvPr>
        </p:nvSpPr>
        <p:spPr>
          <a:xfrm>
            <a:off x="4492875" y="4546250"/>
            <a:ext cx="3841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70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재택근무, 프리랜서, 부업(N잡) 증가 ⇒ 일상과 일의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균형이 어긋남   </a:t>
            </a:r>
            <a:endParaRPr/>
          </a:p>
        </p:txBody>
      </p:sp>
      <p:grpSp>
        <p:nvGrpSpPr>
          <p:cNvPr id="300" name="Google Shape;300;p16"/>
          <p:cNvGrpSpPr/>
          <p:nvPr/>
        </p:nvGrpSpPr>
        <p:grpSpPr>
          <a:xfrm>
            <a:off x="4220304" y="1581117"/>
            <a:ext cx="4481793" cy="2743266"/>
            <a:chOff x="3166225" y="867950"/>
            <a:chExt cx="5210175" cy="2974375"/>
          </a:xfrm>
        </p:grpSpPr>
        <p:pic>
          <p:nvPicPr>
            <p:cNvPr id="301" name="Google Shape;30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66225" y="867950"/>
              <a:ext cx="5210175" cy="2771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66225" y="3480375"/>
              <a:ext cx="5210175" cy="361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Google Shape;303;p16"/>
          <p:cNvSpPr txBox="1">
            <a:spLocks noGrp="1"/>
          </p:cNvSpPr>
          <p:nvPr>
            <p:ph type="body" idx="4294967295"/>
          </p:nvPr>
        </p:nvSpPr>
        <p:spPr>
          <a:xfrm>
            <a:off x="371825" y="4546250"/>
            <a:ext cx="37275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직장의 인식 변화(평생직장X)⇒ 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프리랜서, 부업(N잡) 증가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배경 및 필요성 (2)</a:t>
            </a:r>
            <a:endParaRPr dirty="0"/>
          </a:p>
        </p:txBody>
      </p:sp>
      <p:sp>
        <p:nvSpPr>
          <p:cNvPr id="309" name="Google Shape;309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pic>
        <p:nvPicPr>
          <p:cNvPr id="310" name="Google Shape;310;p17" descr="폰트, 그래픽, 로고, 그래픽 디자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6526" y="1808339"/>
            <a:ext cx="2627523" cy="13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8303" y="2786863"/>
            <a:ext cx="1216250" cy="12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043" y="1645663"/>
            <a:ext cx="4599475" cy="25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 descr="로고, 상징, 폰트, 그래픽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97765" y="1520213"/>
            <a:ext cx="1389192" cy="1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63293" y="3088414"/>
            <a:ext cx="736297" cy="8044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 txBox="1">
            <a:spLocks noGrp="1"/>
          </p:cNvSpPr>
          <p:nvPr>
            <p:ph type="body" idx="4294967295"/>
          </p:nvPr>
        </p:nvSpPr>
        <p:spPr>
          <a:xfrm>
            <a:off x="420700" y="4305412"/>
            <a:ext cx="45339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SNS, Youtube 와 같은 소셜 플랫폼의 활성화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⇒ 시간 효율 저하</a:t>
            </a:r>
            <a:r>
              <a:rPr lang="ko"/>
              <a:t> </a:t>
            </a:r>
            <a:endParaRPr/>
          </a:p>
        </p:txBody>
      </p:sp>
      <p:sp>
        <p:nvSpPr>
          <p:cNvPr id="316" name="Google Shape;316;p17"/>
          <p:cNvSpPr txBox="1"/>
          <p:nvPr/>
        </p:nvSpPr>
        <p:spPr>
          <a:xfrm>
            <a:off x="4954600" y="4305400"/>
            <a:ext cx="4078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Notion Labs와 ClickUp의 캘린더 앱 인수</a:t>
            </a:r>
            <a:endParaRPr sz="13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rgbClr val="595959"/>
                </a:solidFill>
              </a:rPr>
              <a:t> ⇒ 시간 관리 도구 필요성의 증가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목표 및 비전</a:t>
            </a:r>
            <a:endParaRPr/>
          </a:p>
        </p:txBody>
      </p:sp>
      <p:sp>
        <p:nvSpPr>
          <p:cNvPr id="322" name="Google Shape;322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>
            <a:spLocks noGrp="1"/>
          </p:cNvSpPr>
          <p:nvPr>
            <p:ph type="title"/>
          </p:nvPr>
        </p:nvSpPr>
        <p:spPr>
          <a:xfrm>
            <a:off x="1303800" y="5223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벤치마킹(1) - 구글캘린더</a:t>
            </a:r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body" idx="2"/>
          </p:nvPr>
        </p:nvSpPr>
        <p:spPr>
          <a:xfrm>
            <a:off x="5979225" y="1560725"/>
            <a:ext cx="2354700" cy="29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Arial"/>
                <a:ea typeface="Arial"/>
                <a:cs typeface="Arial"/>
                <a:sym typeface="Arial"/>
              </a:rPr>
              <a:t>장점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직관적인 UI/UX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GMail, Google Maps 와 같은 Google 제품과의 호환성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타 사용자와 공유 가능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Arial"/>
                <a:ea typeface="Arial"/>
                <a:cs typeface="Arial"/>
                <a:sym typeface="Arial"/>
              </a:rPr>
              <a:t>단점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계획 수행여부에 대한 정보를 입력할 수 없음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하루의 회고를 작성 할 수 없음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pic>
        <p:nvPicPr>
          <p:cNvPr id="330" name="Google Shape;330;p19"/>
          <p:cNvPicPr preferRelativeResize="0"/>
          <p:nvPr/>
        </p:nvPicPr>
        <p:blipFill rotWithShape="1">
          <a:blip r:embed="rId3">
            <a:alphaModFix/>
          </a:blip>
          <a:srcRect t="4792" b="2512"/>
          <a:stretch/>
        </p:blipFill>
        <p:spPr>
          <a:xfrm>
            <a:off x="757776" y="1560724"/>
            <a:ext cx="1487483" cy="30127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31" name="Google Shape;331;p19"/>
          <p:cNvPicPr preferRelativeResize="0"/>
          <p:nvPr/>
        </p:nvPicPr>
        <p:blipFill rotWithShape="1">
          <a:blip r:embed="rId4">
            <a:alphaModFix/>
          </a:blip>
          <a:srcRect t="4792" b="2512"/>
          <a:stretch/>
        </p:blipFill>
        <p:spPr>
          <a:xfrm>
            <a:off x="2390271" y="1560724"/>
            <a:ext cx="1487462" cy="301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 rotWithShape="1">
          <a:blip r:embed="rId5">
            <a:alphaModFix/>
          </a:blip>
          <a:srcRect t="4792" b="2512"/>
          <a:stretch/>
        </p:blipFill>
        <p:spPr>
          <a:xfrm>
            <a:off x="4022744" y="1560724"/>
            <a:ext cx="1487483" cy="30127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33" name="Google Shape;333;p19"/>
          <p:cNvSpPr txBox="1"/>
          <p:nvPr/>
        </p:nvSpPr>
        <p:spPr>
          <a:xfrm>
            <a:off x="902214" y="4538388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일정 등록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2436946" y="4538388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월별 조회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4124054" y="4538388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일별 조회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>
            <a:spLocks noGrp="1"/>
          </p:cNvSpPr>
          <p:nvPr>
            <p:ph type="title"/>
          </p:nvPr>
        </p:nvSpPr>
        <p:spPr>
          <a:xfrm>
            <a:off x="1303800" y="5223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벤치마킹(2) - 하루관리</a:t>
            </a:r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body" idx="2"/>
          </p:nvPr>
        </p:nvSpPr>
        <p:spPr>
          <a:xfrm>
            <a:off x="5979225" y="1560725"/>
            <a:ext cx="2354700" cy="29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Arial"/>
                <a:ea typeface="Arial"/>
                <a:cs typeface="Arial"/>
                <a:sym typeface="Arial"/>
              </a:rPr>
              <a:t>장점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직관적인 UI/UX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조작법이 단순하고 쉽다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반복적인 습관관리에 효율적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Arial"/>
                <a:ea typeface="Arial"/>
                <a:cs typeface="Arial"/>
                <a:sym typeface="Arial"/>
              </a:rPr>
              <a:t>단점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변동 일정에 대한 관리 부재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계획 수행여부에 대한 정보를 입력할 수 없음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유료 어플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pic>
        <p:nvPicPr>
          <p:cNvPr id="343" name="Google Shape;343;p20"/>
          <p:cNvPicPr preferRelativeResize="0"/>
          <p:nvPr/>
        </p:nvPicPr>
        <p:blipFill rotWithShape="1">
          <a:blip r:embed="rId3">
            <a:alphaModFix/>
          </a:blip>
          <a:srcRect t="4792" b="3228"/>
          <a:stretch/>
        </p:blipFill>
        <p:spPr>
          <a:xfrm>
            <a:off x="1065500" y="1353200"/>
            <a:ext cx="1636850" cy="323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/>
          <p:cNvPicPr preferRelativeResize="0"/>
          <p:nvPr/>
        </p:nvPicPr>
        <p:blipFill rotWithShape="1">
          <a:blip r:embed="rId4">
            <a:alphaModFix/>
          </a:blip>
          <a:srcRect t="4792" b="3228"/>
          <a:stretch/>
        </p:blipFill>
        <p:spPr>
          <a:xfrm>
            <a:off x="3404151" y="1353200"/>
            <a:ext cx="1636873" cy="323850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0"/>
          <p:cNvSpPr txBox="1"/>
          <p:nvPr/>
        </p:nvSpPr>
        <p:spPr>
          <a:xfrm>
            <a:off x="1240125" y="4475400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하루 일정 조회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3578788" y="4475400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일정 등록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>
            <a:spLocks noGrp="1"/>
          </p:cNvSpPr>
          <p:nvPr>
            <p:ph type="title"/>
          </p:nvPr>
        </p:nvSpPr>
        <p:spPr>
          <a:xfrm>
            <a:off x="1303800" y="5223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벤치마킹(3) - 마이루틴</a:t>
            </a:r>
            <a:endParaRPr/>
          </a:p>
        </p:txBody>
      </p:sp>
      <p:sp>
        <p:nvSpPr>
          <p:cNvPr id="352" name="Google Shape;352;p21"/>
          <p:cNvSpPr txBox="1">
            <a:spLocks noGrp="1"/>
          </p:cNvSpPr>
          <p:nvPr>
            <p:ph type="body" idx="2"/>
          </p:nvPr>
        </p:nvSpPr>
        <p:spPr>
          <a:xfrm>
            <a:off x="5979225" y="1467300"/>
            <a:ext cx="3020400" cy="32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Arial"/>
                <a:ea typeface="Arial"/>
                <a:cs typeface="Arial"/>
                <a:sym typeface="Arial"/>
              </a:rPr>
              <a:t>장점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루틴, 투두, 회고 등 기능이 다양함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일간/주간/월간 통계로 성취율 확인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소셜 기능으로 공유 가능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Arial"/>
                <a:ea typeface="Arial"/>
                <a:cs typeface="Arial"/>
                <a:sym typeface="Arial"/>
              </a:rPr>
              <a:t>단점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앞선 타 어플과 비교했을때 조작법이   어려움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변동된 계획을 한눈에 볼 수 없음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무료버전인 경우,   루틴의 개수 5개로 제한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pic>
        <p:nvPicPr>
          <p:cNvPr id="354" name="Google Shape;354;p21"/>
          <p:cNvPicPr preferRelativeResize="0"/>
          <p:nvPr/>
        </p:nvPicPr>
        <p:blipFill rotWithShape="1">
          <a:blip r:embed="rId3">
            <a:alphaModFix/>
          </a:blip>
          <a:srcRect t="5479" b="2744"/>
          <a:stretch/>
        </p:blipFill>
        <p:spPr>
          <a:xfrm>
            <a:off x="316463" y="1362312"/>
            <a:ext cx="1764950" cy="313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1"/>
          <p:cNvPicPr preferRelativeResize="0"/>
          <p:nvPr/>
        </p:nvPicPr>
        <p:blipFill rotWithShape="1">
          <a:blip r:embed="rId4">
            <a:alphaModFix/>
          </a:blip>
          <a:srcRect t="4612" b="2208"/>
          <a:stretch/>
        </p:blipFill>
        <p:spPr>
          <a:xfrm>
            <a:off x="2165525" y="1362312"/>
            <a:ext cx="1764950" cy="318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1"/>
          <p:cNvPicPr preferRelativeResize="0"/>
          <p:nvPr/>
        </p:nvPicPr>
        <p:blipFill rotWithShape="1">
          <a:blip r:embed="rId5">
            <a:alphaModFix/>
          </a:blip>
          <a:srcRect t="5173" b="3418"/>
          <a:stretch/>
        </p:blipFill>
        <p:spPr>
          <a:xfrm>
            <a:off x="4014588" y="1362312"/>
            <a:ext cx="1764950" cy="3180877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1"/>
          <p:cNvSpPr txBox="1"/>
          <p:nvPr/>
        </p:nvSpPr>
        <p:spPr>
          <a:xfrm>
            <a:off x="690600" y="4608075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하루 루틴 조회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2488088" y="4608075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일정등록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4285600" y="4608075"/>
            <a:ext cx="128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회고 등록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Macintosh PowerPoint</Application>
  <PresentationFormat>화면 슬라이드 쇼(16:9)</PresentationFormat>
  <Paragraphs>188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Malgun Gothic</vt:lpstr>
      <vt:lpstr>Maven Pro</vt:lpstr>
      <vt:lpstr>Nunito</vt:lpstr>
      <vt:lpstr>Arial</vt:lpstr>
      <vt:lpstr>Momentum</vt:lpstr>
      <vt:lpstr>일정관리 앱</vt:lpstr>
      <vt:lpstr> 목차</vt:lpstr>
      <vt:lpstr>배경 및 필요성</vt:lpstr>
      <vt:lpstr>배경 및 필요성 (1)</vt:lpstr>
      <vt:lpstr>배경 및 필요성 (2)</vt:lpstr>
      <vt:lpstr>목표 및 비전</vt:lpstr>
      <vt:lpstr>벤치마킹(1) - 구글캘린더</vt:lpstr>
      <vt:lpstr>벤치마킹(2) - 하루관리</vt:lpstr>
      <vt:lpstr>벤치마킹(3) - 마이루틴</vt:lpstr>
      <vt:lpstr>결과</vt:lpstr>
      <vt:lpstr>NEW 일정관리 앱</vt:lpstr>
      <vt:lpstr>PowerPoint 프레젠테이션</vt:lpstr>
      <vt:lpstr>프로젝트 내용</vt:lpstr>
      <vt:lpstr>기능적 요구사항</vt:lpstr>
      <vt:lpstr>비기능적 요구사항</vt:lpstr>
      <vt:lpstr>추진 전략 및 방법</vt:lpstr>
      <vt:lpstr>CBD 방법론과 팀원 역할</vt:lpstr>
      <vt:lpstr>팀 프로젝트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일정관리 앱</dc:title>
  <cp:lastModifiedBy>박진수</cp:lastModifiedBy>
  <cp:revision>1</cp:revision>
  <dcterms:modified xsi:type="dcterms:W3CDTF">2024-03-12T04:03:52Z</dcterms:modified>
</cp:coreProperties>
</file>