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embeddedFontLst>
    <p:embeddedFont>
      <p:font typeface="맑은 고딕" panose="020B0503020000020004" pitchFamily="34" charset="-127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0"/>
    <p:restoredTop sz="76408"/>
  </p:normalViewPr>
  <p:slideViewPr>
    <p:cSldViewPr>
      <p:cViewPr varScale="1">
        <p:scale>
          <a:sx n="61" d="100"/>
          <a:sy n="61" d="100"/>
        </p:scale>
        <p:origin x="896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CC3F8-E9D1-DA43-BA11-81DAF4D1D81C}" type="datetimeFigureOut">
              <a:rPr kumimoji="1" lang="ko-KR" altLang="en-US" smtClean="0"/>
              <a:t>2024. 3. 12.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C271E-16F3-454D-A6E3-920E464BB2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211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안녕하세요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캡스톤</a:t>
            </a:r>
            <a:r>
              <a:rPr lang="ko-KR" altLang="en-US" dirty="0"/>
              <a:t> 디자인</a:t>
            </a:r>
            <a:r>
              <a:rPr lang="en-US" altLang="ko-KR" dirty="0"/>
              <a:t>1</a:t>
            </a:r>
            <a:r>
              <a:rPr lang="ko-KR" altLang="en-US" dirty="0"/>
              <a:t> 계획 발표를 맡은 이정민입니다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저희는 객체 스토리지 서비스와 유니티 </a:t>
            </a:r>
            <a:r>
              <a:rPr lang="en-US" altLang="ko-KR" dirty="0"/>
              <a:t>3D</a:t>
            </a:r>
            <a:r>
              <a:rPr lang="ko-KR" altLang="en-US" dirty="0" err="1"/>
              <a:t>를</a:t>
            </a:r>
            <a:r>
              <a:rPr lang="ko-KR" altLang="en-US" dirty="0"/>
              <a:t> 이용한 </a:t>
            </a:r>
            <a:r>
              <a:rPr lang="en-US" altLang="ko-KR" dirty="0"/>
              <a:t>2</a:t>
            </a:r>
            <a:r>
              <a:rPr lang="ko-KR" altLang="en-US" dirty="0"/>
              <a:t>인 멀티 퍼즐게임이라는 주제로 </a:t>
            </a:r>
            <a:r>
              <a:rPr lang="ko-KR" altLang="en-US" dirty="0" err="1"/>
              <a:t>캡스톤</a:t>
            </a:r>
            <a:r>
              <a:rPr lang="ko-KR" altLang="en-US" dirty="0"/>
              <a:t> 디자인을 진행하려 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C271E-16F3-454D-A6E3-920E464BB210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5931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이상으로 발표를 마치겠습니다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감사합니다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C271E-16F3-454D-A6E3-920E464BB210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7323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/>
              <a:t>저희가 이러한 주제를 선정한 이유는 다음과 같습니다</a:t>
            </a:r>
            <a:r>
              <a:rPr kumimoji="1" lang="en-US" altLang="ko-KR" dirty="0"/>
              <a:t>.</a:t>
            </a:r>
          </a:p>
          <a:p>
            <a:pPr lvl="0">
              <a:defRPr/>
            </a:pPr>
            <a:r>
              <a:rPr kumimoji="1" lang="ko-KR" altLang="en-US" dirty="0" err="1"/>
              <a:t>팬데믹</a:t>
            </a:r>
            <a:r>
              <a:rPr kumimoji="1" lang="ko-KR" altLang="en-US" dirty="0"/>
              <a:t> 이후 게임업계가 점차 어려워지고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매출을 올리기 </a:t>
            </a:r>
            <a:r>
              <a:rPr kumimoji="1" lang="ko-KR" altLang="en-US" dirty="0" err="1"/>
              <a:t>쉽게끔</a:t>
            </a:r>
            <a:r>
              <a:rPr kumimoji="1" lang="ko-KR" altLang="en-US" dirty="0"/>
              <a:t> 설계된 게임만을 중시하는 분위기가 고조되어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게임분야에도 다양한 기술과 새로운 분야를 연구함으로써 이를 헤쳐 나가야 한다고 생각합니다</a:t>
            </a:r>
            <a:r>
              <a:rPr kumimoji="1" lang="en-US" altLang="ko-KR" dirty="0"/>
              <a:t>.</a:t>
            </a:r>
          </a:p>
          <a:p>
            <a:pPr lvl="0">
              <a:defRPr/>
            </a:pPr>
            <a:r>
              <a:rPr kumimoji="1" lang="ko-KR" altLang="en-US" dirty="0"/>
              <a:t>또한 게임과 다양한 </a:t>
            </a:r>
            <a:r>
              <a:rPr kumimoji="1" lang="en-US" altLang="ko-KR" dirty="0"/>
              <a:t>IT</a:t>
            </a:r>
            <a:r>
              <a:rPr kumimoji="1" lang="ko-KR" altLang="en-US" dirty="0"/>
              <a:t>분야가 접목되어 사용하는 사례가 많아지면서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여러가지 </a:t>
            </a:r>
            <a:r>
              <a:rPr kumimoji="1" lang="en-US" altLang="ko-KR" dirty="0"/>
              <a:t>IT</a:t>
            </a:r>
            <a:r>
              <a:rPr kumimoji="1" lang="ko-KR" altLang="en-US" dirty="0"/>
              <a:t>기술과 트렌드에 대한 탐구와 적용에 게임이라는 분야가 적합하다고 생각하였습니다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C271E-16F3-454D-A6E3-920E464BB21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277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/>
              <a:t>따라서 저희는 현재 발전하고 있는 메타버스를 기반으로 가상세계를 탐험하고 퍼즐을 해결하면서 사용자에게 적극적인 참여를 요구하는 게임을 제작하는 것을 목표로 하고 있습니다</a:t>
            </a:r>
            <a:r>
              <a:rPr kumimoji="1" lang="en-US" altLang="ko-KR" dirty="0"/>
              <a:t>.</a:t>
            </a:r>
          </a:p>
          <a:p>
            <a:pPr lvl="0">
              <a:defRPr/>
            </a:pPr>
            <a:r>
              <a:rPr kumimoji="1" lang="en-US" altLang="ko-KR" dirty="0"/>
              <a:t>Unity</a:t>
            </a:r>
            <a:r>
              <a:rPr kumimoji="1" lang="ko-KR" altLang="en-US" dirty="0"/>
              <a:t>와 데이터베이스</a:t>
            </a:r>
            <a:r>
              <a:rPr kumimoji="1" lang="en-US" altLang="ko-KR" dirty="0"/>
              <a:t>,</a:t>
            </a:r>
            <a:r>
              <a:rPr kumimoji="1" lang="ko-KR" altLang="en-US" dirty="0"/>
              <a:t> 클라우드 등 다양한 분야를 접목한 멀티 플레이어 시스템을 구축할 것입니다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C271E-16F3-454D-A6E3-920E464BB210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325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유사한 장르의 게임인 </a:t>
            </a:r>
            <a:r>
              <a:rPr kumimoji="1" lang="en-US" altLang="ko-KR" dirty="0"/>
              <a:t>it takes two</a:t>
            </a:r>
            <a:r>
              <a:rPr kumimoji="1" lang="ko-KR" altLang="en-US" dirty="0"/>
              <a:t> 플레이 영상입니다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C271E-16F3-454D-A6E3-920E464BB21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840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/>
              <a:t>저희가 구현하고자 하는 주요 기능입니다</a:t>
            </a:r>
            <a:r>
              <a:rPr kumimoji="1" lang="en-US" altLang="ko-KR" dirty="0"/>
              <a:t>.</a:t>
            </a:r>
          </a:p>
          <a:p>
            <a:pPr lvl="0">
              <a:defRPr/>
            </a:pPr>
            <a:r>
              <a:rPr kumimoji="1" lang="en-US" altLang="ko-KR" dirty="0"/>
              <a:t>Unity 3D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움직임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상호작용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스테이지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UI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구현하고</a:t>
            </a:r>
          </a:p>
          <a:p>
            <a:pPr lvl="0">
              <a:defRPr/>
            </a:pPr>
            <a:r>
              <a:rPr kumimoji="1" lang="en-US" altLang="ko-KR" dirty="0"/>
              <a:t>FSM</a:t>
            </a:r>
            <a:r>
              <a:rPr kumimoji="1" lang="ko-KR" altLang="en-US" dirty="0"/>
              <a:t> 모델로 캐릭터의 행동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이벤트 등을 관리합니다</a:t>
            </a:r>
            <a:r>
              <a:rPr kumimoji="1" lang="en-US" altLang="ko-KR" dirty="0"/>
              <a:t>.</a:t>
            </a:r>
          </a:p>
          <a:p>
            <a:pPr lvl="0">
              <a:defRPr/>
            </a:pPr>
            <a:r>
              <a:rPr kumimoji="1" lang="ko-KR" altLang="en-US" dirty="0"/>
              <a:t>다양한 퍼즐 유형을 구현할 예정이며</a:t>
            </a:r>
          </a:p>
          <a:p>
            <a:pPr lvl="0">
              <a:defRPr/>
            </a:pPr>
            <a:r>
              <a:rPr kumimoji="1" lang="ko-KR" altLang="en-US" dirty="0"/>
              <a:t>온라인 서비스에서 자주 사용되는 </a:t>
            </a:r>
            <a:r>
              <a:rPr kumimoji="1" lang="en-US" altLang="ko-KR" dirty="0"/>
              <a:t>Photon</a:t>
            </a:r>
            <a:r>
              <a:rPr kumimoji="1" lang="ko-KR" altLang="en-US" dirty="0"/>
              <a:t>엔진을 이용하여 멀티플레이를 구현하고</a:t>
            </a:r>
          </a:p>
          <a:p>
            <a:pPr lvl="0">
              <a:defRPr/>
            </a:pPr>
            <a:r>
              <a:rPr kumimoji="1" lang="en-US" altLang="ko-KR" dirty="0"/>
              <a:t>Amazon Web Service</a:t>
            </a:r>
            <a:r>
              <a:rPr kumimoji="1" lang="ko-KR" altLang="en-US" dirty="0"/>
              <a:t>에서 제공하는 클라우드 스토리지 서비스인 </a:t>
            </a:r>
            <a:r>
              <a:rPr kumimoji="1" lang="en-US" altLang="ko-KR" dirty="0"/>
              <a:t>Amazon S3</a:t>
            </a:r>
            <a:r>
              <a:rPr kumimoji="1" lang="ko-KR" altLang="en-US" dirty="0"/>
              <a:t> 서비스를 통해 게임에 사용되는 자산을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버킷</a:t>
            </a:r>
            <a:r>
              <a:rPr kumimoji="1" lang="en-US" altLang="ko-KR" dirty="0"/>
              <a:t>”</a:t>
            </a:r>
            <a:r>
              <a:rPr kumimoji="1" lang="ko-KR" altLang="en-US" dirty="0"/>
              <a:t>이라는 리소스에 객체로 저장하여 동적으로 </a:t>
            </a:r>
            <a:r>
              <a:rPr kumimoji="1" lang="ko-KR" altLang="en-US" dirty="0" err="1"/>
              <a:t>로드함으로써</a:t>
            </a:r>
            <a:r>
              <a:rPr kumimoji="1" lang="ko-KR" altLang="en-US" dirty="0"/>
              <a:t> 게임의 유연성과 성능을 향상시킬 것입니다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C271E-16F3-454D-A6E3-920E464BB210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9351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/>
              <a:t>다음으로는 추진 전략입니다</a:t>
            </a:r>
            <a:r>
              <a:rPr kumimoji="1" lang="en-US" altLang="ko-KR" dirty="0"/>
              <a:t>.</a:t>
            </a:r>
          </a:p>
          <a:p>
            <a:pPr lvl="0">
              <a:defRPr/>
            </a:pPr>
            <a:r>
              <a:rPr kumimoji="1" lang="ko-KR" altLang="en-US" dirty="0"/>
              <a:t>주 </a:t>
            </a:r>
            <a:r>
              <a:rPr kumimoji="1" lang="en-US" altLang="ko-KR" dirty="0"/>
              <a:t>1</a:t>
            </a:r>
            <a:r>
              <a:rPr kumimoji="1" lang="ko-KR" altLang="en-US" dirty="0"/>
              <a:t>회 </a:t>
            </a:r>
            <a:r>
              <a:rPr kumimoji="1" lang="ko-KR" altLang="en-US" dirty="0" err="1"/>
              <a:t>디스코드를</a:t>
            </a:r>
            <a:r>
              <a:rPr kumimoji="1" lang="ko-KR" altLang="en-US" dirty="0"/>
              <a:t> 통해 비대면으로 진행 상황을 보고하고 회의를 진행합니다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이를 통해 대면 일정을 맞추지 않아도 보다 편리한 소통이 가능하게 합니다</a:t>
            </a:r>
            <a:r>
              <a:rPr kumimoji="1" lang="en-US" altLang="ko-KR" dirty="0"/>
              <a:t>.</a:t>
            </a:r>
          </a:p>
          <a:p>
            <a:pPr lvl="0">
              <a:defRPr/>
            </a:pPr>
            <a:r>
              <a:rPr kumimoji="1" lang="ko-KR" altLang="en-US" dirty="0"/>
              <a:t>또한 </a:t>
            </a:r>
            <a:r>
              <a:rPr kumimoji="1" lang="en-US" altLang="ko-KR" dirty="0"/>
              <a:t>Notion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Workflow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관리하여 프로젝트를 보다 효율적으로 운영하며</a:t>
            </a:r>
            <a:r>
              <a:rPr kumimoji="1" lang="en-US" altLang="ko-KR" dirty="0"/>
              <a:t>,</a:t>
            </a:r>
          </a:p>
          <a:p>
            <a:pPr lvl="0">
              <a:defRPr/>
            </a:pPr>
            <a:r>
              <a:rPr kumimoji="1" lang="ko-KR" altLang="en-US" dirty="0"/>
              <a:t>애자일 방법론을 채택해 프로젝트를 탄력적으로 진행합니다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C271E-16F3-454D-A6E3-920E464BB210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5950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/>
              <a:t>추진 일정은 다음과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현재 기획과 </a:t>
            </a:r>
            <a:r>
              <a:rPr kumimoji="1" lang="en-US" altLang="ko-KR" dirty="0"/>
              <a:t>UI</a:t>
            </a:r>
            <a:r>
              <a:rPr kumimoji="1" lang="ko-KR" altLang="en-US" dirty="0" err="1"/>
              <a:t>개발중에</a:t>
            </a:r>
            <a:r>
              <a:rPr kumimoji="1" lang="ko-KR" altLang="en-US" dirty="0"/>
              <a:t> 있는 상태입니다</a:t>
            </a:r>
            <a:r>
              <a:rPr kumimoji="1" lang="en-US" altLang="ko-KR" dirty="0"/>
              <a:t>.</a:t>
            </a:r>
            <a:endParaRPr kumimoji="1" lang="ko-KR" altLang="en-US" dirty="0"/>
          </a:p>
          <a:p>
            <a:pPr lvl="0">
              <a:defRPr/>
            </a:pPr>
            <a:r>
              <a:rPr kumimoji="1" lang="en-US" altLang="ko-KR" dirty="0"/>
              <a:t>(</a:t>
            </a:r>
            <a:r>
              <a:rPr kumimoji="1" lang="ko-KR" altLang="en-US" dirty="0"/>
              <a:t>슬라이드 보면서 설명</a:t>
            </a:r>
            <a:r>
              <a:rPr kumimoji="1" lang="en-US" altLang="ko-KR" dirty="0"/>
              <a:t>)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C271E-16F3-454D-A6E3-920E464BB210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482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/>
              <a:t>다음은 각 </a:t>
            </a:r>
            <a:r>
              <a:rPr kumimoji="1" lang="ko-KR" altLang="en-US" dirty="0" err="1"/>
              <a:t>인원별</a:t>
            </a:r>
            <a:r>
              <a:rPr kumimoji="1" lang="ko-KR" altLang="en-US" dirty="0"/>
              <a:t> 역할 분담입니다</a:t>
            </a:r>
            <a:r>
              <a:rPr kumimoji="1" lang="en-US" altLang="ko-KR" dirty="0"/>
              <a:t>.</a:t>
            </a:r>
          </a:p>
          <a:p>
            <a:pPr lvl="0">
              <a:defRPr/>
            </a:pPr>
            <a:r>
              <a:rPr kumimoji="1" lang="en-US" altLang="ko-KR" dirty="0"/>
              <a:t>(</a:t>
            </a:r>
            <a:r>
              <a:rPr kumimoji="1" lang="ko-KR" altLang="en-US" dirty="0"/>
              <a:t>슬라이드 보면서 설명</a:t>
            </a:r>
            <a:r>
              <a:rPr kumimoji="1" lang="en-US" altLang="ko-KR" dirty="0"/>
              <a:t>)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C271E-16F3-454D-A6E3-920E464BB210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6117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마지막으로 저희가 개발하고자 하는 게임이 어떤 학구적인 의미가 있는지 말씀드리겠습니다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게임 엔진인 유니티를 활용함으로써 개발 환경에 알맞는 코딩 능력과 활용 능력을 향상시킬 수 있습니다</a:t>
            </a:r>
          </a:p>
          <a:p>
            <a:r>
              <a:rPr kumimoji="1" lang="ko-KR" altLang="en-US" dirty="0"/>
              <a:t>또한 전공 분야에서 학습한 프로그래밍 언어</a:t>
            </a:r>
            <a:r>
              <a:rPr kumimoji="1" lang="en-US" altLang="ko-KR" dirty="0"/>
              <a:t>, </a:t>
            </a:r>
            <a:r>
              <a:rPr kumimoji="1" lang="ko-KR" altLang="en-US" dirty="0"/>
              <a:t>소프트웨어 설계</a:t>
            </a:r>
            <a:r>
              <a:rPr kumimoji="1" lang="en-US" altLang="ko-KR" dirty="0"/>
              <a:t>, </a:t>
            </a:r>
            <a:r>
              <a:rPr kumimoji="1" lang="ko-KR" altLang="en-US" dirty="0"/>
              <a:t>데이터베이스</a:t>
            </a:r>
            <a:r>
              <a:rPr kumimoji="1" lang="en-US" altLang="ko-KR" dirty="0"/>
              <a:t>, </a:t>
            </a:r>
            <a:r>
              <a:rPr kumimoji="1" lang="ko-KR" altLang="en-US" dirty="0"/>
              <a:t>통신</a:t>
            </a:r>
            <a:r>
              <a:rPr kumimoji="1" lang="en-US" altLang="ko-KR" dirty="0"/>
              <a:t>, </a:t>
            </a:r>
            <a:r>
              <a:rPr kumimoji="1" lang="ko-KR" altLang="en-US" dirty="0"/>
              <a:t>디자인 패턴과 같은 다양한 지식들을 종합하여 활용하며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필드에서 사용하는 여러 서비스를 적용하여 각 기술이 원활하게 상호작용 할 수 있도록 조율하는 작업을 통해 기술적 통합을 이룰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대학에서 지난 시간동안 공부한 내용들을 총집약하고 한 발자국 더 나아갈 수 있는 수단으로써 게임 개발을 선택했고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이를 통해 학문적 기여에 힘쓸 것입니다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C271E-16F3-454D-A6E3-920E464BB210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21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1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0" Type="http://schemas.openxmlformats.org/officeDocument/2006/relationships/image" Target="../media/image8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UOcK_dyxuLs?feature=oembed" TargetMode="External"/><Relationship Id="rId6" Type="http://schemas.openxmlformats.org/officeDocument/2006/relationships/image" Target="../media/image20.png"/><Relationship Id="rId5" Type="http://schemas.openxmlformats.org/officeDocument/2006/relationships/image" Target="../media/image36.png"/><Relationship Id="rId10" Type="http://schemas.openxmlformats.org/officeDocument/2006/relationships/image" Target="../media/image39.jpeg"/><Relationship Id="rId4" Type="http://schemas.openxmlformats.org/officeDocument/2006/relationships/image" Target="../media/image10.png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8.png"/><Relationship Id="rId26" Type="http://schemas.openxmlformats.org/officeDocument/2006/relationships/image" Target="../media/image59.png"/><Relationship Id="rId3" Type="http://schemas.openxmlformats.org/officeDocument/2006/relationships/image" Target="../media/image40.png"/><Relationship Id="rId21" Type="http://schemas.openxmlformats.org/officeDocument/2006/relationships/image" Target="../media/image56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3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19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20.png"/><Relationship Id="rId10" Type="http://schemas.openxmlformats.org/officeDocument/2006/relationships/image" Target="../media/image47.png"/><Relationship Id="rId19" Type="http://schemas.openxmlformats.org/officeDocument/2006/relationships/image" Target="../media/image55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1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19" Type="http://schemas.openxmlformats.org/officeDocument/2006/relationships/image" Target="../media/image73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26" Type="http://schemas.openxmlformats.org/officeDocument/2006/relationships/image" Target="../media/image98.png"/><Relationship Id="rId39" Type="http://schemas.openxmlformats.org/officeDocument/2006/relationships/image" Target="../media/image109.png"/><Relationship Id="rId21" Type="http://schemas.openxmlformats.org/officeDocument/2006/relationships/image" Target="../media/image93.png"/><Relationship Id="rId34" Type="http://schemas.openxmlformats.org/officeDocument/2006/relationships/image" Target="../media/image106.png"/><Relationship Id="rId42" Type="http://schemas.openxmlformats.org/officeDocument/2006/relationships/image" Target="../media/image112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8.png"/><Relationship Id="rId29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24" Type="http://schemas.openxmlformats.org/officeDocument/2006/relationships/image" Target="../media/image96.png"/><Relationship Id="rId32" Type="http://schemas.openxmlformats.org/officeDocument/2006/relationships/image" Target="../media/image104.png"/><Relationship Id="rId37" Type="http://schemas.openxmlformats.org/officeDocument/2006/relationships/image" Target="../media/image19.png"/><Relationship Id="rId40" Type="http://schemas.openxmlformats.org/officeDocument/2006/relationships/image" Target="../media/image110.png"/><Relationship Id="rId45" Type="http://schemas.openxmlformats.org/officeDocument/2006/relationships/image" Target="../media/image115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28" Type="http://schemas.openxmlformats.org/officeDocument/2006/relationships/image" Target="../media/image100.png"/><Relationship Id="rId36" Type="http://schemas.openxmlformats.org/officeDocument/2006/relationships/image" Target="../media/image20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31" Type="http://schemas.openxmlformats.org/officeDocument/2006/relationships/image" Target="../media/image103.png"/><Relationship Id="rId44" Type="http://schemas.openxmlformats.org/officeDocument/2006/relationships/image" Target="../media/image114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Relationship Id="rId27" Type="http://schemas.openxmlformats.org/officeDocument/2006/relationships/image" Target="../media/image99.png"/><Relationship Id="rId30" Type="http://schemas.openxmlformats.org/officeDocument/2006/relationships/image" Target="../media/image102.png"/><Relationship Id="rId35" Type="http://schemas.openxmlformats.org/officeDocument/2006/relationships/image" Target="../media/image107.png"/><Relationship Id="rId43" Type="http://schemas.openxmlformats.org/officeDocument/2006/relationships/image" Target="../media/image113.png"/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33" Type="http://schemas.openxmlformats.org/officeDocument/2006/relationships/image" Target="../media/image105.png"/><Relationship Id="rId38" Type="http://schemas.openxmlformats.org/officeDocument/2006/relationships/image" Target="../media/image108.png"/><Relationship Id="rId20" Type="http://schemas.openxmlformats.org/officeDocument/2006/relationships/image" Target="../media/image92.png"/><Relationship Id="rId41" Type="http://schemas.openxmlformats.org/officeDocument/2006/relationships/image" Target="../media/image1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11" Type="http://schemas.openxmlformats.org/officeDocument/2006/relationships/image" Target="../media/image19.png"/><Relationship Id="rId5" Type="http://schemas.openxmlformats.org/officeDocument/2006/relationships/image" Target="../media/image118.png"/><Relationship Id="rId15" Type="http://schemas.openxmlformats.org/officeDocument/2006/relationships/image" Target="../media/image126.png"/><Relationship Id="rId10" Type="http://schemas.openxmlformats.org/officeDocument/2006/relationships/image" Target="../media/image20.png"/><Relationship Id="rId19" Type="http://schemas.openxmlformats.org/officeDocument/2006/relationships/image" Target="../media/image130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Relationship Id="rId14" Type="http://schemas.openxmlformats.org/officeDocument/2006/relationships/image" Target="../media/image1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31.png"/><Relationship Id="rId7" Type="http://schemas.openxmlformats.org/officeDocument/2006/relationships/image" Target="../media/image1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5142857"/>
            <a:chOff x="0" y="0"/>
            <a:chExt cx="18285714" cy="51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514285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7059" y="732929"/>
            <a:ext cx="7771595" cy="8819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21035" y="1721035"/>
            <a:ext cx="6843645" cy="6843645"/>
            <a:chOff x="5721035" y="1721035"/>
            <a:chExt cx="6843645" cy="68436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1035" y="1721035"/>
              <a:ext cx="6843645" cy="684364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46363" y="3686709"/>
            <a:ext cx="8598276" cy="315278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69949" y="2605103"/>
            <a:ext cx="7256781" cy="69844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49362" y="6509650"/>
            <a:ext cx="4021086" cy="10317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825552" y="7156690"/>
            <a:ext cx="3071943" cy="10317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27095" y="4071374"/>
            <a:ext cx="5146371" cy="24853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3090" y="898870"/>
            <a:ext cx="872062" cy="872062"/>
            <a:chOff x="523090" y="898870"/>
            <a:chExt cx="872062" cy="8720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090" y="898870"/>
              <a:ext cx="872062" cy="8720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7911" y="809044"/>
            <a:ext cx="3575429" cy="29880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297334" y="9291358"/>
            <a:ext cx="979581" cy="12073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32511" y="945046"/>
            <a:ext cx="3187327" cy="36172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60906" y="5076755"/>
            <a:ext cx="4748771" cy="113729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5038" y="5142857"/>
            <a:ext cx="3187327" cy="361724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82756" y="900434"/>
            <a:ext cx="15036057" cy="113786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853442" y="1953921"/>
            <a:ext cx="21285886" cy="24095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62052" y="3124747"/>
            <a:ext cx="2400960" cy="867270"/>
            <a:chOff x="6062052" y="3124747"/>
            <a:chExt cx="2400960" cy="8672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62052" y="3124747"/>
              <a:ext cx="2400960" cy="86727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60285" y="3235296"/>
            <a:ext cx="2578448" cy="7835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696010" y="3124747"/>
            <a:ext cx="2400960" cy="867270"/>
            <a:chOff x="8696010" y="3124747"/>
            <a:chExt cx="2400960" cy="86727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96010" y="3124747"/>
              <a:ext cx="2400960" cy="86727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566125" y="3235296"/>
            <a:ext cx="2499000" cy="78354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329943" y="3124747"/>
            <a:ext cx="2400960" cy="867270"/>
            <a:chOff x="11329943" y="3124747"/>
            <a:chExt cx="2400960" cy="86727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29943" y="3124747"/>
              <a:ext cx="2400960" cy="8672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153400" y="482053"/>
            <a:ext cx="145086" cy="145086"/>
            <a:chOff x="16153400" y="482053"/>
            <a:chExt cx="145086" cy="1450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153400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914568" y="482053"/>
            <a:ext cx="145086" cy="145086"/>
            <a:chOff x="16914568" y="482053"/>
            <a:chExt cx="145086" cy="14508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914568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407122" y="482053"/>
            <a:ext cx="145086" cy="145086"/>
            <a:chOff x="16407122" y="482053"/>
            <a:chExt cx="145086" cy="14508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407122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660845" y="482053"/>
            <a:ext cx="145086" cy="145086"/>
            <a:chOff x="16660845" y="482053"/>
            <a:chExt cx="145086" cy="14508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660845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7168290" y="482053"/>
            <a:ext cx="145086" cy="145086"/>
            <a:chOff x="17168290" y="482053"/>
            <a:chExt cx="145086" cy="14508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168290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7422013" y="482053"/>
            <a:ext cx="145086" cy="145086"/>
            <a:chOff x="17422013" y="482053"/>
            <a:chExt cx="145086" cy="14508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422013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675735" y="482053"/>
            <a:ext cx="145086" cy="145086"/>
            <a:chOff x="17675735" y="482053"/>
            <a:chExt cx="145086" cy="14508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675735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69811" y="5971652"/>
            <a:ext cx="2317781" cy="1959656"/>
            <a:chOff x="1169811" y="5971652"/>
            <a:chExt cx="2317781" cy="195965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69811" y="5971652"/>
              <a:ext cx="2317781" cy="195965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219513" y="1886759"/>
            <a:ext cx="2613325" cy="1733819"/>
            <a:chOff x="14219513" y="1886759"/>
            <a:chExt cx="2613325" cy="17338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219513" y="1886759"/>
              <a:ext cx="2613325" cy="173381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107799" y="3243525"/>
            <a:ext cx="2881429" cy="758857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056813" y="6110358"/>
            <a:ext cx="10033695" cy="1407933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4095230" y="7497673"/>
            <a:ext cx="2400960" cy="867270"/>
            <a:chOff x="4095230" y="7497673"/>
            <a:chExt cx="2400960" cy="867270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95230" y="7497673"/>
              <a:ext cx="2400960" cy="867270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670580" y="7598698"/>
            <a:ext cx="2803314" cy="73592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6729188" y="7497673"/>
            <a:ext cx="2400960" cy="867270"/>
            <a:chOff x="6729188" y="7497673"/>
            <a:chExt cx="2400960" cy="86727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9188" y="7497673"/>
              <a:ext cx="2400960" cy="867270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531446" y="7589175"/>
            <a:ext cx="2612705" cy="75497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9363121" y="7497673"/>
            <a:ext cx="2400960" cy="867270"/>
            <a:chOff x="9363121" y="7497673"/>
            <a:chExt cx="2400960" cy="867270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63121" y="7497673"/>
              <a:ext cx="2400960" cy="86727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6153400" y="482053"/>
            <a:ext cx="145086" cy="145086"/>
            <a:chOff x="16153400" y="482053"/>
            <a:chExt cx="145086" cy="145086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153400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6914568" y="482053"/>
            <a:ext cx="145086" cy="145086"/>
            <a:chOff x="16914568" y="482053"/>
            <a:chExt cx="145086" cy="145086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914568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6407122" y="482053"/>
            <a:ext cx="145086" cy="145086"/>
            <a:chOff x="16407122" y="482053"/>
            <a:chExt cx="145086" cy="145086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407122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6660845" y="482053"/>
            <a:ext cx="145086" cy="145086"/>
            <a:chOff x="16660845" y="482053"/>
            <a:chExt cx="145086" cy="145086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660845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7168290" y="482053"/>
            <a:ext cx="145086" cy="145086"/>
            <a:chOff x="17168290" y="482053"/>
            <a:chExt cx="145086" cy="145086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168290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7422013" y="482053"/>
            <a:ext cx="145086" cy="145086"/>
            <a:chOff x="17422013" y="482053"/>
            <a:chExt cx="145086" cy="145086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422013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7675735" y="482053"/>
            <a:ext cx="145086" cy="145086"/>
            <a:chOff x="17675735" y="482053"/>
            <a:chExt cx="145086" cy="145086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675735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7921696" y="482053"/>
            <a:ext cx="145086" cy="145086"/>
            <a:chOff x="17921696" y="482053"/>
            <a:chExt cx="145086" cy="145086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21696" y="482053"/>
              <a:ext cx="145086" cy="145086"/>
            </a:xfrm>
            <a:prstGeom prst="rect">
              <a:avLst/>
            </a:prstGeom>
          </p:spPr>
        </p:pic>
      </p:grpSp>
      <p:pic>
        <p:nvPicPr>
          <p:cNvPr id="90" name="Object 8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596801" y="7585689"/>
            <a:ext cx="2040048" cy="7835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02351" y="2349245"/>
            <a:ext cx="10355543" cy="1533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59121" y="2531640"/>
            <a:ext cx="5114286" cy="6134684"/>
            <a:chOff x="959121" y="2531640"/>
            <a:chExt cx="5114286" cy="613468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562737" y="6417812"/>
              <a:ext cx="4525766" cy="1128676"/>
              <a:chOff x="1562737" y="6417812"/>
              <a:chExt cx="4525766" cy="112867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8880000">
                <a:off x="1562737" y="6417812"/>
                <a:ext cx="4525766" cy="112867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59121" y="2531640"/>
              <a:ext cx="5110197" cy="5110197"/>
              <a:chOff x="959121" y="2531640"/>
              <a:chExt cx="5110197" cy="511019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59121" y="2531640"/>
                <a:ext cx="5110197" cy="5110197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153400" y="482053"/>
            <a:ext cx="145086" cy="145086"/>
            <a:chOff x="16153400" y="482053"/>
            <a:chExt cx="145086" cy="1450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53400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914568" y="482053"/>
            <a:ext cx="145086" cy="145086"/>
            <a:chOff x="16914568" y="482053"/>
            <a:chExt cx="145086" cy="1450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14568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407122" y="482053"/>
            <a:ext cx="145086" cy="145086"/>
            <a:chOff x="16407122" y="482053"/>
            <a:chExt cx="145086" cy="1450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07122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660845" y="482053"/>
            <a:ext cx="145086" cy="145086"/>
            <a:chOff x="16660845" y="482053"/>
            <a:chExt cx="145086" cy="1450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60845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168290" y="482053"/>
            <a:ext cx="145086" cy="145086"/>
            <a:chOff x="17168290" y="482053"/>
            <a:chExt cx="145086" cy="1450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68290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422013" y="482053"/>
            <a:ext cx="145086" cy="145086"/>
            <a:chOff x="17422013" y="482053"/>
            <a:chExt cx="145086" cy="1450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22013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7675735" y="482053"/>
            <a:ext cx="145086" cy="145086"/>
            <a:chOff x="17675735" y="482053"/>
            <a:chExt cx="145086" cy="14508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75735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297334" y="9291358"/>
            <a:ext cx="989105" cy="1207362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523090" y="898870"/>
            <a:ext cx="872062" cy="872062"/>
            <a:chOff x="523090" y="898870"/>
            <a:chExt cx="872062" cy="87206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3090" y="898870"/>
              <a:ext cx="872062" cy="87206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41446" y="2715190"/>
            <a:ext cx="476190" cy="476190"/>
            <a:chOff x="6941446" y="2715190"/>
            <a:chExt cx="476190" cy="47619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41446" y="271519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41446" y="4508759"/>
            <a:ext cx="476190" cy="476190"/>
            <a:chOff x="6941446" y="4508759"/>
            <a:chExt cx="476190" cy="47619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41446" y="450875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41446" y="6392696"/>
            <a:ext cx="476190" cy="476190"/>
            <a:chOff x="6941446" y="6392696"/>
            <a:chExt cx="476190" cy="47619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41446" y="6392696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6153400" y="482053"/>
            <a:ext cx="145086" cy="145086"/>
            <a:chOff x="16153400" y="482053"/>
            <a:chExt cx="145086" cy="145086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53400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6914568" y="482053"/>
            <a:ext cx="145086" cy="145086"/>
            <a:chOff x="16914568" y="482053"/>
            <a:chExt cx="145086" cy="14508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14568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6407122" y="482053"/>
            <a:ext cx="145086" cy="145086"/>
            <a:chOff x="16407122" y="482053"/>
            <a:chExt cx="145086" cy="145086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07122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6660845" y="482053"/>
            <a:ext cx="145086" cy="145086"/>
            <a:chOff x="16660845" y="482053"/>
            <a:chExt cx="145086" cy="145086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60845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7168290" y="482053"/>
            <a:ext cx="145086" cy="145086"/>
            <a:chOff x="17168290" y="482053"/>
            <a:chExt cx="145086" cy="145086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68290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7422013" y="482053"/>
            <a:ext cx="145086" cy="145086"/>
            <a:chOff x="17422013" y="482053"/>
            <a:chExt cx="145086" cy="145086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22013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7675735" y="482053"/>
            <a:ext cx="145086" cy="145086"/>
            <a:chOff x="17675735" y="482053"/>
            <a:chExt cx="145086" cy="145086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75735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7921696" y="482053"/>
            <a:ext cx="145086" cy="145086"/>
            <a:chOff x="17921696" y="482053"/>
            <a:chExt cx="145086" cy="145086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921696" y="482053"/>
              <a:ext cx="145086" cy="145086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7435" y="809044"/>
            <a:ext cx="5254743" cy="2206048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92827" y="4118283"/>
            <a:ext cx="7009705" cy="1533333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21399" y="6023384"/>
            <a:ext cx="6593333" cy="15333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323127" y="5772375"/>
            <a:ext cx="6171429" cy="3471429"/>
            <a:chOff x="11323127" y="5772375"/>
            <a:chExt cx="6171429" cy="34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23127" y="5772375"/>
              <a:ext cx="6171429" cy="34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153400" y="482053"/>
            <a:ext cx="145086" cy="145086"/>
            <a:chOff x="16153400" y="482053"/>
            <a:chExt cx="145086" cy="1450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53400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14568" y="482053"/>
            <a:ext cx="145086" cy="145086"/>
            <a:chOff x="16914568" y="482053"/>
            <a:chExt cx="145086" cy="1450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14568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407122" y="482053"/>
            <a:ext cx="145086" cy="145086"/>
            <a:chOff x="16407122" y="482053"/>
            <a:chExt cx="145086" cy="1450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07122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660845" y="482053"/>
            <a:ext cx="145086" cy="145086"/>
            <a:chOff x="16660845" y="482053"/>
            <a:chExt cx="145086" cy="1450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60845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168290" y="482053"/>
            <a:ext cx="145086" cy="145086"/>
            <a:chOff x="17168290" y="482053"/>
            <a:chExt cx="145086" cy="1450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68290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422013" y="482053"/>
            <a:ext cx="145086" cy="145086"/>
            <a:chOff x="17422013" y="482053"/>
            <a:chExt cx="145086" cy="1450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22013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675735" y="482053"/>
            <a:ext cx="145086" cy="145086"/>
            <a:chOff x="17675735" y="482053"/>
            <a:chExt cx="145086" cy="1450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75735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7921696" y="482053"/>
            <a:ext cx="145086" cy="145086"/>
            <a:chOff x="17921696" y="482053"/>
            <a:chExt cx="145086" cy="14508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921696" y="482053"/>
              <a:ext cx="145086" cy="14508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6226" y="211397"/>
            <a:ext cx="4265457" cy="220604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297334" y="9291358"/>
            <a:ext cx="989105" cy="1207362"/>
          </a:xfrm>
          <a:prstGeom prst="rect">
            <a:avLst/>
          </a:prstGeom>
        </p:spPr>
      </p:pic>
      <p:pic>
        <p:nvPicPr>
          <p:cNvPr id="2" name="온라인 미디어 1" descr="Y2meta app It Takes Two – Official Gameplay Trailer 1080p60   Trim">
            <a:hlinkClick r:id="" action="ppaction://media"/>
            <a:extLst>
              <a:ext uri="{FF2B5EF4-FFF2-40B4-BE49-F238E27FC236}">
                <a16:creationId xmlns:a16="http://schemas.microsoft.com/office/drawing/2014/main" id="{058FF5A4-1043-B0B4-FEE6-7C21E3894F2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10"/>
          <a:stretch>
            <a:fillRect/>
          </a:stretch>
        </p:blipFill>
        <p:spPr>
          <a:xfrm>
            <a:off x="793444" y="1871472"/>
            <a:ext cx="11582400" cy="6544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0131" y="4292723"/>
            <a:ext cx="16190476" cy="1643125"/>
            <a:chOff x="910131" y="4292723"/>
            <a:chExt cx="16190476" cy="16431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0131" y="4292723"/>
              <a:ext cx="16190476" cy="164312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9555" y="6976794"/>
            <a:ext cx="3031497" cy="19774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37362" y="2439211"/>
            <a:ext cx="1950878" cy="22842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84433" y="4560504"/>
            <a:ext cx="253722" cy="253722"/>
            <a:chOff x="2684433" y="4560504"/>
            <a:chExt cx="253722" cy="25372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84433" y="4560504"/>
              <a:ext cx="253722" cy="2537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36631" y="5824819"/>
            <a:ext cx="253722" cy="253722"/>
            <a:chOff x="5936631" y="5824819"/>
            <a:chExt cx="253722" cy="2537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36631" y="5824819"/>
              <a:ext cx="253722" cy="2537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4573202"/>
            <a:ext cx="253722" cy="253722"/>
            <a:chOff x="9142857" y="4573202"/>
            <a:chExt cx="253722" cy="2537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4573202"/>
              <a:ext cx="253722" cy="2537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422222" y="5824819"/>
            <a:ext cx="253722" cy="253722"/>
            <a:chOff x="12422222" y="5824819"/>
            <a:chExt cx="253722" cy="25372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22222" y="5824819"/>
              <a:ext cx="253722" cy="2537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638218" y="4627170"/>
            <a:ext cx="253722" cy="253722"/>
            <a:chOff x="15638218" y="4627170"/>
            <a:chExt cx="253722" cy="25372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38218" y="4627170"/>
              <a:ext cx="253722" cy="25372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89571" y="5551600"/>
            <a:ext cx="1960307" cy="228421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14724" y="2608193"/>
            <a:ext cx="1960307" cy="229373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771886" y="5433936"/>
            <a:ext cx="1979164" cy="228421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981505" y="2589145"/>
            <a:ext cx="1960307" cy="229373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74793" y="7043453"/>
            <a:ext cx="3291154" cy="197741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551936" y="7003577"/>
            <a:ext cx="3425516" cy="143976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973437" y="7022625"/>
            <a:ext cx="3058021" cy="143976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200033" y="6978425"/>
            <a:ext cx="2994821" cy="240092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318048" y="5083482"/>
            <a:ext cx="1046755" cy="1622877"/>
            <a:chOff x="2318048" y="5083482"/>
            <a:chExt cx="1046755" cy="162287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18048" y="5083482"/>
              <a:ext cx="1046755" cy="162287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134714" y="3008924"/>
            <a:ext cx="1828277" cy="2133933"/>
            <a:chOff x="5134714" y="3008924"/>
            <a:chExt cx="1828277" cy="213393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34714" y="3008924"/>
              <a:ext cx="1828277" cy="21339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584427" y="4942044"/>
            <a:ext cx="2037347" cy="1971117"/>
            <a:chOff x="14584427" y="4942044"/>
            <a:chExt cx="2037347" cy="197111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584427" y="4942044"/>
              <a:ext cx="2037347" cy="197111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23090" y="898870"/>
            <a:ext cx="872062" cy="872062"/>
            <a:chOff x="523090" y="898870"/>
            <a:chExt cx="872062" cy="87206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3090" y="898870"/>
              <a:ext cx="872062" cy="87206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87435" y="809044"/>
            <a:ext cx="4332124" cy="317851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282130" y="5188354"/>
            <a:ext cx="2228899" cy="1526087"/>
            <a:chOff x="8282130" y="5188354"/>
            <a:chExt cx="2228899" cy="152608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82130" y="5188354"/>
              <a:ext cx="2228899" cy="152608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715400" y="2909672"/>
            <a:ext cx="1413645" cy="2150030"/>
            <a:chOff x="11715400" y="2909672"/>
            <a:chExt cx="1413645" cy="2150030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715400" y="2909672"/>
              <a:ext cx="1413645" cy="215003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6153400" y="482053"/>
            <a:ext cx="145086" cy="145086"/>
            <a:chOff x="16153400" y="482053"/>
            <a:chExt cx="145086" cy="145086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153400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6914568" y="482053"/>
            <a:ext cx="145086" cy="145086"/>
            <a:chOff x="16914568" y="482053"/>
            <a:chExt cx="145086" cy="14508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914568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6407122" y="482053"/>
            <a:ext cx="145086" cy="145086"/>
            <a:chOff x="16407122" y="482053"/>
            <a:chExt cx="145086" cy="14508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407122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6660845" y="482053"/>
            <a:ext cx="145086" cy="145086"/>
            <a:chOff x="16660845" y="482053"/>
            <a:chExt cx="145086" cy="14508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660845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168290" y="482053"/>
            <a:ext cx="145086" cy="145086"/>
            <a:chOff x="17168290" y="482053"/>
            <a:chExt cx="145086" cy="145086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168290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7422013" y="482053"/>
            <a:ext cx="145086" cy="145086"/>
            <a:chOff x="17422013" y="482053"/>
            <a:chExt cx="145086" cy="145086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422013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7675735" y="482053"/>
            <a:ext cx="145086" cy="145086"/>
            <a:chOff x="17675735" y="482053"/>
            <a:chExt cx="145086" cy="145086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675735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7921696" y="482053"/>
            <a:ext cx="145086" cy="145086"/>
            <a:chOff x="17921696" y="482053"/>
            <a:chExt cx="145086" cy="145086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921696" y="482053"/>
              <a:ext cx="145086" cy="145086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7297334" y="9291358"/>
            <a:ext cx="998629" cy="1207362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44827" y="270072"/>
            <a:ext cx="11961606" cy="7375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124292" y="4087923"/>
            <a:ext cx="638095" cy="638095"/>
            <a:chOff x="15124292" y="4087923"/>
            <a:chExt cx="638095" cy="638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24292" y="4087923"/>
              <a:ext cx="638095" cy="638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32844" y="3299855"/>
            <a:ext cx="1915508" cy="2470207"/>
            <a:chOff x="1932844" y="3299855"/>
            <a:chExt cx="1915508" cy="24702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2844" y="3299855"/>
              <a:ext cx="1915508" cy="24702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85103" y="3299855"/>
            <a:ext cx="1915508" cy="2470207"/>
            <a:chOff x="8185103" y="3299855"/>
            <a:chExt cx="1915508" cy="24702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5103" y="3299855"/>
              <a:ext cx="1915508" cy="24702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85586" y="3490915"/>
            <a:ext cx="1915508" cy="2470207"/>
            <a:chOff x="14485586" y="3490915"/>
            <a:chExt cx="1915508" cy="247020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85586" y="3490915"/>
              <a:ext cx="1915508" cy="24702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29915" y="6267616"/>
            <a:ext cx="12877805" cy="132529"/>
            <a:chOff x="2729915" y="6267616"/>
            <a:chExt cx="12877805" cy="1325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29915" y="6267616"/>
              <a:ext cx="12877805" cy="1325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29915" y="6163717"/>
            <a:ext cx="328762" cy="328762"/>
            <a:chOff x="2729915" y="6163717"/>
            <a:chExt cx="328762" cy="3287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29915" y="6163717"/>
              <a:ext cx="328762" cy="32876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7604" y="6977978"/>
            <a:ext cx="2548333" cy="58141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50960" y="6495570"/>
            <a:ext cx="2514552" cy="55121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09007" y="6877701"/>
            <a:ext cx="3574495" cy="84137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5278959" y="6160378"/>
            <a:ext cx="328762" cy="328762"/>
            <a:chOff x="15278959" y="6160378"/>
            <a:chExt cx="328762" cy="32876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78959" y="6160378"/>
              <a:ext cx="328762" cy="32876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026694" y="6515104"/>
            <a:ext cx="2568667" cy="55121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83876" y="6924348"/>
            <a:ext cx="2582533" cy="84137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978476" y="6141331"/>
            <a:ext cx="328762" cy="328762"/>
            <a:chOff x="8978476" y="6141331"/>
            <a:chExt cx="328762" cy="32876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78476" y="6141331"/>
              <a:ext cx="328762" cy="328762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56482" y="6474246"/>
            <a:ext cx="3000457" cy="54527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913363" y="3972760"/>
            <a:ext cx="515985" cy="635767"/>
            <a:chOff x="8913363" y="3972760"/>
            <a:chExt cx="515985" cy="63576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13363" y="3972760"/>
              <a:ext cx="515985" cy="6357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511554" y="3972760"/>
            <a:ext cx="758087" cy="753258"/>
            <a:chOff x="2511554" y="3972760"/>
            <a:chExt cx="758087" cy="75325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11554" y="3972760"/>
              <a:ext cx="758087" cy="75325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025688" y="4035542"/>
            <a:ext cx="857143" cy="857143"/>
            <a:chOff x="15025688" y="4035542"/>
            <a:chExt cx="857143" cy="85714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025688" y="4035542"/>
              <a:ext cx="857143" cy="85714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153400" y="482053"/>
            <a:ext cx="145086" cy="145086"/>
            <a:chOff x="16153400" y="482053"/>
            <a:chExt cx="145086" cy="14508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153400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914568" y="482053"/>
            <a:ext cx="145086" cy="145086"/>
            <a:chOff x="16914568" y="482053"/>
            <a:chExt cx="145086" cy="14508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914568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6407122" y="482053"/>
            <a:ext cx="145086" cy="145086"/>
            <a:chOff x="16407122" y="482053"/>
            <a:chExt cx="145086" cy="14508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407122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6660845" y="482053"/>
            <a:ext cx="145086" cy="145086"/>
            <a:chOff x="16660845" y="482053"/>
            <a:chExt cx="145086" cy="14508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660845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7168290" y="482053"/>
            <a:ext cx="145086" cy="145086"/>
            <a:chOff x="17168290" y="482053"/>
            <a:chExt cx="145086" cy="14508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168290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7422013" y="482053"/>
            <a:ext cx="145086" cy="145086"/>
            <a:chOff x="17422013" y="482053"/>
            <a:chExt cx="145086" cy="14508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422013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675735" y="482053"/>
            <a:ext cx="145086" cy="145086"/>
            <a:chOff x="17675735" y="482053"/>
            <a:chExt cx="145086" cy="14508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675735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6153400" y="482053"/>
            <a:ext cx="145086" cy="145086"/>
            <a:chOff x="16153400" y="482053"/>
            <a:chExt cx="145086" cy="145086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153400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6914568" y="482053"/>
            <a:ext cx="145086" cy="145086"/>
            <a:chOff x="16914568" y="482053"/>
            <a:chExt cx="145086" cy="145086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914568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6407122" y="482053"/>
            <a:ext cx="145086" cy="145086"/>
            <a:chOff x="16407122" y="482053"/>
            <a:chExt cx="145086" cy="145086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407122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6660845" y="482053"/>
            <a:ext cx="145086" cy="145086"/>
            <a:chOff x="16660845" y="482053"/>
            <a:chExt cx="145086" cy="145086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660845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7168290" y="482053"/>
            <a:ext cx="145086" cy="145086"/>
            <a:chOff x="17168290" y="482053"/>
            <a:chExt cx="145086" cy="145086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168290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7422013" y="482053"/>
            <a:ext cx="145086" cy="145086"/>
            <a:chOff x="17422013" y="482053"/>
            <a:chExt cx="145086" cy="145086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422013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7675735" y="482053"/>
            <a:ext cx="145086" cy="145086"/>
            <a:chOff x="17675735" y="482053"/>
            <a:chExt cx="145086" cy="145086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675735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7921696" y="482053"/>
            <a:ext cx="145086" cy="145086"/>
            <a:chOff x="17921696" y="482053"/>
            <a:chExt cx="145086" cy="145086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921696" y="482053"/>
              <a:ext cx="145086" cy="145086"/>
            </a:xfrm>
            <a:prstGeom prst="rect">
              <a:avLst/>
            </a:prstGeom>
          </p:spPr>
        </p:pic>
      </p:grpSp>
      <p:pic>
        <p:nvPicPr>
          <p:cNvPr id="89" name="Object 8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87435" y="809044"/>
            <a:ext cx="4322600" cy="2206048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297334" y="9291358"/>
            <a:ext cx="979581" cy="12073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42857" y="5751837"/>
            <a:ext cx="5795520" cy="407090"/>
            <a:chOff x="9142857" y="5751837"/>
            <a:chExt cx="5795520" cy="4070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2857" y="5751837"/>
              <a:ext cx="5795520" cy="4070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06467" y="5546204"/>
            <a:ext cx="1858914" cy="814866"/>
            <a:chOff x="1906467" y="5546204"/>
            <a:chExt cx="1858914" cy="8148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6467" y="5546204"/>
              <a:ext cx="1858914" cy="8148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871195" y="5546156"/>
            <a:ext cx="1858914" cy="814866"/>
            <a:chOff x="14871195" y="5546156"/>
            <a:chExt cx="1858914" cy="8148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71195" y="5546156"/>
              <a:ext cx="1858914" cy="8148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9103376"/>
            <a:ext cx="18285714" cy="1821966"/>
            <a:chOff x="0" y="9103376"/>
            <a:chExt cx="18285714" cy="18219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9103376"/>
              <a:ext cx="18285714" cy="18219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80291" y="2862221"/>
            <a:ext cx="182485" cy="3195676"/>
            <a:chOff x="4980291" y="2862221"/>
            <a:chExt cx="182485" cy="31956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80291" y="2862221"/>
              <a:ext cx="182485" cy="31956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642913" y="3618265"/>
            <a:ext cx="182485" cy="2439631"/>
            <a:chOff x="7642913" y="3618265"/>
            <a:chExt cx="182485" cy="243963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42913" y="3618265"/>
              <a:ext cx="182485" cy="243963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11115" y="2108994"/>
            <a:ext cx="182485" cy="3948903"/>
            <a:chOff x="10411115" y="2108994"/>
            <a:chExt cx="182485" cy="394890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11115" y="2108994"/>
              <a:ext cx="182485" cy="394890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062404" y="3444379"/>
            <a:ext cx="182485" cy="2552612"/>
            <a:chOff x="13062404" y="3444379"/>
            <a:chExt cx="182485" cy="255261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062404" y="3444379"/>
              <a:ext cx="182485" cy="255261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620187" y="5751837"/>
            <a:ext cx="5522670" cy="407090"/>
            <a:chOff x="3620187" y="5751837"/>
            <a:chExt cx="5522670" cy="40709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20187" y="5751837"/>
              <a:ext cx="5522670" cy="4070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578160" y="5430755"/>
            <a:ext cx="991221" cy="991221"/>
            <a:chOff x="4578160" y="5430755"/>
            <a:chExt cx="991221" cy="99122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78160" y="5430755"/>
              <a:ext cx="991221" cy="99122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060543" y="6793423"/>
            <a:ext cx="2100068" cy="2676470"/>
            <a:chOff x="4060543" y="6793423"/>
            <a:chExt cx="2100068" cy="267647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60543" y="6793423"/>
              <a:ext cx="2100068" cy="267647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22217" y="6802947"/>
            <a:ext cx="2100068" cy="2676470"/>
            <a:chOff x="6722217" y="6802947"/>
            <a:chExt cx="2100068" cy="267647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22217" y="6802947"/>
              <a:ext cx="2100068" cy="267647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471371" y="6793423"/>
            <a:ext cx="2100068" cy="2676470"/>
            <a:chOff x="9471371" y="6793423"/>
            <a:chExt cx="2100068" cy="267647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71371" y="6793423"/>
              <a:ext cx="2100068" cy="267647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185331" y="6793423"/>
            <a:ext cx="2100068" cy="2676470"/>
            <a:chOff x="12185331" y="6793423"/>
            <a:chExt cx="2100068" cy="267647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185331" y="6793423"/>
              <a:ext cx="2100068" cy="2676470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209399" y="2424011"/>
            <a:ext cx="1039848" cy="103543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264200" y="3172714"/>
            <a:ext cx="1893295" cy="1006810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7236686" y="5430755"/>
            <a:ext cx="991221" cy="991221"/>
            <a:chOff x="7236686" y="5430755"/>
            <a:chExt cx="991221" cy="99122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36686" y="5430755"/>
              <a:ext cx="991221" cy="991221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41760" y="2854788"/>
            <a:ext cx="2158971" cy="1340800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08573" y="3886073"/>
            <a:ext cx="2831829" cy="1006810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0008984" y="5430755"/>
            <a:ext cx="991221" cy="991221"/>
            <a:chOff x="10008984" y="5430755"/>
            <a:chExt cx="991221" cy="99122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008984" y="5430755"/>
              <a:ext cx="991221" cy="991221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536200" y="2423158"/>
            <a:ext cx="5094333" cy="749667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7060" y="5477653"/>
            <a:ext cx="1469686" cy="1097543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5309206" y="5461009"/>
            <a:ext cx="1550619" cy="1097543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499486" y="7053216"/>
            <a:ext cx="2760105" cy="748457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634188" y="7715122"/>
            <a:ext cx="2564648" cy="758095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475947" y="7712928"/>
            <a:ext cx="1671619" cy="2033533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056816" y="7705140"/>
            <a:ext cx="2563076" cy="758095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878859" y="7813079"/>
            <a:ext cx="1736124" cy="2033533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4805257" y="5633146"/>
            <a:ext cx="566852" cy="603079"/>
            <a:chOff x="4805257" y="5633146"/>
            <a:chExt cx="566852" cy="60307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805257" y="5633146"/>
              <a:ext cx="566852" cy="60307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430022" y="5643394"/>
            <a:ext cx="614308" cy="583865"/>
            <a:chOff x="7430022" y="5643394"/>
            <a:chExt cx="614308" cy="583865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430022" y="5643394"/>
              <a:ext cx="614308" cy="58386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183618" y="5618761"/>
            <a:ext cx="641299" cy="607940"/>
            <a:chOff x="10183618" y="5618761"/>
            <a:chExt cx="641299" cy="607940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183618" y="5618761"/>
              <a:ext cx="641299" cy="607940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6402325" y="7121703"/>
            <a:ext cx="2559495" cy="691314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9193731" y="7121702"/>
            <a:ext cx="2521400" cy="691314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2656176" y="5369849"/>
            <a:ext cx="991221" cy="991221"/>
            <a:chOff x="12656176" y="5369849"/>
            <a:chExt cx="991221" cy="991221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656176" y="5369849"/>
              <a:ext cx="991221" cy="991221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1781737" y="7705140"/>
            <a:ext cx="2465314" cy="758095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2506161" y="7803555"/>
            <a:ext cx="1797962" cy="2043057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2958830" y="5574821"/>
            <a:ext cx="397818" cy="590503"/>
            <a:chOff x="12958830" y="5574821"/>
            <a:chExt cx="397818" cy="590503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2958830" y="5574821"/>
              <a:ext cx="397818" cy="590503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6153400" y="482053"/>
            <a:ext cx="145086" cy="145086"/>
            <a:chOff x="16153400" y="482053"/>
            <a:chExt cx="145086" cy="145086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6153400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6914568" y="482053"/>
            <a:ext cx="145086" cy="145086"/>
            <a:chOff x="16914568" y="482053"/>
            <a:chExt cx="145086" cy="145086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6914568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6407122" y="482053"/>
            <a:ext cx="145086" cy="145086"/>
            <a:chOff x="16407122" y="482053"/>
            <a:chExt cx="145086" cy="145086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6407122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6660845" y="482053"/>
            <a:ext cx="145086" cy="145086"/>
            <a:chOff x="16660845" y="482053"/>
            <a:chExt cx="145086" cy="145086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6660845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7168290" y="482053"/>
            <a:ext cx="145086" cy="145086"/>
            <a:chOff x="17168290" y="482053"/>
            <a:chExt cx="145086" cy="145086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7168290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7422013" y="482053"/>
            <a:ext cx="145086" cy="145086"/>
            <a:chOff x="17422013" y="482053"/>
            <a:chExt cx="145086" cy="145086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7422013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7675735" y="482053"/>
            <a:ext cx="145086" cy="145086"/>
            <a:chOff x="17675735" y="482053"/>
            <a:chExt cx="145086" cy="145086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7675735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6153400" y="482053"/>
            <a:ext cx="145086" cy="145086"/>
            <a:chOff x="16153400" y="482053"/>
            <a:chExt cx="145086" cy="145086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6153400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6914568" y="482053"/>
            <a:ext cx="145086" cy="145086"/>
            <a:chOff x="16914568" y="482053"/>
            <a:chExt cx="145086" cy="145086"/>
          </a:xfrm>
        </p:grpSpPr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6914568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6407122" y="482053"/>
            <a:ext cx="145086" cy="145086"/>
            <a:chOff x="16407122" y="482053"/>
            <a:chExt cx="145086" cy="145086"/>
          </a:xfrm>
        </p:grpSpPr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6407122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6660845" y="482053"/>
            <a:ext cx="145086" cy="145086"/>
            <a:chOff x="16660845" y="482053"/>
            <a:chExt cx="145086" cy="145086"/>
          </a:xfrm>
        </p:grpSpPr>
        <p:pic>
          <p:nvPicPr>
            <p:cNvPr id="112" name="Object 111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6660845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17168290" y="482053"/>
            <a:ext cx="145086" cy="145086"/>
            <a:chOff x="17168290" y="482053"/>
            <a:chExt cx="145086" cy="145086"/>
          </a:xfrm>
        </p:grpSpPr>
        <p:pic>
          <p:nvPicPr>
            <p:cNvPr id="115" name="Object 114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7168290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7422013" y="482053"/>
            <a:ext cx="145086" cy="145086"/>
            <a:chOff x="17422013" y="482053"/>
            <a:chExt cx="145086" cy="145086"/>
          </a:xfrm>
        </p:grpSpPr>
        <p:pic>
          <p:nvPicPr>
            <p:cNvPr id="118" name="Object 11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7422013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17675735" y="482053"/>
            <a:ext cx="145086" cy="145086"/>
            <a:chOff x="17675735" y="482053"/>
            <a:chExt cx="145086" cy="145086"/>
          </a:xfrm>
        </p:grpSpPr>
        <p:pic>
          <p:nvPicPr>
            <p:cNvPr id="121" name="Object 120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7675735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17921696" y="482053"/>
            <a:ext cx="145086" cy="145086"/>
            <a:chOff x="17921696" y="482053"/>
            <a:chExt cx="145086" cy="145086"/>
          </a:xfrm>
        </p:grpSpPr>
        <p:pic>
          <p:nvPicPr>
            <p:cNvPr id="124" name="Object 123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7921696" y="482053"/>
              <a:ext cx="145086" cy="145086"/>
            </a:xfrm>
            <a:prstGeom prst="rect">
              <a:avLst/>
            </a:prstGeom>
          </p:spPr>
        </p:pic>
      </p:grpSp>
      <p:pic>
        <p:nvPicPr>
          <p:cNvPr id="126" name="Object 125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1636553" y="7064559"/>
            <a:ext cx="2741057" cy="757981"/>
          </a:xfrm>
          <a:prstGeom prst="rect">
            <a:avLst/>
          </a:prstGeom>
        </p:spPr>
      </p:pic>
      <p:pic>
        <p:nvPicPr>
          <p:cNvPr id="127" name="Object 126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6374818" y="7715122"/>
            <a:ext cx="2426943" cy="758095"/>
          </a:xfrm>
          <a:prstGeom prst="rect">
            <a:avLst/>
          </a:prstGeom>
        </p:spPr>
      </p:pic>
      <p:pic>
        <p:nvPicPr>
          <p:cNvPr id="128" name="Object 127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7044328" y="7845492"/>
            <a:ext cx="1804219" cy="2024010"/>
          </a:xfrm>
          <a:prstGeom prst="rect">
            <a:avLst/>
          </a:prstGeom>
        </p:spPr>
      </p:pic>
      <p:pic>
        <p:nvPicPr>
          <p:cNvPr id="129" name="Object 128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177034" y="253126"/>
            <a:ext cx="2599248" cy="2090390"/>
          </a:xfrm>
          <a:prstGeom prst="rect">
            <a:avLst/>
          </a:prstGeom>
        </p:spPr>
      </p:pic>
      <p:pic>
        <p:nvPicPr>
          <p:cNvPr id="130" name="Object 129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3270143" y="3709203"/>
            <a:ext cx="3859210" cy="1006810"/>
          </a:xfrm>
          <a:prstGeom prst="rect">
            <a:avLst/>
          </a:prstGeom>
        </p:spPr>
      </p:pic>
      <p:pic>
        <p:nvPicPr>
          <p:cNvPr id="131" name="Object 130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0521851" y="1709575"/>
            <a:ext cx="3844457" cy="929495"/>
          </a:xfrm>
          <a:prstGeom prst="rect">
            <a:avLst/>
          </a:prstGeom>
        </p:spPr>
      </p:pic>
      <p:pic>
        <p:nvPicPr>
          <p:cNvPr id="132" name="Object 131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3248236" y="3088712"/>
            <a:ext cx="5203171" cy="929495"/>
          </a:xfrm>
          <a:prstGeom prst="rect">
            <a:avLst/>
          </a:prstGeom>
        </p:spPr>
      </p:pic>
      <p:pic>
        <p:nvPicPr>
          <p:cNvPr id="133" name="Object 132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17297334" y="9291358"/>
            <a:ext cx="989105" cy="12073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06208" y="1483419"/>
            <a:ext cx="1029608" cy="812421"/>
            <a:chOff x="11606208" y="1483419"/>
            <a:chExt cx="1029608" cy="8124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06208" y="1483419"/>
              <a:ext cx="1029608" cy="812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93444" y="7329895"/>
            <a:ext cx="1036229" cy="697768"/>
            <a:chOff x="8293444" y="7329895"/>
            <a:chExt cx="1036229" cy="6977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3444" y="7329895"/>
              <a:ext cx="1036229" cy="6977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12564" y="7285815"/>
            <a:ext cx="837298" cy="791397"/>
            <a:chOff x="15012564" y="7285815"/>
            <a:chExt cx="837298" cy="7913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12564" y="7285815"/>
              <a:ext cx="837298" cy="7913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34894" y="1143966"/>
            <a:ext cx="8172917" cy="7290778"/>
            <a:chOff x="8034894" y="1143966"/>
            <a:chExt cx="8172917" cy="729077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34894" y="1143966"/>
              <a:ext cx="8172917" cy="72907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06208" y="1397899"/>
            <a:ext cx="1029608" cy="983461"/>
            <a:chOff x="11606208" y="1397899"/>
            <a:chExt cx="1029608" cy="9834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06208" y="1397899"/>
              <a:ext cx="1029608" cy="9834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77895" y="7244747"/>
            <a:ext cx="1114196" cy="849017"/>
            <a:chOff x="8277895" y="7244747"/>
            <a:chExt cx="1114196" cy="84901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77895" y="7244747"/>
              <a:ext cx="1114196" cy="8490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940737" y="7188303"/>
            <a:ext cx="980952" cy="980952"/>
            <a:chOff x="14940737" y="7188303"/>
            <a:chExt cx="980952" cy="98095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40737" y="7188303"/>
              <a:ext cx="980952" cy="98095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153400" y="482053"/>
            <a:ext cx="145086" cy="145086"/>
            <a:chOff x="16153400" y="482053"/>
            <a:chExt cx="145086" cy="1450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153400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914568" y="482053"/>
            <a:ext cx="145086" cy="145086"/>
            <a:chOff x="16914568" y="482053"/>
            <a:chExt cx="145086" cy="1450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14568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407122" y="482053"/>
            <a:ext cx="145086" cy="145086"/>
            <a:chOff x="16407122" y="482053"/>
            <a:chExt cx="145086" cy="14508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07122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660845" y="482053"/>
            <a:ext cx="145086" cy="145086"/>
            <a:chOff x="16660845" y="482053"/>
            <a:chExt cx="145086" cy="14508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660845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168290" y="482053"/>
            <a:ext cx="145086" cy="145086"/>
            <a:chOff x="17168290" y="482053"/>
            <a:chExt cx="145086" cy="14508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168290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7422013" y="482053"/>
            <a:ext cx="145086" cy="145086"/>
            <a:chOff x="17422013" y="482053"/>
            <a:chExt cx="145086" cy="14508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2013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7675735" y="482053"/>
            <a:ext cx="145086" cy="145086"/>
            <a:chOff x="17675735" y="482053"/>
            <a:chExt cx="145086" cy="14508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675735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7921696" y="482053"/>
            <a:ext cx="145086" cy="145086"/>
            <a:chOff x="17921696" y="482053"/>
            <a:chExt cx="145086" cy="14508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921696" y="482053"/>
              <a:ext cx="145086" cy="145086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27547" y="2380681"/>
            <a:ext cx="4232553" cy="1637790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23600" y="1594314"/>
            <a:ext cx="1519143" cy="1065286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467637" y="4771315"/>
            <a:ext cx="5462276" cy="2095238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814076" y="4238867"/>
            <a:ext cx="1557238" cy="1074810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823600" y="6873895"/>
            <a:ext cx="1547714" cy="1065286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82074" y="87487"/>
            <a:ext cx="4144019" cy="2099152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827547" y="4874870"/>
            <a:ext cx="4668772" cy="1637790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27547" y="7560832"/>
            <a:ext cx="4911991" cy="16377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AC1B4A-4089-E687-BF09-CBDB21B24109}"/>
              </a:ext>
            </a:extLst>
          </p:cNvPr>
          <p:cNvSpPr txBox="1"/>
          <p:nvPr/>
        </p:nvSpPr>
        <p:spPr>
          <a:xfrm>
            <a:off x="9335501" y="8467081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프로젝트 매니저</a:t>
            </a:r>
            <a:endParaRPr kumimoji="1" lang="en-US" altLang="ko-KR" sz="2400" dirty="0"/>
          </a:p>
          <a:p>
            <a:r>
              <a:rPr kumimoji="1" lang="ko-KR" altLang="en-US" sz="2400" dirty="0"/>
              <a:t>이 정 교수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D4D9F-AB75-8B31-D9E2-4121F6F3B1C9}"/>
              </a:ext>
            </a:extLst>
          </p:cNvPr>
          <p:cNvSpPr txBox="1"/>
          <p:nvPr/>
        </p:nvSpPr>
        <p:spPr>
          <a:xfrm>
            <a:off x="15190384" y="8483167"/>
            <a:ext cx="3282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디자인</a:t>
            </a:r>
            <a:endParaRPr kumimoji="1" lang="en-US" altLang="ko-KR" sz="2400" dirty="0"/>
          </a:p>
          <a:p>
            <a:r>
              <a:rPr kumimoji="1" lang="en-US" altLang="ko-KR" sz="2400" dirty="0"/>
              <a:t>Unity Asset Store </a:t>
            </a:r>
            <a:r>
              <a:rPr kumimoji="1" lang="ko-KR" altLang="en-US" sz="2400" dirty="0"/>
              <a:t>이용</a:t>
            </a:r>
            <a:endParaRPr kumimoji="1" lang="en-US" altLang="ko-KR" sz="2400" dirty="0"/>
          </a:p>
          <a:p>
            <a:endParaRPr kumimoji="1"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05594B-D4B7-97E5-BB32-442F6B7F4B7F}"/>
              </a:ext>
            </a:extLst>
          </p:cNvPr>
          <p:cNvSpPr txBox="1"/>
          <p:nvPr/>
        </p:nvSpPr>
        <p:spPr>
          <a:xfrm>
            <a:off x="13044212" y="1252091"/>
            <a:ext cx="3282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개발자</a:t>
            </a:r>
            <a:endParaRPr kumimoji="1" lang="en-US" altLang="ko-KR" sz="2400" dirty="0"/>
          </a:p>
          <a:p>
            <a:r>
              <a:rPr kumimoji="1" lang="ko-KR" altLang="en-US" sz="2400" dirty="0" err="1"/>
              <a:t>김난희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이정민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최민준</a:t>
            </a:r>
            <a:endParaRPr kumimoji="1" lang="en-US" altLang="ko-KR" sz="2400" dirty="0"/>
          </a:p>
          <a:p>
            <a:endParaRPr kumimoji="1" lang="ko-KR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3400" y="2083194"/>
            <a:ext cx="1373691" cy="1771489"/>
            <a:chOff x="743911" y="1940457"/>
            <a:chExt cx="1373691" cy="17714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911" y="1940457"/>
              <a:ext cx="1373691" cy="17714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153400" y="482053"/>
            <a:ext cx="145086" cy="145086"/>
            <a:chOff x="16153400" y="482053"/>
            <a:chExt cx="145086" cy="1450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53400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14568" y="482053"/>
            <a:ext cx="145086" cy="145086"/>
            <a:chOff x="16914568" y="482053"/>
            <a:chExt cx="145086" cy="1450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14568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07122" y="482053"/>
            <a:ext cx="145086" cy="145086"/>
            <a:chOff x="16407122" y="482053"/>
            <a:chExt cx="145086" cy="1450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07122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660845" y="482053"/>
            <a:ext cx="145086" cy="145086"/>
            <a:chOff x="16660845" y="482053"/>
            <a:chExt cx="145086" cy="1450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60845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68290" y="482053"/>
            <a:ext cx="145086" cy="145086"/>
            <a:chOff x="17168290" y="482053"/>
            <a:chExt cx="145086" cy="1450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68290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422013" y="482053"/>
            <a:ext cx="145086" cy="145086"/>
            <a:chOff x="17422013" y="482053"/>
            <a:chExt cx="145086" cy="1450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2013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675735" y="482053"/>
            <a:ext cx="145086" cy="145086"/>
            <a:chOff x="17675735" y="482053"/>
            <a:chExt cx="145086" cy="1450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75735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33399" y="4303576"/>
            <a:ext cx="1373691" cy="1771489"/>
            <a:chOff x="743911" y="4412603"/>
            <a:chExt cx="1373691" cy="177148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911" y="4412603"/>
              <a:ext cx="1373691" cy="177148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33398" y="6621266"/>
            <a:ext cx="1373691" cy="1771489"/>
            <a:chOff x="743911" y="6945997"/>
            <a:chExt cx="1373691" cy="177148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911" y="6945997"/>
              <a:ext cx="1373691" cy="177148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153400" y="482053"/>
            <a:ext cx="145086" cy="145086"/>
            <a:chOff x="16153400" y="482053"/>
            <a:chExt cx="145086" cy="14508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53400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914568" y="482053"/>
            <a:ext cx="145086" cy="145086"/>
            <a:chOff x="16914568" y="482053"/>
            <a:chExt cx="145086" cy="14508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14568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6407122" y="482053"/>
            <a:ext cx="145086" cy="145086"/>
            <a:chOff x="16407122" y="482053"/>
            <a:chExt cx="145086" cy="14508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07122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6660845" y="482053"/>
            <a:ext cx="145086" cy="145086"/>
            <a:chOff x="16660845" y="482053"/>
            <a:chExt cx="145086" cy="14508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60845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7168290" y="482053"/>
            <a:ext cx="145086" cy="145086"/>
            <a:chOff x="17168290" y="482053"/>
            <a:chExt cx="145086" cy="14508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68290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7422013" y="482053"/>
            <a:ext cx="145086" cy="145086"/>
            <a:chOff x="17422013" y="482053"/>
            <a:chExt cx="145086" cy="14508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2013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675735" y="482053"/>
            <a:ext cx="145086" cy="145086"/>
            <a:chOff x="17675735" y="482053"/>
            <a:chExt cx="145086" cy="14508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75735" y="482053"/>
              <a:ext cx="145086" cy="14508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7921696" y="482053"/>
            <a:ext cx="145086" cy="145086"/>
            <a:chOff x="17921696" y="482053"/>
            <a:chExt cx="145086" cy="14508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21696" y="482053"/>
              <a:ext cx="145086" cy="145086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8368" y="283940"/>
            <a:ext cx="9194629" cy="2206048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297334" y="9300881"/>
            <a:ext cx="989105" cy="11883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FA28B7-59BD-AAB6-A590-5106ABFE2E38}"/>
              </a:ext>
            </a:extLst>
          </p:cNvPr>
          <p:cNvSpPr txBox="1"/>
          <p:nvPr/>
        </p:nvSpPr>
        <p:spPr>
          <a:xfrm>
            <a:off x="2242123" y="2429659"/>
            <a:ext cx="14353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400" b="1" dirty="0"/>
              <a:t>개발 환경에 알맞는 코딩 능력과 활용 능력 향상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585CC-0946-E22E-F99B-5FCEDC4EAF30}"/>
              </a:ext>
            </a:extLst>
          </p:cNvPr>
          <p:cNvSpPr txBox="1"/>
          <p:nvPr/>
        </p:nvSpPr>
        <p:spPr>
          <a:xfrm>
            <a:off x="2242123" y="4746707"/>
            <a:ext cx="14353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400" b="1" dirty="0"/>
              <a:t>전공 분야에서 학습한 다양한 지식들을 종합하여 활용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344E4-BE14-66D4-2472-F73CEC780593}"/>
              </a:ext>
            </a:extLst>
          </p:cNvPr>
          <p:cNvSpPr txBox="1"/>
          <p:nvPr/>
        </p:nvSpPr>
        <p:spPr>
          <a:xfrm>
            <a:off x="2242123" y="6445181"/>
            <a:ext cx="143531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400" b="1" dirty="0"/>
              <a:t>필드에서 사용하는 서비스를 적용하여</a:t>
            </a:r>
            <a:endParaRPr kumimoji="1" lang="en-US" altLang="ko-KR" sz="4400" b="1" dirty="0"/>
          </a:p>
          <a:p>
            <a:r>
              <a:rPr kumimoji="1" lang="ko-KR" altLang="en-US" sz="4400" b="1" dirty="0"/>
              <a:t>각 기술이 원활하게 상호작용 할 수 있도록</a:t>
            </a:r>
            <a:endParaRPr kumimoji="1" lang="en-US" altLang="ko-KR" sz="4400" b="1" dirty="0"/>
          </a:p>
          <a:p>
            <a:r>
              <a:rPr kumimoji="1" lang="ko-KR" altLang="en-US" sz="4400" b="1" dirty="0"/>
              <a:t>조율하는 작업을 통해 기술적 통합을 이룸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436</Words>
  <Application>Microsoft Macintosh PowerPoint</Application>
  <PresentationFormat>사용자 지정</PresentationFormat>
  <Paragraphs>49</Paragraphs>
  <Slides>10</Slides>
  <Notes>10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이정민</cp:lastModifiedBy>
  <cp:revision>8</cp:revision>
  <dcterms:created xsi:type="dcterms:W3CDTF">2024-03-12T00:54:28Z</dcterms:created>
  <dcterms:modified xsi:type="dcterms:W3CDTF">2024-03-12T06:50:36Z</dcterms:modified>
</cp:coreProperties>
</file>