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60" r:id="rId7"/>
    <p:sldId id="293" r:id="rId8"/>
    <p:sldId id="289" r:id="rId9"/>
    <p:sldId id="290" r:id="rId10"/>
    <p:sldId id="294" r:id="rId11"/>
    <p:sldId id="291" r:id="rId12"/>
    <p:sldId id="292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04" y="92"/>
      </p:cViewPr>
      <p:guideLst>
        <p:guide orient="horz" pos="2251"/>
        <p:guide pos="3863"/>
        <p:guide orient="horz" pos="22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31FF6-D493-47AA-852C-181D83414B2A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3EA55-C443-41BC-965B-5BFBE07AC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7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BAD49-CEE9-4C9E-919A-64194E84E1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5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4B835-79FA-2DAF-8F6D-3C665CCE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80917-4A65-F917-37BB-3B39E4EE3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F4B2C-FAA3-5EA6-2CF1-90E6B8A8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7CD4E-492A-8B98-C03E-B56511DC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2C1B0-D587-BF60-6031-E0166CA1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1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91ED9-023C-A5F8-281B-E7201CBD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0959F3-DA38-7385-7F1C-8CCC3E4D8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2A2A0-9F25-306F-BB99-72DB53CF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9FCB2-DC2A-5CC7-A996-1E515E5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A63F5-8AC5-40BB-285F-3E4248DF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0EA140-1D09-9553-B7AA-C339A2CA1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B84D44-EC27-B2C6-F1EA-99027B698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C98FC-D648-B607-395B-B6A28CB8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DB9B1-9943-EB76-4C7B-A97092CD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B8499-CA16-7071-BB18-6F082313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4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387F8-D0B9-3D60-944E-E577A6E065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31170"/>
            <a:ext cx="10515600" cy="4351338"/>
          </a:xfrm>
        </p:spPr>
        <p:txBody>
          <a:bodyPr/>
          <a:lstStyle>
            <a:lvl1pPr marL="228600" indent="-228600" algn="l">
              <a:lnSpc>
                <a:spcPct val="150000"/>
              </a:lnSpc>
              <a:buFont typeface="Wingdings" panose="05000000000000000000" pitchFamily="2" charset="2"/>
              <a:buChar char="l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lnSpc>
                <a:spcPct val="150000"/>
              </a:lnSpc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lnSpc>
                <a:spcPct val="150000"/>
              </a:lnSpc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lnSpc>
                <a:spcPct val="150000"/>
              </a:lnSpc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 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BA14E-90DF-E136-F2CF-C297F790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7C5C-8D81-4E6B-A956-5D1E6941C259}" type="datetime1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AC38B-83FF-155D-0811-69EF4F67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C5C14C1-BE70-4EB7-36E7-7324E1A8CE6D}"/>
              </a:ext>
            </a:extLst>
          </p:cNvPr>
          <p:cNvSpPr txBox="1">
            <a:spLocks/>
          </p:cNvSpPr>
          <p:nvPr userDrawn="1"/>
        </p:nvSpPr>
        <p:spPr>
          <a:xfrm>
            <a:off x="-1" y="-133149"/>
            <a:ext cx="12191999" cy="14643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ko-KR" altLang="en-US" sz="30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51470CF-A11D-E3BC-92ED-B844BCF04D7B}"/>
              </a:ext>
            </a:extLst>
          </p:cNvPr>
          <p:cNvSpPr txBox="1">
            <a:spLocks/>
          </p:cNvSpPr>
          <p:nvPr userDrawn="1"/>
        </p:nvSpPr>
        <p:spPr>
          <a:xfrm>
            <a:off x="285833" y="180544"/>
            <a:ext cx="7844159" cy="61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+mj-lt"/>
              <a:buAutoNum type="romanUcPeriod"/>
            </a:pPr>
            <a:endParaRPr lang="ko-KR" altLang="en-US" sz="30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5E85CDC-409C-A57A-AA7F-16D33AC31064}"/>
              </a:ext>
            </a:extLst>
          </p:cNvPr>
          <p:cNvSpPr txBox="1">
            <a:spLocks/>
          </p:cNvSpPr>
          <p:nvPr userDrawn="1"/>
        </p:nvSpPr>
        <p:spPr>
          <a:xfrm>
            <a:off x="11386603" y="180544"/>
            <a:ext cx="525542" cy="61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ko-KR" altLang="en-US" sz="20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C3FB29-86ED-C12F-AEAF-07095BB2733C}"/>
              </a:ext>
            </a:extLst>
          </p:cNvPr>
          <p:cNvSpPr/>
          <p:nvPr userDrawn="1"/>
        </p:nvSpPr>
        <p:spPr>
          <a:xfrm>
            <a:off x="0" y="138394"/>
            <a:ext cx="12192000" cy="100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2BE22D2-07E9-32B9-D4F5-E479170D8CB9}"/>
              </a:ext>
            </a:extLst>
          </p:cNvPr>
          <p:cNvSpPr txBox="1">
            <a:spLocks/>
          </p:cNvSpPr>
          <p:nvPr userDrawn="1"/>
        </p:nvSpPr>
        <p:spPr>
          <a:xfrm>
            <a:off x="11388593" y="332944"/>
            <a:ext cx="525542" cy="61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endParaRPr lang="ko-KR" altLang="en-US" sz="2000" dirty="0">
              <a:solidFill>
                <a:schemeClr val="bg1"/>
              </a:solidFill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2B76AB-A823-F52C-C0A6-8F1AF702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06" y="5607"/>
            <a:ext cx="10515600" cy="1325563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D0022-9C36-CAC5-A961-F6FED86A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4366" y="416447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8DBF8B93-193B-462B-8541-06E76B15072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90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2129A-B1D6-2151-C7D0-EE779CA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38E12-7710-4488-75AD-A81C57F53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39825-02D4-58FB-B9C7-204236C4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87502-3400-C36A-3C64-D6FC978C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85685-7969-8F0C-4A1D-A0A2491A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9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DC4C4-E2CD-EE4F-3653-8A21E7F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A540B-CCDE-A5E9-ACFF-41011D66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8980-4E3D-BA66-29B1-D4D4269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3C8A7-0B0F-DC25-EF61-D681F9BA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A43C5-F9C4-A36B-C695-B273C106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4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98FDE-2A93-4DE9-7274-7C9C58F7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5AD5F-58BF-7E9B-468D-ED9552503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8B5F0C-DD2F-EFAB-A6C2-2F5370484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A463B5-B0F1-3DF8-7DE7-99ADFBFE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97001-A547-DB80-C771-325D880A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A0319-B52F-47C7-1174-8B471ABF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6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BB7FE-8174-39D3-3911-90FA9E1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5D9301-6F6A-724F-3E37-15001F34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8E04A-3DFA-C58C-532B-FE52E0256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54F14C-96D9-3E56-FF58-EE408228A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3EF0B4-F7F6-8F02-B233-2B9FDA218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549032-E484-F634-81A1-300B28DC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3B3EB5-B71F-C503-EEAD-9E0BD82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5B1D2-8A2B-3E34-82C6-D09C3BBA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08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D302D-F5CB-56AA-25F6-89FA5D3C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735D4D-C68E-5ECD-13FF-6CDFBD4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27BD91-F628-2C0B-F951-1258410A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84ADC-A86D-DAAF-2E75-2BE2A994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6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AA475E-A57A-4B00-59A9-0F81B03C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879FE3-837A-405D-A465-007DA049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17720-2708-009A-5B31-3978A015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7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36DEB-0AA3-71D5-DCB0-AD94AE2F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D2D5A-67E9-DA57-2570-F1DA825A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5460BA-8360-7110-A1AF-574158B6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64E33E-580B-2D55-AEDF-0AA9333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536B6-7CFF-CA2B-B528-F7827F9E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7D24ED-92C2-5DC6-DD41-0EF34CB5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5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7C6AA-5C89-F2BC-D417-2BD33DD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349A0-DDAB-1ABA-BBCF-D181DEBEC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C842AB-9EB3-1E80-65E0-B0C1AF7B7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C665A-65F8-51B2-0BC7-E2A6F690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B95D9-875E-2E03-8062-857A59A3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0C122-ED36-DF3A-1644-D78EB8F7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0F850F-00C1-9902-E9E2-6FFD1A57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15CA0-FBA4-E62E-C18B-224B2768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FBC68-8177-840D-85D9-9CDDA22C4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1C7D5-8D34-49CE-842F-3027F86CA2CE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A3CD4-F6CD-911A-6BC2-5BEFAE7C1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C0B44-263D-76A9-CB72-332EF026B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0F47-D155-4B31-87B1-D234EB49F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C5200A-9A9E-C3E4-9497-94A8F676C3B3}"/>
              </a:ext>
            </a:extLst>
          </p:cNvPr>
          <p:cNvSpPr/>
          <p:nvPr/>
        </p:nvSpPr>
        <p:spPr>
          <a:xfrm>
            <a:off x="0" y="1169654"/>
            <a:ext cx="12192000" cy="23321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2B6420-C546-AD29-8A64-9740D6E77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9654"/>
            <a:ext cx="9144000" cy="19097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4500" u="sng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캡스톤디자인</a:t>
            </a:r>
            <a:r>
              <a:rPr lang="en-US" altLang="ko-KR" sz="4500" u="sng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 </a:t>
            </a:r>
            <a:r>
              <a:rPr lang="ko-KR" altLang="en-US" sz="4500" u="sng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계획발표 </a:t>
            </a:r>
            <a:br>
              <a:rPr lang="en-US" altLang="ko-KR" sz="45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1500" b="1" i="0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SAR </a:t>
            </a:r>
            <a:r>
              <a:rPr lang="ko-KR" altLang="en-US" sz="1500" b="1" i="0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영상 분석 및 의미론적 분할 연구</a:t>
            </a:r>
            <a:r>
              <a:rPr lang="en-US" altLang="ko-KR" sz="1500" b="1" i="0" dirty="0">
                <a:solidFill>
                  <a:schemeClr val="bg1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(SAR image analysis and semantic segmentation research)</a:t>
            </a:r>
            <a:endParaRPr lang="ko-KR" altLang="en-US" sz="15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AACBB-D8A9-AD91-AD57-7607C513E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5004" y="5531504"/>
            <a:ext cx="3006996" cy="922602"/>
          </a:xfrm>
        </p:spPr>
        <p:txBody>
          <a:bodyPr>
            <a:noAutofit/>
          </a:bodyPr>
          <a:lstStyle/>
          <a:p>
            <a:pPr algn="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en-US" altLang="ko-KR" sz="20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SkyPixel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  <a:p>
            <a:pPr algn="r"/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이지상</a:t>
            </a:r>
            <a:r>
              <a:rPr lang="en-US" altLang="ko-KR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서형원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66541-A94F-0607-A2E2-B17562B3ABDA}"/>
              </a:ext>
            </a:extLst>
          </p:cNvPr>
          <p:cNvSpPr/>
          <p:nvPr/>
        </p:nvSpPr>
        <p:spPr>
          <a:xfrm>
            <a:off x="0" y="351668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그래픽, 그래픽 디자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969166B-88C0-C737-845B-0F67A0DAF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543" y="785235"/>
            <a:ext cx="1881423" cy="1881423"/>
          </a:xfrm>
          <a:prstGeom prst="rect">
            <a:avLst/>
          </a:prstGeom>
        </p:spPr>
      </p:pic>
      <p:pic>
        <p:nvPicPr>
          <p:cNvPr id="7" name="그림 6" descr="원, 지구이(가) 표시된 사진&#10;&#10;자동 생성된 설명">
            <a:extLst>
              <a:ext uri="{FF2B5EF4-FFF2-40B4-BE49-F238E27FC236}">
                <a16:creationId xmlns:a16="http://schemas.microsoft.com/office/drawing/2014/main" id="{5B23673E-9433-206C-54C8-D0AD8259DE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75" b="43707"/>
          <a:stretch/>
        </p:blipFill>
        <p:spPr>
          <a:xfrm>
            <a:off x="11164015" y="2433048"/>
            <a:ext cx="1027985" cy="1097552"/>
          </a:xfrm>
          <a:prstGeom prst="rect">
            <a:avLst/>
          </a:prstGeom>
        </p:spPr>
      </p:pic>
      <p:pic>
        <p:nvPicPr>
          <p:cNvPr id="1026" name="Picture 2" descr="한밭대학교 로고">
            <a:extLst>
              <a:ext uri="{FF2B5EF4-FFF2-40B4-BE49-F238E27FC236}">
                <a16:creationId xmlns:a16="http://schemas.microsoft.com/office/drawing/2014/main" id="{9EF258C6-3E6D-A038-DEA6-638D04FC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937" y="3608388"/>
            <a:ext cx="1480058" cy="5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0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0C307B-93A2-DC35-E8ED-8B318530D6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F0EF646-B584-E6F3-A424-0B7D3CB03C75}"/>
              </a:ext>
            </a:extLst>
          </p:cNvPr>
          <p:cNvSpPr txBox="1">
            <a:spLocks/>
          </p:cNvSpPr>
          <p:nvPr/>
        </p:nvSpPr>
        <p:spPr>
          <a:xfrm>
            <a:off x="852743" y="750382"/>
            <a:ext cx="10515600" cy="541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8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Q/A</a:t>
            </a:r>
            <a:endParaRPr lang="ko-KR" altLang="en-US" sz="8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55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B67B54-C80B-60A2-E345-5EA9BCFD9457}"/>
              </a:ext>
            </a:extLst>
          </p:cNvPr>
          <p:cNvSpPr/>
          <p:nvPr/>
        </p:nvSpPr>
        <p:spPr>
          <a:xfrm>
            <a:off x="0" y="0"/>
            <a:ext cx="12191998" cy="1122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63CFC8-1B8E-ADEC-3ADD-8491A1385028}"/>
              </a:ext>
            </a:extLst>
          </p:cNvPr>
          <p:cNvSpPr/>
          <p:nvPr/>
        </p:nvSpPr>
        <p:spPr>
          <a:xfrm>
            <a:off x="0" y="1122497"/>
            <a:ext cx="12191998" cy="4613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및 필요성</a:t>
            </a:r>
            <a:endParaRPr lang="en-US" altLang="ko-KR" sz="2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및 비전</a:t>
            </a:r>
            <a:endParaRPr lang="en-US" altLang="ko-KR" sz="2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</a:t>
            </a:r>
            <a:endParaRPr lang="en-US" altLang="ko-KR" sz="2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추진전략 및 방법</a:t>
            </a:r>
            <a:endParaRPr lang="en-US" altLang="ko-KR" sz="2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sz="2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endParaRPr lang="en-US" altLang="ko-KR" sz="2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DBD7A9B-0C0E-34A8-1B02-8244A13475AA}"/>
              </a:ext>
            </a:extLst>
          </p:cNvPr>
          <p:cNvSpPr txBox="1">
            <a:spLocks/>
          </p:cNvSpPr>
          <p:nvPr/>
        </p:nvSpPr>
        <p:spPr>
          <a:xfrm>
            <a:off x="275166" y="389227"/>
            <a:ext cx="12191999" cy="612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4000" dirty="0">
              <a:solidFill>
                <a:schemeClr val="accent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734261DB-C932-5030-3CA6-29D50701FCCC}"/>
              </a:ext>
            </a:extLst>
          </p:cNvPr>
          <p:cNvSpPr/>
          <p:nvPr/>
        </p:nvSpPr>
        <p:spPr>
          <a:xfrm>
            <a:off x="5724226" y="1122496"/>
            <a:ext cx="5925148" cy="4613005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Programmer icons set Royalty Free Vector Image">
            <a:extLst>
              <a:ext uri="{FF2B5EF4-FFF2-40B4-BE49-F238E27FC236}">
                <a16:creationId xmlns:a16="http://schemas.microsoft.com/office/drawing/2014/main" id="{7E390364-F927-454E-C841-82B7C711D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1"/>
          <a:stretch/>
        </p:blipFill>
        <p:spPr bwMode="auto">
          <a:xfrm>
            <a:off x="6833941" y="1639924"/>
            <a:ext cx="3705717" cy="366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9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7BDA6C-6BFE-DECA-D110-EF1D2A3D779A}"/>
              </a:ext>
            </a:extLst>
          </p:cNvPr>
          <p:cNvSpPr/>
          <p:nvPr/>
        </p:nvSpPr>
        <p:spPr>
          <a:xfrm>
            <a:off x="0" y="504355"/>
            <a:ext cx="12192000" cy="1045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B4249C-619E-9052-DF64-8B432EEE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및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32761-2F44-D051-B3A6-C23ED091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919"/>
            <a:ext cx="10515600" cy="4584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SAR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설명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광학 이미지와 </a:t>
            </a:r>
            <a:r>
              <a:rPr lang="ko-KR" altLang="en-US" sz="2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다른점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광학 이미지보다 사용처 많다고 강조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946135-9C15-C573-1C59-33A7673D3D37}"/>
              </a:ext>
            </a:extLst>
          </p:cNvPr>
          <p:cNvSpPr txBox="1">
            <a:spLocks/>
          </p:cNvSpPr>
          <p:nvPr/>
        </p:nvSpPr>
        <p:spPr>
          <a:xfrm>
            <a:off x="11655866" y="6341342"/>
            <a:ext cx="536134" cy="51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69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53D29-B1CB-AF82-F382-68ED9C5E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70C77C5-1C06-89F3-7E51-0C534CBA9CD1}"/>
              </a:ext>
            </a:extLst>
          </p:cNvPr>
          <p:cNvSpPr/>
          <p:nvPr/>
        </p:nvSpPr>
        <p:spPr>
          <a:xfrm>
            <a:off x="0" y="504355"/>
            <a:ext cx="12192000" cy="1045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948B3E-280E-9A3C-A57A-21365A84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 및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41EA6-6F48-F20F-6E46-EFC846222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919"/>
            <a:ext cx="10515600" cy="4584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SAR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이미지가 사용되는 사용처 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SAR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의 </a:t>
            </a:r>
            <a:r>
              <a:rPr lang="ko-KR" altLang="en-US" sz="2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제한점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극복하기 위한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UDA(</a:t>
            </a:r>
            <a:r>
              <a:rPr lang="ko-KR" altLang="en-US" sz="2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캡스톤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주제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0F56AA2-04C7-0CD6-1062-7DE0D447FDF7}"/>
              </a:ext>
            </a:extLst>
          </p:cNvPr>
          <p:cNvSpPr txBox="1">
            <a:spLocks/>
          </p:cNvSpPr>
          <p:nvPr/>
        </p:nvSpPr>
        <p:spPr>
          <a:xfrm>
            <a:off x="11655866" y="6341342"/>
            <a:ext cx="536134" cy="51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4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877E5-AF44-6B09-7DD4-61674C4D8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2B8691E-F97A-F518-8426-074DAE24F91F}"/>
              </a:ext>
            </a:extLst>
          </p:cNvPr>
          <p:cNvSpPr/>
          <p:nvPr/>
        </p:nvSpPr>
        <p:spPr>
          <a:xfrm>
            <a:off x="0" y="504355"/>
            <a:ext cx="12192000" cy="1045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C40EBC-5837-6BA6-A3BE-3B6DCFBD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목표 및 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DA063-4748-7EF9-94FA-CE1E2B36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919"/>
            <a:ext cx="10515600" cy="4584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UDA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도시 환경 내 건물 탐지에 초점을 두고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연구와의 차별성 기술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객체가 건물이다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선박보다는 건물이 어려운 과제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광학 이미지의 지식 증류를 통해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SAR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이미지의 의미론적 분할방법 제안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UDA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8C9498-D668-4B80-B4D7-AB450EF768B8}"/>
              </a:ext>
            </a:extLst>
          </p:cNvPr>
          <p:cNvSpPr txBox="1">
            <a:spLocks/>
          </p:cNvSpPr>
          <p:nvPr/>
        </p:nvSpPr>
        <p:spPr>
          <a:xfrm>
            <a:off x="11655866" y="6341342"/>
            <a:ext cx="536134" cy="51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99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9A21B-863F-8891-CCDF-2F8151501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19B41F-AA26-CB35-B848-230CF3C3B037}"/>
              </a:ext>
            </a:extLst>
          </p:cNvPr>
          <p:cNvSpPr/>
          <p:nvPr/>
        </p:nvSpPr>
        <p:spPr>
          <a:xfrm>
            <a:off x="0" y="504355"/>
            <a:ext cx="12192000" cy="1045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04D5FF-6DA8-D621-BF5F-C672BAE1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D27AF-35A3-9365-0364-18089D5DD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919"/>
            <a:ext cx="10515600" cy="4584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기능적 요구사항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UDA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통한 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SAR</a:t>
            </a: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분석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UDA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설계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효용성 검토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부분 기술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1F49ACF-BC7F-510E-9CF5-277582B73A64}"/>
              </a:ext>
            </a:extLst>
          </p:cNvPr>
          <p:cNvSpPr txBox="1">
            <a:spLocks/>
          </p:cNvSpPr>
          <p:nvPr/>
        </p:nvSpPr>
        <p:spPr>
          <a:xfrm>
            <a:off x="11655866" y="6341342"/>
            <a:ext cx="536134" cy="51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79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1C01-6CB6-98B7-4D4B-A64557F75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ECC50FD-6E29-FF5E-9D6C-90CDB5F16E82}"/>
              </a:ext>
            </a:extLst>
          </p:cNvPr>
          <p:cNvSpPr/>
          <p:nvPr/>
        </p:nvSpPr>
        <p:spPr>
          <a:xfrm>
            <a:off x="0" y="504355"/>
            <a:ext cx="12192000" cy="1045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756863-4F2D-7446-D7BC-1F6EA87F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0133E6-6A73-3E3D-39F7-DA2E3EEF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919"/>
            <a:ext cx="10515600" cy="4584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비기능적 요구사항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보안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확장성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6102684-01F1-7AEA-22B9-31F217895A4B}"/>
              </a:ext>
            </a:extLst>
          </p:cNvPr>
          <p:cNvSpPr txBox="1">
            <a:spLocks/>
          </p:cNvSpPr>
          <p:nvPr/>
        </p:nvSpPr>
        <p:spPr>
          <a:xfrm>
            <a:off x="11655866" y="6341342"/>
            <a:ext cx="536134" cy="51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02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2B899-6B26-0184-C503-83FBC0FC6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F9D2DB-9F6C-AAEC-2787-F2CAF5652BBB}"/>
              </a:ext>
            </a:extLst>
          </p:cNvPr>
          <p:cNvSpPr/>
          <p:nvPr/>
        </p:nvSpPr>
        <p:spPr>
          <a:xfrm>
            <a:off x="0" y="504355"/>
            <a:ext cx="12192000" cy="1045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3DE0FA-E2BF-D61B-C84D-DB7AC123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추진전략 및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B4802-F975-44D2-F936-0A889ACF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919"/>
            <a:ext cx="10515600" cy="45849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데이터셋 활용 방안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학습하기 위한 환경 구축 방안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기초 지식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이해 여부 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개발 프레임워크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SIA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 데이터셋 검증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실사용 데이터 사용 검증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github</a:t>
            </a:r>
            <a:r>
              <a:rPr lang="en-US" altLang="ko-KR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업로드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DDECF3C-3CAF-9B59-D57C-5A11AC25578A}"/>
              </a:ext>
            </a:extLst>
          </p:cNvPr>
          <p:cNvSpPr txBox="1">
            <a:spLocks/>
          </p:cNvSpPr>
          <p:nvPr/>
        </p:nvSpPr>
        <p:spPr>
          <a:xfrm>
            <a:off x="11655866" y="6341342"/>
            <a:ext cx="536134" cy="51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46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F2EC9-1F92-892C-E373-32AB0668F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2FBC4BE-1900-6142-3AD9-CBB2023C6991}"/>
              </a:ext>
            </a:extLst>
          </p:cNvPr>
          <p:cNvSpPr/>
          <p:nvPr/>
        </p:nvSpPr>
        <p:spPr>
          <a:xfrm>
            <a:off x="0" y="504355"/>
            <a:ext cx="12192000" cy="1045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832E96-9F8A-B785-EEBE-8C8AD734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ko-KR" altLang="en-US" sz="4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73DE5-C8DD-A36A-3DA3-38C849D1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919"/>
            <a:ext cx="10515600" cy="4584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참고 문헌 작성</a:t>
            </a:r>
            <a:endParaRPr lang="en-US" altLang="ko-KR" sz="2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E159662-1369-C410-5708-9C48FCC50738}"/>
              </a:ext>
            </a:extLst>
          </p:cNvPr>
          <p:cNvSpPr txBox="1">
            <a:spLocks/>
          </p:cNvSpPr>
          <p:nvPr/>
        </p:nvSpPr>
        <p:spPr>
          <a:xfrm>
            <a:off x="11655866" y="6341342"/>
            <a:ext cx="536134" cy="51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17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3FAF36CDD18A3498BFD54C273B9A7B7" ma:contentTypeVersion="13" ma:contentTypeDescription="새 문서를 만듭니다." ma:contentTypeScope="" ma:versionID="5504997a046c16c29aecec3ce99db5d5">
  <xsd:schema xmlns:xsd="http://www.w3.org/2001/XMLSchema" xmlns:xs="http://www.w3.org/2001/XMLSchema" xmlns:p="http://schemas.microsoft.com/office/2006/metadata/properties" xmlns:ns3="5e768e51-6965-477a-a0a3-6ad0343fe9f1" xmlns:ns4="109babcd-2980-4090-be8e-469912b9c730" targetNamespace="http://schemas.microsoft.com/office/2006/metadata/properties" ma:root="true" ma:fieldsID="3f9c2b8ac4240a329cf04f2e9072ba9a" ns3:_="" ns4:_="">
    <xsd:import namespace="5e768e51-6965-477a-a0a3-6ad0343fe9f1"/>
    <xsd:import namespace="109babcd-2980-4090-be8e-469912b9c73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68e51-6965-477a-a0a3-6ad0343fe9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babcd-2980-4090-be8e-469912b9c7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09babcd-2980-4090-be8e-469912b9c730" xsi:nil="true"/>
  </documentManagement>
</p:properties>
</file>

<file path=customXml/itemProps1.xml><?xml version="1.0" encoding="utf-8"?>
<ds:datastoreItem xmlns:ds="http://schemas.openxmlformats.org/officeDocument/2006/customXml" ds:itemID="{D1A40982-4786-4DB7-B20C-95BB89E16D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0DE0FE-C64D-41DB-9224-F2DB43B196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768e51-6965-477a-a0a3-6ad0343fe9f1"/>
    <ds:schemaRef ds:uri="109babcd-2980-4090-be8e-469912b9c7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FFB262-121B-41B5-90CC-84190A88072E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5e768e51-6965-477a-a0a3-6ad0343fe9f1"/>
    <ds:schemaRef ds:uri="http://schemas.openxmlformats.org/package/2006/metadata/core-properties"/>
    <ds:schemaRef ds:uri="109babcd-2980-4090-be8e-469912b9c73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179</Words>
  <Application>Microsoft Office PowerPoint</Application>
  <PresentationFormat>와이드스크린</PresentationFormat>
  <Paragraphs>68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나눔고딕OTF ExtraBold</vt:lpstr>
      <vt:lpstr>나눔스퀘어</vt:lpstr>
      <vt:lpstr>나눔스퀘어 ExtraBold</vt:lpstr>
      <vt:lpstr>맑은 고딕</vt:lpstr>
      <vt:lpstr>Arial</vt:lpstr>
      <vt:lpstr>Wingdings</vt:lpstr>
      <vt:lpstr>Office 테마</vt:lpstr>
      <vt:lpstr>캡스톤디자인Ⅰ 계획발표  SAR 영상 분석 및 의미론적 분할 연구(SAR image analysis and semantic segmentation research)</vt:lpstr>
      <vt:lpstr>PowerPoint 프레젠테이션</vt:lpstr>
      <vt:lpstr>배경 및 필요성</vt:lpstr>
      <vt:lpstr>배경 및 필요성</vt:lpstr>
      <vt:lpstr>목표 및 비전</vt:lpstr>
      <vt:lpstr>내용</vt:lpstr>
      <vt:lpstr>내용</vt:lpstr>
      <vt:lpstr>추진전략 및 방법</vt:lpstr>
      <vt:lpstr>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인공지능 텀프로젝트</dc:title>
  <dc:creator>Lee HyeJin</dc:creator>
  <cp:lastModifiedBy>Lee HyeJin</cp:lastModifiedBy>
  <cp:revision>212</cp:revision>
  <dcterms:created xsi:type="dcterms:W3CDTF">2023-12-08T05:34:01Z</dcterms:created>
  <dcterms:modified xsi:type="dcterms:W3CDTF">2024-03-06T05:21:10Z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0x01010073FAF36CDD18A3498BFD54C273B9A7B7</vt:lpwstr>
  </property>
</Properties>
</file>