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68" r:id="rId6"/>
    <p:sldId id="272" r:id="rId7"/>
    <p:sldId id="265" r:id="rId8"/>
    <p:sldId id="280" r:id="rId9"/>
    <p:sldId id="281" r:id="rId10"/>
    <p:sldId id="279" r:id="rId11"/>
    <p:sldId id="267" r:id="rId12"/>
    <p:sldId id="273" r:id="rId13"/>
    <p:sldId id="278" r:id="rId14"/>
    <p:sldId id="269" r:id="rId15"/>
    <p:sldId id="263" r:id="rId16"/>
    <p:sldId id="264" r:id="rId17"/>
    <p:sldId id="276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한컴 말랑말랑 Bold" panose="020F0803000000000000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FFFFFF"/>
    <a:srgbClr val="D0CECE"/>
    <a:srgbClr val="FFF2CC"/>
    <a:srgbClr val="DBDBDB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1" autoAdjust="0"/>
  </p:normalViewPr>
  <p:slideViewPr>
    <p:cSldViewPr snapToGrid="0">
      <p:cViewPr varScale="1">
        <p:scale>
          <a:sx n="100" d="100"/>
          <a:sy n="100" d="100"/>
        </p:scale>
        <p:origin x="10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농촌 고령인구 추이</a:t>
            </a:r>
          </a:p>
        </c:rich>
      </c:tx>
      <c:layout>
        <c:manualLayout>
          <c:xMode val="edge"/>
          <c:yMode val="edge"/>
          <c:x val="2.7249048232486087E-2"/>
          <c:y val="2.6557710348959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1408382291337844"/>
          <c:y val="0.37341319947668189"/>
          <c:w val="0.6479650077722473"/>
          <c:h val="0.52330486598784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고령인구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B5-44F3-BA0F-4783FCA455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2020년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980</c:v>
                </c:pt>
                <c:pt idx="1">
                  <c:v>1037</c:v>
                </c:pt>
                <c:pt idx="2">
                  <c:v>1078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B5-44F3-BA0F-4783FCA455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전체 농촌 인구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97" b="0" i="0" u="none" strike="noStrike" baseline="0" dirty="0">
                        <a:effectLst/>
                      </a:rPr>
                      <a:t>2,314</a:t>
                    </a:r>
                    <a:r>
                      <a:rPr lang="en-US" altLang="ko-KR" sz="1197" b="0" i="0" u="none" strike="noStrike" baseline="0" dirty="0"/>
                      <a:t> </a:t>
                    </a:r>
                    <a:endParaRPr lang="en-US" altLang="ko-KR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8B5-44F3-BA0F-4783FCA455A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97" b="0" i="0" u="none" strike="noStrike" baseline="0" dirty="0">
                        <a:effectLst/>
                      </a:rPr>
                      <a:t>2,215</a:t>
                    </a:r>
                    <a:r>
                      <a:rPr lang="en-US" altLang="ko-KR" sz="1197" b="0" i="0" u="none" strike="noStrike" baseline="0" dirty="0"/>
                      <a:t> </a:t>
                    </a:r>
                    <a:endParaRPr lang="en-US" altLang="ko-KR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8B5-44F3-BA0F-4783FCA455A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97" b="0" i="0" u="none" strike="noStrike" baseline="0" dirty="0">
                        <a:effectLst/>
                      </a:rPr>
                      <a:t>2,166</a:t>
                    </a:r>
                    <a:r>
                      <a:rPr lang="en-US" altLang="ko-KR" sz="1197" b="0" i="0" u="none" strike="noStrike" baseline="0" dirty="0"/>
                      <a:t> </a:t>
                    </a:r>
                    <a:endParaRPr lang="en-US" altLang="ko-KR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8B5-44F3-BA0F-4783FCA455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2020년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1334</c:v>
                </c:pt>
                <c:pt idx="1">
                  <c:v>1178</c:v>
                </c:pt>
                <c:pt idx="2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B5-44F3-BA0F-4783FCA455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0818352"/>
        <c:axId val="437980032"/>
      </c:barChart>
      <c:catAx>
        <c:axId val="22081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7980032"/>
        <c:crosses val="autoZero"/>
        <c:auto val="1"/>
        <c:lblAlgn val="ctr"/>
        <c:lblOffset val="100"/>
        <c:noMultiLvlLbl val="0"/>
      </c:catAx>
      <c:valAx>
        <c:axId val="437980032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0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천명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15532726251982287"/>
              <c:y val="0.286639007934780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0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081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12192939351906566"/>
          <c:w val="0.63544987376924011"/>
          <c:h val="5.7313080672683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4263257373506"/>
          <c:y val="0.28444418715624525"/>
          <c:w val="0.69911375857756852"/>
          <c:h val="0.671700197691114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고령인구 비율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CAD2ED90-D251-44B9-B3D1-00B536B2CFFD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A88-497D-B1BB-DD83865857A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08D5E57-B8B5-44C0-8AE2-14044B57CA1F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A88-497D-B1BB-DD83865857A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85126A-B863-428B-841A-ABCC6B08FB42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88-497D-B1BB-DD83865857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42.6</c:v>
                </c:pt>
                <c:pt idx="1">
                  <c:v>46.8</c:v>
                </c:pt>
                <c:pt idx="2">
                  <c:v>49.8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88-497D-B1BB-DD83865857A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6627024"/>
        <c:axId val="141655200"/>
      </c:lineChart>
      <c:catAx>
        <c:axId val="43662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655200"/>
        <c:crosses val="autoZero"/>
        <c:auto val="1"/>
        <c:lblAlgn val="ctr"/>
        <c:lblOffset val="100"/>
        <c:noMultiLvlLbl val="0"/>
      </c:catAx>
      <c:valAx>
        <c:axId val="1416552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3662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6472818177108793"/>
          <c:y val="3.9805490121395545E-2"/>
          <c:w val="0.40336009450772264"/>
          <c:h val="0.18264882875507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3B4D-427C-4F0E-92E4-4981EA33419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2722-AB11-40E3-B1D6-78DF25119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9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A2722-AB11-40E3-B1D6-78DF251194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-1"/>
            <a:ext cx="12213771" cy="380806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56424" y="1684130"/>
            <a:ext cx="6389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디지털 트윈을 활용한 </a:t>
            </a:r>
            <a:endParaRPr lang="en-US" altLang="ko-KR" sz="5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algn="just"/>
            <a:r>
              <a:rPr lang="ko-KR" altLang="en-US" sz="5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원격 </a:t>
            </a:r>
            <a:r>
              <a:rPr lang="ko-KR" altLang="en-US" sz="55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스마트팜</a:t>
            </a:r>
            <a:r>
              <a:rPr lang="ko-KR" altLang="en-US" sz="5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시스템</a:t>
            </a:r>
            <a:endParaRPr lang="ko-KR" altLang="en-US" sz="5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ADB1E-A684-5A4D-D9D6-AA4018826A3A}"/>
              </a:ext>
            </a:extLst>
          </p:cNvPr>
          <p:cNvSpPr txBox="1"/>
          <p:nvPr/>
        </p:nvSpPr>
        <p:spPr>
          <a:xfrm>
            <a:off x="626763" y="1301604"/>
            <a:ext cx="63895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3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rPr>
              <a:t>한밭대학교 컴퓨터공학과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368383-CE41-50DB-58D7-09BC8F49E13A}"/>
              </a:ext>
            </a:extLst>
          </p:cNvPr>
          <p:cNvGrpSpPr/>
          <p:nvPr/>
        </p:nvGrpSpPr>
        <p:grpSpPr>
          <a:xfrm>
            <a:off x="658026" y="4362034"/>
            <a:ext cx="3717864" cy="35800"/>
            <a:chOff x="1101697" y="7421377"/>
            <a:chExt cx="3717864" cy="35800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A375B3D4-6BF9-297F-7AC6-09AEDAEB3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sp>
        <p:nvSpPr>
          <p:cNvPr id="5" name="Object 7">
            <a:extLst>
              <a:ext uri="{FF2B5EF4-FFF2-40B4-BE49-F238E27FC236}">
                <a16:creationId xmlns:a16="http://schemas.microsoft.com/office/drawing/2014/main" id="{33E15A0D-9EAA-5741-F499-759A0C6E62D5}"/>
              </a:ext>
            </a:extLst>
          </p:cNvPr>
          <p:cNvSpPr txBox="1"/>
          <p:nvPr/>
        </p:nvSpPr>
        <p:spPr>
          <a:xfrm>
            <a:off x="556424" y="4522302"/>
            <a:ext cx="670934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S-Core Dream 3 Light" pitchFamily="34" charset="0"/>
              </a:rPr>
              <a:t>팀장 정병준</a:t>
            </a:r>
            <a:endParaRPr lang="en-US" altLang="ko-KR" sz="2500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S-Core Dream 3 Light" pitchFamily="34" charset="0"/>
            </a:endParaRPr>
          </a:p>
          <a:p>
            <a:pPr algn="just"/>
            <a:r>
              <a:rPr lang="ko-KR" altLang="en-US" sz="2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팀원 박민규</a:t>
            </a:r>
            <a:endParaRPr lang="en-US" altLang="ko-KR" sz="2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2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팀원 윤나은</a:t>
            </a:r>
            <a:endParaRPr lang="en-US" sz="2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7C3DF683-94C0-FBC0-5461-EFCBC76F98CF}"/>
              </a:ext>
            </a:extLst>
          </p:cNvPr>
          <p:cNvGrpSpPr/>
          <p:nvPr/>
        </p:nvGrpSpPr>
        <p:grpSpPr>
          <a:xfrm>
            <a:off x="626763" y="5893265"/>
            <a:ext cx="3717864" cy="35800"/>
            <a:chOff x="1101697" y="7421377"/>
            <a:chExt cx="3717864" cy="3580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363499F8-62D5-8793-EA48-6081E7F6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C4E93E-F862-BFCD-6C26-C26BE8A3DDD7}"/>
              </a:ext>
            </a:extLst>
          </p:cNvPr>
          <p:cNvGrpSpPr/>
          <p:nvPr/>
        </p:nvGrpSpPr>
        <p:grpSpPr>
          <a:xfrm>
            <a:off x="557400" y="166097"/>
            <a:ext cx="5102512" cy="830997"/>
            <a:chOff x="3819245" y="188165"/>
            <a:chExt cx="5102512" cy="83099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F6EE337-D397-2E33-2939-87C7A6A84843}"/>
                </a:ext>
              </a:extLst>
            </p:cNvPr>
            <p:cNvSpPr/>
            <p:nvPr/>
          </p:nvSpPr>
          <p:spPr>
            <a:xfrm>
              <a:off x="4620687" y="326664"/>
              <a:ext cx="43010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KoPubWorld돋움체 Bold" panose="00000800000000000000" pitchFamily="2" charset="-127"/>
                </a:rPr>
                <a:t>프로젝트 내용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055131-6F16-E528-4EBE-40C9225DFC80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50" name="Picture 2" descr="Unity Plug-In | SideFX">
            <a:extLst>
              <a:ext uri="{FF2B5EF4-FFF2-40B4-BE49-F238E27FC236}">
                <a16:creationId xmlns:a16="http://schemas.microsoft.com/office/drawing/2014/main" id="{B6E95EB3-A2D2-2FB6-F3BE-D9BCAF438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0" y="1461164"/>
            <a:ext cx="5356723" cy="30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3DEE02-EDDC-48DA-9851-39A4C23A189D}"/>
              </a:ext>
            </a:extLst>
          </p:cNvPr>
          <p:cNvSpPr txBox="1"/>
          <p:nvPr/>
        </p:nvSpPr>
        <p:spPr>
          <a:xfrm>
            <a:off x="472587" y="1184165"/>
            <a:ext cx="5356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https://www.sidefx.com/products/houdini-engine/plug-ins/unity-plug-in/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BDF8BB87-3FD0-7B9E-46C3-6D515C4A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43" y="4601444"/>
            <a:ext cx="2793845" cy="101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안드로이드 (운영체제) - 위키백과, 우리 모두의 백과사전">
            <a:extLst>
              <a:ext uri="{FF2B5EF4-FFF2-40B4-BE49-F238E27FC236}">
                <a16:creationId xmlns:a16="http://schemas.microsoft.com/office/drawing/2014/main" id="{BE44AA64-C5B4-5CC5-77F1-31FEE6EE2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444" y="4601444"/>
            <a:ext cx="2439743" cy="14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1B7347E0-AC3B-220F-256D-40F661581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443" y="1161730"/>
            <a:ext cx="1743746" cy="32861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6244E0-7187-6860-A298-590932FBFA76}"/>
              </a:ext>
            </a:extLst>
          </p:cNvPr>
          <p:cNvSpPr/>
          <p:nvPr/>
        </p:nvSpPr>
        <p:spPr>
          <a:xfrm>
            <a:off x="6351954" y="2584523"/>
            <a:ext cx="971713" cy="1033877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3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706084-DE27-0151-5965-330E164BF3C2}"/>
              </a:ext>
            </a:extLst>
          </p:cNvPr>
          <p:cNvSpPr/>
          <p:nvPr/>
        </p:nvSpPr>
        <p:spPr>
          <a:xfrm>
            <a:off x="1091230" y="4894248"/>
            <a:ext cx="2608703" cy="18883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73D2FB9-D00B-AB5D-79B9-74165CFC4BD2}"/>
              </a:ext>
            </a:extLst>
          </p:cNvPr>
          <p:cNvSpPr/>
          <p:nvPr/>
        </p:nvSpPr>
        <p:spPr>
          <a:xfrm>
            <a:off x="1091231" y="2762890"/>
            <a:ext cx="2608703" cy="18883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11D7D1-6B00-469A-F4A0-D55B246B121B}"/>
              </a:ext>
            </a:extLst>
          </p:cNvPr>
          <p:cNvSpPr/>
          <p:nvPr/>
        </p:nvSpPr>
        <p:spPr>
          <a:xfrm>
            <a:off x="1109135" y="1275156"/>
            <a:ext cx="2590800" cy="12045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906242" y="267242"/>
            <a:ext cx="25190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rPr>
              <a:t>결과물 예상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rPr>
              <a:t>UI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C1B7FF56-C4A5-1861-E868-A5DAB5A3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99" y="1307584"/>
            <a:ext cx="2201672" cy="11008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795673D1-0A7A-3B7B-76E7-802994EF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03" y="2813123"/>
            <a:ext cx="1909064" cy="18047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CC715CA2-7302-0D68-82AB-E6D86D611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9" t="5810" r="9672" b="6005"/>
          <a:stretch/>
        </p:blipFill>
        <p:spPr>
          <a:xfrm>
            <a:off x="1472713" y="4945050"/>
            <a:ext cx="1722745" cy="17520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AC2B3-C980-51DE-CEF3-C4CBF489F122}"/>
              </a:ext>
            </a:extLst>
          </p:cNvPr>
          <p:cNvSpPr txBox="1"/>
          <p:nvPr/>
        </p:nvSpPr>
        <p:spPr>
          <a:xfrm>
            <a:off x="3852335" y="1400135"/>
            <a:ext cx="7001934" cy="95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확대한 디스플레이 창</a:t>
            </a:r>
            <a:endParaRPr lang="en-US" altLang="ko-KR" sz="20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디지털 트윈을 활용하여 </a:t>
            </a:r>
            <a:r>
              <a:rPr lang="ko-KR" altLang="en-US" sz="2000" b="1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</a:t>
            </a: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모습 구현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190152-3436-D480-A164-F77A63710EB5}"/>
              </a:ext>
            </a:extLst>
          </p:cNvPr>
          <p:cNvSpPr/>
          <p:nvPr/>
        </p:nvSpPr>
        <p:spPr>
          <a:xfrm>
            <a:off x="844205" y="1034598"/>
            <a:ext cx="494057" cy="474058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A30-1E6B-3C39-B624-FAD11D96271D}"/>
              </a:ext>
            </a:extLst>
          </p:cNvPr>
          <p:cNvSpPr txBox="1"/>
          <p:nvPr/>
        </p:nvSpPr>
        <p:spPr>
          <a:xfrm>
            <a:off x="956735" y="1086961"/>
            <a:ext cx="3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449430-50F6-AFEE-BC6B-546F9E8B5392}"/>
              </a:ext>
            </a:extLst>
          </p:cNvPr>
          <p:cNvSpPr/>
          <p:nvPr/>
        </p:nvSpPr>
        <p:spPr>
          <a:xfrm>
            <a:off x="844205" y="2544375"/>
            <a:ext cx="494057" cy="474058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83D28-6AE3-1538-F543-F412B39D49AD}"/>
              </a:ext>
            </a:extLst>
          </p:cNvPr>
          <p:cNvSpPr txBox="1"/>
          <p:nvPr/>
        </p:nvSpPr>
        <p:spPr>
          <a:xfrm>
            <a:off x="934114" y="2591244"/>
            <a:ext cx="3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F22FD7-E430-5407-BF16-2D6803B31107}"/>
              </a:ext>
            </a:extLst>
          </p:cNvPr>
          <p:cNvSpPr/>
          <p:nvPr/>
        </p:nvSpPr>
        <p:spPr>
          <a:xfrm>
            <a:off x="887509" y="4709078"/>
            <a:ext cx="494057" cy="474058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93F02-0048-B4B3-C811-3C13EFD81384}"/>
              </a:ext>
            </a:extLst>
          </p:cNvPr>
          <p:cNvSpPr txBox="1"/>
          <p:nvPr/>
        </p:nvSpPr>
        <p:spPr>
          <a:xfrm>
            <a:off x="977418" y="4761441"/>
            <a:ext cx="31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01A7C-59B3-F4E1-B4A0-ABD4437AEDAF}"/>
              </a:ext>
            </a:extLst>
          </p:cNvPr>
          <p:cNvSpPr txBox="1"/>
          <p:nvPr/>
        </p:nvSpPr>
        <p:spPr>
          <a:xfrm>
            <a:off x="3852335" y="2990342"/>
            <a:ext cx="7001934" cy="142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디스플레이 창을 간단하게 보여주며</a:t>
            </a:r>
            <a:r>
              <a:rPr lang="en-US" altLang="ko-KR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확대 가능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센서 창</a:t>
            </a:r>
            <a:r>
              <a:rPr lang="en-US" altLang="ko-KR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센서에 대한 실시간 값을 </a:t>
            </a:r>
            <a:r>
              <a:rPr lang="en-US" altLang="ko-KR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</a:t>
            </a: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표시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제어 창</a:t>
            </a:r>
            <a:r>
              <a:rPr lang="en-US" altLang="ko-KR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동력을 제어할 수 있는 부분을 </a:t>
            </a:r>
            <a:r>
              <a:rPr lang="en-US" altLang="ko-KR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</a:t>
            </a: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표시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D638D-71BC-3F79-BC2A-B1092C8B7498}"/>
              </a:ext>
            </a:extLst>
          </p:cNvPr>
          <p:cNvSpPr txBox="1"/>
          <p:nvPr/>
        </p:nvSpPr>
        <p:spPr>
          <a:xfrm>
            <a:off x="3811675" y="5623560"/>
            <a:ext cx="700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스마트팜에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문제가 발생할 시 알람을 수신 받음</a:t>
            </a: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696C5129-293E-EAC5-663A-9B3BAA061296}"/>
              </a:ext>
            </a:extLst>
          </p:cNvPr>
          <p:cNvGrpSpPr/>
          <p:nvPr/>
        </p:nvGrpSpPr>
        <p:grpSpPr>
          <a:xfrm>
            <a:off x="3876701" y="1279787"/>
            <a:ext cx="5760000" cy="10800"/>
            <a:chOff x="1110164" y="7421377"/>
            <a:chExt cx="3717864" cy="35800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79B0FE29-A331-CFBD-8E1A-DEFBFFB33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164" y="7421377"/>
              <a:ext cx="3717864" cy="35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grpSp>
        <p:nvGrpSpPr>
          <p:cNvPr id="25" name="그룹 1002">
            <a:extLst>
              <a:ext uri="{FF2B5EF4-FFF2-40B4-BE49-F238E27FC236}">
                <a16:creationId xmlns:a16="http://schemas.microsoft.com/office/drawing/2014/main" id="{B5966CD3-8BA2-3C2A-FCAB-9333CE45ED72}"/>
              </a:ext>
            </a:extLst>
          </p:cNvPr>
          <p:cNvGrpSpPr/>
          <p:nvPr/>
        </p:nvGrpSpPr>
        <p:grpSpPr>
          <a:xfrm>
            <a:off x="3852335" y="2468098"/>
            <a:ext cx="5760000" cy="10800"/>
            <a:chOff x="1110164" y="7421377"/>
            <a:chExt cx="3717864" cy="35800"/>
          </a:xfrm>
        </p:grpSpPr>
        <p:pic>
          <p:nvPicPr>
            <p:cNvPr id="26" name="Object 8">
              <a:extLst>
                <a:ext uri="{FF2B5EF4-FFF2-40B4-BE49-F238E27FC236}">
                  <a16:creationId xmlns:a16="http://schemas.microsoft.com/office/drawing/2014/main" id="{621C845F-B57B-03C1-6AC1-4F8E987A3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164" y="7421377"/>
              <a:ext cx="3717864" cy="35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2789449E-443A-08EA-EDD7-E719DCA34BB4}"/>
              </a:ext>
            </a:extLst>
          </p:cNvPr>
          <p:cNvGrpSpPr/>
          <p:nvPr/>
        </p:nvGrpSpPr>
        <p:grpSpPr>
          <a:xfrm>
            <a:off x="3852335" y="2767341"/>
            <a:ext cx="5760000" cy="10800"/>
            <a:chOff x="1110164" y="7421377"/>
            <a:chExt cx="3717864" cy="35800"/>
          </a:xfrm>
        </p:grpSpPr>
        <p:pic>
          <p:nvPicPr>
            <p:cNvPr id="28" name="Object 8">
              <a:extLst>
                <a:ext uri="{FF2B5EF4-FFF2-40B4-BE49-F238E27FC236}">
                  <a16:creationId xmlns:a16="http://schemas.microsoft.com/office/drawing/2014/main" id="{EFB6E9F0-EF0C-D532-321C-49278D05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164" y="7421377"/>
              <a:ext cx="3717864" cy="35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713A492F-321C-5C7D-0FC6-A8B4C6E9EEFF}"/>
              </a:ext>
            </a:extLst>
          </p:cNvPr>
          <p:cNvGrpSpPr/>
          <p:nvPr/>
        </p:nvGrpSpPr>
        <p:grpSpPr>
          <a:xfrm>
            <a:off x="3811675" y="4600020"/>
            <a:ext cx="5760000" cy="10800"/>
            <a:chOff x="1110164" y="7421377"/>
            <a:chExt cx="3717864" cy="35800"/>
          </a:xfrm>
        </p:grpSpPr>
        <p:pic>
          <p:nvPicPr>
            <p:cNvPr id="30" name="Object 8">
              <a:extLst>
                <a:ext uri="{FF2B5EF4-FFF2-40B4-BE49-F238E27FC236}">
                  <a16:creationId xmlns:a16="http://schemas.microsoft.com/office/drawing/2014/main" id="{F8DF6D3D-DDC4-F579-5C0A-15F39720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164" y="7421377"/>
              <a:ext cx="3717864" cy="35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E82F3880-1461-A05E-633C-40DCE97B51B6}"/>
              </a:ext>
            </a:extLst>
          </p:cNvPr>
          <p:cNvGrpSpPr/>
          <p:nvPr/>
        </p:nvGrpSpPr>
        <p:grpSpPr>
          <a:xfrm>
            <a:off x="3811675" y="4899263"/>
            <a:ext cx="5760000" cy="10800"/>
            <a:chOff x="1110164" y="7421377"/>
            <a:chExt cx="3717864" cy="35800"/>
          </a:xfrm>
        </p:grpSpPr>
        <p:pic>
          <p:nvPicPr>
            <p:cNvPr id="32" name="Object 8">
              <a:extLst>
                <a:ext uri="{FF2B5EF4-FFF2-40B4-BE49-F238E27FC236}">
                  <a16:creationId xmlns:a16="http://schemas.microsoft.com/office/drawing/2014/main" id="{415E909E-A5DB-DCF4-71D1-84C9EB875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164" y="7421377"/>
              <a:ext cx="3717864" cy="35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34993983-A114-F936-C9F7-780CE9C990CE}"/>
              </a:ext>
            </a:extLst>
          </p:cNvPr>
          <p:cNvGrpSpPr/>
          <p:nvPr/>
        </p:nvGrpSpPr>
        <p:grpSpPr>
          <a:xfrm>
            <a:off x="3811675" y="6746779"/>
            <a:ext cx="5760000" cy="10800"/>
            <a:chOff x="1110164" y="8377849"/>
            <a:chExt cx="3717864" cy="35800"/>
          </a:xfrm>
        </p:grpSpPr>
        <p:pic>
          <p:nvPicPr>
            <p:cNvPr id="34" name="Object 8">
              <a:extLst>
                <a:ext uri="{FF2B5EF4-FFF2-40B4-BE49-F238E27FC236}">
                  <a16:creationId xmlns:a16="http://schemas.microsoft.com/office/drawing/2014/main" id="{4BD93208-DD20-5B19-91B0-32CC9345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164" y="8377849"/>
              <a:ext cx="3717864" cy="35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0729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7201" y="2544142"/>
            <a:ext cx="172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9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27408-6E90-3952-CD54-5A4B5D250C3F}"/>
              </a:ext>
            </a:extLst>
          </p:cNvPr>
          <p:cNvSpPr txBox="1"/>
          <p:nvPr/>
        </p:nvSpPr>
        <p:spPr>
          <a:xfrm>
            <a:off x="2180007" y="2690336"/>
            <a:ext cx="93939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추진전략 및 방법</a:t>
            </a:r>
          </a:p>
        </p:txBody>
      </p:sp>
    </p:spTree>
    <p:extLst>
      <p:ext uri="{BB962C8B-B14F-4D97-AF65-F5344CB8AC3E}">
        <p14:creationId xmlns:p14="http://schemas.microsoft.com/office/powerpoint/2010/main" val="167972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C4E93E-F862-BFCD-6C26-C26BE8A3DDD7}"/>
              </a:ext>
            </a:extLst>
          </p:cNvPr>
          <p:cNvGrpSpPr/>
          <p:nvPr/>
        </p:nvGrpSpPr>
        <p:grpSpPr>
          <a:xfrm>
            <a:off x="557400" y="166097"/>
            <a:ext cx="5102512" cy="830997"/>
            <a:chOff x="3819245" y="188165"/>
            <a:chExt cx="5102512" cy="83099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F6EE337-D397-2E33-2939-87C7A6A84843}"/>
                </a:ext>
              </a:extLst>
            </p:cNvPr>
            <p:cNvSpPr/>
            <p:nvPr/>
          </p:nvSpPr>
          <p:spPr>
            <a:xfrm>
              <a:off x="4620687" y="326664"/>
              <a:ext cx="43010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KoPubWorld돋움체 Bold" panose="00000800000000000000" pitchFamily="2" charset="-127"/>
                </a:rPr>
                <a:t>프로젝트 추진전략 및 방법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055131-6F16-E528-4EBE-40C9225DFC80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74D96-F450-468F-BCE5-3F1C4AC6DE17}"/>
              </a:ext>
            </a:extLst>
          </p:cNvPr>
          <p:cNvSpPr/>
          <p:nvPr/>
        </p:nvSpPr>
        <p:spPr>
          <a:xfrm>
            <a:off x="721211" y="1161730"/>
            <a:ext cx="1124522" cy="430887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정병준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CF3BB4-5A3A-11F6-1278-642FBBDF89DE}"/>
              </a:ext>
            </a:extLst>
          </p:cNvPr>
          <p:cNvSpPr txBox="1"/>
          <p:nvPr/>
        </p:nvSpPr>
        <p:spPr>
          <a:xfrm>
            <a:off x="1845733" y="1164045"/>
            <a:ext cx="2646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임베디드 시스템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6A94D-4D27-5F18-21D6-9F2E1F1B1241}"/>
              </a:ext>
            </a:extLst>
          </p:cNvPr>
          <p:cNvSpPr txBox="1"/>
          <p:nvPr/>
        </p:nvSpPr>
        <p:spPr>
          <a:xfrm>
            <a:off x="721211" y="1547348"/>
            <a:ext cx="6283978" cy="102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ko-KR" altLang="en-US" b="1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스마트팜에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설치된 센서 값을 서버로 전송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서버로부터 수신 받은 제어 명령 수행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임베디드 시스템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b="1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아두이노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1155B-AE92-EEA3-FA4E-CA0AAD7C8A20}"/>
              </a:ext>
            </a:extLst>
          </p:cNvPr>
          <p:cNvSpPr txBox="1"/>
          <p:nvPr/>
        </p:nvSpPr>
        <p:spPr>
          <a:xfrm>
            <a:off x="721211" y="3247421"/>
            <a:ext cx="6283978" cy="102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Flask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사용하여 서버 구축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Firebase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이용한 데이터베이스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구축 및 관리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MQTT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프토토콜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통신 사용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3EF7C5-7568-2AF4-DAE5-9CEDC95D2B7C}"/>
              </a:ext>
            </a:extLst>
          </p:cNvPr>
          <p:cNvSpPr/>
          <p:nvPr/>
        </p:nvSpPr>
        <p:spPr>
          <a:xfrm>
            <a:off x="738795" y="2837520"/>
            <a:ext cx="1124522" cy="430887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박민규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6DB4C0-1A62-A3C5-DFC4-7E770A5FB4C6}"/>
              </a:ext>
            </a:extLst>
          </p:cNvPr>
          <p:cNvSpPr txBox="1"/>
          <p:nvPr/>
        </p:nvSpPr>
        <p:spPr>
          <a:xfrm>
            <a:off x="1863317" y="2839835"/>
            <a:ext cx="123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서버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통신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1C1C87-E472-FDA9-274D-0B285329B39E}"/>
              </a:ext>
            </a:extLst>
          </p:cNvPr>
          <p:cNvSpPr txBox="1"/>
          <p:nvPr/>
        </p:nvSpPr>
        <p:spPr>
          <a:xfrm>
            <a:off x="721211" y="5019828"/>
            <a:ext cx="7838589" cy="134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서버로부터 센서 값 수신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수신 받은 값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온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습도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제어 동작 유무 등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기반으로 가상 현실 구현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센서 값을 애플리케이션에 표시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ts val="2500"/>
              </a:lnSpc>
              <a:buFontTx/>
              <a:buChar char="-"/>
            </a:pP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스마트팜의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수동 제어 명령을 서버에 전송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FBFC6F-3D99-3752-9DD2-B9DB21487502}"/>
              </a:ext>
            </a:extLst>
          </p:cNvPr>
          <p:cNvSpPr/>
          <p:nvPr/>
        </p:nvSpPr>
        <p:spPr>
          <a:xfrm>
            <a:off x="738796" y="4577196"/>
            <a:ext cx="1124522" cy="430887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윤나은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E701B1-C7F4-9E60-E895-5325F9478DAD}"/>
              </a:ext>
            </a:extLst>
          </p:cNvPr>
          <p:cNvSpPr txBox="1"/>
          <p:nvPr/>
        </p:nvSpPr>
        <p:spPr>
          <a:xfrm>
            <a:off x="1863318" y="4579511"/>
            <a:ext cx="274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3D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모델링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애플리케이션</a:t>
            </a:r>
          </a:p>
        </p:txBody>
      </p:sp>
      <p:pic>
        <p:nvPicPr>
          <p:cNvPr id="36" name="Picture 2" descr="스파르타코딩클럽 4주차][python/flask] Flask 시작하기">
            <a:extLst>
              <a:ext uri="{FF2B5EF4-FFF2-40B4-BE49-F238E27FC236}">
                <a16:creationId xmlns:a16="http://schemas.microsoft.com/office/drawing/2014/main" id="{16FF0F9C-6CA2-B683-C2D5-C7E50E5A7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/>
          <a:stretch/>
        </p:blipFill>
        <p:spPr bwMode="auto">
          <a:xfrm>
            <a:off x="8530799" y="2889998"/>
            <a:ext cx="1916862" cy="14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FF4F4208-46AC-B13E-0B2D-508CB286B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282" y="3265345"/>
            <a:ext cx="2389888" cy="8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9AEBEBA8-736F-D23B-EDE6-7D84F00C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58" y="5298965"/>
            <a:ext cx="1603580" cy="5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안드로이드 (운영체제) - 위키백과, 우리 모두의 백과사전">
            <a:extLst>
              <a:ext uri="{FF2B5EF4-FFF2-40B4-BE49-F238E27FC236}">
                <a16:creationId xmlns:a16="http://schemas.microsoft.com/office/drawing/2014/main" id="{20302F77-BF59-3218-1BC2-910D04094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143" y="5239353"/>
            <a:ext cx="1484401" cy="90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통합 개발 환경 Digi-Key Mikroelektronika Raspberry Pi, 배경 기술, 전자 제품, 텍스트,  상표 png | PNGWing">
            <a:extLst>
              <a:ext uri="{FF2B5EF4-FFF2-40B4-BE49-F238E27FC236}">
                <a16:creationId xmlns:a16="http://schemas.microsoft.com/office/drawing/2014/main" id="{871D6263-7671-9E3E-FA72-22D1D84F0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138" y="1247777"/>
            <a:ext cx="1882258" cy="104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8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5018520" y="1085433"/>
            <a:ext cx="21549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SWOT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분석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한컴 말랑말랑 Bold" panose="020F08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BB820B-B438-63BE-8F25-8DBCBD6895E5}"/>
              </a:ext>
            </a:extLst>
          </p:cNvPr>
          <p:cNvSpPr/>
          <p:nvPr/>
        </p:nvSpPr>
        <p:spPr>
          <a:xfrm>
            <a:off x="4550645" y="2688825"/>
            <a:ext cx="1422400" cy="12858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S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C7C103-6B9E-F9EE-C681-97C37B4E020E}"/>
              </a:ext>
            </a:extLst>
          </p:cNvPr>
          <p:cNvSpPr/>
          <p:nvPr/>
        </p:nvSpPr>
        <p:spPr>
          <a:xfrm>
            <a:off x="6299203" y="2688825"/>
            <a:ext cx="1422400" cy="12858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W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0FD2387-4DA1-3B05-4180-9F4ED357DFAB}"/>
              </a:ext>
            </a:extLst>
          </p:cNvPr>
          <p:cNvSpPr/>
          <p:nvPr/>
        </p:nvSpPr>
        <p:spPr>
          <a:xfrm>
            <a:off x="6299203" y="4355219"/>
            <a:ext cx="1422400" cy="12858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T</a:t>
            </a:r>
            <a:endParaRPr lang="ko-KR" altLang="en-US" sz="3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0AFAFF-D2F9-8377-4B53-3D45C049DAF0}"/>
              </a:ext>
            </a:extLst>
          </p:cNvPr>
          <p:cNvSpPr/>
          <p:nvPr/>
        </p:nvSpPr>
        <p:spPr>
          <a:xfrm>
            <a:off x="4550645" y="4376387"/>
            <a:ext cx="1422400" cy="128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E3D96-4DB1-DB85-0541-F4396FA9685A}"/>
              </a:ext>
            </a:extLst>
          </p:cNvPr>
          <p:cNvSpPr txBox="1"/>
          <p:nvPr/>
        </p:nvSpPr>
        <p:spPr>
          <a:xfrm>
            <a:off x="926721" y="2334457"/>
            <a:ext cx="5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강점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359794-9EE1-2988-C6B2-3D9B7DD7FC02}"/>
              </a:ext>
            </a:extLst>
          </p:cNvPr>
          <p:cNvSpPr/>
          <p:nvPr/>
        </p:nvSpPr>
        <p:spPr>
          <a:xfrm>
            <a:off x="867455" y="2392389"/>
            <a:ext cx="114301" cy="267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85A84-068D-97D0-28F8-C23FE36991A7}"/>
              </a:ext>
            </a:extLst>
          </p:cNvPr>
          <p:cNvSpPr txBox="1"/>
          <p:nvPr/>
        </p:nvSpPr>
        <p:spPr>
          <a:xfrm>
            <a:off x="10571017" y="2334457"/>
            <a:ext cx="5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약점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34C62C-2F86-F8E7-A824-154131ADE0BB}"/>
              </a:ext>
            </a:extLst>
          </p:cNvPr>
          <p:cNvSpPr/>
          <p:nvPr/>
        </p:nvSpPr>
        <p:spPr>
          <a:xfrm>
            <a:off x="11087486" y="2400856"/>
            <a:ext cx="114301" cy="267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521C1B-20EF-FC69-9100-A2257344B797}"/>
              </a:ext>
            </a:extLst>
          </p:cNvPr>
          <p:cNvSpPr txBox="1"/>
          <p:nvPr/>
        </p:nvSpPr>
        <p:spPr>
          <a:xfrm>
            <a:off x="926720" y="4369707"/>
            <a:ext cx="5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기회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9F9067-5431-96BC-3947-F0C9BBAB6FE3}"/>
              </a:ext>
            </a:extLst>
          </p:cNvPr>
          <p:cNvSpPr/>
          <p:nvPr/>
        </p:nvSpPr>
        <p:spPr>
          <a:xfrm>
            <a:off x="867454" y="4419172"/>
            <a:ext cx="114301" cy="267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A68E0-6F8C-8BFD-C148-863B0736FB5E}"/>
              </a:ext>
            </a:extLst>
          </p:cNvPr>
          <p:cNvSpPr txBox="1"/>
          <p:nvPr/>
        </p:nvSpPr>
        <p:spPr>
          <a:xfrm>
            <a:off x="10571017" y="4314463"/>
            <a:ext cx="5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위협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10CB9C-BC5D-5E43-E4B6-81EF7633276F}"/>
              </a:ext>
            </a:extLst>
          </p:cNvPr>
          <p:cNvSpPr/>
          <p:nvPr/>
        </p:nvSpPr>
        <p:spPr>
          <a:xfrm>
            <a:off x="11087485" y="4374766"/>
            <a:ext cx="114301" cy="2674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A7F9F-5FE4-AE5E-5682-8744E27BB732}"/>
              </a:ext>
            </a:extLst>
          </p:cNvPr>
          <p:cNvSpPr txBox="1"/>
          <p:nvPr/>
        </p:nvSpPr>
        <p:spPr>
          <a:xfrm>
            <a:off x="867454" y="2688825"/>
            <a:ext cx="323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- 3D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모니터링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CCTV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설치 비용 절감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신속한 유지보수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20927-7DCC-1F50-B1E3-935C1D18BE89}"/>
              </a:ext>
            </a:extLst>
          </p:cNvPr>
          <p:cNvSpPr txBox="1"/>
          <p:nvPr/>
        </p:nvSpPr>
        <p:spPr>
          <a:xfrm>
            <a:off x="7831667" y="2688825"/>
            <a:ext cx="343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초기 투자 비용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연령층에 따른 접근성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시스템의 보안성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45BC0-EC20-E133-8F5F-9E9330E14640}"/>
              </a:ext>
            </a:extLst>
          </p:cNvPr>
          <p:cNvSpPr txBox="1"/>
          <p:nvPr/>
        </p:nvSpPr>
        <p:spPr>
          <a:xfrm>
            <a:off x="867453" y="4686638"/>
            <a:ext cx="296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높은 스마트폰 사용률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정부 지원 증가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6367B-2109-36CC-4A48-8EE19072485F}"/>
              </a:ext>
            </a:extLst>
          </p:cNvPr>
          <p:cNvSpPr txBox="1"/>
          <p:nvPr/>
        </p:nvSpPr>
        <p:spPr>
          <a:xfrm>
            <a:off x="7831667" y="4642232"/>
            <a:ext cx="25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농업 인구수 절감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8DC8D8-BEB2-CA29-8E9E-8EA40F139A24}"/>
              </a:ext>
            </a:extLst>
          </p:cNvPr>
          <p:cNvSpPr txBox="1"/>
          <p:nvPr/>
        </p:nvSpPr>
        <p:spPr>
          <a:xfrm>
            <a:off x="4612122" y="2248779"/>
            <a:ext cx="129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긍정적 측면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049624-06F2-663E-B344-AF26C3BDDA98}"/>
              </a:ext>
            </a:extLst>
          </p:cNvPr>
          <p:cNvSpPr txBox="1"/>
          <p:nvPr/>
        </p:nvSpPr>
        <p:spPr>
          <a:xfrm>
            <a:off x="6360680" y="2248779"/>
            <a:ext cx="129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부정적 측면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1B4750-466E-57C8-4F12-1DC15A0BFBC8}"/>
              </a:ext>
            </a:extLst>
          </p:cNvPr>
          <p:cNvSpPr txBox="1"/>
          <p:nvPr/>
        </p:nvSpPr>
        <p:spPr>
          <a:xfrm>
            <a:off x="4040297" y="2811567"/>
            <a:ext cx="461665" cy="1040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내부환경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FEB0B-32F2-0973-3C71-E98A73DAEBE2}"/>
              </a:ext>
            </a:extLst>
          </p:cNvPr>
          <p:cNvSpPr txBox="1"/>
          <p:nvPr/>
        </p:nvSpPr>
        <p:spPr>
          <a:xfrm>
            <a:off x="4040297" y="4499129"/>
            <a:ext cx="461665" cy="1040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외부환경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FA5E42-8F0E-4CC4-0344-CD7B382541A5}"/>
              </a:ext>
            </a:extLst>
          </p:cNvPr>
          <p:cNvGrpSpPr/>
          <p:nvPr/>
        </p:nvGrpSpPr>
        <p:grpSpPr>
          <a:xfrm>
            <a:off x="557400" y="166097"/>
            <a:ext cx="5102512" cy="830997"/>
            <a:chOff x="3819245" y="188165"/>
            <a:chExt cx="5102512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7F92BF-1CD7-926A-B7AA-43ECBF01F1B2}"/>
                </a:ext>
              </a:extLst>
            </p:cNvPr>
            <p:cNvSpPr/>
            <p:nvPr/>
          </p:nvSpPr>
          <p:spPr>
            <a:xfrm>
              <a:off x="4620687" y="326664"/>
              <a:ext cx="43010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KoPubWorld돋움체 Bold" panose="00000800000000000000" pitchFamily="2" charset="-127"/>
                </a:rPr>
                <a:t>프로젝트 추진전략 및 방법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16F74-079E-409D-D972-81343C44B4A6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48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644248" y="2767278"/>
            <a:ext cx="2903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Q&amp;A</a:t>
            </a:r>
            <a:endParaRPr lang="ko-KR" altLang="en-US" sz="8000" spc="6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185342" y="4775819"/>
            <a:ext cx="40284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3129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anose="00000300000000000000" pitchFamily="2" charset="-127"/>
              </a:rPr>
              <a:t>THANK YOU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557400" y="339450"/>
            <a:ext cx="16362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참고 문헌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한컴 말랑말랑 Bold" panose="020F08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11464-7A89-CFE0-0BF5-3367A700658E}"/>
              </a:ext>
            </a:extLst>
          </p:cNvPr>
          <p:cNvSpPr txBox="1"/>
          <p:nvPr/>
        </p:nvSpPr>
        <p:spPr>
          <a:xfrm>
            <a:off x="557400" y="1219200"/>
            <a:ext cx="11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</a:t>
            </a:r>
            <a:r>
              <a:rPr lang="en-US" altLang="ko-KR" dirty="0"/>
              <a:t>, </a:t>
            </a:r>
            <a:r>
              <a:rPr lang="ko-KR" altLang="en-US" dirty="0" err="1"/>
              <a:t>김정명</a:t>
            </a:r>
            <a:r>
              <a:rPr lang="en-US" altLang="ko-KR" dirty="0"/>
              <a:t>, </a:t>
            </a:r>
            <a:r>
              <a:rPr lang="ko-KR" altLang="en-US" dirty="0"/>
              <a:t>민형기 </a:t>
            </a:r>
            <a:r>
              <a:rPr lang="en-US" altLang="ko-KR" dirty="0"/>
              <a:t>and </a:t>
            </a:r>
            <a:r>
              <a:rPr lang="ko-KR" altLang="en-US" dirty="0"/>
              <a:t>방현준</a:t>
            </a:r>
            <a:r>
              <a:rPr lang="en-US" altLang="ko-KR" dirty="0"/>
              <a:t>. "IoT</a:t>
            </a:r>
            <a:r>
              <a:rPr lang="ko-KR" altLang="en-US" dirty="0"/>
              <a:t>를 이용한 빌딩형 </a:t>
            </a:r>
            <a:r>
              <a:rPr lang="ko-KR" altLang="en-US" dirty="0" err="1"/>
              <a:t>스마트팜</a:t>
            </a:r>
            <a:r>
              <a:rPr lang="en-US" altLang="ko-KR" dirty="0"/>
              <a:t>." </a:t>
            </a:r>
            <a:r>
              <a:rPr lang="ko-KR" altLang="en-US" dirty="0"/>
              <a:t>한국정보처리학회 학술대회논문집</a:t>
            </a:r>
            <a:r>
              <a:rPr lang="en-US" altLang="ko-KR" dirty="0"/>
              <a:t>, vol. 27, no. 2, pp. 280-283, 2020.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5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573669" y="168855"/>
            <a:ext cx="288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814742" y="1337101"/>
            <a:ext cx="89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27408-6E90-3952-CD54-5A4B5D250C3F}"/>
              </a:ext>
            </a:extLst>
          </p:cNvPr>
          <p:cNvSpPr txBox="1"/>
          <p:nvPr/>
        </p:nvSpPr>
        <p:spPr>
          <a:xfrm>
            <a:off x="1714341" y="1490989"/>
            <a:ext cx="966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배경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및 필요성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DDCDD2-1E0E-0232-9A22-AFA1DD4C3F67}"/>
              </a:ext>
            </a:extLst>
          </p:cNvPr>
          <p:cNvSpPr txBox="1"/>
          <p:nvPr/>
        </p:nvSpPr>
        <p:spPr>
          <a:xfrm>
            <a:off x="814742" y="2467172"/>
            <a:ext cx="89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9D50F-8BB5-3EF3-ADD6-01B65893B997}"/>
              </a:ext>
            </a:extLst>
          </p:cNvPr>
          <p:cNvSpPr txBox="1"/>
          <p:nvPr/>
        </p:nvSpPr>
        <p:spPr>
          <a:xfrm>
            <a:off x="814742" y="3599822"/>
            <a:ext cx="89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17EC6-9599-9D6A-D233-9A2ED04A5372}"/>
              </a:ext>
            </a:extLst>
          </p:cNvPr>
          <p:cNvSpPr txBox="1"/>
          <p:nvPr/>
        </p:nvSpPr>
        <p:spPr>
          <a:xfrm>
            <a:off x="1714341" y="2621060"/>
            <a:ext cx="966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내용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8FBCB-657A-9D23-3B50-A6E25C162CD5}"/>
              </a:ext>
            </a:extLst>
          </p:cNvPr>
          <p:cNvSpPr txBox="1"/>
          <p:nvPr/>
        </p:nvSpPr>
        <p:spPr>
          <a:xfrm>
            <a:off x="1714341" y="3753710"/>
            <a:ext cx="966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rPr>
              <a:t>프로젝트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rPr>
              <a:t>추친전략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rPr>
              <a:t> 및 방법</a:t>
            </a: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7201" y="2544142"/>
            <a:ext cx="172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01</a:t>
            </a:r>
            <a:endParaRPr lang="ko-KR" altLang="en-US" sz="9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27408-6E90-3952-CD54-5A4B5D250C3F}"/>
              </a:ext>
            </a:extLst>
          </p:cNvPr>
          <p:cNvSpPr txBox="1"/>
          <p:nvPr/>
        </p:nvSpPr>
        <p:spPr>
          <a:xfrm>
            <a:off x="2180008" y="2690336"/>
            <a:ext cx="8784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배경</a:t>
            </a:r>
            <a:r>
              <a:rPr lang="en-US" altLang="ko-KR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및 필요성</a:t>
            </a:r>
            <a:endParaRPr lang="ko-KR" altLang="en-US" sz="7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57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66097"/>
            <a:ext cx="4710534" cy="830997"/>
            <a:chOff x="3819245" y="188165"/>
            <a:chExt cx="471053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0687" y="326664"/>
              <a:ext cx="39090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KoPubWorld돋움체 Bold" panose="00000800000000000000" pitchFamily="2" charset="-127"/>
                </a:rPr>
                <a:t>프로젝트 배경 및 필요성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48B8C6A6-AC50-06A7-20D2-875704B72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02921"/>
              </p:ext>
            </p:extLst>
          </p:nvPr>
        </p:nvGraphicFramePr>
        <p:xfrm>
          <a:off x="557400" y="1102006"/>
          <a:ext cx="3909092" cy="4911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546694-3708-E47E-679D-0049FBE0B011}"/>
              </a:ext>
            </a:extLst>
          </p:cNvPr>
          <p:cNvSpPr txBox="1"/>
          <p:nvPr/>
        </p:nvSpPr>
        <p:spPr>
          <a:xfrm>
            <a:off x="557400" y="6013937"/>
            <a:ext cx="167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</a:t>
            </a:r>
            <a:r>
              <a:rPr lang="en-US" altLang="ko-KR" sz="1200" dirty="0"/>
              <a:t>: </a:t>
            </a:r>
            <a:r>
              <a:rPr lang="ko-KR" altLang="en-US" sz="1200" dirty="0"/>
              <a:t>통계청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BC9FAD5-8EE6-560C-5E2D-F268B7E16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286766"/>
              </p:ext>
            </p:extLst>
          </p:nvPr>
        </p:nvGraphicFramePr>
        <p:xfrm>
          <a:off x="1392669" y="1580662"/>
          <a:ext cx="3455379" cy="1848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4B2C68-9E92-5D6F-4A3D-8AEEC767F744}"/>
              </a:ext>
            </a:extLst>
          </p:cNvPr>
          <p:cNvSpPr/>
          <p:nvPr/>
        </p:nvSpPr>
        <p:spPr>
          <a:xfrm>
            <a:off x="4848048" y="1916801"/>
            <a:ext cx="6603395" cy="588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매년 농업 인구수 감소</a:t>
            </a: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    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농촌 고령인구 비율 증가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676553B-F906-8A0D-5F9E-517665EC84E6}"/>
              </a:ext>
            </a:extLst>
          </p:cNvPr>
          <p:cNvSpPr/>
          <p:nvPr/>
        </p:nvSpPr>
        <p:spPr>
          <a:xfrm>
            <a:off x="7963416" y="2663730"/>
            <a:ext cx="531625" cy="430739"/>
          </a:xfrm>
          <a:prstGeom prst="downArrow">
            <a:avLst>
              <a:gd name="adj1" fmla="val 52040"/>
              <a:gd name="adj2" fmla="val 50000"/>
            </a:avLst>
          </a:prstGeom>
          <a:solidFill>
            <a:srgbClr val="64DE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FCDD17-CC2E-F514-A211-3B6CCF4AA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838401" y="1981599"/>
            <a:ext cx="488561" cy="4516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4C7FA6-A5E0-9BC1-3C19-13623ECCA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7399272" y="1954357"/>
            <a:ext cx="514069" cy="506133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8F8927-166B-0E49-5E04-76BE856D98F0}"/>
              </a:ext>
            </a:extLst>
          </p:cNvPr>
          <p:cNvSpPr/>
          <p:nvPr/>
        </p:nvSpPr>
        <p:spPr>
          <a:xfrm>
            <a:off x="4848048" y="3228000"/>
            <a:ext cx="6786551" cy="588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노동력 부족</a:t>
            </a: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인건비 상승</a:t>
            </a: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생산성 하락</a:t>
            </a:r>
            <a:endParaRPr lang="en-US" altLang="ko-KR" sz="22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B336940-6551-A398-DF8E-1ED159E4F833}"/>
              </a:ext>
            </a:extLst>
          </p:cNvPr>
          <p:cNvSpPr/>
          <p:nvPr/>
        </p:nvSpPr>
        <p:spPr>
          <a:xfrm>
            <a:off x="7987605" y="3981987"/>
            <a:ext cx="531625" cy="430739"/>
          </a:xfrm>
          <a:prstGeom prst="downArrow">
            <a:avLst>
              <a:gd name="adj1" fmla="val 52040"/>
              <a:gd name="adj2" fmla="val 50000"/>
            </a:avLst>
          </a:prstGeom>
          <a:solidFill>
            <a:srgbClr val="64DE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B5DCE9-A3AE-8529-6C0B-4BB261C42118}"/>
              </a:ext>
            </a:extLst>
          </p:cNvPr>
          <p:cNvSpPr/>
          <p:nvPr/>
        </p:nvSpPr>
        <p:spPr>
          <a:xfrm>
            <a:off x="4848047" y="4546257"/>
            <a:ext cx="6786551" cy="588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농산물 가격 상승</a:t>
            </a:r>
            <a:endParaRPr lang="en-US" altLang="ko-KR" sz="22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E7EAD-280D-7D5C-1456-8368410CA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39" y="1856501"/>
            <a:ext cx="1790961" cy="383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51A603-B356-0E4D-49D5-165FD15736EE}"/>
              </a:ext>
            </a:extLst>
          </p:cNvPr>
          <p:cNvSpPr txBox="1"/>
          <p:nvPr/>
        </p:nvSpPr>
        <p:spPr>
          <a:xfrm>
            <a:off x="6458998" y="5782980"/>
            <a:ext cx="23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그린랩스</a:t>
            </a:r>
            <a:r>
              <a:rPr lang="ko-KR" altLang="en-US" sz="1200" dirty="0"/>
              <a:t> ‘</a:t>
            </a:r>
            <a:r>
              <a:rPr lang="ko-KR" altLang="en-US" sz="1200" dirty="0" err="1"/>
              <a:t>팜모닝</a:t>
            </a:r>
            <a:r>
              <a:rPr lang="ko-KR" altLang="en-US" sz="1200" dirty="0"/>
              <a:t>’ 서비스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48A672-7D87-56BA-A24B-DAF3BEA56C40}"/>
              </a:ext>
            </a:extLst>
          </p:cNvPr>
          <p:cNvSpPr/>
          <p:nvPr/>
        </p:nvSpPr>
        <p:spPr>
          <a:xfrm>
            <a:off x="8587555" y="2209947"/>
            <a:ext cx="3197308" cy="588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CCTV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설치 비용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7C5ED5-40D6-86A5-1AFC-ECD1753C3FF8}"/>
              </a:ext>
            </a:extLst>
          </p:cNvPr>
          <p:cNvSpPr/>
          <p:nvPr/>
        </p:nvSpPr>
        <p:spPr>
          <a:xfrm>
            <a:off x="8587555" y="3454945"/>
            <a:ext cx="3197308" cy="588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CCTV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단편적</a:t>
            </a:r>
            <a:r>
              <a:rPr lang="ko-KR" altLang="en-US" sz="22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74C9BB0-37E3-7F93-7E10-7DB61BE69701}"/>
              </a:ext>
            </a:extLst>
          </p:cNvPr>
          <p:cNvSpPr/>
          <p:nvPr/>
        </p:nvSpPr>
        <p:spPr>
          <a:xfrm>
            <a:off x="8604748" y="4699943"/>
            <a:ext cx="3197308" cy="5880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센서의 위치 파악이 어려움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E8B4B-A33E-ED91-D713-9540AFE4D263}"/>
              </a:ext>
            </a:extLst>
          </p:cNvPr>
          <p:cNvSpPr/>
          <p:nvPr/>
        </p:nvSpPr>
        <p:spPr>
          <a:xfrm>
            <a:off x="6458998" y="1177901"/>
            <a:ext cx="374440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기존 </a:t>
            </a:r>
            <a:r>
              <a:rPr lang="ko-KR" alt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스마트팜</a:t>
            </a:r>
            <a:r>
              <a:rPr lang="ko-KR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시스템의 문제점</a:t>
            </a:r>
            <a:endParaRPr lang="ko-KR" altLang="en-US" sz="23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030" name="Picture 6" descr="스마트팜은 IoT와 빅데이터, AI와 클라우드 등으로 구성되어 있다">
            <a:extLst>
              <a:ext uri="{FF2B5EF4-FFF2-40B4-BE49-F238E27FC236}">
                <a16:creationId xmlns:a16="http://schemas.microsoft.com/office/drawing/2014/main" id="{7B727080-50D4-02B4-9DA9-C4E689A4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3" y="1898056"/>
            <a:ext cx="5678539" cy="38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483C8C-5FC9-F0A2-A591-E52E2C296E12}"/>
              </a:ext>
            </a:extLst>
          </p:cNvPr>
          <p:cNvSpPr txBox="1"/>
          <p:nvPr/>
        </p:nvSpPr>
        <p:spPr>
          <a:xfrm>
            <a:off x="238000" y="5846586"/>
            <a:ext cx="23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</a:t>
            </a:r>
            <a:r>
              <a:rPr lang="en-US" altLang="ko-KR" sz="1200" dirty="0"/>
              <a:t>: </a:t>
            </a:r>
            <a:r>
              <a:rPr lang="ko-KR" altLang="en-US" sz="1200" dirty="0"/>
              <a:t>삼성반도체이야기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673E226-C934-415D-6F92-FEA6D5354579}"/>
              </a:ext>
            </a:extLst>
          </p:cNvPr>
          <p:cNvGrpSpPr/>
          <p:nvPr/>
        </p:nvGrpSpPr>
        <p:grpSpPr>
          <a:xfrm>
            <a:off x="557400" y="166097"/>
            <a:ext cx="4710534" cy="830997"/>
            <a:chOff x="3819245" y="188165"/>
            <a:chExt cx="4710534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CA5F868-D860-4440-41C4-173EFB4B9EB3}"/>
                </a:ext>
              </a:extLst>
            </p:cNvPr>
            <p:cNvSpPr/>
            <p:nvPr/>
          </p:nvSpPr>
          <p:spPr>
            <a:xfrm>
              <a:off x="4620687" y="326664"/>
              <a:ext cx="39090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KoPubWorld돋움체 Bold" panose="00000800000000000000" pitchFamily="2" charset="-127"/>
                </a:rPr>
                <a:t>프로젝트 배경 및 필요성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EB04DD-3A6C-377A-E82F-CC44ED59BA57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57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7201" y="2544142"/>
            <a:ext cx="172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02</a:t>
            </a:r>
            <a:endParaRPr lang="ko-KR" altLang="en-US" sz="9000" b="1" dirty="0">
              <a:solidFill>
                <a:srgbClr val="64DE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27408-6E90-3952-CD54-5A4B5D250C3F}"/>
              </a:ext>
            </a:extLst>
          </p:cNvPr>
          <p:cNvSpPr txBox="1"/>
          <p:nvPr/>
        </p:nvSpPr>
        <p:spPr>
          <a:xfrm>
            <a:off x="2180008" y="2690336"/>
            <a:ext cx="8784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226380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CE39B6-76E0-2A23-D572-FF3214030FEE}"/>
              </a:ext>
            </a:extLst>
          </p:cNvPr>
          <p:cNvSpPr/>
          <p:nvPr/>
        </p:nvSpPr>
        <p:spPr>
          <a:xfrm>
            <a:off x="746777" y="1517386"/>
            <a:ext cx="8565174" cy="23738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2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스마트폰 애플리케이션을 통한 </a:t>
            </a:r>
            <a:r>
              <a:rPr lang="ko-KR" altLang="en-US" sz="2200" dirty="0" err="1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모니터링</a:t>
            </a: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제어</a:t>
            </a:r>
            <a:endParaRPr lang="en-US" altLang="ko-KR" sz="22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센서를 통해 작물 생장에 적합한 환경 데이터 수집</a:t>
            </a:r>
            <a:endParaRPr lang="en-US" altLang="ko-KR" sz="22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수집된 환경 데이터를 통한 자동화 시스템 구축</a:t>
            </a:r>
            <a:endParaRPr lang="en-US" altLang="ko-KR" sz="22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587DD6D-ECFF-9623-A266-1C8721B92A6C}"/>
              </a:ext>
            </a:extLst>
          </p:cNvPr>
          <p:cNvSpPr/>
          <p:nvPr/>
        </p:nvSpPr>
        <p:spPr>
          <a:xfrm>
            <a:off x="746777" y="4347918"/>
            <a:ext cx="8649149" cy="1723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2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효율성이 향상 </a:t>
            </a: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관리할 수 있는 면적이 증가하거나 작업량이 감소</a:t>
            </a:r>
            <a:endParaRPr lang="en-US" altLang="ko-KR" sz="22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비용 절감</a:t>
            </a: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생산량 증대</a:t>
            </a:r>
            <a:r>
              <a:rPr lang="en-US" altLang="ko-KR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</a:t>
            </a:r>
            <a:r>
              <a:rPr lang="ko-KR" altLang="en-US" sz="22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시스템의 유지보수 용이</a:t>
            </a:r>
            <a:endParaRPr lang="en-US" altLang="ko-KR" sz="22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B6B913-9575-76C1-CFAF-AB85D3CFE9E2}"/>
              </a:ext>
            </a:extLst>
          </p:cNvPr>
          <p:cNvSpPr/>
          <p:nvPr/>
        </p:nvSpPr>
        <p:spPr>
          <a:xfrm>
            <a:off x="557401" y="1281838"/>
            <a:ext cx="1084788" cy="471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BBC935-CF06-B791-5009-1083BA6400A0}"/>
              </a:ext>
            </a:extLst>
          </p:cNvPr>
          <p:cNvSpPr/>
          <p:nvPr/>
        </p:nvSpPr>
        <p:spPr>
          <a:xfrm>
            <a:off x="557400" y="4112370"/>
            <a:ext cx="1084789" cy="471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E94140-6373-CA2F-B08E-EC15CCF5D560}"/>
              </a:ext>
            </a:extLst>
          </p:cNvPr>
          <p:cNvGrpSpPr/>
          <p:nvPr/>
        </p:nvGrpSpPr>
        <p:grpSpPr>
          <a:xfrm>
            <a:off x="557400" y="166097"/>
            <a:ext cx="4710534" cy="830997"/>
            <a:chOff x="3819245" y="188165"/>
            <a:chExt cx="4710534" cy="8309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FC1B3C-8800-E87A-5D2B-87016F47A939}"/>
                </a:ext>
              </a:extLst>
            </p:cNvPr>
            <p:cNvSpPr/>
            <p:nvPr/>
          </p:nvSpPr>
          <p:spPr>
            <a:xfrm>
              <a:off x="4620687" y="326664"/>
              <a:ext cx="39090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KoPubWorld돋움체 Bold" panose="00000800000000000000" pitchFamily="2" charset="-127"/>
                </a:rPr>
                <a:t>프로젝트 내용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142680-7627-FEAC-B408-052E2E9DF6B2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82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8F12AF83-7B65-EAC8-1B73-D436447CA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"/>
          <a:stretch/>
        </p:blipFill>
        <p:spPr>
          <a:xfrm>
            <a:off x="25401" y="1051683"/>
            <a:ext cx="7874945" cy="5650041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DC2A4F-5425-FE20-AA3A-BE2B858E8120}"/>
              </a:ext>
            </a:extLst>
          </p:cNvPr>
          <p:cNvSpPr/>
          <p:nvPr/>
        </p:nvSpPr>
        <p:spPr>
          <a:xfrm>
            <a:off x="7981196" y="1002227"/>
            <a:ext cx="4210804" cy="5855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B9377FB-2821-A97F-C151-AB6EA4829DF6}"/>
              </a:ext>
            </a:extLst>
          </p:cNvPr>
          <p:cNvSpPr/>
          <p:nvPr/>
        </p:nvSpPr>
        <p:spPr>
          <a:xfrm>
            <a:off x="8235196" y="1199084"/>
            <a:ext cx="3702804" cy="1543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Unity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이용한 </a:t>
            </a: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3D 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가상현실 구현</a:t>
            </a:r>
            <a:endParaRPr lang="en-US" altLang="ko-KR" sz="15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스마트폰 앱을 이용한 제어</a:t>
            </a: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모니터링</a:t>
            </a:r>
            <a:endParaRPr lang="en-US" altLang="ko-KR" sz="15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22AE196-AA87-7AD6-BBD2-7CAA2C57BCDC}"/>
              </a:ext>
            </a:extLst>
          </p:cNvPr>
          <p:cNvSpPr/>
          <p:nvPr/>
        </p:nvSpPr>
        <p:spPr>
          <a:xfrm>
            <a:off x="8235196" y="3043238"/>
            <a:ext cx="3702804" cy="1543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Flask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사용하여 서버 구축</a:t>
            </a:r>
            <a:endParaRPr lang="en-US" altLang="ko-KR" sz="15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Firebase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사용한 </a:t>
            </a: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DB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구축</a:t>
            </a:r>
            <a:endParaRPr lang="en-US" altLang="ko-KR" sz="15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MQTT 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프로토콜 통신</a:t>
            </a:r>
            <a:endParaRPr lang="en-US" altLang="ko-KR" sz="15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C7CB2-2162-C13C-9F65-ED7B21DD2C51}"/>
              </a:ext>
            </a:extLst>
          </p:cNvPr>
          <p:cNvSpPr/>
          <p:nvPr/>
        </p:nvSpPr>
        <p:spPr>
          <a:xfrm>
            <a:off x="8235196" y="4887392"/>
            <a:ext cx="3702804" cy="15430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마이크로 컨트롤러를 사용하여 센서 값들을 수집</a:t>
            </a:r>
            <a:r>
              <a:rPr lang="en-US" altLang="ko-KR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15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자동화 제어</a:t>
            </a:r>
            <a:endParaRPr lang="en-US" altLang="ko-KR" sz="15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9DB7104-B4D8-947E-97D0-886A68541B38}"/>
              </a:ext>
            </a:extLst>
          </p:cNvPr>
          <p:cNvSpPr/>
          <p:nvPr/>
        </p:nvSpPr>
        <p:spPr>
          <a:xfrm>
            <a:off x="8029433" y="1060584"/>
            <a:ext cx="1587283" cy="3206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제어</a:t>
            </a:r>
            <a:r>
              <a:rPr lang="en-US" altLang="ko-KR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모니터링 앱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A503626-C96C-1E1B-892E-0039337A673A}"/>
              </a:ext>
            </a:extLst>
          </p:cNvPr>
          <p:cNvSpPr/>
          <p:nvPr/>
        </p:nvSpPr>
        <p:spPr>
          <a:xfrm>
            <a:off x="8029433" y="2882910"/>
            <a:ext cx="732836" cy="3206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서버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FF8A8D7-0E91-A76A-3687-7DC159606A8D}"/>
              </a:ext>
            </a:extLst>
          </p:cNvPr>
          <p:cNvSpPr/>
          <p:nvPr/>
        </p:nvSpPr>
        <p:spPr>
          <a:xfrm>
            <a:off x="8029433" y="4727064"/>
            <a:ext cx="732836" cy="320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제어부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C4E93E-F862-BFCD-6C26-C26BE8A3DDD7}"/>
              </a:ext>
            </a:extLst>
          </p:cNvPr>
          <p:cNvGrpSpPr/>
          <p:nvPr/>
        </p:nvGrpSpPr>
        <p:grpSpPr>
          <a:xfrm>
            <a:off x="557400" y="166097"/>
            <a:ext cx="5102512" cy="830997"/>
            <a:chOff x="3819245" y="188165"/>
            <a:chExt cx="5102512" cy="83099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F6EE337-D397-2E33-2939-87C7A6A84843}"/>
                </a:ext>
              </a:extLst>
            </p:cNvPr>
            <p:cNvSpPr/>
            <p:nvPr/>
          </p:nvSpPr>
          <p:spPr>
            <a:xfrm>
              <a:off x="4620687" y="326664"/>
              <a:ext cx="43010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KoPubWorld돋움체 Bold" panose="00000800000000000000" pitchFamily="2" charset="-127"/>
                </a:rPr>
                <a:t>프로젝트 내용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055131-6F16-E528-4EBE-40C9225DFC80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43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C4E93E-F862-BFCD-6C26-C26BE8A3DDD7}"/>
              </a:ext>
            </a:extLst>
          </p:cNvPr>
          <p:cNvGrpSpPr/>
          <p:nvPr/>
        </p:nvGrpSpPr>
        <p:grpSpPr>
          <a:xfrm>
            <a:off x="557400" y="166097"/>
            <a:ext cx="5102512" cy="830997"/>
            <a:chOff x="3819245" y="188165"/>
            <a:chExt cx="5102512" cy="83099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F6EE337-D397-2E33-2939-87C7A6A84843}"/>
                </a:ext>
              </a:extLst>
            </p:cNvPr>
            <p:cNvSpPr/>
            <p:nvPr/>
          </p:nvSpPr>
          <p:spPr>
            <a:xfrm>
              <a:off x="4620687" y="326664"/>
              <a:ext cx="43010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KoPubWorld돋움체 Bold" panose="00000800000000000000" pitchFamily="2" charset="-127"/>
                </a:rPr>
                <a:t>프로젝트 내용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055131-6F16-E528-4EBE-40C9225DFC80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6" name="Picture 2" descr="아두이노 - 온습도센서 : 네이버 블로그">
            <a:extLst>
              <a:ext uri="{FF2B5EF4-FFF2-40B4-BE49-F238E27FC236}">
                <a16:creationId xmlns:a16="http://schemas.microsoft.com/office/drawing/2014/main" id="{B9B141C3-76C3-E048-BC86-A5876A8C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02" y="4579935"/>
            <a:ext cx="1130361" cy="8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K 토양 습도 센서 모듈 [WK-ADB-K07-19] / 디바이스마트">
            <a:extLst>
              <a:ext uri="{FF2B5EF4-FFF2-40B4-BE49-F238E27FC236}">
                <a16:creationId xmlns:a16="http://schemas.microsoft.com/office/drawing/2014/main" id="{71A98A72-ABF3-8E9C-6D16-55EE98201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4" b="27148"/>
          <a:stretch/>
        </p:blipFill>
        <p:spPr bwMode="auto">
          <a:xfrm>
            <a:off x="4240492" y="4660584"/>
            <a:ext cx="1676399" cy="6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41 물 유량센서 플로우메타 아두이노 측정 YF-S201 - 인터파크 쇼핑">
            <a:extLst>
              <a:ext uri="{FF2B5EF4-FFF2-40B4-BE49-F238E27FC236}">
                <a16:creationId xmlns:a16="http://schemas.microsoft.com/office/drawing/2014/main" id="{BEC18F81-A26C-C151-40C9-A130CF5C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786" y="4589090"/>
            <a:ext cx="808892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조도센서의 특징">
            <a:extLst>
              <a:ext uri="{FF2B5EF4-FFF2-40B4-BE49-F238E27FC236}">
                <a16:creationId xmlns:a16="http://schemas.microsoft.com/office/drawing/2014/main" id="{FCEDE3E1-18C6-5487-E7EB-78282E2A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97" y="4495660"/>
            <a:ext cx="1130361" cy="9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두이노 - 위키백과, 우리 모두의 백과사전">
            <a:extLst>
              <a:ext uri="{FF2B5EF4-FFF2-40B4-BE49-F238E27FC236}">
                <a16:creationId xmlns:a16="http://schemas.microsoft.com/office/drawing/2014/main" id="{97227E65-F7B2-19B8-8AB2-5614C38E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77" y="1610512"/>
            <a:ext cx="1881120" cy="1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아두이노 전류센서 모듈 ACS712-20A / 인투피온">
            <a:extLst>
              <a:ext uri="{FF2B5EF4-FFF2-40B4-BE49-F238E27FC236}">
                <a16:creationId xmlns:a16="http://schemas.microsoft.com/office/drawing/2014/main" id="{AAACDC38-D4E4-C4B0-41D5-E80C2AF2B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5"/>
          <a:stretch/>
        </p:blipFill>
        <p:spPr bwMode="auto">
          <a:xfrm>
            <a:off x="6494227" y="4589090"/>
            <a:ext cx="1278529" cy="9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FD709C-44A4-CFBD-DF48-8B5316530F73}"/>
              </a:ext>
            </a:extLst>
          </p:cNvPr>
          <p:cNvSpPr/>
          <p:nvPr/>
        </p:nvSpPr>
        <p:spPr>
          <a:xfrm>
            <a:off x="2368396" y="1320396"/>
            <a:ext cx="1587283" cy="3206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아두이노</a:t>
            </a:r>
            <a:endParaRPr lang="ko-KR" altLang="en-US" sz="1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5EC115-03A2-2229-9256-8E052286D3D7}"/>
              </a:ext>
            </a:extLst>
          </p:cNvPr>
          <p:cNvSpPr/>
          <p:nvPr/>
        </p:nvSpPr>
        <p:spPr>
          <a:xfrm>
            <a:off x="2505809" y="4107091"/>
            <a:ext cx="1130361" cy="320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조도 센서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F0E1A4-F8F8-5D4C-A148-9932E8242C88}"/>
              </a:ext>
            </a:extLst>
          </p:cNvPr>
          <p:cNvSpPr/>
          <p:nvPr/>
        </p:nvSpPr>
        <p:spPr>
          <a:xfrm>
            <a:off x="4377000" y="4101278"/>
            <a:ext cx="1403381" cy="320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토양 습도 센서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A4614B-3A93-DFDD-B5B7-49B1D981609D}"/>
              </a:ext>
            </a:extLst>
          </p:cNvPr>
          <p:cNvSpPr/>
          <p:nvPr/>
        </p:nvSpPr>
        <p:spPr>
          <a:xfrm>
            <a:off x="6630056" y="4084865"/>
            <a:ext cx="1060838" cy="320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전류 센서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ED9987-B892-007B-AC2F-C8631C80EAD0}"/>
              </a:ext>
            </a:extLst>
          </p:cNvPr>
          <p:cNvSpPr/>
          <p:nvPr/>
        </p:nvSpPr>
        <p:spPr>
          <a:xfrm>
            <a:off x="8512196" y="4101278"/>
            <a:ext cx="1233967" cy="320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온</a:t>
            </a:r>
            <a:r>
              <a:rPr lang="en-US" altLang="ko-KR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습도 센서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31BF21-FB7F-7373-3578-B75DE9A3E909}"/>
              </a:ext>
            </a:extLst>
          </p:cNvPr>
          <p:cNvSpPr/>
          <p:nvPr/>
        </p:nvSpPr>
        <p:spPr>
          <a:xfrm>
            <a:off x="10455248" y="4103700"/>
            <a:ext cx="1233967" cy="320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유류 센서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38965-40B2-316F-2897-9897AE216EBF}"/>
              </a:ext>
            </a:extLst>
          </p:cNvPr>
          <p:cNvSpPr txBox="1"/>
          <p:nvPr/>
        </p:nvSpPr>
        <p:spPr>
          <a:xfrm>
            <a:off x="2423266" y="5482923"/>
            <a:ext cx="12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조도 파악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조명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0F7EE-0993-16A8-5E1F-56EADC70DA9C}"/>
              </a:ext>
            </a:extLst>
          </p:cNvPr>
          <p:cNvSpPr txBox="1"/>
          <p:nvPr/>
        </p:nvSpPr>
        <p:spPr>
          <a:xfrm>
            <a:off x="4298268" y="5482923"/>
            <a:ext cx="156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토양 습도 파악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급수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9C0A5-4AC7-0911-1D2C-85D626CA4470}"/>
              </a:ext>
            </a:extLst>
          </p:cNvPr>
          <p:cNvSpPr txBox="1"/>
          <p:nvPr/>
        </p:nvSpPr>
        <p:spPr>
          <a:xfrm>
            <a:off x="6225844" y="5482924"/>
            <a:ext cx="186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전류 흐름 측정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8D929C-C4E7-32A6-88E3-CA88E7FB89E5}"/>
              </a:ext>
            </a:extLst>
          </p:cNvPr>
          <p:cNvSpPr txBox="1"/>
          <p:nvPr/>
        </p:nvSpPr>
        <p:spPr>
          <a:xfrm>
            <a:off x="8232820" y="5473768"/>
            <a:ext cx="179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온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습도 파악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개폐기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703FF-5AFD-9F90-361C-F4AD26F7FBCA}"/>
              </a:ext>
            </a:extLst>
          </p:cNvPr>
          <p:cNvSpPr txBox="1"/>
          <p:nvPr/>
        </p:nvSpPr>
        <p:spPr>
          <a:xfrm>
            <a:off x="10369107" y="5466510"/>
            <a:ext cx="14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급수장치의 작동 파악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77CD62-E6D8-822E-C9FA-171B16FAB12C}"/>
              </a:ext>
            </a:extLst>
          </p:cNvPr>
          <p:cNvCxnSpPr/>
          <p:nvPr/>
        </p:nvCxnSpPr>
        <p:spPr>
          <a:xfrm>
            <a:off x="3042138" y="3789485"/>
            <a:ext cx="800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A10624-A752-B5CF-1B34-7E1FFEA08E28}"/>
              </a:ext>
            </a:extLst>
          </p:cNvPr>
          <p:cNvCxnSpPr/>
          <p:nvPr/>
        </p:nvCxnSpPr>
        <p:spPr>
          <a:xfrm flipV="1">
            <a:off x="3042138" y="3402623"/>
            <a:ext cx="0" cy="571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2B3A29-5C11-D071-56C9-460F31F4AF16}"/>
              </a:ext>
            </a:extLst>
          </p:cNvPr>
          <p:cNvCxnSpPr/>
          <p:nvPr/>
        </p:nvCxnSpPr>
        <p:spPr>
          <a:xfrm>
            <a:off x="5099538" y="3789485"/>
            <a:ext cx="0" cy="184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08B4AD-57EF-94EA-40F9-07DBD1DC6E60}"/>
              </a:ext>
            </a:extLst>
          </p:cNvPr>
          <p:cNvCxnSpPr/>
          <p:nvPr/>
        </p:nvCxnSpPr>
        <p:spPr>
          <a:xfrm>
            <a:off x="7156940" y="3789485"/>
            <a:ext cx="0" cy="184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7EE74-6D13-2580-6262-E48185983542}"/>
              </a:ext>
            </a:extLst>
          </p:cNvPr>
          <p:cNvCxnSpPr/>
          <p:nvPr/>
        </p:nvCxnSpPr>
        <p:spPr>
          <a:xfrm>
            <a:off x="9170378" y="3789485"/>
            <a:ext cx="0" cy="184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FBA15E-8E11-C54A-632E-C77C52343716}"/>
              </a:ext>
            </a:extLst>
          </p:cNvPr>
          <p:cNvCxnSpPr/>
          <p:nvPr/>
        </p:nvCxnSpPr>
        <p:spPr>
          <a:xfrm>
            <a:off x="11043139" y="3789485"/>
            <a:ext cx="0" cy="184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A97F4B-EF6D-5168-25DA-0582E05F7C22}"/>
              </a:ext>
            </a:extLst>
          </p:cNvPr>
          <p:cNvCxnSpPr>
            <a:cxnSpLocks/>
          </p:cNvCxnSpPr>
          <p:nvPr/>
        </p:nvCxnSpPr>
        <p:spPr>
          <a:xfrm>
            <a:off x="4377000" y="2429607"/>
            <a:ext cx="18488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95173-19A1-4658-F61E-496F59821106}"/>
              </a:ext>
            </a:extLst>
          </p:cNvPr>
          <p:cNvSpPr txBox="1"/>
          <p:nvPr/>
        </p:nvSpPr>
        <p:spPr>
          <a:xfrm>
            <a:off x="6296279" y="3337693"/>
            <a:ext cx="17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센서 정보 수집</a:t>
            </a:r>
          </a:p>
        </p:txBody>
      </p:sp>
      <p:pic>
        <p:nvPicPr>
          <p:cNvPr id="5122" name="Picture 2" descr="스파르타코딩클럽 4주차][python/flask] Flask 시작하기">
            <a:extLst>
              <a:ext uri="{FF2B5EF4-FFF2-40B4-BE49-F238E27FC236}">
                <a16:creationId xmlns:a16="http://schemas.microsoft.com/office/drawing/2014/main" id="{BCB749C6-DCEA-2CBF-FFCD-5939ADF1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/>
          <a:stretch/>
        </p:blipFill>
        <p:spPr bwMode="auto">
          <a:xfrm>
            <a:off x="6410589" y="1568085"/>
            <a:ext cx="1916862" cy="14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8CF284C-6B18-1B41-8AEC-4C47E6D2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00" y="1885011"/>
            <a:ext cx="1760648" cy="44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5E7914C-882C-92D0-C8B2-1A048845C6D7}"/>
              </a:ext>
            </a:extLst>
          </p:cNvPr>
          <p:cNvSpPr txBox="1"/>
          <p:nvPr/>
        </p:nvSpPr>
        <p:spPr>
          <a:xfrm>
            <a:off x="4484970" y="2629704"/>
            <a:ext cx="17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송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수신</a:t>
            </a:r>
          </a:p>
        </p:txBody>
      </p:sp>
      <p:pic>
        <p:nvPicPr>
          <p:cNvPr id="5130" name="Picture 10" descr="에듀이노-아두이노 전문 교육쇼핑몰">
            <a:extLst>
              <a:ext uri="{FF2B5EF4-FFF2-40B4-BE49-F238E27FC236}">
                <a16:creationId xmlns:a16="http://schemas.microsoft.com/office/drawing/2014/main" id="{5A560A49-F90A-1014-278E-89E6B72F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2" y="3612482"/>
            <a:ext cx="1210617" cy="12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1624A-0DA4-5573-1489-3242C96641FF}"/>
              </a:ext>
            </a:extLst>
          </p:cNvPr>
          <p:cNvCxnSpPr>
            <a:cxnSpLocks/>
          </p:cNvCxnSpPr>
          <p:nvPr/>
        </p:nvCxnSpPr>
        <p:spPr>
          <a:xfrm>
            <a:off x="916485" y="2548140"/>
            <a:ext cx="0" cy="69737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F2AEB6-4984-B8EC-E4B8-43051AC1BE0B}"/>
              </a:ext>
            </a:extLst>
          </p:cNvPr>
          <p:cNvCxnSpPr>
            <a:cxnSpLocks/>
          </p:cNvCxnSpPr>
          <p:nvPr/>
        </p:nvCxnSpPr>
        <p:spPr>
          <a:xfrm flipH="1">
            <a:off x="4377000" y="2548140"/>
            <a:ext cx="184884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8EE5B50-9A67-965A-8F5D-788C25E226F4}"/>
              </a:ext>
            </a:extLst>
          </p:cNvPr>
          <p:cNvSpPr/>
          <p:nvPr/>
        </p:nvSpPr>
        <p:spPr>
          <a:xfrm>
            <a:off x="521922" y="3343895"/>
            <a:ext cx="824071" cy="320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릴레이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2CB333-D413-5AE1-63A3-6E6AF4FF9F9F}"/>
              </a:ext>
            </a:extLst>
          </p:cNvPr>
          <p:cNvSpPr txBox="1"/>
          <p:nvPr/>
        </p:nvSpPr>
        <p:spPr>
          <a:xfrm>
            <a:off x="60655" y="4865406"/>
            <a:ext cx="173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220V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동력 제어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08554C0-314A-5BD0-D488-1EC295925462}"/>
              </a:ext>
            </a:extLst>
          </p:cNvPr>
          <p:cNvCxnSpPr>
            <a:cxnSpLocks/>
          </p:cNvCxnSpPr>
          <p:nvPr/>
        </p:nvCxnSpPr>
        <p:spPr>
          <a:xfrm flipV="1">
            <a:off x="920107" y="2548140"/>
            <a:ext cx="1283251" cy="1172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2E810D-D2C9-68DF-E698-F9DE61C82A99}"/>
              </a:ext>
            </a:extLst>
          </p:cNvPr>
          <p:cNvSpPr txBox="1"/>
          <p:nvPr/>
        </p:nvSpPr>
        <p:spPr>
          <a:xfrm>
            <a:off x="970089" y="2156740"/>
            <a:ext cx="121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제어 명령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C7FCCE-A972-2F27-59DD-E863687423F9}"/>
              </a:ext>
            </a:extLst>
          </p:cNvPr>
          <p:cNvCxnSpPr>
            <a:cxnSpLocks/>
          </p:cNvCxnSpPr>
          <p:nvPr/>
        </p:nvCxnSpPr>
        <p:spPr>
          <a:xfrm>
            <a:off x="8168054" y="2429607"/>
            <a:ext cx="146841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2">
            <a:extLst>
              <a:ext uri="{FF2B5EF4-FFF2-40B4-BE49-F238E27FC236}">
                <a16:creationId xmlns:a16="http://schemas.microsoft.com/office/drawing/2014/main" id="{232748B1-DB3C-081D-6D5A-3158541C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62" y="2105203"/>
            <a:ext cx="1730514" cy="6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0C4EE0-CC96-FEFF-6D62-7D7C6B297D91}"/>
              </a:ext>
            </a:extLst>
          </p:cNvPr>
          <p:cNvCxnSpPr>
            <a:cxnSpLocks/>
          </p:cNvCxnSpPr>
          <p:nvPr/>
        </p:nvCxnSpPr>
        <p:spPr>
          <a:xfrm flipH="1">
            <a:off x="8168054" y="2548140"/>
            <a:ext cx="146841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BBF2C2-6A51-BF92-37EE-FFF6818AC270}"/>
              </a:ext>
            </a:extLst>
          </p:cNvPr>
          <p:cNvSpPr txBox="1"/>
          <p:nvPr/>
        </p:nvSpPr>
        <p:spPr>
          <a:xfrm>
            <a:off x="8095105" y="2629704"/>
            <a:ext cx="17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송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수신</a:t>
            </a:r>
          </a:p>
        </p:txBody>
      </p:sp>
    </p:spTree>
    <p:extLst>
      <p:ext uri="{BB962C8B-B14F-4D97-AF65-F5344CB8AC3E}">
        <p14:creationId xmlns:p14="http://schemas.microsoft.com/office/powerpoint/2010/main" val="115580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529</Words>
  <Application>Microsoft Office PowerPoint</Application>
  <PresentationFormat>와이드스크린</PresentationFormat>
  <Paragraphs>146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한컴 말랑말랑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ByeongJun Jeong</cp:lastModifiedBy>
  <cp:revision>33</cp:revision>
  <dcterms:created xsi:type="dcterms:W3CDTF">2020-01-03T14:16:53Z</dcterms:created>
  <dcterms:modified xsi:type="dcterms:W3CDTF">2024-03-12T08:52:29Z</dcterms:modified>
</cp:coreProperties>
</file>