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10287000" cy="18288000"/>
  <p:embeddedFontLst>
    <p:embeddedFont>
      <p:font typeface="Do Hyeon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9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hLUYUZ+UuT7a3BWu8yXxrp2wwK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oHyeon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6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1f2d8bb1f_0_7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c1f2d8bb1f_0_73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c1f2d8bb1f_0_28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c1f2d8bb1f_0_286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9" Type="http://schemas.openxmlformats.org/officeDocument/2006/relationships/image" Target="../media/image73.png"/><Relationship Id="rId5" Type="http://schemas.openxmlformats.org/officeDocument/2006/relationships/image" Target="../media/image22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7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5.png"/><Relationship Id="rId4" Type="http://schemas.openxmlformats.org/officeDocument/2006/relationships/image" Target="../media/image2.png"/><Relationship Id="rId9" Type="http://schemas.openxmlformats.org/officeDocument/2006/relationships/image" Target="../media/image81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0" Type="http://schemas.openxmlformats.org/officeDocument/2006/relationships/image" Target="../media/image31.png"/><Relationship Id="rId9" Type="http://schemas.openxmlformats.org/officeDocument/2006/relationships/image" Target="../media/image18.png"/><Relationship Id="rId5" Type="http://schemas.openxmlformats.org/officeDocument/2006/relationships/image" Target="../media/image8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26.png"/><Relationship Id="rId13" Type="http://schemas.openxmlformats.org/officeDocument/2006/relationships/image" Target="../media/image33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25.png"/><Relationship Id="rId14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32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42.jpg"/><Relationship Id="rId5" Type="http://schemas.openxmlformats.org/officeDocument/2006/relationships/image" Target="../media/image8.png"/><Relationship Id="rId6" Type="http://schemas.openxmlformats.org/officeDocument/2006/relationships/image" Target="../media/image37.jpg"/><Relationship Id="rId7" Type="http://schemas.openxmlformats.org/officeDocument/2006/relationships/image" Target="../media/image38.png"/><Relationship Id="rId8" Type="http://schemas.openxmlformats.org/officeDocument/2006/relationships/image" Target="../media/image39.jp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3.png"/><Relationship Id="rId10" Type="http://schemas.openxmlformats.org/officeDocument/2006/relationships/image" Target="../media/image50.png"/><Relationship Id="rId13" Type="http://schemas.openxmlformats.org/officeDocument/2006/relationships/image" Target="../media/image60.png"/><Relationship Id="rId1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47.png"/><Relationship Id="rId15" Type="http://schemas.openxmlformats.org/officeDocument/2006/relationships/image" Target="../media/image62.png"/><Relationship Id="rId14" Type="http://schemas.openxmlformats.org/officeDocument/2006/relationships/image" Target="../media/image61.png"/><Relationship Id="rId17" Type="http://schemas.openxmlformats.org/officeDocument/2006/relationships/image" Target="../media/image32.png"/><Relationship Id="rId16" Type="http://schemas.openxmlformats.org/officeDocument/2006/relationships/image" Target="../media/image64.png"/><Relationship Id="rId5" Type="http://schemas.openxmlformats.org/officeDocument/2006/relationships/image" Target="../media/image8.png"/><Relationship Id="rId6" Type="http://schemas.openxmlformats.org/officeDocument/2006/relationships/image" Target="../media/image46.png"/><Relationship Id="rId18" Type="http://schemas.openxmlformats.org/officeDocument/2006/relationships/image" Target="../media/image63.png"/><Relationship Id="rId7" Type="http://schemas.openxmlformats.org/officeDocument/2006/relationships/image" Target="../media/image45.png"/><Relationship Id="rId8" Type="http://schemas.openxmlformats.org/officeDocument/2006/relationships/image" Target="../media/image4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32.png"/><Relationship Id="rId7" Type="http://schemas.openxmlformats.org/officeDocument/2006/relationships/image" Target="../media/image66.jpg"/><Relationship Id="rId8" Type="http://schemas.openxmlformats.org/officeDocument/2006/relationships/image" Target="../media/image6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32.png"/><Relationship Id="rId7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806" y="758621"/>
            <a:ext cx="16634101" cy="8915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129" y="9065637"/>
            <a:ext cx="17253456" cy="710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8095" y="1790899"/>
            <a:ext cx="16190476" cy="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13002" y="6544201"/>
            <a:ext cx="1918696" cy="1918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21934" y="2677314"/>
            <a:ext cx="3740893" cy="60134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05974" y="3803917"/>
            <a:ext cx="180738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00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시뮬레이션 게임 만들기</a:t>
            </a:r>
            <a:endParaRPr i="0" sz="100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809816" y="2739482"/>
            <a:ext cx="456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00" u="none" cap="none" strike="noStrike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user_2024</a:t>
            </a:r>
            <a:endParaRPr i="0" sz="2500" u="none" cap="none" strike="noStrike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903475" y="9251752"/>
            <a:ext cx="84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solidFill>
                  <a:srgbClr val="EEEEEE"/>
                </a:solidFill>
                <a:latin typeface="Do Hyeon"/>
                <a:ea typeface="Do Hyeon"/>
                <a:cs typeface="Do Hyeon"/>
                <a:sym typeface="Do Hyeon"/>
              </a:rPr>
              <a:t>20201748 이선민 | 20201760 김미현 | 20211874 박수영</a:t>
            </a:r>
            <a:endParaRPr i="0" sz="2000" u="none" cap="none" strike="noStrike">
              <a:solidFill>
                <a:srgbClr val="EEEEEE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959778" y="5401342"/>
            <a:ext cx="12366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5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인식 개선을 위한 시뮬레이션 게임</a:t>
            </a:r>
            <a:endParaRPr i="0" sz="45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2943936" y="1208495"/>
            <a:ext cx="417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i="0" lang="en-US" sz="15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계획발표</a:t>
            </a:r>
            <a:endParaRPr i="0" sz="15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186571" y="1208495"/>
            <a:ext cx="417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i="0" lang="en-US" sz="15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캡스톤 디자인 1</a:t>
            </a:r>
            <a:endParaRPr i="0" sz="15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806" y="758621"/>
            <a:ext cx="16634100" cy="8915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6791240" y="6285962"/>
            <a:ext cx="1736025" cy="29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9778178" y="6285962"/>
            <a:ext cx="1733349" cy="29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7619" y="1703746"/>
            <a:ext cx="16190476" cy="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61905" y="1326365"/>
            <a:ext cx="761905" cy="7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55542" y="3197682"/>
            <a:ext cx="4389119" cy="4389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741041" y="3197682"/>
            <a:ext cx="4389119" cy="438911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6"/>
          <p:cNvSpPr txBox="1"/>
          <p:nvPr/>
        </p:nvSpPr>
        <p:spPr>
          <a:xfrm>
            <a:off x="12943936" y="1208495"/>
            <a:ext cx="417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기대효과</a:t>
            </a:r>
            <a:endParaRPr i="0" sz="15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1" name="Google Shape;301;p6"/>
          <p:cNvSpPr txBox="1"/>
          <p:nvPr/>
        </p:nvSpPr>
        <p:spPr>
          <a:xfrm>
            <a:off x="1186571" y="1208495"/>
            <a:ext cx="417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5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캡스톤 디자인 1</a:t>
            </a:r>
            <a:endParaRPr i="0" sz="1800" u="none" cap="none" strike="noStrike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2" name="Google Shape;302;p6"/>
          <p:cNvSpPr txBox="1"/>
          <p:nvPr/>
        </p:nvSpPr>
        <p:spPr>
          <a:xfrm>
            <a:off x="8770753" y="1468825"/>
            <a:ext cx="762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3</a:t>
            </a:r>
            <a:endParaRPr i="0" sz="25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3" name="Google Shape;303;p6"/>
          <p:cNvSpPr txBox="1"/>
          <p:nvPr/>
        </p:nvSpPr>
        <p:spPr>
          <a:xfrm>
            <a:off x="2826342" y="4268593"/>
            <a:ext cx="50475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· 문제에 대한 관심 유도</a:t>
            </a:r>
            <a:endParaRPr i="0" sz="2800" cap="none" strike="noStrike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· 높은 몰입감에서 비롯된 이해</a:t>
            </a:r>
            <a:endParaRPr i="0" sz="2800" cap="none" strike="noStrike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· 개선 필요성 인지</a:t>
            </a:r>
            <a:endParaRPr i="0" sz="2800" cap="none" strike="noStrike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800" cap="none" strike="noStrike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-&gt; 개선을 제시하는 의견 多</a:t>
            </a:r>
            <a:endParaRPr i="0" sz="2800" cap="none" strike="noStrike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4" name="Google Shape;304;p6"/>
          <p:cNvSpPr txBox="1"/>
          <p:nvPr/>
        </p:nvSpPr>
        <p:spPr>
          <a:xfrm>
            <a:off x="2396315" y="2547276"/>
            <a:ext cx="1349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60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기대 </a:t>
            </a:r>
            <a:r>
              <a:rPr i="0" lang="en-US" sz="6000" u="none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효과</a:t>
            </a:r>
            <a:endParaRPr i="0" sz="6000" u="none" cap="none" strike="noStrike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5" name="Google Shape;305;p6"/>
          <p:cNvSpPr txBox="1"/>
          <p:nvPr/>
        </p:nvSpPr>
        <p:spPr>
          <a:xfrm>
            <a:off x="10411842" y="4268605"/>
            <a:ext cx="50475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작게는 메뉴 이름부터</a:t>
            </a:r>
            <a:endParaRPr sz="2800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크게는 새로운 기술 개발까지</a:t>
            </a:r>
            <a:endParaRPr sz="2800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-&gt; 다양한 연령대와 </a:t>
            </a:r>
            <a:endParaRPr sz="2800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조건들을 고려하도록 이끔</a:t>
            </a:r>
            <a:endParaRPr sz="2800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6" name="Google Shape;306;p6"/>
          <p:cNvSpPr txBox="1"/>
          <p:nvPr/>
        </p:nvSpPr>
        <p:spPr>
          <a:xfrm>
            <a:off x="3553000" y="8295325"/>
            <a:ext cx="11198100" cy="77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360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= 모든 사람이 사용하기 쉬운 디지털 기술로의 변화</a:t>
            </a:r>
            <a:endParaRPr i="0" sz="4500" u="none" cap="none" strike="noStrike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806" y="758621"/>
            <a:ext cx="16634100" cy="8915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129" y="9065637"/>
            <a:ext cx="17253456" cy="710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8095" y="1790899"/>
            <a:ext cx="16190476" cy="71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314;p9"/>
          <p:cNvGrpSpPr/>
          <p:nvPr/>
        </p:nvGrpSpPr>
        <p:grpSpPr>
          <a:xfrm>
            <a:off x="3374246" y="-278111"/>
            <a:ext cx="12342857" cy="12342857"/>
            <a:chOff x="3374246" y="-278111"/>
            <a:chExt cx="12342857" cy="12342857"/>
          </a:xfrm>
        </p:grpSpPr>
        <p:pic>
          <p:nvPicPr>
            <p:cNvPr id="315" name="Google Shape;315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74246" y="-278111"/>
              <a:ext cx="12342857" cy="123428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057143" y="2404786"/>
              <a:ext cx="6171429" cy="617142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7" name="Google Shape;317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16246" y="3981326"/>
            <a:ext cx="9053221" cy="3018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523810" y="3277615"/>
            <a:ext cx="1238095" cy="12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9"/>
          <p:cNvSpPr txBox="1"/>
          <p:nvPr/>
        </p:nvSpPr>
        <p:spPr>
          <a:xfrm>
            <a:off x="12943936" y="1208495"/>
            <a:ext cx="417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500" u="none" cap="none" strike="noStrike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계획발표</a:t>
            </a:r>
            <a:endParaRPr i="0" sz="1800" u="none" cap="none" strike="noStrike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20" name="Google Shape;320;p9"/>
          <p:cNvSpPr txBox="1"/>
          <p:nvPr/>
        </p:nvSpPr>
        <p:spPr>
          <a:xfrm>
            <a:off x="1186571" y="1208495"/>
            <a:ext cx="417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500" u="none" cap="none" strike="noStrike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캡스톤 디자인 1</a:t>
            </a:r>
            <a:endParaRPr i="0" sz="1800" u="none" cap="none" strike="noStrike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21" name="Google Shape;321;p9"/>
          <p:cNvSpPr txBox="1"/>
          <p:nvPr/>
        </p:nvSpPr>
        <p:spPr>
          <a:xfrm>
            <a:off x="3697483" y="6323324"/>
            <a:ext cx="108909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500" u="none" cap="none" strike="noStrike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 경청해주셔서 감사합니다.</a:t>
            </a:r>
            <a:endParaRPr i="0" sz="3500" u="none" cap="none" strike="noStrike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22" name="Google Shape;322;p9"/>
          <p:cNvSpPr txBox="1"/>
          <p:nvPr/>
        </p:nvSpPr>
        <p:spPr>
          <a:xfrm>
            <a:off x="2713614" y="4550262"/>
            <a:ext cx="128586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0500" u="none" cap="none" strike="noStrike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Thank You!</a:t>
            </a:r>
            <a:endParaRPr i="0" sz="10500" u="none" cap="none" strike="noStrike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23" name="Google Shape;323;p9"/>
          <p:cNvSpPr txBox="1"/>
          <p:nvPr/>
        </p:nvSpPr>
        <p:spPr>
          <a:xfrm>
            <a:off x="4903475" y="9251752"/>
            <a:ext cx="84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solidFill>
                  <a:srgbClr val="EEEEEE"/>
                </a:solidFill>
                <a:latin typeface="Do Hyeon"/>
                <a:ea typeface="Do Hyeon"/>
                <a:cs typeface="Do Hyeon"/>
                <a:sym typeface="Do Hyeon"/>
              </a:rPr>
              <a:t>20201748 이선민 | 20201760 김미현 | 20211874 박수영</a:t>
            </a:r>
            <a:endParaRPr i="0" sz="2000" u="none" cap="none" strike="noStrike">
              <a:solidFill>
                <a:srgbClr val="EEEEEE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806" y="758621"/>
            <a:ext cx="16634100" cy="8915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8095" y="1790899"/>
            <a:ext cx="16190476" cy="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12943936" y="1208495"/>
            <a:ext cx="417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5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계획발표</a:t>
            </a:r>
            <a:endParaRPr i="0" sz="15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186571" y="1208495"/>
            <a:ext cx="417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5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캡스톤 디자인 1</a:t>
            </a:r>
            <a:endParaRPr i="0" sz="15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4373755" y="2919937"/>
            <a:ext cx="95382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500"/>
              <a:buFont typeface="Arial"/>
              <a:buNone/>
            </a:pPr>
            <a:r>
              <a:rPr i="0" lang="en-US" sz="75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목차</a:t>
            </a:r>
            <a:endParaRPr i="0" sz="75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104" name="Google Shape;104;p2"/>
          <p:cNvGrpSpPr/>
          <p:nvPr/>
        </p:nvGrpSpPr>
        <p:grpSpPr>
          <a:xfrm>
            <a:off x="7809524" y="5069010"/>
            <a:ext cx="2666667" cy="1832505"/>
            <a:chOff x="7809524" y="5297610"/>
            <a:chExt cx="2666667" cy="1832505"/>
          </a:xfrm>
        </p:grpSpPr>
        <p:pic>
          <p:nvPicPr>
            <p:cNvPr id="105" name="Google Shape;105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809524" y="7122972"/>
              <a:ext cx="2666667" cy="7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761905" y="5297610"/>
              <a:ext cx="761905" cy="7619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2"/>
          <p:cNvGrpSpPr/>
          <p:nvPr/>
        </p:nvGrpSpPr>
        <p:grpSpPr>
          <a:xfrm>
            <a:off x="10991800" y="5069010"/>
            <a:ext cx="2666667" cy="1832505"/>
            <a:chOff x="10991800" y="5297610"/>
            <a:chExt cx="2666667" cy="1832505"/>
          </a:xfrm>
        </p:grpSpPr>
        <p:pic>
          <p:nvPicPr>
            <p:cNvPr id="108" name="Google Shape;108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991800" y="7122972"/>
              <a:ext cx="2666667" cy="7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944181" y="5297610"/>
              <a:ext cx="761905" cy="7619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2"/>
          <p:cNvGrpSpPr/>
          <p:nvPr/>
        </p:nvGrpSpPr>
        <p:grpSpPr>
          <a:xfrm>
            <a:off x="4627247" y="5069010"/>
            <a:ext cx="2666667" cy="1832505"/>
            <a:chOff x="4627247" y="5297610"/>
            <a:chExt cx="2666667" cy="1832505"/>
          </a:xfrm>
        </p:grpSpPr>
        <p:pic>
          <p:nvPicPr>
            <p:cNvPr id="111" name="Google Shape;111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27247" y="7122972"/>
              <a:ext cx="2666667" cy="7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579628" y="5297610"/>
              <a:ext cx="761905" cy="7619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2"/>
          <p:cNvSpPr txBox="1"/>
          <p:nvPr/>
        </p:nvSpPr>
        <p:spPr>
          <a:xfrm>
            <a:off x="4082908" y="6311072"/>
            <a:ext cx="3755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배경 및 필요성</a:t>
            </a:r>
            <a:endParaRPr i="0" sz="29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4002722" y="7156857"/>
            <a:ext cx="3915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· 문제 인식</a:t>
            </a:r>
            <a:endParaRPr i="0" sz="2400" u="none" cap="none" strike="noStrike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· 주제의 필요성</a:t>
            </a:r>
            <a:endParaRPr i="0" sz="2400" u="none" cap="none" strike="noStrike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5579303" y="5232026"/>
            <a:ext cx="762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1</a:t>
            </a:r>
            <a:endParaRPr i="0" sz="25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8761566" y="5232026"/>
            <a:ext cx="762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2</a:t>
            </a:r>
            <a:endParaRPr i="0" sz="25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11943828" y="5232026"/>
            <a:ext cx="762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3</a:t>
            </a:r>
            <a:endParaRPr i="0" sz="25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7335895" y="6311072"/>
            <a:ext cx="361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구체적인 내용</a:t>
            </a:r>
            <a:endParaRPr i="0" sz="29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7184998" y="7156857"/>
            <a:ext cx="3915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· 기능적 요구사항</a:t>
            </a:r>
            <a:endParaRPr i="0" sz="2400" u="none" cap="none" strike="noStrike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· 비기능적 요구사항</a:t>
            </a:r>
            <a:endParaRPr i="0" sz="2400" u="none" cap="none" strike="noStrike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· 역할 &amp; 구성</a:t>
            </a:r>
            <a:endParaRPr sz="2400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10751058" y="6311072"/>
            <a:ext cx="3148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기대효과</a:t>
            </a:r>
            <a:endParaRPr i="0" sz="29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10367283" y="7156857"/>
            <a:ext cx="391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· 기대효과</a:t>
            </a:r>
            <a:endParaRPr i="0" sz="2400" u="none" cap="none" strike="noStrike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806" y="758621"/>
            <a:ext cx="16634100" cy="8915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619" y="1703746"/>
            <a:ext cx="16190476" cy="71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3"/>
          <p:cNvGrpSpPr/>
          <p:nvPr/>
        </p:nvGrpSpPr>
        <p:grpSpPr>
          <a:xfrm>
            <a:off x="8613200" y="1309886"/>
            <a:ext cx="1032229" cy="859048"/>
            <a:chOff x="8613200" y="1309886"/>
            <a:chExt cx="1032229" cy="859048"/>
          </a:xfrm>
        </p:grpSpPr>
        <p:pic>
          <p:nvPicPr>
            <p:cNvPr id="129" name="Google Shape;129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761905" y="1326365"/>
              <a:ext cx="761905" cy="761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613200" y="1309886"/>
              <a:ext cx="1032229" cy="8590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3"/>
          <p:cNvSpPr txBox="1"/>
          <p:nvPr/>
        </p:nvSpPr>
        <p:spPr>
          <a:xfrm>
            <a:off x="12943936" y="1208495"/>
            <a:ext cx="417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5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문제 인식 - 배경 및 필요성</a:t>
            </a:r>
            <a:endParaRPr i="0" sz="15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3493519" y="5251000"/>
            <a:ext cx="43275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· </a:t>
            </a:r>
            <a:r>
              <a:rPr i="0" lang="en-US" sz="3500" u="none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고령사회</a:t>
            </a:r>
            <a:endParaRPr i="0" sz="3500" u="none" cap="none" strike="noStrike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· </a:t>
            </a:r>
            <a:r>
              <a:rPr lang="en-US" sz="3500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노인</a:t>
            </a:r>
            <a:endParaRPr sz="3500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· </a:t>
            </a:r>
            <a:r>
              <a:rPr lang="en-US" sz="3500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디지털 소외</a:t>
            </a:r>
            <a:endParaRPr i="0" sz="3500" u="none" cap="none" strike="noStrike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2224060" y="4057863"/>
            <a:ext cx="686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None/>
            </a:pPr>
            <a:r>
              <a:rPr i="0" lang="en-US" sz="40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문제 </a:t>
            </a:r>
            <a:r>
              <a:rPr lang="en-US" sz="4000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핵심 키워드</a:t>
            </a:r>
            <a:endParaRPr i="0" sz="40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2396315" y="2547276"/>
            <a:ext cx="1349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Arial"/>
              <a:buNone/>
            </a:pPr>
            <a:r>
              <a:rPr i="0" lang="en-US" sz="60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인식 개선을 위한 </a:t>
            </a:r>
            <a:r>
              <a:rPr i="0" lang="en-US" sz="6000" u="none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시뮬레이션 게임</a:t>
            </a:r>
            <a:endParaRPr i="0" sz="6000" u="none" cap="none" strike="noStrike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1186571" y="1208495"/>
            <a:ext cx="417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i="0" lang="en-US" sz="15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캡스톤 디자인 1</a:t>
            </a:r>
            <a:endParaRPr i="0" sz="15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136" name="Google Shape;136;p3"/>
          <p:cNvGrpSpPr/>
          <p:nvPr/>
        </p:nvGrpSpPr>
        <p:grpSpPr>
          <a:xfrm>
            <a:off x="8402438" y="3797775"/>
            <a:ext cx="7813900" cy="5198825"/>
            <a:chOff x="9788300" y="3752525"/>
            <a:chExt cx="7813900" cy="5198825"/>
          </a:xfrm>
        </p:grpSpPr>
        <p:pic>
          <p:nvPicPr>
            <p:cNvPr id="137" name="Google Shape;137;p3"/>
            <p:cNvPicPr preferRelativeResize="0"/>
            <p:nvPr/>
          </p:nvPicPr>
          <p:blipFill rotWithShape="1">
            <a:blip r:embed="rId7">
              <a:alphaModFix/>
            </a:blip>
            <a:srcRect b="1616" l="0" r="0" t="50710"/>
            <a:stretch/>
          </p:blipFill>
          <p:spPr>
            <a:xfrm flipH="1">
              <a:off x="9788300" y="6333400"/>
              <a:ext cx="4473900" cy="261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3"/>
            <p:cNvPicPr preferRelativeResize="0"/>
            <p:nvPr/>
          </p:nvPicPr>
          <p:blipFill rotWithShape="1">
            <a:blip r:embed="rId8">
              <a:alphaModFix/>
            </a:blip>
            <a:srcRect b="49293" l="0" r="0" t="14090"/>
            <a:stretch/>
          </p:blipFill>
          <p:spPr>
            <a:xfrm flipH="1">
              <a:off x="9788300" y="4322500"/>
              <a:ext cx="4473900" cy="2010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3"/>
            <p:cNvPicPr preferRelativeResize="0"/>
            <p:nvPr/>
          </p:nvPicPr>
          <p:blipFill rotWithShape="1">
            <a:blip r:embed="rId9">
              <a:alphaModFix/>
            </a:blip>
            <a:srcRect b="2414" l="0" r="0" t="50705"/>
            <a:stretch/>
          </p:blipFill>
          <p:spPr>
            <a:xfrm flipH="1">
              <a:off x="13128300" y="6333400"/>
              <a:ext cx="4473900" cy="257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3"/>
            <p:cNvPicPr preferRelativeResize="0"/>
            <p:nvPr/>
          </p:nvPicPr>
          <p:blipFill rotWithShape="1">
            <a:blip r:embed="rId10">
              <a:alphaModFix/>
            </a:blip>
            <a:srcRect b="49291" l="0" r="0" t="14093"/>
            <a:stretch/>
          </p:blipFill>
          <p:spPr>
            <a:xfrm flipH="1">
              <a:off x="13128300" y="4322650"/>
              <a:ext cx="4473900" cy="2010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3"/>
            <p:cNvSpPr txBox="1"/>
            <p:nvPr/>
          </p:nvSpPr>
          <p:spPr>
            <a:xfrm>
              <a:off x="13079600" y="4279100"/>
              <a:ext cx="1182600" cy="4628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rgbClr val="595959"/>
                  </a:solidFill>
                  <a:latin typeface="Do Hyeon"/>
                  <a:ea typeface="Do Hyeon"/>
                  <a:cs typeface="Do Hyeon"/>
                  <a:sym typeface="Do Hyeon"/>
                </a:rPr>
                <a:t>10대</a:t>
              </a:r>
              <a:endParaRPr sz="2500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rgbClr val="595959"/>
                  </a:solidFill>
                  <a:latin typeface="Do Hyeon"/>
                  <a:ea typeface="Do Hyeon"/>
                  <a:cs typeface="Do Hyeon"/>
                  <a:sym typeface="Do Hyeon"/>
                </a:rPr>
                <a:t>20대</a:t>
              </a:r>
              <a:endParaRPr sz="2500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rgbClr val="595959"/>
                  </a:solidFill>
                  <a:latin typeface="Do Hyeon"/>
                  <a:ea typeface="Do Hyeon"/>
                  <a:cs typeface="Do Hyeon"/>
                  <a:sym typeface="Do Hyeon"/>
                </a:rPr>
                <a:t>30대</a:t>
              </a:r>
              <a:endParaRPr sz="2500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rgbClr val="595959"/>
                  </a:solidFill>
                  <a:latin typeface="Do Hyeon"/>
                  <a:ea typeface="Do Hyeon"/>
                  <a:cs typeface="Do Hyeon"/>
                  <a:sym typeface="Do Hyeon"/>
                </a:rPr>
                <a:t>40대</a:t>
              </a:r>
              <a:endParaRPr sz="2500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rgbClr val="595959"/>
                  </a:solidFill>
                  <a:latin typeface="Do Hyeon"/>
                  <a:ea typeface="Do Hyeon"/>
                  <a:cs typeface="Do Hyeon"/>
                  <a:sym typeface="Do Hyeon"/>
                </a:rPr>
                <a:t>50대</a:t>
              </a:r>
              <a:endParaRPr sz="2500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rgbClr val="595959"/>
                  </a:solidFill>
                  <a:latin typeface="Do Hyeon"/>
                  <a:ea typeface="Do Hyeon"/>
                  <a:cs typeface="Do Hyeon"/>
                  <a:sym typeface="Do Hyeon"/>
                </a:rPr>
                <a:t>60대</a:t>
              </a:r>
              <a:endParaRPr sz="2500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rgbClr val="595959"/>
                  </a:solidFill>
                  <a:latin typeface="Do Hyeon"/>
                  <a:ea typeface="Do Hyeon"/>
                  <a:cs typeface="Do Hyeon"/>
                  <a:sym typeface="Do Hyeon"/>
                </a:rPr>
                <a:t>70대</a:t>
              </a:r>
              <a:endParaRPr sz="2500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rgbClr val="595959"/>
                  </a:solidFill>
                  <a:latin typeface="Do Hyeon"/>
                  <a:ea typeface="Do Hyeon"/>
                  <a:cs typeface="Do Hyeon"/>
                  <a:sym typeface="Do Hyeon"/>
                </a:rPr>
                <a:t>이상</a:t>
              </a:r>
              <a:endParaRPr sz="2500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142" name="Google Shape;142;p3"/>
            <p:cNvSpPr txBox="1"/>
            <p:nvPr/>
          </p:nvSpPr>
          <p:spPr>
            <a:xfrm>
              <a:off x="11519575" y="3752525"/>
              <a:ext cx="15708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4F81BD"/>
                  </a:solidFill>
                  <a:latin typeface="Do Hyeon"/>
                  <a:ea typeface="Do Hyeon"/>
                  <a:cs typeface="Do Hyeon"/>
                  <a:sym typeface="Do Hyeon"/>
                </a:rPr>
                <a:t>인구 통계</a:t>
              </a:r>
              <a:endParaRPr sz="3000">
                <a:solidFill>
                  <a:srgbClr val="4F81BD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143" name="Google Shape;143;p3"/>
            <p:cNvSpPr txBox="1"/>
            <p:nvPr/>
          </p:nvSpPr>
          <p:spPr>
            <a:xfrm>
              <a:off x="14262215" y="3752525"/>
              <a:ext cx="32160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BD4F4F"/>
                  </a:solidFill>
                  <a:latin typeface="Do Hyeon"/>
                  <a:ea typeface="Do Hyeon"/>
                  <a:cs typeface="Do Hyeon"/>
                  <a:sym typeface="Do Hyeon"/>
                </a:rPr>
                <a:t>디지털 정보화 수준</a:t>
              </a:r>
              <a:endParaRPr sz="3000">
                <a:solidFill>
                  <a:srgbClr val="BD4F4F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cxnSp>
          <p:nvCxnSpPr>
            <p:cNvPr id="144" name="Google Shape;144;p3"/>
            <p:cNvCxnSpPr/>
            <p:nvPr/>
          </p:nvCxnSpPr>
          <p:spPr>
            <a:xfrm>
              <a:off x="13027900" y="4322650"/>
              <a:ext cx="0" cy="46287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3"/>
            <p:cNvCxnSpPr/>
            <p:nvPr/>
          </p:nvCxnSpPr>
          <p:spPr>
            <a:xfrm>
              <a:off x="14310360" y="4322650"/>
              <a:ext cx="0" cy="46287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806" y="758621"/>
            <a:ext cx="16634101" cy="8915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619" y="1703746"/>
            <a:ext cx="16190476" cy="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61905" y="1326365"/>
            <a:ext cx="761905" cy="7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6393238" y="5380469"/>
            <a:ext cx="1736009" cy="376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0">
            <a:off x="10157805" y="5380469"/>
            <a:ext cx="1733333" cy="376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8190476" y="7197069"/>
            <a:ext cx="1904762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617713" y="7705875"/>
            <a:ext cx="11088074" cy="9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575901" y="3853456"/>
            <a:ext cx="3036222" cy="3036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673600" y="3853450"/>
            <a:ext cx="3036225" cy="30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44058" y="3853456"/>
            <a:ext cx="3036222" cy="3036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"/>
          <p:cNvPicPr preferRelativeResize="0"/>
          <p:nvPr/>
        </p:nvPicPr>
        <p:blipFill rotWithShape="1">
          <a:blip r:embed="rId11">
            <a:alphaModFix/>
          </a:blip>
          <a:srcRect b="13307" l="-9631" r="-10763" t="0"/>
          <a:stretch/>
        </p:blipFill>
        <p:spPr>
          <a:xfrm>
            <a:off x="4715500" y="4429325"/>
            <a:ext cx="952400" cy="9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585978" y="4429333"/>
            <a:ext cx="952381" cy="9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4"/>
          <p:cNvPicPr preferRelativeResize="0"/>
          <p:nvPr/>
        </p:nvPicPr>
        <p:blipFill rotWithShape="1">
          <a:blip r:embed="rId13">
            <a:alphaModFix/>
          </a:blip>
          <a:srcRect b="6050" l="-8577" r="0" t="-6050"/>
          <a:stretch/>
        </p:blipFill>
        <p:spPr>
          <a:xfrm>
            <a:off x="12617812" y="4343787"/>
            <a:ext cx="952400" cy="10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4"/>
          <p:cNvSpPr txBox="1"/>
          <p:nvPr/>
        </p:nvSpPr>
        <p:spPr>
          <a:xfrm>
            <a:off x="12943936" y="1208495"/>
            <a:ext cx="417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5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주제의 필요성 - 배경 및 필요성</a:t>
            </a:r>
            <a:endParaRPr i="0" sz="15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2396315" y="2547276"/>
            <a:ext cx="1349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Arial"/>
              <a:buNone/>
            </a:pPr>
            <a:r>
              <a:rPr i="0" lang="en-US" sz="60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사용하기 쉬운</a:t>
            </a:r>
            <a:r>
              <a:rPr i="0" lang="en-US" sz="6000" u="none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 디지털 기술 . . ?</a:t>
            </a:r>
            <a:endParaRPr i="0" sz="6000" u="none" cap="none" strike="noStrike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1186571" y="1208495"/>
            <a:ext cx="417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i="0" lang="en-US" sz="15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캡스톤 디자인 1</a:t>
            </a:r>
            <a:endParaRPr i="0" sz="15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3654188" y="7866625"/>
            <a:ext cx="11015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i="0" lang="en-US" sz="3500" u="none" cap="none" strike="noStrike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직접 체험하며 디지털 기술에 대한 생각을 변화(개선) 하도록 한다.</a:t>
            </a:r>
            <a:endParaRPr i="0" sz="3500" u="none" cap="none" strike="noStrike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3638245" y="5414375"/>
            <a:ext cx="3106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rPr i="0" lang="en-US" sz="29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노화된 신체에</a:t>
            </a:r>
            <a:endParaRPr i="0" sz="29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rPr i="0" lang="en-US" sz="29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맞지 않는 기계</a:t>
            </a:r>
            <a:endParaRPr i="0" sz="29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7508710" y="5414375"/>
            <a:ext cx="3106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rPr i="0" lang="en-US" sz="29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알 수 없는</a:t>
            </a:r>
            <a:endParaRPr i="0" sz="29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rPr i="0" lang="en-US" sz="29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외국어 표현들</a:t>
            </a:r>
            <a:endParaRPr i="0" sz="29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69" name="Google Shape;169;p4"/>
          <p:cNvSpPr txBox="1"/>
          <p:nvPr/>
        </p:nvSpPr>
        <p:spPr>
          <a:xfrm>
            <a:off x="11540554" y="5414375"/>
            <a:ext cx="3106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rPr lang="en-US" sz="2900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사용 중</a:t>
            </a:r>
            <a:r>
              <a:rPr i="0" lang="en-US" sz="29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endParaRPr sz="2900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rPr lang="en-US" sz="2900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상황</a:t>
            </a:r>
            <a:r>
              <a:rPr i="0" lang="en-US" sz="29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적 압박감</a:t>
            </a:r>
            <a:endParaRPr i="0" sz="29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70" name="Google Shape;170;p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613200" y="1309886"/>
            <a:ext cx="1032229" cy="85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2c1f2d8bb1f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806" y="758621"/>
            <a:ext cx="16634100" cy="8915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c1f2d8bb1f_0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619" y="1703746"/>
            <a:ext cx="16190477" cy="71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g2c1f2d8bb1f_0_73"/>
          <p:cNvGrpSpPr/>
          <p:nvPr/>
        </p:nvGrpSpPr>
        <p:grpSpPr>
          <a:xfrm>
            <a:off x="8618276" y="1308333"/>
            <a:ext cx="1086924" cy="863057"/>
            <a:chOff x="8618276" y="1308333"/>
            <a:chExt cx="1086924" cy="863057"/>
          </a:xfrm>
        </p:grpSpPr>
        <p:pic>
          <p:nvPicPr>
            <p:cNvPr id="178" name="Google Shape;178;g2c1f2d8bb1f_0_7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761905" y="1326365"/>
              <a:ext cx="761905" cy="761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g2c1f2d8bb1f_0_7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618276" y="1308333"/>
              <a:ext cx="1086924" cy="86305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0" name="Google Shape;180;g2c1f2d8bb1f_0_7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67849" y="5343675"/>
            <a:ext cx="10587775" cy="9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c1f2d8bb1f_0_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84754" y="3583963"/>
            <a:ext cx="2453742" cy="24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c1f2d8bb1f_0_73"/>
          <p:cNvSpPr txBox="1"/>
          <p:nvPr/>
        </p:nvSpPr>
        <p:spPr>
          <a:xfrm>
            <a:off x="12943936" y="1208495"/>
            <a:ext cx="417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5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기능적 요구사항 - 구체적인 내용</a:t>
            </a:r>
            <a:endParaRPr i="0" sz="15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83" name="Google Shape;183;g2c1f2d8bb1f_0_73"/>
          <p:cNvSpPr txBox="1"/>
          <p:nvPr/>
        </p:nvSpPr>
        <p:spPr>
          <a:xfrm>
            <a:off x="1186571" y="1208495"/>
            <a:ext cx="417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5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캡스톤 디자인 1</a:t>
            </a:r>
            <a:endParaRPr i="0" sz="1800" u="none" cap="none" strike="noStrike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84" name="Google Shape;184;g2c1f2d8bb1f_0_73"/>
          <p:cNvSpPr txBox="1"/>
          <p:nvPr/>
        </p:nvSpPr>
        <p:spPr>
          <a:xfrm>
            <a:off x="2396315" y="2547276"/>
            <a:ext cx="1349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Arial"/>
              <a:buNone/>
            </a:pPr>
            <a:r>
              <a:rPr i="0" lang="en-US" sz="60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유니티를 사용한</a:t>
            </a:r>
            <a:r>
              <a:rPr i="0" lang="en-US" sz="6000" u="none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 시뮬레이션 게임</a:t>
            </a:r>
            <a:endParaRPr i="0" sz="6000" u="none" cap="none" strike="noStrike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85" name="Google Shape;185;g2c1f2d8bb1f_0_73"/>
          <p:cNvSpPr txBox="1"/>
          <p:nvPr/>
        </p:nvSpPr>
        <p:spPr>
          <a:xfrm>
            <a:off x="3922851" y="5477948"/>
            <a:ext cx="104400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360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 u="none" cap="none" strike="noStrike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1</a:t>
            </a:r>
            <a:r>
              <a:rPr lang="en-US" sz="4000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인칭 시점으로 5개의 챕터를 플레이</a:t>
            </a:r>
            <a:endParaRPr i="0" sz="4000" u="none" cap="none" strike="noStrike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여러가지 제약 속에서 디지털 기술의 어려움을 직접 체험</a:t>
            </a:r>
            <a:endParaRPr i="0" sz="3000" u="none" cap="none" strike="noStrike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86" name="Google Shape;186;g2c1f2d8bb1f_0_73"/>
          <p:cNvSpPr txBox="1"/>
          <p:nvPr/>
        </p:nvSpPr>
        <p:spPr>
          <a:xfrm>
            <a:off x="2381974" y="4480520"/>
            <a:ext cx="3459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i="0" lang="en-US" sz="38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신체적</a:t>
            </a:r>
            <a:endParaRPr i="0" sz="38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87" name="Google Shape;187;g2c1f2d8bb1f_0_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34866" y="6936538"/>
            <a:ext cx="2453742" cy="24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2c1f2d8bb1f_0_73"/>
          <p:cNvSpPr txBox="1"/>
          <p:nvPr/>
        </p:nvSpPr>
        <p:spPr>
          <a:xfrm>
            <a:off x="7432086" y="7833095"/>
            <a:ext cx="3459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en-US" sz="3800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지식</a:t>
            </a:r>
            <a:r>
              <a:rPr i="0" lang="en-US" sz="38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적</a:t>
            </a:r>
            <a:endParaRPr i="0" sz="38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89" name="Google Shape;189;g2c1f2d8bb1f_0_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946329" y="3583975"/>
            <a:ext cx="2453742" cy="24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2c1f2d8bb1f_0_73"/>
          <p:cNvSpPr txBox="1"/>
          <p:nvPr/>
        </p:nvSpPr>
        <p:spPr>
          <a:xfrm>
            <a:off x="12443550" y="4480532"/>
            <a:ext cx="3459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en-US" sz="3800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정신</a:t>
            </a:r>
            <a:r>
              <a:rPr i="0" lang="en-US" sz="38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적</a:t>
            </a:r>
            <a:endParaRPr i="0" sz="38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806" y="758621"/>
            <a:ext cx="16634100" cy="8915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619" y="1703746"/>
            <a:ext cx="16190476" cy="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61905" y="1326365"/>
            <a:ext cx="761905" cy="7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7"/>
          <p:cNvPicPr preferRelativeResize="0"/>
          <p:nvPr/>
        </p:nvPicPr>
        <p:blipFill rotWithShape="1">
          <a:blip r:embed="rId6">
            <a:alphaModFix/>
          </a:blip>
          <a:srcRect b="0" l="6079" r="6070" t="0"/>
          <a:stretch/>
        </p:blipFill>
        <p:spPr>
          <a:xfrm>
            <a:off x="1615356" y="4144916"/>
            <a:ext cx="4759511" cy="3046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09396" y="8022368"/>
            <a:ext cx="4571429" cy="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7"/>
          <p:cNvPicPr preferRelativeResize="0"/>
          <p:nvPr/>
        </p:nvPicPr>
        <p:blipFill rotWithShape="1">
          <a:blip r:embed="rId8">
            <a:alphaModFix/>
          </a:blip>
          <a:srcRect b="5309" l="0" r="0" t="5300"/>
          <a:stretch/>
        </p:blipFill>
        <p:spPr>
          <a:xfrm>
            <a:off x="6763102" y="4148860"/>
            <a:ext cx="4759511" cy="303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44080" y="8022368"/>
            <a:ext cx="4571429" cy="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7"/>
          <p:cNvPicPr preferRelativeResize="0"/>
          <p:nvPr/>
        </p:nvPicPr>
        <p:blipFill rotWithShape="1">
          <a:blip r:embed="rId9">
            <a:alphaModFix/>
          </a:blip>
          <a:srcRect b="18083" l="0" r="0" t="18083"/>
          <a:stretch/>
        </p:blipFill>
        <p:spPr>
          <a:xfrm>
            <a:off x="11896089" y="4148860"/>
            <a:ext cx="4759510" cy="303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978763" y="8022368"/>
            <a:ext cx="4571429" cy="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618276" y="1308333"/>
            <a:ext cx="1086924" cy="86305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7"/>
          <p:cNvSpPr txBox="1"/>
          <p:nvPr/>
        </p:nvSpPr>
        <p:spPr>
          <a:xfrm>
            <a:off x="12943936" y="1208495"/>
            <a:ext cx="417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5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기능적 요구사항 - 구체적인 내용</a:t>
            </a:r>
            <a:endParaRPr i="0" sz="15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1186571" y="1208495"/>
            <a:ext cx="417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5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캡스톤 디자인 1</a:t>
            </a:r>
            <a:endParaRPr i="0" sz="1800" u="none" cap="none" strike="noStrike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07" name="Google Shape;207;p7"/>
          <p:cNvSpPr txBox="1"/>
          <p:nvPr/>
        </p:nvSpPr>
        <p:spPr>
          <a:xfrm>
            <a:off x="2396316" y="2547276"/>
            <a:ext cx="1349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Arial"/>
              <a:buNone/>
            </a:pPr>
            <a:r>
              <a:rPr lang="en-US" sz="6000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상황 </a:t>
            </a:r>
            <a:r>
              <a:rPr lang="en-US" sz="6000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변수</a:t>
            </a:r>
            <a:endParaRPr i="0" sz="2400" u="none" cap="none" strike="noStrike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08" name="Google Shape;208;p7"/>
          <p:cNvSpPr txBox="1"/>
          <p:nvPr/>
        </p:nvSpPr>
        <p:spPr>
          <a:xfrm>
            <a:off x="631090" y="7496181"/>
            <a:ext cx="6728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None/>
            </a:pPr>
            <a:r>
              <a:rPr lang="en-US" sz="3100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교통 &amp; 보행</a:t>
            </a:r>
            <a:endParaRPr i="0" sz="2700" u="none" cap="none" strike="noStrike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09" name="Google Shape;209;p7"/>
          <p:cNvSpPr txBox="1"/>
          <p:nvPr/>
        </p:nvSpPr>
        <p:spPr>
          <a:xfrm>
            <a:off x="442529" y="8233467"/>
            <a:ext cx="7105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900"/>
              <a:buFont typeface="Arial"/>
              <a:buNone/>
            </a:pPr>
            <a:r>
              <a:rPr i="0" lang="en-US" sz="2500" u="none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· </a:t>
            </a:r>
            <a:r>
              <a:rPr lang="en-US" sz="2500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횡단보도</a:t>
            </a:r>
            <a:endParaRPr sz="2500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900"/>
              <a:buFont typeface="Arial"/>
              <a:buNone/>
            </a:pPr>
            <a:r>
              <a:rPr i="0" lang="en-US" sz="2500" u="none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·</a:t>
            </a:r>
            <a:r>
              <a:rPr lang="en-US" sz="2500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 기차 또는 지하철</a:t>
            </a:r>
            <a:endParaRPr i="0" sz="2400" u="none" cap="none" strike="noStrike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5765776" y="7496181"/>
            <a:ext cx="6728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None/>
            </a:pPr>
            <a:r>
              <a:rPr lang="en-US" sz="3100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키오스크</a:t>
            </a:r>
            <a:endParaRPr i="0" sz="2700" u="none" cap="none" strike="noStrike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11" name="Google Shape;211;p7"/>
          <p:cNvSpPr txBox="1"/>
          <p:nvPr/>
        </p:nvSpPr>
        <p:spPr>
          <a:xfrm>
            <a:off x="5577215" y="8233467"/>
            <a:ext cx="71052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900"/>
              <a:buFont typeface="Arial"/>
              <a:buNone/>
            </a:pPr>
            <a:r>
              <a:rPr i="0" lang="en-US" sz="2500" u="none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· </a:t>
            </a:r>
            <a:r>
              <a:rPr lang="en-US" sz="2500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카페 주문</a:t>
            </a:r>
            <a:endParaRPr sz="2500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900"/>
              <a:buFont typeface="Arial"/>
              <a:buNone/>
            </a:pPr>
            <a:r>
              <a:rPr lang="en-US" sz="2500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· 병원 진료 접수</a:t>
            </a:r>
            <a:endParaRPr sz="2500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900"/>
              <a:buFont typeface="Arial"/>
              <a:buNone/>
            </a:pPr>
            <a:r>
              <a:rPr lang="en-US" sz="2500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· 영화관 표 예매</a:t>
            </a:r>
            <a:endParaRPr sz="2500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12" name="Google Shape;212;p7"/>
          <p:cNvSpPr txBox="1"/>
          <p:nvPr/>
        </p:nvSpPr>
        <p:spPr>
          <a:xfrm>
            <a:off x="10900471" y="7496181"/>
            <a:ext cx="6728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None/>
            </a:pPr>
            <a:r>
              <a:rPr lang="en-US" sz="3100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모바일 앱</a:t>
            </a:r>
            <a:endParaRPr i="0" sz="2700" u="none" cap="none" strike="noStrike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13" name="Google Shape;213;p7"/>
          <p:cNvSpPr txBox="1"/>
          <p:nvPr/>
        </p:nvSpPr>
        <p:spPr>
          <a:xfrm>
            <a:off x="10711901" y="8233467"/>
            <a:ext cx="7105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900"/>
              <a:buFont typeface="Arial"/>
              <a:buNone/>
            </a:pPr>
            <a:r>
              <a:rPr i="0" lang="en-US" sz="2500" u="none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· </a:t>
            </a:r>
            <a:r>
              <a:rPr lang="en-US" sz="2500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은행 ( 인터넷 뱅킹 )</a:t>
            </a:r>
            <a:endParaRPr sz="2500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900"/>
              <a:buFont typeface="Arial"/>
              <a:buNone/>
            </a:pPr>
            <a:r>
              <a:rPr lang="en-US" sz="2500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· 모바일 초대장</a:t>
            </a:r>
            <a:endParaRPr sz="2500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3970262" y="3448056"/>
            <a:ext cx="1034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2000"/>
              <a:buFont typeface="Arial"/>
              <a:buNone/>
            </a:pPr>
            <a:r>
              <a:rPr lang="en-US" sz="3000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5개의 챕터를 구성할 상황 3종류</a:t>
            </a:r>
            <a:endParaRPr i="0" sz="3000" u="none" cap="none" strike="noStrike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806" y="758621"/>
            <a:ext cx="16634100" cy="8915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619" y="1703746"/>
            <a:ext cx="16190476" cy="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61905" y="1326365"/>
            <a:ext cx="761905" cy="7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48912" y="4283022"/>
            <a:ext cx="2857143" cy="44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91769" y="8187678"/>
            <a:ext cx="571429" cy="154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87007" y="6057860"/>
            <a:ext cx="2380952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09205" y="4651788"/>
            <a:ext cx="2231390" cy="566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714286" y="4283022"/>
            <a:ext cx="2857143" cy="44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857143" y="8187678"/>
            <a:ext cx="571429" cy="154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52381" y="6057860"/>
            <a:ext cx="2380952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893762" y="4651790"/>
            <a:ext cx="2231229" cy="566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31599" y="4283022"/>
            <a:ext cx="2857143" cy="44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74456" y="8187678"/>
            <a:ext cx="571429" cy="154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69694" y="6057860"/>
            <a:ext cx="2380952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807914" y="4651790"/>
            <a:ext cx="2234448" cy="566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796973" y="4283022"/>
            <a:ext cx="2857143" cy="44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939830" y="7120878"/>
            <a:ext cx="571429" cy="154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035068" y="6057860"/>
            <a:ext cx="2380952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977171" y="4651790"/>
            <a:ext cx="2226162" cy="566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879660" y="4283022"/>
            <a:ext cx="2857143" cy="44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4117755" y="6057860"/>
            <a:ext cx="2380952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4067381" y="4645038"/>
            <a:ext cx="2192467" cy="5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618276" y="1308333"/>
            <a:ext cx="1086924" cy="86305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8"/>
          <p:cNvSpPr txBox="1"/>
          <p:nvPr/>
        </p:nvSpPr>
        <p:spPr>
          <a:xfrm>
            <a:off x="12943936" y="1208495"/>
            <a:ext cx="417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5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기능적 요구사항 - 구체적인 내용</a:t>
            </a:r>
            <a:endParaRPr i="0" sz="15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3" name="Google Shape;243;p8"/>
          <p:cNvSpPr txBox="1"/>
          <p:nvPr/>
        </p:nvSpPr>
        <p:spPr>
          <a:xfrm>
            <a:off x="1186571" y="1208495"/>
            <a:ext cx="417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5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캡스톤 디자인 1</a:t>
            </a:r>
            <a:endParaRPr i="0" sz="1800" u="none" cap="none" strike="noStrike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4" name="Google Shape;244;p8"/>
          <p:cNvSpPr txBox="1"/>
          <p:nvPr/>
        </p:nvSpPr>
        <p:spPr>
          <a:xfrm>
            <a:off x="2396756" y="2545518"/>
            <a:ext cx="1349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60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진행 </a:t>
            </a:r>
            <a:r>
              <a:rPr i="0" lang="en-US" sz="6000" u="none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방식</a:t>
            </a:r>
            <a:endParaRPr i="0" sz="6000" u="none" cap="none" strike="noStrike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5" name="Google Shape;245;p8"/>
          <p:cNvSpPr txBox="1"/>
          <p:nvPr/>
        </p:nvSpPr>
        <p:spPr>
          <a:xfrm>
            <a:off x="3970262" y="3448056"/>
            <a:ext cx="1034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2000"/>
              <a:buFont typeface="Arial"/>
              <a:buNone/>
            </a:pPr>
            <a:r>
              <a:rPr i="0" lang="en-US" sz="3000" u="none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완수 조건 : 스트레스 기준치를 넘기지 않고 퀘스트 클리어</a:t>
            </a:r>
            <a:endParaRPr i="0" sz="3000" u="none" cap="none" strike="noStrike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46" name="Google Shape;246;p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5022530" y="8184401"/>
            <a:ext cx="571429" cy="15440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8"/>
          <p:cNvSpPr txBox="1"/>
          <p:nvPr/>
        </p:nvSpPr>
        <p:spPr>
          <a:xfrm>
            <a:off x="1466799" y="5293745"/>
            <a:ext cx="302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1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회차 시작</a:t>
            </a:r>
            <a:endParaRPr i="0" sz="31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8" name="Google Shape;248;p8"/>
          <p:cNvSpPr txBox="1"/>
          <p:nvPr/>
        </p:nvSpPr>
        <p:spPr>
          <a:xfrm>
            <a:off x="1785125" y="6225150"/>
            <a:ext cx="2381100" cy="19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600" u="none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플레이어 캐릭터</a:t>
            </a:r>
            <a:endParaRPr sz="2600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정보 탐색</a:t>
            </a:r>
            <a:endParaRPr i="0" sz="2600" u="none" cap="none" strike="noStrike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9" name="Google Shape;249;p8"/>
          <p:cNvSpPr txBox="1"/>
          <p:nvPr/>
        </p:nvSpPr>
        <p:spPr>
          <a:xfrm>
            <a:off x="4549486" y="5293745"/>
            <a:ext cx="302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1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퀘스트 제공</a:t>
            </a:r>
            <a:endParaRPr i="0" sz="31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0" name="Google Shape;250;p8"/>
          <p:cNvSpPr txBox="1"/>
          <p:nvPr/>
        </p:nvSpPr>
        <p:spPr>
          <a:xfrm>
            <a:off x="7632172" y="5293745"/>
            <a:ext cx="302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1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상황 체험</a:t>
            </a:r>
            <a:endParaRPr i="0" sz="31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1" name="Google Shape;251;p8"/>
          <p:cNvSpPr txBox="1"/>
          <p:nvPr/>
        </p:nvSpPr>
        <p:spPr>
          <a:xfrm>
            <a:off x="10714819" y="5293745"/>
            <a:ext cx="302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1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퀘스트 완수</a:t>
            </a:r>
            <a:endParaRPr i="0" sz="31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2" name="Google Shape;252;p8"/>
          <p:cNvSpPr txBox="1"/>
          <p:nvPr/>
        </p:nvSpPr>
        <p:spPr>
          <a:xfrm>
            <a:off x="13797581" y="5293745"/>
            <a:ext cx="302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100" u="none" cap="none" strike="noStrike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다음회차</a:t>
            </a:r>
            <a:endParaRPr i="0" sz="3100" u="none" cap="none" strike="noStrike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3" name="Google Shape;253;p8"/>
          <p:cNvSpPr txBox="1"/>
          <p:nvPr/>
        </p:nvSpPr>
        <p:spPr>
          <a:xfrm>
            <a:off x="14119485" y="6222456"/>
            <a:ext cx="2377500" cy="19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600" u="none" cap="none" strike="noStrike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퀘스트 점수와 회차 등을 저장</a:t>
            </a:r>
            <a:endParaRPr sz="2600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600" u="none" cap="none" strike="noStrike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다음 회차 시작</a:t>
            </a:r>
            <a:endParaRPr i="0" sz="2600" u="none" cap="none" strike="noStrike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4" name="Google Shape;254;p8"/>
          <p:cNvSpPr txBox="1"/>
          <p:nvPr/>
        </p:nvSpPr>
        <p:spPr>
          <a:xfrm>
            <a:off x="4871412" y="6222456"/>
            <a:ext cx="2377500" cy="19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800"/>
              <a:buFont typeface="Arial"/>
              <a:buNone/>
            </a:pPr>
            <a:r>
              <a:rPr i="0" lang="en-US" sz="2600" u="none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특정 상황을 겪게끔 유도하는</a:t>
            </a:r>
            <a:r>
              <a:rPr lang="en-US" sz="2600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i="0" lang="en-US" sz="2600" u="none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퀘스트</a:t>
            </a:r>
            <a:r>
              <a:rPr lang="en-US" sz="2600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i="0" lang="en-US" sz="2600" u="none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제공</a:t>
            </a:r>
            <a:endParaRPr i="0" sz="2600" u="none" cap="none" strike="noStrike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5" name="Google Shape;255;p8"/>
          <p:cNvSpPr txBox="1"/>
          <p:nvPr/>
        </p:nvSpPr>
        <p:spPr>
          <a:xfrm>
            <a:off x="7954115" y="6222456"/>
            <a:ext cx="2377500" cy="19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800"/>
              <a:buFont typeface="Arial"/>
              <a:buNone/>
            </a:pPr>
            <a:r>
              <a:rPr i="0" lang="en-US" sz="2600" u="none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디지털 기술의 어려움을</a:t>
            </a:r>
            <a:r>
              <a:rPr lang="en-US" sz="2600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i="0" lang="en-US" sz="2600" u="none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체험할 수 있는</a:t>
            </a:r>
            <a:r>
              <a:rPr lang="en-US" sz="2600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i="0" lang="en-US" sz="2600" u="none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상황을 플레이</a:t>
            </a:r>
            <a:endParaRPr i="0" sz="2600" u="none" cap="none" strike="noStrike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6" name="Google Shape;256;p8"/>
          <p:cNvSpPr txBox="1"/>
          <p:nvPr/>
        </p:nvSpPr>
        <p:spPr>
          <a:xfrm>
            <a:off x="11036783" y="6225139"/>
            <a:ext cx="23775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800"/>
              <a:buFont typeface="Arial"/>
              <a:buNone/>
            </a:pPr>
            <a:r>
              <a:rPr lang="en-US" sz="2600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완수</a:t>
            </a:r>
            <a:r>
              <a:rPr i="0" lang="en-US" sz="2600" u="none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 조건 달성 </a:t>
            </a:r>
            <a:r>
              <a:rPr lang="en-US" sz="2600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시,</a:t>
            </a:r>
            <a:endParaRPr i="0" sz="2600" u="none" cap="none" strike="noStrike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800"/>
              <a:buFont typeface="Arial"/>
              <a:buNone/>
            </a:pPr>
            <a:r>
              <a:rPr i="0" lang="en-US" sz="2600" u="none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점수</a:t>
            </a:r>
            <a:r>
              <a:rPr lang="en-US" sz="2600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i="0" lang="en-US" sz="2600" u="none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표시</a:t>
            </a:r>
            <a:endParaRPr i="0" sz="2600" u="none" cap="none" strike="noStrike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sz="2600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800"/>
              <a:buFont typeface="Arial"/>
              <a:buNone/>
            </a:pPr>
            <a:r>
              <a:rPr i="0" lang="en-US" sz="2600" u="none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실패 시,</a:t>
            </a:r>
            <a:endParaRPr i="0" sz="2600" u="none" cap="none" strike="noStrike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800"/>
              <a:buFont typeface="Arial"/>
              <a:buNone/>
            </a:pPr>
            <a:r>
              <a:rPr i="0" lang="en-US" sz="2600" u="none" cap="none" strike="noStrike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회차를 다시 시작</a:t>
            </a:r>
            <a:endParaRPr i="0" sz="2600" u="none" cap="none" strike="noStrike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57" name="Google Shape;257;p8"/>
          <p:cNvCxnSpPr>
            <a:stCxn id="234" idx="2"/>
            <a:endCxn id="222" idx="2"/>
          </p:cNvCxnSpPr>
          <p:nvPr/>
        </p:nvCxnSpPr>
        <p:spPr>
          <a:xfrm rot="5400000">
            <a:off x="7601195" y="4135462"/>
            <a:ext cx="600" cy="9248100"/>
          </a:xfrm>
          <a:prstGeom prst="curvedConnector3">
            <a:avLst>
              <a:gd fmla="val 108135579" name="adj1"/>
            </a:avLst>
          </a:prstGeom>
          <a:noFill/>
          <a:ln cap="flat" cmpd="sng" w="19050">
            <a:solidFill>
              <a:srgbClr val="787878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g2c1f2d8bb1f_0_2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806" y="758621"/>
            <a:ext cx="16634100" cy="8915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2c1f2d8bb1f_0_2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619" y="1703746"/>
            <a:ext cx="16190477" cy="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2c1f2d8bb1f_0_2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61905" y="1326365"/>
            <a:ext cx="761905" cy="7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2c1f2d8bb1f_0_2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18276" y="1308333"/>
            <a:ext cx="1086924" cy="86305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2c1f2d8bb1f_0_286"/>
          <p:cNvSpPr txBox="1"/>
          <p:nvPr/>
        </p:nvSpPr>
        <p:spPr>
          <a:xfrm>
            <a:off x="12943936" y="1208495"/>
            <a:ext cx="417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5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기능적 요구사항 - 구체적인 내용</a:t>
            </a:r>
            <a:endParaRPr i="0" sz="15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67" name="Google Shape;267;g2c1f2d8bb1f_0_286"/>
          <p:cNvSpPr txBox="1"/>
          <p:nvPr/>
        </p:nvSpPr>
        <p:spPr>
          <a:xfrm>
            <a:off x="1186571" y="1208495"/>
            <a:ext cx="417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5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캡스톤 디자인 1</a:t>
            </a:r>
            <a:endParaRPr i="0" sz="1800" u="none" cap="none" strike="noStrike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68" name="Google Shape;268;g2c1f2d8bb1f_0_286"/>
          <p:cNvPicPr preferRelativeResize="0"/>
          <p:nvPr/>
        </p:nvPicPr>
        <p:blipFill rotWithShape="1">
          <a:blip r:embed="rId7">
            <a:alphaModFix/>
          </a:blip>
          <a:srcRect b="60086" l="0" r="0" t="11717"/>
          <a:stretch/>
        </p:blipFill>
        <p:spPr>
          <a:xfrm>
            <a:off x="1012400" y="5815100"/>
            <a:ext cx="5248050" cy="319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2c1f2d8bb1f_0_286"/>
          <p:cNvPicPr preferRelativeResize="0"/>
          <p:nvPr/>
        </p:nvPicPr>
        <p:blipFill rotWithShape="1">
          <a:blip r:embed="rId8">
            <a:alphaModFix/>
          </a:blip>
          <a:srcRect b="62591" l="0" r="0" t="13337"/>
          <a:stretch/>
        </p:blipFill>
        <p:spPr>
          <a:xfrm>
            <a:off x="957975" y="2491725"/>
            <a:ext cx="5248052" cy="273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2c1f2d8bb1f_0_286"/>
          <p:cNvPicPr preferRelativeResize="0"/>
          <p:nvPr/>
        </p:nvPicPr>
        <p:blipFill rotWithShape="1">
          <a:blip r:embed="rId8">
            <a:alphaModFix/>
          </a:blip>
          <a:srcRect b="37964" l="0" r="0" t="37964"/>
          <a:stretch/>
        </p:blipFill>
        <p:spPr>
          <a:xfrm>
            <a:off x="6480950" y="2491725"/>
            <a:ext cx="5248050" cy="273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2c1f2d8bb1f_0_286"/>
          <p:cNvPicPr preferRelativeResize="0"/>
          <p:nvPr/>
        </p:nvPicPr>
        <p:blipFill rotWithShape="1">
          <a:blip r:embed="rId8">
            <a:alphaModFix/>
          </a:blip>
          <a:srcRect b="9248" l="0" r="0" t="63187"/>
          <a:stretch/>
        </p:blipFill>
        <p:spPr>
          <a:xfrm>
            <a:off x="12003925" y="2322600"/>
            <a:ext cx="5315175" cy="3167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2c1f2d8bb1f_0_286"/>
          <p:cNvPicPr preferRelativeResize="0"/>
          <p:nvPr/>
        </p:nvPicPr>
        <p:blipFill rotWithShape="1">
          <a:blip r:embed="rId7">
            <a:alphaModFix/>
          </a:blip>
          <a:srcRect b="34460" l="0" r="0" t="37344"/>
          <a:stretch/>
        </p:blipFill>
        <p:spPr>
          <a:xfrm>
            <a:off x="6535375" y="5815100"/>
            <a:ext cx="5196297" cy="3167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2c1f2d8bb1f_0_286"/>
          <p:cNvPicPr preferRelativeResize="0"/>
          <p:nvPr/>
        </p:nvPicPr>
        <p:blipFill rotWithShape="1">
          <a:blip r:embed="rId7">
            <a:alphaModFix/>
          </a:blip>
          <a:srcRect b="8920" l="0" r="0" t="62883"/>
          <a:stretch/>
        </p:blipFill>
        <p:spPr>
          <a:xfrm>
            <a:off x="12058350" y="5815100"/>
            <a:ext cx="5196300" cy="3167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806" y="758621"/>
            <a:ext cx="16634101" cy="8915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619" y="1703746"/>
            <a:ext cx="16190476" cy="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61905" y="1326365"/>
            <a:ext cx="761905" cy="76190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"/>
          <p:cNvSpPr txBox="1"/>
          <p:nvPr/>
        </p:nvSpPr>
        <p:spPr>
          <a:xfrm>
            <a:off x="2396315" y="2547276"/>
            <a:ext cx="1349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000" u="none" cap="none" strike="noStrike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82" name="Google Shape;28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18276" y="1308333"/>
            <a:ext cx="1086924" cy="86305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"/>
          <p:cNvSpPr txBox="1"/>
          <p:nvPr/>
        </p:nvSpPr>
        <p:spPr>
          <a:xfrm>
            <a:off x="12943936" y="1208495"/>
            <a:ext cx="417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비</a:t>
            </a:r>
            <a:r>
              <a:rPr i="0" lang="en-US" sz="15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기능적 요구사항 - 구체적인 내용</a:t>
            </a:r>
            <a:endParaRPr i="0" sz="1500" u="none" cap="none" strike="noStrike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84" name="Google Shape;284;p5"/>
          <p:cNvSpPr txBox="1"/>
          <p:nvPr/>
        </p:nvSpPr>
        <p:spPr>
          <a:xfrm>
            <a:off x="1186571" y="1208495"/>
            <a:ext cx="417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5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캡스톤 디자인 1</a:t>
            </a:r>
            <a:endParaRPr i="0" sz="1800" u="none" cap="none" strike="noStrike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85" name="Google Shape;285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6950" y="3949125"/>
            <a:ext cx="9371524" cy="56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"/>
          <p:cNvSpPr txBox="1"/>
          <p:nvPr/>
        </p:nvSpPr>
        <p:spPr>
          <a:xfrm>
            <a:off x="2396756" y="2545518"/>
            <a:ext cx="1349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역할 &amp;</a:t>
            </a:r>
            <a:r>
              <a:rPr i="0" lang="en-US" sz="6000" u="none" cap="none" strike="noStrike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en-US" sz="6000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구성</a:t>
            </a:r>
            <a:endParaRPr i="0" sz="6000" u="none" cap="none" strike="noStrike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87" name="Google Shape;287;p5"/>
          <p:cNvSpPr txBox="1"/>
          <p:nvPr/>
        </p:nvSpPr>
        <p:spPr>
          <a:xfrm>
            <a:off x="3970262" y="3448056"/>
            <a:ext cx="1034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2000"/>
              <a:buFont typeface="Arial"/>
              <a:buNone/>
            </a:pPr>
            <a:r>
              <a:rPr lang="en-US" sz="3000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애자일 방법론 -&gt; 챕터별로 개발 &amp; 테스트</a:t>
            </a:r>
            <a:endParaRPr i="0" sz="3000" u="none" cap="none" strike="noStrike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88" name="Google Shape;288;p5"/>
          <p:cNvSpPr txBox="1"/>
          <p:nvPr/>
        </p:nvSpPr>
        <p:spPr>
          <a:xfrm>
            <a:off x="10828425" y="4268525"/>
            <a:ext cx="6289200" cy="46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595959"/>
                </a:solidFill>
                <a:latin typeface="Do Hyeon"/>
                <a:ea typeface="Do Hyeon"/>
                <a:cs typeface="Do Hyeon"/>
                <a:sym typeface="Do Hyeon"/>
              </a:rPr>
              <a:t>역할 분담</a:t>
            </a:r>
            <a:endParaRPr sz="3700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595959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이선민 : 데이터 베이스</a:t>
            </a:r>
            <a:endParaRPr sz="3200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김미현 : 맵 구조 &amp; 구현</a:t>
            </a:r>
            <a:endParaRPr sz="3200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박수영 : 캐릭터 구성 &amp; 구현</a:t>
            </a:r>
            <a:endParaRPr sz="3200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87878"/>
                </a:solidFill>
                <a:latin typeface="Do Hyeon"/>
                <a:ea typeface="Do Hyeon"/>
                <a:cs typeface="Do Hyeon"/>
                <a:sym typeface="Do Hyeon"/>
              </a:rPr>
              <a:t>공통 역할 : 시나리오, 메인 기능 구현</a:t>
            </a:r>
            <a:endParaRPr sz="3200">
              <a:solidFill>
                <a:srgbClr val="78787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2024-03-12T08:11:03.000</dcterms:created>
  <dc:creator>officegen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