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notesMasterIdLst>
    <p:notesMasterId r:id="rId2"/>
  </p:notesMasterIdLst>
  <p:sldIdLst>
    <p:sldId id="257" r:id="rId3"/>
    <p:sldId id="258" r:id="rId4"/>
    <p:sldId id="259" r:id="rId5"/>
    <p:sldId id="275" r:id="rId6"/>
    <p:sldId id="276" r:id="rId7"/>
    <p:sldId id="265" r:id="rId8"/>
    <p:sldId id="277" r:id="rId9"/>
    <p:sldId id="267" r:id="rId10"/>
    <p:sldId id="268" r:id="rId11"/>
    <p:sldId id="269" r:id="rId12"/>
    <p:sldId id="271" r:id="rId13"/>
    <p:sldId id="272" r:id="rId14"/>
    <p:sldId id="270" r:id="rId15"/>
    <p:sldId id="273" r:id="rId16"/>
    <p:sldId id="278" r:id="rId17"/>
    <p:sldId id="26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462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49"/>
        <p:guide pos="38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411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884132"/>
      </p:ext>
    </p:extLst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975139"/>
      </p:ext>
    </p:extLst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938396"/>
      </p:ext>
    </p:extLst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74077"/>
      </p:ext>
    </p:extLst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178279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349421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653494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030313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469778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948085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786822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307879"/>
      </p:ext>
    </p:extLst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491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17317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092618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992396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20905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52825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223006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90246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40669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464632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65443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83091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40501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99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20377924">
            <a:off x="1057739" y="428329"/>
            <a:ext cx="1496694" cy="1443241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2249587" y="1514424"/>
            <a:ext cx="9337860" cy="158459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4900" b="1"/>
              <a:t>딥러닝 기반 </a:t>
            </a:r>
            <a:endParaRPr lang="ko-KR" altLang="en-US" sz="4900" b="1"/>
          </a:p>
          <a:p>
            <a:pPr lvl="0">
              <a:defRPr/>
            </a:pPr>
            <a:r>
              <a:rPr lang="ko-KR" altLang="en-US" sz="4900" b="1"/>
              <a:t>OCR 통합 문서 변환 및 편집 시스템</a:t>
            </a:r>
            <a:endParaRPr lang="ko-KR" altLang="en-US" sz="4900" b="1"/>
          </a:p>
        </p:txBody>
      </p:sp>
      <p:sp>
        <p:nvSpPr>
          <p:cNvPr id="8" name="가로 글상자 7"/>
          <p:cNvSpPr txBox="1"/>
          <p:nvPr/>
        </p:nvSpPr>
        <p:spPr>
          <a:xfrm>
            <a:off x="9221462" y="4582418"/>
            <a:ext cx="2365985" cy="143190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2200">
                <a:solidFill>
                  <a:srgbClr val="000000"/>
                </a:solidFill>
              </a:rPr>
              <a:t>20182644</a:t>
            </a:r>
            <a:r>
              <a:rPr lang="ko-KR" altLang="en-US" sz="2200">
                <a:solidFill>
                  <a:srgbClr val="000000"/>
                </a:solidFill>
              </a:rPr>
              <a:t> 김재욱</a:t>
            </a:r>
            <a:endParaRPr lang="ko-KR" altLang="en-US" sz="220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200">
                <a:solidFill>
                  <a:srgbClr val="000000"/>
                </a:solidFill>
              </a:rPr>
              <a:t>20191711</a:t>
            </a:r>
            <a:r>
              <a:rPr lang="ko-KR" altLang="en-US" sz="2200">
                <a:solidFill>
                  <a:srgbClr val="000000"/>
                </a:solidFill>
              </a:rPr>
              <a:t> 이시형</a:t>
            </a:r>
            <a:endParaRPr lang="ko-KR" altLang="en-US" sz="220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2200">
                <a:solidFill>
                  <a:srgbClr val="000000"/>
                </a:solidFill>
              </a:rPr>
              <a:t>20201734</a:t>
            </a:r>
            <a:r>
              <a:rPr lang="ko-KR" altLang="en-US" sz="2200">
                <a:solidFill>
                  <a:srgbClr val="000000"/>
                </a:solidFill>
              </a:rPr>
              <a:t> 박성현 </a:t>
            </a:r>
            <a:endParaRPr lang="ko-KR" altLang="en-US" sz="2200">
              <a:solidFill>
                <a:srgbClr val="000000"/>
              </a:solidFill>
            </a:endParaRPr>
          </a:p>
          <a:p>
            <a:pPr lvl="0">
              <a:defRPr/>
            </a:pPr>
            <a:endParaRPr lang="ko-KR" altLang="en-US"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가로 글상자 4"/>
          <p:cNvSpPr txBox="1"/>
          <p:nvPr/>
        </p:nvSpPr>
        <p:spPr>
          <a:xfrm>
            <a:off x="4793800" y="6364813"/>
            <a:ext cx="2274199" cy="36004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docx</a:t>
            </a:r>
            <a:r>
              <a:rPr lang="ko-KR" altLang="en-US"/>
              <a:t>를 선택했을 경우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33053" y="237788"/>
            <a:ext cx="8601994" cy="3485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59669" y="722607"/>
            <a:ext cx="6942461" cy="541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74767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가로 글상자 4"/>
          <p:cNvSpPr txBox="1"/>
          <p:nvPr/>
        </p:nvSpPr>
        <p:spPr>
          <a:xfrm>
            <a:off x="3477732" y="6247892"/>
            <a:ext cx="5236535" cy="63677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pdf</a:t>
            </a:r>
            <a:r>
              <a:rPr lang="ko-KR" altLang="en-US"/>
              <a:t> 파일 미리보기 및 수정 버튼을 누를 시 생성되는 창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폰트 크기를 조정할 수 있음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19081" y="152546"/>
            <a:ext cx="5334788" cy="602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01554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가로 글상자 4"/>
          <p:cNvSpPr txBox="1"/>
          <p:nvPr/>
        </p:nvSpPr>
        <p:spPr>
          <a:xfrm>
            <a:off x="3906388" y="6353809"/>
            <a:ext cx="4376552" cy="364491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검색어 창을 통해 특정 단어를 강조할 수 있음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80979" y="75479"/>
            <a:ext cx="5430040" cy="614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34643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가로 글상자 4"/>
          <p:cNvSpPr txBox="1"/>
          <p:nvPr/>
        </p:nvSpPr>
        <p:spPr>
          <a:xfrm>
            <a:off x="5313866" y="6102351"/>
            <a:ext cx="254449" cy="36321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1767" y="235859"/>
            <a:ext cx="4526999" cy="51158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72283" y="3828150"/>
            <a:ext cx="1759133" cy="164440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441090" y="85725"/>
            <a:ext cx="6503644" cy="3592291"/>
          </a:xfrm>
          <a:prstGeom prst="rect">
            <a:avLst/>
          </a:prstGeom>
        </p:spPr>
      </p:pic>
      <p:sp>
        <p:nvSpPr>
          <p:cNvPr id="11" name="가로 글상자 10"/>
          <p:cNvSpPr txBox="1"/>
          <p:nvPr/>
        </p:nvSpPr>
        <p:spPr>
          <a:xfrm>
            <a:off x="1786718" y="5823159"/>
            <a:ext cx="8953672" cy="642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이미지 추가 버튼을 누르면 특정 이미지파일을 선택할 수 있는 창이 생성되고</a:t>
            </a:r>
            <a:r>
              <a:rPr lang="en-US" altLang="ko-KR"/>
              <a:t>,</a:t>
            </a:r>
            <a:r>
              <a:rPr lang="ko-KR" altLang="en-US"/>
              <a:t> 파일을 선택하면 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높이 너비를 설정할 수 있는 창 생성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595849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가로 글상자 4"/>
          <p:cNvSpPr txBox="1"/>
          <p:nvPr/>
        </p:nvSpPr>
        <p:spPr>
          <a:xfrm>
            <a:off x="2499360" y="5761355"/>
            <a:ext cx="6088380" cy="637540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/>
              <a:t>마우스 커서 위치에 크기 높이를 설정한 이미지파일이 생성되고</a:t>
            </a:r>
            <a:r>
              <a:rPr lang="en-US" altLang="ko-KR"/>
              <a:t>,</a:t>
            </a:r>
            <a:endParaRPr lang="en-US" altLang="ko-KR"/>
          </a:p>
          <a:p>
            <a:pPr lvl="0" algn="ctr">
              <a:defRPr/>
            </a:pPr>
            <a:r>
              <a:rPr lang="ko-KR" altLang="en-US"/>
              <a:t> </a:t>
            </a:r>
            <a:r>
              <a:rPr lang="en-US" altLang="ko-KR"/>
              <a:t>pdf</a:t>
            </a:r>
            <a:r>
              <a:rPr lang="ko-KR" altLang="en-US"/>
              <a:t> 저장을 누를 시 다음과 같이 이미지 파일이 생성됨 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3980" y="296416"/>
            <a:ext cx="4523135" cy="51094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48405" y="296416"/>
            <a:ext cx="5011371" cy="511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24587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가로 글상자 7"/>
          <p:cNvSpPr txBox="1"/>
          <p:nvPr/>
        </p:nvSpPr>
        <p:spPr>
          <a:xfrm>
            <a:off x="1426606" y="799701"/>
            <a:ext cx="9840436" cy="1183165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/>
              <a:t>기존 엑셀 파일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docx</a:t>
            </a:r>
            <a:r>
              <a:rPr lang="ko-KR" altLang="en-US"/>
              <a:t>에 텍스트 추가와 기존 </a:t>
            </a:r>
            <a:r>
              <a:rPr lang="en-US" altLang="ko-KR"/>
              <a:t>doxs</a:t>
            </a:r>
            <a:r>
              <a:rPr lang="ko-KR" altLang="en-US"/>
              <a:t> 파일에 텍스트 추가 버튼을 누를 경우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파일 선택기 창이 열리고</a:t>
            </a:r>
            <a:r>
              <a:rPr lang="en-US" altLang="ko-KR"/>
              <a:t>,</a:t>
            </a:r>
            <a:r>
              <a:rPr lang="ko-KR" altLang="en-US"/>
              <a:t> 다른 엑셀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doxs</a:t>
            </a:r>
            <a:r>
              <a:rPr lang="ko-KR" altLang="en-US"/>
              <a:t> 파일을 선택하게 되면 해당 파일 밑에 추출한 텍스트가 삽입됨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 </a:t>
            </a:r>
            <a:endParaRPr lang="ko-KR" altLang="en-US"/>
          </a:p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486015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588406" y="333946"/>
            <a:ext cx="5846684" cy="84790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5000"/>
              <a:t>4.</a:t>
            </a:r>
            <a:r>
              <a:rPr lang="ko-KR" altLang="en-US" sz="5000"/>
              <a:t> 프로젝트 향후 계획</a:t>
            </a:r>
            <a:endParaRPr lang="ko-KR" altLang="en-US" sz="5000"/>
          </a:p>
        </p:txBody>
      </p:sp>
    </p:spTree>
    <p:extLst>
      <p:ext uri="{BB962C8B-B14F-4D97-AF65-F5344CB8AC3E}">
        <p14:creationId xmlns:p14="http://schemas.microsoft.com/office/powerpoint/2010/main" val="1674171955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98852" y="357823"/>
            <a:ext cx="1545491" cy="84552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5000"/>
              <a:t>목차</a:t>
            </a:r>
            <a:endParaRPr lang="ko-KR" altLang="en-US" sz="5000"/>
          </a:p>
        </p:txBody>
      </p:sp>
      <p:sp>
        <p:nvSpPr>
          <p:cNvPr id="5" name="가로 글상자 4"/>
          <p:cNvSpPr txBox="1"/>
          <p:nvPr/>
        </p:nvSpPr>
        <p:spPr>
          <a:xfrm>
            <a:off x="3021459" y="1689170"/>
            <a:ext cx="2889756" cy="56635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3100"/>
              <a:t>1.</a:t>
            </a:r>
            <a:r>
              <a:rPr lang="ko-KR" altLang="en-US" sz="3100"/>
              <a:t> 프로젝트 목표</a:t>
            </a:r>
            <a:endParaRPr lang="ko-KR" altLang="en-US" sz="3100"/>
          </a:p>
        </p:txBody>
      </p:sp>
      <p:sp>
        <p:nvSpPr>
          <p:cNvPr id="8" name="가로 글상자 7"/>
          <p:cNvSpPr txBox="1"/>
          <p:nvPr/>
        </p:nvSpPr>
        <p:spPr>
          <a:xfrm>
            <a:off x="3021459" y="3429000"/>
            <a:ext cx="2175381" cy="56601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3100"/>
              <a:t>3.</a:t>
            </a:r>
            <a:r>
              <a:rPr lang="ko-KR" altLang="en-US" sz="3100"/>
              <a:t> 주요 기능</a:t>
            </a:r>
            <a:endParaRPr lang="ko-KR" altLang="en-US" sz="3100"/>
          </a:p>
        </p:txBody>
      </p:sp>
      <p:sp>
        <p:nvSpPr>
          <p:cNvPr id="9" name="가로 글상자 8"/>
          <p:cNvSpPr txBox="1"/>
          <p:nvPr/>
        </p:nvSpPr>
        <p:spPr>
          <a:xfrm>
            <a:off x="3021459" y="4366667"/>
            <a:ext cx="2527806" cy="56660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3100"/>
              <a:t>4.</a:t>
            </a:r>
            <a:r>
              <a:rPr lang="ko-KR" altLang="en-US" sz="3100"/>
              <a:t> 중간 결과물</a:t>
            </a:r>
            <a:endParaRPr lang="ko-KR" altLang="en-US" sz="3100"/>
          </a:p>
        </p:txBody>
      </p:sp>
      <p:sp>
        <p:nvSpPr>
          <p:cNvPr id="11" name="가로 글상자 10"/>
          <p:cNvSpPr txBox="1"/>
          <p:nvPr/>
        </p:nvSpPr>
        <p:spPr>
          <a:xfrm>
            <a:off x="3021459" y="5237770"/>
            <a:ext cx="3699333" cy="561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100"/>
              <a:t>5.</a:t>
            </a:r>
            <a:r>
              <a:rPr lang="ko-KR" altLang="en-US" sz="3100"/>
              <a:t> 프로젝트 향후 계획</a:t>
            </a:r>
            <a:endParaRPr lang="ko-KR" altLang="en-US" sz="3100"/>
          </a:p>
        </p:txBody>
      </p:sp>
      <p:sp>
        <p:nvSpPr>
          <p:cNvPr id="12" name="가로 글상자 11"/>
          <p:cNvSpPr txBox="1"/>
          <p:nvPr/>
        </p:nvSpPr>
        <p:spPr>
          <a:xfrm>
            <a:off x="3021459" y="2537985"/>
            <a:ext cx="3699333" cy="566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100"/>
              <a:t>2.</a:t>
            </a:r>
            <a:r>
              <a:rPr lang="ko-KR" altLang="en-US" sz="3100"/>
              <a:t> 시스템 구성도</a:t>
            </a:r>
            <a:endParaRPr lang="ko-KR" altLang="en-US" sz="3100"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42877" y="340815"/>
            <a:ext cx="4534913" cy="84790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5000"/>
              <a:t>1.</a:t>
            </a:r>
            <a:r>
              <a:rPr lang="ko-KR" altLang="en-US" sz="5000"/>
              <a:t> 프로젝트 목표</a:t>
            </a:r>
            <a:endParaRPr lang="ko-KR" altLang="en-US" sz="5000"/>
          </a:p>
        </p:txBody>
      </p:sp>
      <p:sp>
        <p:nvSpPr>
          <p:cNvPr id="5" name="가로 글상자 4"/>
          <p:cNvSpPr txBox="1"/>
          <p:nvPr/>
        </p:nvSpPr>
        <p:spPr>
          <a:xfrm>
            <a:off x="2260486" y="4730183"/>
            <a:ext cx="250304" cy="36378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1175438" y="1687589"/>
            <a:ext cx="10301860" cy="3539731"/>
          </a:xfrm>
          <a:prstGeom prst="rect">
            <a:avLst/>
          </a:prstGeom>
        </p:spPr>
        <p:txBody>
          <a:bodyPr wrap="square">
            <a:spAutoFit/>
          </a:bodyPr>
          <a:p>
            <a:pPr lv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100" b="0" i="0" u="none" strike="noStrike" baseline="0" mc:Ignorable="hp" hp:hslEmbossed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프로젝트의 목표는 사용자가 선택한 이미지에서 텍스트를 추출하고</a:t>
            </a:r>
            <a:endParaRPr xmlns:mc="http://schemas.openxmlformats.org/markup-compatibility/2006" xmlns:hp="http://schemas.haansoft.com/office/presentation/8.0" sz="2100" b="0" i="0" u="none" strike="noStrike" baseline="0" mc:Ignorable="hp" hp:hslEmbossed="0">
              <a:solidFill>
                <a:srgbClr val="000000"/>
              </a:solidFill>
              <a:latin typeface="굴림"/>
              <a:ea typeface="굴림"/>
              <a:cs typeface="굴림"/>
            </a:endParaRPr>
          </a:p>
          <a:p>
            <a:pPr lv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100" b="0" i="0" u="none" strike="noStrike" baseline="0" mc:Ignorable="hp" hp:hslEmbossed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이를 다양한 형식</a:t>
            </a:r>
            <a:r>
              <a:rPr xmlns:mc="http://schemas.openxmlformats.org/markup-compatibility/2006" xmlns:hp="http://schemas.haansoft.com/office/presentation/8.0" lang="EN-US" sz="2100" b="0" i="0" u="none" strike="noStrike" baseline="0" mc:Ignorable="hp" hp:hslEmbossed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(EXCEL, DOCX, PDF)</a:t>
            </a:r>
            <a:r>
              <a:rPr xmlns:mc="http://schemas.openxmlformats.org/markup-compatibility/2006" xmlns:hp="http://schemas.haansoft.com/office/presentation/8.0" sz="2100" b="0" i="0" u="none" strike="noStrike" baseline="0" mc:Ignorable="hp" hp:hslEmbossed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으로 저장하여 관리할 수 있도록 하는 </a:t>
            </a:r>
            <a:endParaRPr xmlns:mc="http://schemas.openxmlformats.org/markup-compatibility/2006" xmlns:hp="http://schemas.haansoft.com/office/presentation/8.0" sz="2100" b="0" i="0" u="none" strike="noStrike" baseline="0" mc:Ignorable="hp" hp:hslEmbossed="0">
              <a:solidFill>
                <a:srgbClr val="000000"/>
              </a:solidFill>
              <a:latin typeface="굴림"/>
              <a:ea typeface="굴림"/>
              <a:cs typeface="굴림"/>
            </a:endParaRPr>
          </a:p>
          <a:p>
            <a:pPr lv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100" b="0" i="0" u="none" strike="noStrike" baseline="0" mc:Ignorable="hp" hp:hslEmbossed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통합 </a:t>
            </a:r>
            <a:r>
              <a:rPr xmlns:mc="http://schemas.openxmlformats.org/markup-compatibility/2006" xmlns:hp="http://schemas.haansoft.com/office/presentation/8.0" lang="EN-US" sz="2100" b="0" i="0" u="none" strike="noStrike" baseline="0" mc:Ignorable="hp" hp:hslEmbossed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OCR </a:t>
            </a:r>
            <a:r>
              <a:rPr xmlns:mc="http://schemas.openxmlformats.org/markup-compatibility/2006" xmlns:hp="http://schemas.haansoft.com/office/presentation/8.0" sz="2100" b="0" i="0" u="none" strike="noStrike" baseline="0" mc:Ignorable="hp" hp:hslEmbossed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프로그램을 개발</a:t>
            </a:r>
            <a:endParaRPr xmlns:mc="http://schemas.openxmlformats.org/markup-compatibility/2006" xmlns:hp="http://schemas.haansoft.com/office/presentation/8.0" sz="2100" b="0" i="0" u="none" strike="noStrike" baseline="0" mc:Ignorable="hp" hp:hslEmbossed="0">
              <a:solidFill>
                <a:srgbClr val="000000"/>
              </a:solidFill>
              <a:latin typeface="굴림"/>
              <a:ea typeface="굴림"/>
              <a:cs typeface="굴림"/>
            </a:endParaRPr>
          </a:p>
          <a:p>
            <a:pPr lv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sz="2100" b="0" i="0" u="none" strike="noStrike" baseline="0" mc:Ignorable="hp" hp:hslEmbossed="0">
              <a:solidFill>
                <a:srgbClr val="000000"/>
              </a:solidFill>
              <a:latin typeface="굴림"/>
              <a:ea typeface="굴림"/>
              <a:cs typeface="굴림"/>
            </a:endParaRPr>
          </a:p>
          <a:p>
            <a:pPr lv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100" b="0" i="0" u="none" strike="noStrike" baseline="0" mc:Ignorable="hp" hp:hslEmbossed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스캔 이미지에서 텍스트를 빠르고 효율적으로 추출하고 텍스트 데이터를 원하는 파일 형식으로 변환하는 기능 등을 제공하여 문서 작업을 더욱 편리하게 수행할 수 있도록 지</a:t>
            </a:r>
            <a:r>
              <a:rPr xmlns:mc="http://schemas.openxmlformats.org/markup-compatibility/2006" xmlns:hp="http://schemas.haansoft.com/office/presentation/8.0" lang="ko-KR" altLang="en-US" sz="2100" b="0" i="0" u="none" strike="noStrike" baseline="0" mc:Ignorable="hp" hp:hslEmbossed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원</a:t>
            </a:r>
            <a:endParaRPr xmlns:mc="http://schemas.openxmlformats.org/markup-compatibility/2006" xmlns:hp="http://schemas.haansoft.com/office/presentation/8.0" lang="ko-KR" altLang="en-US" sz="2100" b="0" i="0" u="none" strike="noStrike" baseline="0" mc:Ignorable="hp" hp:hslEmbossed="0">
              <a:solidFill>
                <a:srgbClr val="000000"/>
              </a:solidFill>
              <a:latin typeface="굴림"/>
              <a:ea typeface="굴림"/>
              <a:cs typeface="굴림"/>
            </a:endParaRPr>
          </a:p>
          <a:p>
            <a:pPr lv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ko-KR" altLang="en-US" sz="2100" b="0" i="0" u="none" strike="noStrike" baseline="0" mc:Ignorable="hp" hp:hslEmbossed="0">
              <a:solidFill>
                <a:srgbClr val="000000"/>
              </a:solidFill>
              <a:latin typeface="굴림"/>
              <a:ea typeface="굴림"/>
              <a:cs typeface="굴림"/>
            </a:endParaRPr>
          </a:p>
          <a:p>
            <a:pPr lv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2100" b="0" i="0" u="none" strike="noStrike" baseline="0" mc:Ignorable="hp" hp:hslEmbossed="0">
                <a:solidFill>
                  <a:srgbClr val="000000"/>
                </a:solidFill>
                <a:latin typeface="굴림"/>
                <a:ea typeface="굴림"/>
                <a:cs typeface="굴림"/>
              </a:rPr>
              <a:t>보안을 위해 웹을 통해서 이용하지 않고 로컬 환경에서 응용 프로그램을 통해서 사용</a:t>
            </a:r>
            <a:endParaRPr xmlns:mc="http://schemas.openxmlformats.org/markup-compatibility/2006" xmlns:hp="http://schemas.haansoft.com/office/presentation/8.0" lang="ko-KR" altLang="en-US" sz="2100" b="0" i="0" u="none" strike="noStrike" baseline="0" mc:Ignorable="hp" hp:hslEmbossed="0">
              <a:solidFill>
                <a:srgbClr val="000000"/>
              </a:solidFill>
              <a:latin typeface="굴림"/>
              <a:ea typeface="굴림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432026050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239296" y="1660714"/>
            <a:ext cx="1894532" cy="206659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362113" y="1660714"/>
            <a:ext cx="2533021" cy="2675568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" name="가로 글상자 3"/>
          <p:cNvSpPr txBox="1"/>
          <p:nvPr/>
        </p:nvSpPr>
        <p:spPr>
          <a:xfrm>
            <a:off x="588404" y="333946"/>
            <a:ext cx="4532236" cy="84790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5000"/>
              <a:t>2.</a:t>
            </a:r>
            <a:r>
              <a:rPr lang="ko-KR" altLang="en-US" sz="5000"/>
              <a:t> 시스템 구성도</a:t>
            </a:r>
            <a:endParaRPr lang="ko-KR" altLang="en-US" sz="50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94926" y="4837674"/>
            <a:ext cx="6024558" cy="1681702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3303170" y="2599906"/>
            <a:ext cx="632996" cy="2229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07263" y="1679764"/>
            <a:ext cx="3098241" cy="2047546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06365" y="2362515"/>
            <a:ext cx="800169" cy="624894"/>
          </a:xfrm>
          <a:prstGeom prst="rect">
            <a:avLst/>
          </a:prstGeom>
        </p:spPr>
      </p:pic>
      <p:sp>
        <p:nvSpPr>
          <p:cNvPr id="14" name="가로 글상자 13"/>
          <p:cNvSpPr txBox="1"/>
          <p:nvPr/>
        </p:nvSpPr>
        <p:spPr>
          <a:xfrm>
            <a:off x="4865720" y="1811843"/>
            <a:ext cx="1581328" cy="36747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</a:rPr>
              <a:t>GUI Interface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5" name="가로 글상자 14"/>
          <p:cNvSpPr txBox="1"/>
          <p:nvPr/>
        </p:nvSpPr>
        <p:spPr>
          <a:xfrm>
            <a:off x="4626390" y="3006459"/>
            <a:ext cx="2056350" cy="639711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>
                <a:solidFill>
                  <a:srgbClr val="000000"/>
                </a:solidFill>
              </a:rPr>
              <a:t>디렉터리 선택</a:t>
            </a:r>
            <a:endParaRPr lang="ko-KR" altLang="en-US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rgbClr val="000000"/>
                </a:solidFill>
              </a:rPr>
              <a:t>파일 열기</a:t>
            </a:r>
            <a:r>
              <a:rPr lang="en-US" altLang="ko-KR">
                <a:solidFill>
                  <a:srgbClr val="000000"/>
                </a:solidFill>
              </a:rPr>
              <a:t>/</a:t>
            </a:r>
            <a:r>
              <a:rPr lang="ko-KR" altLang="en-US">
                <a:solidFill>
                  <a:srgbClr val="000000"/>
                </a:solidFill>
              </a:rPr>
              <a:t>저장 처리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7516778" y="2563484"/>
            <a:ext cx="632996" cy="22295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853492" y="2362515"/>
            <a:ext cx="1460740" cy="1636029"/>
          </a:xfrm>
          <a:prstGeom prst="rect">
            <a:avLst/>
          </a:prstGeom>
        </p:spPr>
      </p:pic>
      <p:sp>
        <p:nvSpPr>
          <p:cNvPr id="20" name="가로 글상자 19"/>
          <p:cNvSpPr txBox="1"/>
          <p:nvPr/>
        </p:nvSpPr>
        <p:spPr>
          <a:xfrm>
            <a:off x="8853492" y="1811843"/>
            <a:ext cx="1582098" cy="36747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>
                <a:solidFill>
                  <a:srgbClr val="000000"/>
                </a:solidFill>
              </a:rPr>
              <a:t>결과 저장 모듈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 rot="16218226">
            <a:off x="5527294" y="4156779"/>
            <a:ext cx="806048" cy="144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 rot="5416374">
            <a:off x="4858792" y="4177732"/>
            <a:ext cx="806048" cy="14516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578199" y="1933869"/>
            <a:ext cx="1216727" cy="149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3297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588404" y="333946"/>
            <a:ext cx="3389236" cy="84790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5000"/>
              <a:t>3.</a:t>
            </a:r>
            <a:r>
              <a:rPr lang="ko-KR" altLang="en-US" sz="5000"/>
              <a:t> 주요 기능</a:t>
            </a:r>
            <a:endParaRPr lang="ko-KR" altLang="en-US" sz="5000"/>
          </a:p>
        </p:txBody>
      </p:sp>
      <p:sp>
        <p:nvSpPr>
          <p:cNvPr id="6" name="가로 글상자 5"/>
          <p:cNvSpPr txBox="1"/>
          <p:nvPr/>
        </p:nvSpPr>
        <p:spPr>
          <a:xfrm>
            <a:off x="1150620" y="1763945"/>
            <a:ext cx="5654040" cy="3792235"/>
          </a:xfrm>
          <a:prstGeom prst="rect">
            <a:avLst/>
          </a:prstGeom>
        </p:spPr>
        <p:txBody>
          <a:bodyPr wrap="none">
            <a:spAutoFit/>
          </a:bodyPr>
          <a:p>
            <a:pPr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baseline="0" mc:Ignorable="hp" hp:hslEmbossed="0">
                <a:solidFill>
                  <a:srgbClr val="000000"/>
                </a:solidFill>
                <a:latin typeface="HCI Poppy"/>
                <a:ea typeface="휴먼명조"/>
                <a:cs typeface="HCI Poppy"/>
              </a:rPr>
              <a:t>- </a:t>
            </a:r>
            <a:r>
              <a:rPr xmlns:mc="http://schemas.openxmlformats.org/markup-compatibility/2006" xmlns:hp="http://schemas.haansoft.com/office/presentation/8.0" b="0" i="0" u="none" strike="noStrike" baseline="0" mc:Ignorable="hp" hp:hslEmbossed="0">
                <a:solidFill>
                  <a:srgbClr val="000000"/>
                </a:solidFill>
                <a:latin typeface="휴먼명조"/>
                <a:ea typeface="휴먼명조"/>
                <a:cs typeface="휴먼명조"/>
              </a:rPr>
              <a:t>이미지 내 텍스트 자동 추출 형식을 제공</a:t>
            </a:r>
            <a:endParaRPr xmlns:mc="http://schemas.openxmlformats.org/markup-compatibility/2006" xmlns:hp="http://schemas.haansoft.com/office/presentation/8.0" b="0" i="0" u="none" strike="noStrike" baseline="0" mc:Ignorable="hp" hp:hslEmbossed="0">
              <a:solidFill>
                <a:srgbClr val="000000"/>
              </a:solidFill>
              <a:latin typeface="휴먼명조"/>
              <a:ea typeface="휴먼명조"/>
              <a:cs typeface="휴먼명조"/>
            </a:endParaRPr>
          </a:p>
          <a:p>
            <a:pPr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b="0" i="0" u="none" strike="noStrike" baseline="0" mc:Ignorable="hp" hp:hslEmbossed="0">
              <a:solidFill>
                <a:srgbClr val="000000"/>
              </a:solidFill>
              <a:latin typeface="휴먼명조"/>
              <a:ea typeface="휴먼명조"/>
              <a:cs typeface="휴먼명조"/>
            </a:endParaRPr>
          </a:p>
          <a:p>
            <a:pPr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baseline="0" mc:Ignorable="hp" hp:hslEmbossed="0">
                <a:solidFill>
                  <a:srgbClr val="000000"/>
                </a:solidFill>
                <a:latin typeface="HCI Poppy"/>
                <a:ea typeface="휴먼명조"/>
                <a:cs typeface="HCI Poppy"/>
              </a:rPr>
              <a:t>- </a:t>
            </a:r>
            <a:r>
              <a:rPr xmlns:mc="http://schemas.openxmlformats.org/markup-compatibility/2006" xmlns:hp="http://schemas.haansoft.com/office/presentation/8.0" b="0" i="0" u="none" strike="noStrike" baseline="0" mc:Ignorable="hp" hp:hslEmbossed="0">
                <a:solidFill>
                  <a:srgbClr val="000000"/>
                </a:solidFill>
                <a:latin typeface="휴먼명조"/>
                <a:ea typeface="휴먼명조"/>
                <a:cs typeface="휴먼명조"/>
              </a:rPr>
              <a:t>추출된 텍스트를 엑셀</a:t>
            </a:r>
            <a:r>
              <a:rPr xmlns:mc="http://schemas.openxmlformats.org/markup-compatibility/2006" xmlns:hp="http://schemas.haansoft.com/office/presentation/8.0" lang="EN-US" b="0" i="0" u="none" strike="noStrike" baseline="0" mc:Ignorable="hp" hp:hslEmbossed="0">
                <a:solidFill>
                  <a:srgbClr val="000000"/>
                </a:solidFill>
                <a:latin typeface="HCI Poppy"/>
                <a:ea typeface="휴먼명조"/>
                <a:cs typeface="HCI Poppy"/>
              </a:rPr>
              <a:t>/</a:t>
            </a:r>
            <a:r>
              <a:rPr xmlns:mc="http://schemas.openxmlformats.org/markup-compatibility/2006" xmlns:hp="http://schemas.haansoft.com/office/presentation/8.0" b="0" i="0" u="none" strike="noStrike" baseline="0" mc:Ignorable="hp" hp:hslEmbossed="0">
                <a:solidFill>
                  <a:srgbClr val="000000"/>
                </a:solidFill>
                <a:latin typeface="휴먼명조"/>
                <a:ea typeface="휴먼명조"/>
                <a:cs typeface="휴먼명조"/>
              </a:rPr>
              <a:t>워드</a:t>
            </a:r>
            <a:r>
              <a:rPr xmlns:mc="http://schemas.openxmlformats.org/markup-compatibility/2006" xmlns:hp="http://schemas.haansoft.com/office/presentation/8.0" lang="EN-US" b="0" i="0" u="none" strike="noStrike" baseline="0" mc:Ignorable="hp" hp:hslEmbossed="0">
                <a:solidFill>
                  <a:srgbClr val="000000"/>
                </a:solidFill>
                <a:latin typeface="HCI Poppy"/>
                <a:ea typeface="휴먼명조"/>
                <a:cs typeface="HCI Poppy"/>
              </a:rPr>
              <a:t>/PDF </a:t>
            </a:r>
            <a:r>
              <a:rPr xmlns:mc="http://schemas.openxmlformats.org/markup-compatibility/2006" xmlns:hp="http://schemas.haansoft.com/office/presentation/8.0" b="0" i="0" u="none" strike="noStrike" baseline="0" mc:Ignorable="hp" hp:hslEmbossed="0">
                <a:solidFill>
                  <a:srgbClr val="000000"/>
                </a:solidFill>
                <a:latin typeface="휴먼명조"/>
                <a:ea typeface="휴먼명조"/>
                <a:cs typeface="휴먼명조"/>
              </a:rPr>
              <a:t>형식으로 저장</a:t>
            </a:r>
            <a:r>
              <a:rPr xmlns:mc="http://schemas.openxmlformats.org/markup-compatibility/2006" xmlns:hp="http://schemas.haansoft.com/office/presentation/8.0" lang="ko-KR" altLang="en-US" b="0" i="0" u="none" strike="noStrike" baseline="0" mc:Ignorable="hp" hp:hslEmbossed="0">
                <a:solidFill>
                  <a:srgbClr val="000000"/>
                </a:solidFill>
                <a:latin typeface="휴먼명조"/>
                <a:ea typeface="휴먼명조"/>
                <a:cs typeface="휴먼명조"/>
              </a:rPr>
              <a:t> 가능</a:t>
            </a:r>
            <a:endParaRPr xmlns:mc="http://schemas.openxmlformats.org/markup-compatibility/2006" xmlns:hp="http://schemas.haansoft.com/office/presentation/8.0" lang="ko-KR" altLang="en-US" b="0" i="0" u="none" strike="noStrike" baseline="0" mc:Ignorable="hp" hp:hslEmbossed="0">
              <a:solidFill>
                <a:srgbClr val="000000"/>
              </a:solidFill>
              <a:latin typeface="휴먼명조"/>
              <a:ea typeface="휴먼명조"/>
              <a:cs typeface="휴먼명조"/>
            </a:endParaRPr>
          </a:p>
          <a:p>
            <a:pPr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ko-KR" altLang="en-US" b="0" i="0" u="none" strike="noStrike" baseline="0" mc:Ignorable="hp" hp:hslEmbossed="0">
              <a:solidFill>
                <a:srgbClr val="000000"/>
              </a:solidFill>
              <a:latin typeface="휴먼명조"/>
              <a:ea typeface="휴먼명조"/>
              <a:cs typeface="휴먼명조"/>
            </a:endParaRPr>
          </a:p>
          <a:p>
            <a:pPr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baseline="0" mc:Ignorable="hp" hp:hslEmbossed="0">
                <a:solidFill>
                  <a:srgbClr val="000000"/>
                </a:solidFill>
                <a:latin typeface="HCI Poppy"/>
                <a:ea typeface="휴먼명조"/>
                <a:cs typeface="HCI Poppy"/>
              </a:rPr>
              <a:t>- </a:t>
            </a:r>
            <a:r>
              <a:rPr xmlns:mc="http://schemas.openxmlformats.org/markup-compatibility/2006" xmlns:hp="http://schemas.haansoft.com/office/presentation/8.0" b="0" i="0" u="none" strike="noStrike" baseline="0" mc:Ignorable="hp" hp:hslEmbossed="0">
                <a:solidFill>
                  <a:srgbClr val="000000"/>
                </a:solidFill>
                <a:latin typeface="휴먼명조"/>
                <a:ea typeface="휴먼명조"/>
                <a:cs typeface="휴먼명조"/>
              </a:rPr>
              <a:t>기존 문서에 추출 텍스트 추가 가능을 지원</a:t>
            </a:r>
            <a:endParaRPr xmlns:mc="http://schemas.openxmlformats.org/markup-compatibility/2006" xmlns:hp="http://schemas.haansoft.com/office/presentation/8.0" b="0" i="0" u="none" strike="noStrike" baseline="0" mc:Ignorable="hp" hp:hslEmbossed="0">
              <a:solidFill>
                <a:srgbClr val="000000"/>
              </a:solidFill>
              <a:latin typeface="휴먼명조"/>
              <a:ea typeface="휴먼명조"/>
              <a:cs typeface="휴먼명조"/>
            </a:endParaRPr>
          </a:p>
          <a:p>
            <a:pPr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b="0" i="0" u="none" strike="noStrike" baseline="0" mc:Ignorable="hp" hp:hslEmbossed="0">
              <a:solidFill>
                <a:srgbClr val="000000"/>
              </a:solidFill>
              <a:latin typeface="휴먼명조"/>
              <a:ea typeface="휴먼명조"/>
              <a:cs typeface="휴먼명조"/>
            </a:endParaRPr>
          </a:p>
          <a:p>
            <a:pPr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baseline="0" mc:Ignorable="hp" hp:hslEmbossed="0">
                <a:solidFill>
                  <a:srgbClr val="000000"/>
                </a:solidFill>
                <a:latin typeface="HCI Poppy"/>
                <a:ea typeface="휴먼명조"/>
                <a:cs typeface="HCI Poppy"/>
              </a:rPr>
              <a:t>- PDF </a:t>
            </a:r>
            <a:r>
              <a:rPr xmlns:mc="http://schemas.openxmlformats.org/markup-compatibility/2006" xmlns:hp="http://schemas.haansoft.com/office/presentation/8.0" b="0" i="0" u="none" strike="noStrike" baseline="0" mc:Ignorable="hp" hp:hslEmbossed="0">
                <a:solidFill>
                  <a:srgbClr val="000000"/>
                </a:solidFill>
                <a:latin typeface="휴먼명조"/>
                <a:ea typeface="휴먼명조"/>
                <a:cs typeface="휴먼명조"/>
              </a:rPr>
              <a:t>미리보기 및 텍스트</a:t>
            </a:r>
            <a:r>
              <a:rPr xmlns:mc="http://schemas.openxmlformats.org/markup-compatibility/2006" xmlns:hp="http://schemas.haansoft.com/office/presentation/8.0" lang="EN-US" b="0" i="0" u="none" strike="noStrike" baseline="0" mc:Ignorable="hp" hp:hslEmbossed="0">
                <a:solidFill>
                  <a:srgbClr val="000000"/>
                </a:solidFill>
                <a:latin typeface="HCI Poppy"/>
                <a:ea typeface="휴먼명조"/>
                <a:cs typeface="HCI Poppy"/>
              </a:rPr>
              <a:t>/</a:t>
            </a:r>
            <a:r>
              <a:rPr xmlns:mc="http://schemas.openxmlformats.org/markup-compatibility/2006" xmlns:hp="http://schemas.haansoft.com/office/presentation/8.0" b="0" i="0" u="none" strike="noStrike" baseline="0" mc:Ignorable="hp" hp:hslEmbossed="0">
                <a:solidFill>
                  <a:srgbClr val="000000"/>
                </a:solidFill>
                <a:latin typeface="휴먼명조"/>
                <a:ea typeface="휴먼명조"/>
                <a:cs typeface="휴먼명조"/>
              </a:rPr>
              <a:t>이미지 수정을 지원</a:t>
            </a:r>
            <a:endParaRPr xmlns:mc="http://schemas.openxmlformats.org/markup-compatibility/2006" xmlns:hp="http://schemas.haansoft.com/office/presentation/8.0" b="0" i="0" u="none" strike="noStrike" baseline="0" mc:Ignorable="hp" hp:hslEmbossed="0">
              <a:solidFill>
                <a:srgbClr val="000000"/>
              </a:solidFill>
              <a:latin typeface="휴먼명조"/>
              <a:ea typeface="휴먼명조"/>
              <a:cs typeface="휴먼명조"/>
            </a:endParaRPr>
          </a:p>
          <a:p>
            <a:pPr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b="0" i="0" u="none" strike="noStrike" baseline="0" mc:Ignorable="hp" hp:hslEmbossed="0">
              <a:solidFill>
                <a:srgbClr val="000000"/>
              </a:solidFill>
              <a:latin typeface="휴먼명조"/>
              <a:ea typeface="휴먼명조"/>
              <a:cs typeface="휴먼명조"/>
            </a:endParaRPr>
          </a:p>
          <a:p>
            <a:pPr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none" strike="noStrike" baseline="0" mc:Ignorable="hp" hp:hslEmbossed="0">
                <a:solidFill>
                  <a:srgbClr val="000000"/>
                </a:solidFill>
                <a:latin typeface="HCI Poppy"/>
                <a:ea typeface="휴먼명조"/>
                <a:cs typeface="HCI Poppy"/>
              </a:rPr>
              <a:t>- GUI </a:t>
            </a:r>
            <a:r>
              <a:rPr xmlns:mc="http://schemas.openxmlformats.org/markup-compatibility/2006" xmlns:hp="http://schemas.haansoft.com/office/presentation/8.0" b="0" i="0" u="none" strike="noStrike" baseline="0" mc:Ignorable="hp" hp:hslEmbossed="0">
                <a:solidFill>
                  <a:srgbClr val="000000"/>
                </a:solidFill>
                <a:latin typeface="휴먼명조"/>
                <a:ea typeface="휴먼명조"/>
                <a:cs typeface="휴먼명조"/>
              </a:rPr>
              <a:t>버튼 기반 파일 선택 및 </a:t>
            </a:r>
            <a:r>
              <a:rPr xmlns:mc="http://schemas.openxmlformats.org/markup-compatibility/2006" xmlns:hp="http://schemas.haansoft.com/office/presentation/8.0" lang="ko-KR" altLang="en-US" b="0" i="0" u="none" strike="noStrike" baseline="0" mc:Ignorable="hp" hp:hslEmbossed="0">
                <a:solidFill>
                  <a:srgbClr val="000000"/>
                </a:solidFill>
                <a:latin typeface="휴먼명조"/>
                <a:ea typeface="휴먼명조"/>
                <a:cs typeface="휴먼명조"/>
              </a:rPr>
              <a:t>저장 기능</a:t>
            </a:r>
            <a:r>
              <a:rPr xmlns:mc="http://schemas.openxmlformats.org/markup-compatibility/2006" xmlns:hp="http://schemas.haansoft.com/office/presentation/8.0" b="0" i="0" u="none" strike="noStrike" baseline="0" mc:Ignorable="hp" hp:hslEmbossed="0">
                <a:solidFill>
                  <a:srgbClr val="000000"/>
                </a:solidFill>
                <a:latin typeface="휴먼명조"/>
                <a:ea typeface="휴먼명조"/>
                <a:cs typeface="휴먼명조"/>
              </a:rPr>
              <a:t> 제공</a:t>
            </a:r>
            <a:endParaRPr xmlns:mc="http://schemas.openxmlformats.org/markup-compatibility/2006" xmlns:hp="http://schemas.haansoft.com/office/presentation/8.0" b="0" i="0" u="none" strike="noStrike" baseline="0" mc:Ignorable="hp" hp:hslEmbossed="0">
              <a:solidFill>
                <a:srgbClr val="000000"/>
              </a:solidFill>
              <a:latin typeface="휴먼명조"/>
              <a:ea typeface="휴먼명조"/>
              <a:cs typeface="휴먼명조"/>
            </a:endParaRPr>
          </a:p>
        </p:txBody>
      </p:sp>
    </p:spTree>
    <p:extLst>
      <p:ext uri="{BB962C8B-B14F-4D97-AF65-F5344CB8AC3E}">
        <p14:creationId xmlns:p14="http://schemas.microsoft.com/office/powerpoint/2010/main" val="1802418679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588405" y="333946"/>
            <a:ext cx="3960734" cy="84790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5000"/>
              <a:t>4.</a:t>
            </a:r>
            <a:r>
              <a:rPr lang="ko-KR" altLang="en-US" sz="5000"/>
              <a:t> 중간 결과물</a:t>
            </a:r>
            <a:endParaRPr lang="ko-KR" altLang="en-US" sz="5000"/>
          </a:p>
        </p:txBody>
      </p:sp>
      <p:sp>
        <p:nvSpPr>
          <p:cNvPr id="5" name="가로 글상자 4"/>
          <p:cNvSpPr txBox="1"/>
          <p:nvPr/>
        </p:nvSpPr>
        <p:spPr>
          <a:xfrm>
            <a:off x="2510975" y="6228348"/>
            <a:ext cx="7170049" cy="36255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프로그램 실행 시 이미지 파일을 가진 임의의 폴더를 선택할 수 있는 창 생성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03085" y="1449609"/>
            <a:ext cx="9186354" cy="442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47272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가로 글상자 4"/>
          <p:cNvSpPr txBox="1"/>
          <p:nvPr/>
        </p:nvSpPr>
        <p:spPr>
          <a:xfrm>
            <a:off x="3858797" y="6023978"/>
            <a:ext cx="7170049" cy="36255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텍스트 추출을 할 이미지가 들어있는 폴더 선택 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50479" y="290676"/>
            <a:ext cx="10043203" cy="519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86402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가로 글상자 4"/>
          <p:cNvSpPr txBox="1"/>
          <p:nvPr/>
        </p:nvSpPr>
        <p:spPr>
          <a:xfrm>
            <a:off x="2336792" y="5745968"/>
            <a:ext cx="7518416" cy="64389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폴더를 선택하면 폴더 내부에 있는 이미지파일에 대한 텍스트 추출이 진행되고</a:t>
            </a:r>
            <a:r>
              <a:rPr lang="en-US" altLang="ko-KR"/>
              <a:t>,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추출이 완료되면 전환하고자 하는 파일 양식을 선택할 수 있는 선택 창이 생성됨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09306" y="529326"/>
            <a:ext cx="3173388" cy="456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38005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가로 글상자 4"/>
          <p:cNvSpPr txBox="1"/>
          <p:nvPr/>
        </p:nvSpPr>
        <p:spPr>
          <a:xfrm>
            <a:off x="3993991" y="5719892"/>
            <a:ext cx="4783455" cy="64050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엑셀을 선택했을 경우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엑셀은 추후에 영수증 텍스트 추출에 활용할 예정 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1971" y="381000"/>
            <a:ext cx="10848058" cy="483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87788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4a45ff"/>
      </a:hlink>
      <a:folHlink>
        <a:srgbClr val="be27bb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290</ep:Words>
  <ep:PresentationFormat>화면 슬라이드 쇼(4:3)</ep:PresentationFormat>
  <ep:Paragraphs>64</ep:Paragraphs>
  <ep:Slides>16</ep:Slides>
  <ep:Notes>13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교차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2025-03-04T00:48:46.536</dcterms:created>
  <dc:creator>nunba</dc:creator>
  <cp:lastModifiedBy>nunba</cp:lastModifiedBy>
  <dcterms:modified xsi:type="dcterms:W3CDTF">2025-06-05T04:53:39.835</dcterms:modified>
  <cp:revision>107</cp:revision>
  <cp:version>12.0.0.3747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