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notesMasterIdLst>
    <p:notesMasterId r:id="rId2"/>
  </p:notesMasterIdLst>
  <p:sldIdLst>
    <p:sldId id="257" r:id="rId3"/>
    <p:sldId id="258" r:id="rId4"/>
    <p:sldId id="259" r:id="rId5"/>
    <p:sldId id="275" r:id="rId6"/>
    <p:sldId id="265" r:id="rId7"/>
    <p:sldId id="277" r:id="rId8"/>
    <p:sldId id="267" r:id="rId9"/>
    <p:sldId id="268" r:id="rId10"/>
    <p:sldId id="269" r:id="rId11"/>
    <p:sldId id="271" r:id="rId12"/>
    <p:sldId id="272" r:id="rId13"/>
    <p:sldId id="270" r:id="rId14"/>
    <p:sldId id="273" r:id="rId15"/>
    <p:sldId id="279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dministrator" initials="A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62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930" y="102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5-09-06T16:52:23.198" idx="2">
    <p:pos x="9" y="9"/>
    <p:text/>
  </p:cm>
</p:cmLst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자유형: 도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자유형: 도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자유형: 도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자유형: 도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자유형: 도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자유형: 도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자유형: 도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자유형: 도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003F8EB-DB34-453C-964B-590335B68E48}" type="datetime1">
              <a:rPr lang="ko-KR" altLang="en-US" smtClean="0"/>
              <a:t>2025-09-06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1731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: 도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: 도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E155FB22-5419-4999-B433-8871D5C795B0}" type="datetime1">
              <a:rPr lang="ko-KR" altLang="en-US" smtClean="0"/>
              <a:t>2025-09-06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926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: 도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: 도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: 도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: 도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: 도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: 도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339A7F8-1316-4987-928A-3EE94E730B31}" type="datetime1">
              <a:rPr lang="ko-KR" altLang="en-US" smtClean="0"/>
              <a:t>2025-09-06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9923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: 도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9A155A8-76AD-4F4A-8864-2803146598CC}" type="datetime1">
              <a:rPr lang="ko-KR" altLang="en-US" smtClean="0"/>
              <a:t>2025-09-06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2090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2BC97C-B9FA-4A55-AA1C-6FFA4E09F4DE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20DCC8-828A-48DD-9107-57B8B59F4785}"/>
              </a:ext>
            </a:extLst>
          </p:cNvPr>
          <p:cNvSpPr/>
          <p:nvPr userDrawn="1"/>
        </p:nvSpPr>
        <p:spPr>
          <a:xfrm>
            <a:off x="10568854" y="212986"/>
            <a:ext cx="1018593" cy="39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7DD8FB0-F87E-4C9F-9FF5-3F113B936412}" type="slidenum">
              <a:rPr lang="en-US" altLang="ko-KR" smtClean="0">
                <a:latin typeface="HY견명조" panose="02030600000101010101" pitchFamily="18" charset="-127"/>
                <a:ea typeface="HY견명조" panose="02030600000101010101" pitchFamily="18" charset="-127"/>
              </a:rPr>
              <a:t>‹#›</a:t>
            </a:fld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/20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5282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B856BAC-9170-4C83-A75C-82C2FB0C8FA0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2300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: 도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: 도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: 도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: 도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1EA4E7D-FA26-4EAB-8A2C-5171E8284DF8}" type="datetime1">
              <a:rPr lang="ko-KR" altLang="en-US" smtClean="0"/>
              <a:t>2025-09-06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02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3E9A152-41ED-4164-96D2-145FC22CDD7A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066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DC9521-880A-48E0-A597-583559FDF2A6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164646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1272721-17D0-4040-ADDB-6EDBBBF96658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4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38C7C11-8ADF-45D1-9110-0CF8C19C31C4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30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: 도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: 도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F486E40-B4E5-4947-8712-DDBCE29D99E2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40501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: 도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: 도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: 도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7C7C838-FEE2-49D0-AB98-98F838B420DF}" type="datetime1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2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comments" Target="../comments/commen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377924">
            <a:off x="1057739" y="428329"/>
            <a:ext cx="1496694" cy="1443241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249587" y="1514424"/>
            <a:ext cx="9337860" cy="1584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900" b="1"/>
              <a:t>딥러닝 기반 </a:t>
            </a:r>
          </a:p>
          <a:p>
            <a:pPr lvl="0">
              <a:defRPr/>
            </a:pPr>
            <a:r>
              <a:rPr lang="ko-KR" altLang="en-US" sz="4900" b="1"/>
              <a:t>OCR 통합 문서 변환 및 편집 시스템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9221462" y="4582418"/>
            <a:ext cx="2365985" cy="1431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>
                <a:solidFill>
                  <a:srgbClr val="000000"/>
                </a:solidFill>
              </a:rPr>
              <a:t>20182644</a:t>
            </a:r>
            <a:r>
              <a:rPr lang="ko-KR" altLang="en-US" sz="2200">
                <a:solidFill>
                  <a:srgbClr val="000000"/>
                </a:solidFill>
              </a:rPr>
              <a:t> 김재욱</a:t>
            </a:r>
          </a:p>
          <a:p>
            <a:pPr lvl="0">
              <a:defRPr/>
            </a:pPr>
            <a:r>
              <a:rPr lang="en-US" altLang="ko-KR" sz="2200">
                <a:solidFill>
                  <a:srgbClr val="000000"/>
                </a:solidFill>
              </a:rPr>
              <a:t>20191711</a:t>
            </a:r>
            <a:r>
              <a:rPr lang="ko-KR" altLang="en-US" sz="2200">
                <a:solidFill>
                  <a:srgbClr val="000000"/>
                </a:solidFill>
              </a:rPr>
              <a:t> 이시형</a:t>
            </a:r>
          </a:p>
          <a:p>
            <a:pPr lvl="0">
              <a:defRPr/>
            </a:pPr>
            <a:r>
              <a:rPr lang="en-US" altLang="ko-KR" sz="2200">
                <a:solidFill>
                  <a:srgbClr val="000000"/>
                </a:solidFill>
              </a:rPr>
              <a:t>20201734</a:t>
            </a:r>
            <a:r>
              <a:rPr lang="ko-KR" altLang="en-US" sz="2200">
                <a:solidFill>
                  <a:srgbClr val="000000"/>
                </a:solidFill>
              </a:rPr>
              <a:t> 박성현 </a:t>
            </a:r>
          </a:p>
          <a:p>
            <a:pPr lvl="0">
              <a:defRPr/>
            </a:pPr>
            <a:endParaRPr lang="ko-KR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477732" y="6247892"/>
            <a:ext cx="5236535" cy="63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dirty="0"/>
              <a:t>pdf</a:t>
            </a:r>
            <a:r>
              <a:rPr lang="ko-KR" altLang="en-US" dirty="0"/>
              <a:t> 파일 미리보기 및 수정 버튼을 누를 시 생성되는 창</a:t>
            </a:r>
          </a:p>
          <a:p>
            <a:pPr lvl="0" algn="ctr">
              <a:defRPr/>
            </a:pPr>
            <a:r>
              <a:rPr lang="ko-KR" altLang="en-US" dirty="0"/>
              <a:t>폰트 크기를 조정할 수 있음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9081" y="152546"/>
            <a:ext cx="5334788" cy="60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155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906388" y="6353809"/>
            <a:ext cx="4376552" cy="36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검색어 창을 통해 특정 단어 찾기 기능을 제공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0979" y="75479"/>
            <a:ext cx="5430040" cy="6143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313866" y="6102351"/>
            <a:ext cx="254449" cy="363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767" y="235859"/>
            <a:ext cx="4526999" cy="511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34379" y="4178752"/>
            <a:ext cx="1759133" cy="1644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41090" y="574319"/>
            <a:ext cx="6503644" cy="3592291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1786718" y="5823159"/>
            <a:ext cx="8953672" cy="64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이미지 추가 버튼을 누르면 특정 이미지파일을 선택할 수 있는 창이 생성되고</a:t>
            </a:r>
            <a:r>
              <a:rPr lang="en-US" altLang="ko-KR"/>
              <a:t>,</a:t>
            </a:r>
            <a:r>
              <a:rPr lang="ko-KR" altLang="en-US"/>
              <a:t> 파일을 선택하면 </a:t>
            </a:r>
          </a:p>
          <a:p>
            <a:pPr lvl="0" algn="ctr">
              <a:defRPr/>
            </a:pPr>
            <a:r>
              <a:rPr lang="ko-KR" altLang="en-US"/>
              <a:t>높이 너비를 설정할 수 있는 창 생성</a:t>
            </a:r>
          </a:p>
        </p:txBody>
      </p:sp>
    </p:spTree>
    <p:extLst>
      <p:ext uri="{BB962C8B-B14F-4D97-AF65-F5344CB8AC3E}">
        <p14:creationId xmlns:p14="http://schemas.microsoft.com/office/powerpoint/2010/main" val="305459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2499360" y="5761355"/>
            <a:ext cx="6088380" cy="637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마우스 커서 위치에 크기 높이를 설정한 이미지파일이 생성되고</a:t>
            </a:r>
            <a:r>
              <a:rPr lang="en-US" altLang="ko-KR"/>
              <a:t>,</a:t>
            </a:r>
          </a:p>
          <a:p>
            <a:pPr lvl="0" algn="ctr">
              <a:defRPr/>
            </a:pPr>
            <a:r>
              <a:rPr lang="ko-KR" altLang="en-US"/>
              <a:t> </a:t>
            </a:r>
            <a:r>
              <a:rPr lang="en-US" altLang="ko-KR"/>
              <a:t>pdf</a:t>
            </a:r>
            <a:r>
              <a:rPr lang="ko-KR" altLang="en-US"/>
              <a:t> 저장을 누를 시 다음과 같이 이미지 파일이 생성됨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980" y="296416"/>
            <a:ext cx="4523135" cy="5109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43550" y="459105"/>
            <a:ext cx="5011371" cy="51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2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8D90B-D0B9-4F01-9AB0-FF904012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문제 제기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6E2A52-641D-40CA-810B-C8BF992A6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799" y="1006270"/>
            <a:ext cx="8715848" cy="556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ko-KR" sz="1800" b="1" dirty="0">
                <a:solidFill>
                  <a:schemeClr val="tx1"/>
                </a:solidFill>
                <a:latin typeface="Arial" panose="020B0604020202020204" pitchFamily="34" charset="0"/>
              </a:rPr>
              <a:t>기존 방식 (</a:t>
            </a:r>
            <a:r>
              <a:rPr lang="ko-KR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이미지 </a:t>
            </a:r>
            <a:r>
              <a:rPr lang="ko-KR" altLang="ko-KR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전처리</a:t>
            </a:r>
            <a:r>
              <a:rPr lang="ko-KR" altLang="ko-KR" sz="1800" b="1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텍스트 </a:t>
            </a:r>
            <a:r>
              <a:rPr lang="ko-KR" altLang="ko-KR" sz="1800" b="1" dirty="0">
                <a:solidFill>
                  <a:schemeClr val="tx1"/>
                </a:solidFill>
                <a:latin typeface="Arial" panose="020B0604020202020204" pitchFamily="34" charset="0"/>
              </a:rPr>
              <a:t>그룹화 </a:t>
            </a:r>
            <a:r>
              <a:rPr lang="ko-KR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적용 </a:t>
            </a:r>
            <a:r>
              <a:rPr lang="en-US" altLang="ko-KR" sz="1800" b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ko-KR" altLang="ko-KR" sz="18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결과: 글자 단위로만 뽑힘 →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줄바꿈이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자연스럽지 않고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단어가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분리되는 현상 발생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배경이 어둡거나 흐린 경우 정확도 저하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문단 구조가 사라져서 가독성이 낮음</a:t>
            </a:r>
          </a:p>
          <a:p>
            <a:pPr marL="0" indent="0">
              <a:buNone/>
            </a:pPr>
            <a:endParaRPr lang="en-US" altLang="ko-KR" sz="1400" b="1" dirty="0"/>
          </a:p>
          <a:p>
            <a:r>
              <a:rPr lang="ko-KR" altLang="en-US" sz="1400" b="1" dirty="0"/>
              <a:t>개선된 방식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이미지 </a:t>
            </a:r>
            <a:r>
              <a:rPr lang="ko-KR" altLang="en-US" sz="1400" b="1" dirty="0" err="1"/>
              <a:t>전처리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텍스트 그룹화</a:t>
            </a:r>
            <a:r>
              <a:rPr lang="en-US" altLang="ko-KR" sz="1400" b="1" dirty="0"/>
              <a:t>)</a:t>
            </a:r>
          </a:p>
          <a:p>
            <a:pPr marL="0" indent="0">
              <a:buNone/>
            </a:pPr>
            <a:endParaRPr lang="en-US" altLang="ko-KR" sz="1400" b="1" dirty="0"/>
          </a:p>
          <a:p>
            <a:r>
              <a:rPr lang="en-US" altLang="ko-KR" sz="1400" b="1" dirty="0"/>
              <a:t>1. </a:t>
            </a:r>
            <a:r>
              <a:rPr lang="ko-KR" altLang="en-US" sz="1400" b="1" dirty="0"/>
              <a:t>이미지 </a:t>
            </a:r>
            <a:r>
              <a:rPr lang="ko-KR" altLang="en-US" sz="1400" b="1" dirty="0" err="1"/>
              <a:t>전처리</a:t>
            </a:r>
            <a:endParaRPr lang="en-US" altLang="ko-KR" sz="1400" b="1" dirty="0"/>
          </a:p>
          <a:p>
            <a:r>
              <a:rPr lang="ko-KR" altLang="en-US" sz="1400" b="1" dirty="0"/>
              <a:t>  이진화 처리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ko-KR" altLang="en-US" sz="1400" dirty="0"/>
              <a:t>글자</a:t>
            </a:r>
            <a:r>
              <a:rPr lang="en-US" altLang="ko-KR" sz="1400" dirty="0"/>
              <a:t>/</a:t>
            </a:r>
            <a:r>
              <a:rPr lang="ko-KR" altLang="en-US" sz="1400" dirty="0"/>
              <a:t>배경 대비 강화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  감마 보정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대비 보정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반전 처리</a:t>
            </a:r>
            <a:r>
              <a:rPr lang="en-US" altLang="ko-KR" sz="1400" b="1" dirty="0"/>
              <a:t>:</a:t>
            </a:r>
            <a:r>
              <a:rPr lang="ko-KR" altLang="en-US" sz="1400" dirty="0"/>
              <a:t> 흐린 글씨나 배경 색이 있는 이미지처리를 통해 선명하게 조정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  리사이즈 및 선명화 필터 적용</a:t>
            </a:r>
            <a:r>
              <a:rPr lang="en-US" altLang="ko-KR" sz="1400" b="1" dirty="0"/>
              <a:t>:</a:t>
            </a:r>
            <a:r>
              <a:rPr lang="ko-KR" altLang="en-US" sz="1400" dirty="0"/>
              <a:t> 작은 글씨 인식률 향상</a:t>
            </a:r>
            <a:br>
              <a:rPr lang="ko-KR" altLang="en-US" sz="1400" dirty="0"/>
            </a:br>
            <a:r>
              <a:rPr lang="ko-KR" altLang="en-US" sz="1400" dirty="0"/>
              <a:t>   </a:t>
            </a:r>
            <a:r>
              <a:rPr lang="ko-KR" altLang="en-US" sz="1400" b="1" dirty="0"/>
              <a:t>효과</a:t>
            </a:r>
            <a:r>
              <a:rPr lang="en-US" altLang="ko-KR" sz="1400" b="1" dirty="0"/>
              <a:t>:</a:t>
            </a:r>
            <a:r>
              <a:rPr lang="en-US" altLang="ko-KR" sz="1400" dirty="0"/>
              <a:t> OCR </a:t>
            </a:r>
            <a:r>
              <a:rPr lang="ko-KR" altLang="en-US" sz="1400" dirty="0"/>
              <a:t>인식률 상승</a:t>
            </a:r>
            <a:r>
              <a:rPr lang="en-US" altLang="ko-KR" sz="1400" dirty="0"/>
              <a:t>, </a:t>
            </a:r>
            <a:r>
              <a:rPr lang="ko-KR" altLang="en-US" sz="1400" dirty="0"/>
              <a:t>특히 저해상도</a:t>
            </a:r>
            <a:r>
              <a:rPr lang="en-US" altLang="ko-KR" sz="1400" dirty="0"/>
              <a:t>·</a:t>
            </a:r>
            <a:r>
              <a:rPr lang="ko-KR" altLang="en-US" sz="1400" dirty="0"/>
              <a:t>사진 문서에서 더 정확해짐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r>
              <a:rPr lang="en-US" altLang="ko-KR" sz="1400" b="1" dirty="0"/>
              <a:t>2. </a:t>
            </a:r>
            <a:r>
              <a:rPr lang="ko-KR" altLang="en-US" sz="1400" b="1" dirty="0"/>
              <a:t>텍스트 그룹화</a:t>
            </a:r>
            <a:endParaRPr lang="en-US" altLang="ko-KR" sz="1400" b="1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좌표값</a:t>
            </a:r>
            <a:r>
              <a:rPr lang="en-US" altLang="ko-KR" sz="1400" dirty="0"/>
              <a:t>(y</a:t>
            </a:r>
            <a:r>
              <a:rPr lang="ko-KR" altLang="en-US" sz="1400" dirty="0"/>
              <a:t>축</a:t>
            </a:r>
            <a:r>
              <a:rPr lang="en-US" altLang="ko-KR" sz="1400" dirty="0"/>
              <a:t>)</a:t>
            </a:r>
            <a:r>
              <a:rPr lang="ko-KR" altLang="en-US" sz="1400" dirty="0"/>
              <a:t>을 기준으로 같은 줄에 있는 글자들을 묶음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  단어를 조합해서 원래 문장 형태로 복원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  줄 단위로 묶어 문단처럼 정리</a:t>
            </a:r>
            <a:br>
              <a:rPr lang="ko-KR" altLang="en-US" sz="1400" dirty="0"/>
            </a:br>
            <a:r>
              <a:rPr lang="ko-KR" altLang="en-US" sz="1400" dirty="0"/>
              <a:t>   </a:t>
            </a:r>
            <a:r>
              <a:rPr lang="ko-KR" altLang="en-US" sz="1400" b="1" dirty="0"/>
              <a:t>효과</a:t>
            </a:r>
            <a:r>
              <a:rPr lang="en-US" altLang="ko-KR" sz="1400" b="1" dirty="0"/>
              <a:t>: </a:t>
            </a:r>
            <a:r>
              <a:rPr lang="ko-KR" altLang="en-US" sz="1400" dirty="0"/>
              <a:t>문서 형태 보존</a:t>
            </a:r>
            <a:r>
              <a:rPr lang="en-US" altLang="ko-KR" sz="1400" dirty="0"/>
              <a:t>, </a:t>
            </a:r>
            <a:r>
              <a:rPr lang="ko-KR" altLang="en-US" sz="1400" dirty="0"/>
              <a:t>가독성 향상</a:t>
            </a:r>
            <a:r>
              <a:rPr lang="en-US" altLang="ko-KR" sz="1400" dirty="0"/>
              <a:t>, </a:t>
            </a:r>
            <a:r>
              <a:rPr lang="ko-KR" altLang="en-US" sz="1400" dirty="0"/>
              <a:t>후처리</a:t>
            </a:r>
            <a:r>
              <a:rPr lang="en-US" altLang="ko-KR" sz="1400" dirty="0"/>
              <a:t>(excel, docx </a:t>
            </a:r>
            <a:r>
              <a:rPr lang="ko-KR" altLang="en-US" sz="1400" dirty="0"/>
              <a:t>저장</a:t>
            </a:r>
            <a:r>
              <a:rPr lang="en-US" altLang="ko-KR" sz="1400" dirty="0"/>
              <a:t>) </a:t>
            </a:r>
            <a:r>
              <a:rPr lang="ko-KR" altLang="en-US" sz="1400" dirty="0"/>
              <a:t>용이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012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가로 글상자 4">
            <a:extLst>
              <a:ext uri="{FF2B5EF4-FFF2-40B4-BE49-F238E27FC236}">
                <a16:creationId xmlns:a16="http://schemas.microsoft.com/office/drawing/2014/main" id="{38349A63-006B-4D8E-919D-269AA43B3145}"/>
              </a:ext>
            </a:extLst>
          </p:cNvPr>
          <p:cNvSpPr txBox="1"/>
          <p:nvPr/>
        </p:nvSpPr>
        <p:spPr>
          <a:xfrm>
            <a:off x="3465032" y="5510773"/>
            <a:ext cx="5236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이와 같이 심청전에 대해 </a:t>
            </a:r>
            <a:r>
              <a:rPr lang="en-US" altLang="ko-KR" dirty="0"/>
              <a:t>OCR</a:t>
            </a:r>
            <a:r>
              <a:rPr lang="ko-KR" altLang="en-US" dirty="0"/>
              <a:t>프로그램을 돌려봤을 때 기존과 다르게 </a:t>
            </a:r>
            <a:r>
              <a:rPr lang="ko-KR" altLang="en-US" sz="1800" dirty="0"/>
              <a:t>줄 단위로 묶어 문단처럼 정리가 가능하여 가독성 향상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CADBCF-93FF-4D1B-805B-71899972E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23" y="928609"/>
            <a:ext cx="5744377" cy="4277322"/>
          </a:xfrm>
          <a:prstGeom prst="rect">
            <a:avLst/>
          </a:prstGeo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8617C35F-1F4C-4237-9742-F4475F20B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8" y="928609"/>
            <a:ext cx="5677692" cy="4582164"/>
          </a:xfr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1816065-EA11-46CF-8707-4AAC14E5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697292"/>
          </a:xfrm>
        </p:spPr>
        <p:txBody>
          <a:bodyPr/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결과물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461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C4E68-D209-4F19-BA4C-EF6DCE5CE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779374"/>
            <a:ext cx="11303000" cy="4021637"/>
          </a:xfrm>
        </p:spPr>
      </p:pic>
    </p:spTree>
    <p:extLst>
      <p:ext uri="{BB962C8B-B14F-4D97-AF65-F5344CB8AC3E}">
        <p14:creationId xmlns:p14="http://schemas.microsoft.com/office/powerpoint/2010/main" val="13566862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558D03-61DE-460C-8C6A-C7422EF69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46" y="700896"/>
            <a:ext cx="7517882" cy="4027597"/>
          </a:xfrm>
        </p:spPr>
      </p:pic>
      <p:sp>
        <p:nvSpPr>
          <p:cNvPr id="6" name="가로 글상자 4">
            <a:extLst>
              <a:ext uri="{FF2B5EF4-FFF2-40B4-BE49-F238E27FC236}">
                <a16:creationId xmlns:a16="http://schemas.microsoft.com/office/drawing/2014/main" id="{03062CDC-2EF1-43E2-AC29-85D5E8C7771E}"/>
              </a:ext>
            </a:extLst>
          </p:cNvPr>
          <p:cNvSpPr txBox="1"/>
          <p:nvPr/>
        </p:nvSpPr>
        <p:spPr>
          <a:xfrm>
            <a:off x="3367320" y="5510773"/>
            <a:ext cx="5586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문제 사진을 찍은 것을 </a:t>
            </a:r>
            <a:r>
              <a:rPr lang="en-US" altLang="ko-KR" dirty="0"/>
              <a:t>OCR </a:t>
            </a:r>
            <a:r>
              <a:rPr lang="ko-KR" altLang="en-US" dirty="0"/>
              <a:t>프로그램을 돌렸을 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05388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538C950-1D82-446D-9CB3-20A450F0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3" y="554571"/>
            <a:ext cx="6658782" cy="3724795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30879B-CE93-4A5E-8D1A-24A100F5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16" y="652075"/>
            <a:ext cx="5820587" cy="5553850"/>
          </a:xfrm>
          <a:prstGeom prst="rect">
            <a:avLst/>
          </a:prstGeom>
        </p:spPr>
      </p:pic>
      <p:sp>
        <p:nvSpPr>
          <p:cNvPr id="16" name="가로 글상자 4">
            <a:extLst>
              <a:ext uri="{FF2B5EF4-FFF2-40B4-BE49-F238E27FC236}">
                <a16:creationId xmlns:a16="http://schemas.microsoft.com/office/drawing/2014/main" id="{F47CEB05-EA7C-4B55-892E-9F812DB8CB9C}"/>
              </a:ext>
            </a:extLst>
          </p:cNvPr>
          <p:cNvSpPr txBox="1"/>
          <p:nvPr/>
        </p:nvSpPr>
        <p:spPr>
          <a:xfrm>
            <a:off x="2376720" y="5510773"/>
            <a:ext cx="3361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화질이 좋지 않은 사진도 이미지 전처리를 적용하면</a:t>
            </a:r>
            <a:r>
              <a:rPr lang="en-US" altLang="ko-KR" dirty="0"/>
              <a:t>,</a:t>
            </a:r>
          </a:p>
          <a:p>
            <a:pPr lvl="0" algn="ctr">
              <a:defRPr/>
            </a:pPr>
            <a:r>
              <a:rPr lang="ko-KR" altLang="en-US" dirty="0"/>
              <a:t> 완전히 정확하진 않지만 인식률이 높은 결과물이 나옴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28813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DD845D-4CD5-4134-A691-1997F935A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646" y="1290339"/>
            <a:ext cx="5113006" cy="427732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37A827-8E5B-4093-9B84-CA081E589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42"/>
            <a:ext cx="6857143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576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98852" y="357823"/>
            <a:ext cx="1545491" cy="84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/>
              <a:t>목차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3021459" y="1689170"/>
            <a:ext cx="2889756" cy="566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100" dirty="0"/>
              <a:t>1.</a:t>
            </a:r>
            <a:r>
              <a:rPr lang="ko-KR" altLang="en-US" sz="3100" dirty="0"/>
              <a:t> 프로젝트 목표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3021459" y="3429000"/>
            <a:ext cx="30332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/>
              <a:t>3.</a:t>
            </a:r>
            <a:r>
              <a:rPr lang="ko-KR" altLang="en-US" sz="3200" dirty="0"/>
              <a:t> </a:t>
            </a:r>
            <a:r>
              <a:rPr lang="en-US" altLang="ko-KR" sz="3200" dirty="0"/>
              <a:t>1</a:t>
            </a:r>
            <a:r>
              <a:rPr lang="ko-KR" altLang="en-US" sz="3200" dirty="0"/>
              <a:t>학기 결과물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3021459" y="4366667"/>
            <a:ext cx="2327881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100" dirty="0"/>
              <a:t>4.</a:t>
            </a:r>
            <a:r>
              <a:rPr lang="ko-KR" altLang="en-US" sz="3100" dirty="0"/>
              <a:t> 문제 제기</a:t>
            </a:r>
          </a:p>
        </p:txBody>
      </p:sp>
      <p:sp>
        <p:nvSpPr>
          <p:cNvPr id="11" name="가로 글상자 10"/>
          <p:cNvSpPr txBox="1"/>
          <p:nvPr/>
        </p:nvSpPr>
        <p:spPr>
          <a:xfrm>
            <a:off x="3021459" y="5237770"/>
            <a:ext cx="477951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100" dirty="0"/>
              <a:t>5.</a:t>
            </a:r>
            <a:r>
              <a:rPr lang="ko-KR" altLang="en-US" sz="3100" dirty="0"/>
              <a:t> 결과물</a:t>
            </a:r>
            <a:endParaRPr lang="en-US" altLang="ko-KR" sz="3100" dirty="0"/>
          </a:p>
        </p:txBody>
      </p:sp>
      <p:sp>
        <p:nvSpPr>
          <p:cNvPr id="12" name="가로 글상자 11"/>
          <p:cNvSpPr txBox="1"/>
          <p:nvPr/>
        </p:nvSpPr>
        <p:spPr>
          <a:xfrm>
            <a:off x="3021459" y="2537985"/>
            <a:ext cx="3699333" cy="566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100" dirty="0"/>
              <a:t>2.</a:t>
            </a:r>
            <a:r>
              <a:rPr lang="ko-KR" altLang="en-US" sz="3100" dirty="0"/>
              <a:t> 시스템 구성도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A9B08F9-223D-48AC-BF1E-BA64EB16F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300" y="1370902"/>
            <a:ext cx="5772956" cy="373432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DE994C-B901-465C-A4AA-3C79EA24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0" y="1777616"/>
            <a:ext cx="4772691" cy="2257740"/>
          </a:xfrm>
          <a:prstGeom prst="rect">
            <a:avLst/>
          </a:prstGeom>
        </p:spPr>
      </p:pic>
      <p:sp>
        <p:nvSpPr>
          <p:cNvPr id="10" name="가로 글상자 4">
            <a:extLst>
              <a:ext uri="{FF2B5EF4-FFF2-40B4-BE49-F238E27FC236}">
                <a16:creationId xmlns:a16="http://schemas.microsoft.com/office/drawing/2014/main" id="{5055759B-3CD5-4E2A-91C0-74E369371881}"/>
              </a:ext>
            </a:extLst>
          </p:cNvPr>
          <p:cNvSpPr txBox="1"/>
          <p:nvPr/>
        </p:nvSpPr>
        <p:spPr>
          <a:xfrm>
            <a:off x="3367320" y="5809352"/>
            <a:ext cx="5586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/>
              <a:t>엑셀을 이용한 </a:t>
            </a:r>
            <a:r>
              <a:rPr lang="en-US" altLang="ko-KR" dirty="0"/>
              <a:t>OCR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0303228"/>
      </p:ext>
    </p:extLst>
  </p:cSld>
  <p:clrMapOvr>
    <a:masterClrMapping/>
  </p:clrMapOvr>
  <p:transition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2877" y="340815"/>
            <a:ext cx="4534913" cy="84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/>
              <a:t>1.</a:t>
            </a:r>
            <a:r>
              <a:rPr lang="ko-KR" altLang="en-US" sz="5000"/>
              <a:t> 프로젝트 목표</a:t>
            </a:r>
            <a:endParaRPr lang="ko-KR" altLang="en-US" sz="5000"/>
          </a:p>
        </p:txBody>
      </p:sp>
      <p:sp>
        <p:nvSpPr>
          <p:cNvPr id="5" name="가로 글상자 4"/>
          <p:cNvSpPr txBox="1"/>
          <p:nvPr/>
        </p:nvSpPr>
        <p:spPr>
          <a:xfrm>
            <a:off x="2260486" y="4730183"/>
            <a:ext cx="250304" cy="363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175438" y="1687589"/>
            <a:ext cx="10301860" cy="3539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프로젝트의 목표는 사용자가 선택한 이미지에서 텍스트를 추출하고</a:t>
            </a:r>
            <a:endParaRPr sz="2100" b="0" i="0" u="none" strike="noStrike" baseline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이를 다양한 형식</a:t>
            </a:r>
            <a:r>
              <a:rPr lang="EN-US"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(EXCEL, DOCX, PDF)</a:t>
            </a:r>
            <a:r>
              <a:rPr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으로 저장하여 관리할 수 있도록 하는 </a:t>
            </a:r>
            <a:endParaRPr sz="2100" b="0" i="0" u="none" strike="noStrike" baseline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통합 </a:t>
            </a:r>
            <a:r>
              <a:rPr lang="EN-US"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OCR </a:t>
            </a:r>
            <a:r>
              <a:rPr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프로그램을 개발</a:t>
            </a:r>
            <a:endParaRPr sz="2100" b="0" i="0" u="none" strike="noStrike" baseline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100" b="0" i="0" u="none" strike="noStrike" baseline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스캔 이미지에서 텍스트를 빠르고 효율적으로 추출하고 텍스트 데이터를 원하는 파일 형식으로 변환하는 기능 등을 제공하여 문서 작업을 더욱 편리하게 수행할 수 있도록 지</a:t>
            </a:r>
            <a:r>
              <a:rPr lang="ko-KR" altLang="en-US"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원</a:t>
            </a:r>
            <a:endParaRPr lang="ko-KR" altLang="en-US" sz="2100" b="0" i="0" u="none" strike="noStrike" baseline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100" b="0" i="0" u="none" strike="noStrike" baseline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100" b="0" i="0" u="none" strike="noStrike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보안을 위해 웹을 통해서 이용하지 않고 로컬 환경에서 응용 프로그램을 통해서 사용</a:t>
            </a:r>
            <a:endParaRPr lang="ko-KR" altLang="en-US" sz="2100" b="0" i="0" u="none" strike="noStrike" baseline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39296" y="1660714"/>
            <a:ext cx="1894532" cy="20665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62113" y="1660714"/>
            <a:ext cx="2533021" cy="267556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588404" y="333946"/>
            <a:ext cx="4532236" cy="8479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/>
              <a:t>2.</a:t>
            </a:r>
            <a:r>
              <a:rPr lang="ko-KR" altLang="en-US" sz="5000"/>
              <a:t> 시스템 구성도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4926" y="4837674"/>
            <a:ext cx="6024558" cy="168170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303170" y="2599906"/>
            <a:ext cx="632996" cy="22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07263" y="1679764"/>
            <a:ext cx="3098241" cy="204754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6365" y="2362515"/>
            <a:ext cx="800169" cy="624894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4865720" y="1811843"/>
            <a:ext cx="1581328" cy="36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GUI Interface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4626390" y="3006459"/>
            <a:ext cx="2056350" cy="639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디렉터리 선택</a:t>
            </a: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파일 열기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저장 처리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7516778" y="2563484"/>
            <a:ext cx="632996" cy="22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53492" y="2362515"/>
            <a:ext cx="1460740" cy="1636029"/>
          </a:xfrm>
          <a:prstGeom prst="rect">
            <a:avLst/>
          </a:prstGeom>
        </p:spPr>
      </p:pic>
      <p:sp>
        <p:nvSpPr>
          <p:cNvPr id="20" name="가로 글상자 19"/>
          <p:cNvSpPr txBox="1"/>
          <p:nvPr/>
        </p:nvSpPr>
        <p:spPr>
          <a:xfrm>
            <a:off x="8853492" y="1811843"/>
            <a:ext cx="1582098" cy="36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결과 저장 모듈</a:t>
            </a:r>
          </a:p>
        </p:txBody>
      </p:sp>
      <p:sp>
        <p:nvSpPr>
          <p:cNvPr id="21" name="오른쪽 화살표 20"/>
          <p:cNvSpPr/>
          <p:nvPr/>
        </p:nvSpPr>
        <p:spPr>
          <a:xfrm rot="16218226">
            <a:off x="5527294" y="4156779"/>
            <a:ext cx="806048" cy="14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5416374">
            <a:off x="4858792" y="4177732"/>
            <a:ext cx="806048" cy="1451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78199" y="1933869"/>
            <a:ext cx="1216727" cy="14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3297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88405" y="333946"/>
            <a:ext cx="463620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/>
              <a:t>3.</a:t>
            </a:r>
            <a:r>
              <a:rPr lang="ko-KR" altLang="en-US" sz="5000"/>
              <a:t> </a:t>
            </a:r>
            <a:r>
              <a:rPr lang="en-US" altLang="ko-KR" sz="5000"/>
              <a:t>1</a:t>
            </a:r>
            <a:r>
              <a:rPr lang="ko-KR" altLang="en-US" sz="5000"/>
              <a:t>학기 결과물</a:t>
            </a:r>
            <a:endParaRPr lang="ko-KR" altLang="en-US" sz="5000"/>
          </a:p>
        </p:txBody>
      </p:sp>
      <p:sp>
        <p:nvSpPr>
          <p:cNvPr id="5" name="가로 글상자 4"/>
          <p:cNvSpPr txBox="1"/>
          <p:nvPr/>
        </p:nvSpPr>
        <p:spPr>
          <a:xfrm>
            <a:off x="2510975" y="6228348"/>
            <a:ext cx="7170049" cy="362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프로그램 실행 시 이미지 파일을 가진 임의의 폴더를 선택할 수 있는 창 생성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3085" y="1449609"/>
            <a:ext cx="9186354" cy="4427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858797" y="6023978"/>
            <a:ext cx="7170049" cy="362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텍스트 추출을 할 이미지가 들어있는 폴더 선택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0479" y="635908"/>
            <a:ext cx="10043203" cy="5198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2336792" y="5745968"/>
            <a:ext cx="7518416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폴더를 선택하면 폴더 내부에 있는 이미지파일에 대한 텍스트 추출이 진행되고</a:t>
            </a:r>
            <a:r>
              <a:rPr lang="en-US" altLang="ko-KR"/>
              <a:t>,</a:t>
            </a:r>
          </a:p>
          <a:p>
            <a:pPr lvl="0">
              <a:defRPr/>
            </a:pPr>
            <a:r>
              <a:rPr lang="ko-KR" altLang="en-US"/>
              <a:t>추출이 완료되면 전환하고자 하는 파일 양식을 선택할 수 있는 선택 창이 생성됨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9306" y="529326"/>
            <a:ext cx="3173388" cy="45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3800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993991" y="5719892"/>
            <a:ext cx="478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엑셀을 선택했을 경우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971" y="651588"/>
            <a:ext cx="10848058" cy="4838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4793800" y="6364813"/>
            <a:ext cx="2274199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docx</a:t>
            </a:r>
            <a:r>
              <a:rPr lang="ko-KR" altLang="en-US"/>
              <a:t>를 선택했을 경우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3053" y="237788"/>
            <a:ext cx="8601994" cy="3485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59669" y="722607"/>
            <a:ext cx="6942461" cy="5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47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452</ep:Words>
  <ep:PresentationFormat>와이드스크린</ep:PresentationFormat>
  <ep:Paragraphs>72</ep:Paragraphs>
  <ep:Slides>20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교차</vt:lpstr>
      <vt:lpstr>PowerPoint 프레젠테이션</vt:lpstr>
      <vt:lpstr>4. 문제 제기</vt:lpstr>
      <vt:lpstr>슬라이드 3</vt:lpstr>
      <vt:lpstr>PowerPoint 프레젠테이션</vt:lpstr>
      <vt:lpstr>슬라이드 5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2025-03-04T00:48:46.000</dcterms:created>
  <dc:creator>nunba</dc:creator>
  <cp:lastModifiedBy>psh78</cp:lastModifiedBy>
  <dcterms:modified xsi:type="dcterms:W3CDTF">2025-09-08T08:05:33.289</dcterms:modified>
  <cp:revision>117</cp:revision>
  <dc:title>PowerPoint 프레젠테이션</dc:title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