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4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4" r:id="rId3"/>
    <p:sldId id="282" r:id="rId4"/>
    <p:sldId id="285" r:id="rId5"/>
    <p:sldId id="286" r:id="rId6"/>
    <p:sldId id="287" r:id="rId7"/>
    <p:sldId id="291" r:id="rId8"/>
    <p:sldId id="292" r:id="rId9"/>
    <p:sldId id="288" r:id="rId10"/>
    <p:sldId id="289" r:id="rId11"/>
    <p:sldId id="293" r:id="rId12"/>
    <p:sldId id="295" r:id="rId13"/>
    <p:sldId id="279" r:id="rId14"/>
    <p:sldId id="294" r:id="rId15"/>
  </p:sldIdLst>
  <p:sldSz cx="12192000" cy="6858000"/>
  <p:notesSz cx="9926638" cy="6797675"/>
  <p:embeddedFontLst>
    <p:embeddedFont>
      <p:font typeface="Tahoma" panose="020B0604030504040204" pitchFamily="34" charset="0"/>
      <p:regular r:id="rId18"/>
      <p:bold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굴림" panose="020B0600000101010101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07FA2B9-743F-4AFB-B90B-CD47802DE3E0}">
          <p14:sldIdLst>
            <p14:sldId id="256"/>
            <p14:sldId id="284"/>
            <p14:sldId id="282"/>
            <p14:sldId id="285"/>
            <p14:sldId id="286"/>
            <p14:sldId id="287"/>
            <p14:sldId id="291"/>
            <p14:sldId id="292"/>
            <p14:sldId id="288"/>
            <p14:sldId id="289"/>
            <p14:sldId id="293"/>
            <p14:sldId id="295"/>
            <p14:sldId id="279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  <p15:guide id="3" orient="horz" pos="2139" userDrawn="1">
          <p15:clr>
            <a:srgbClr val="A4A3A4"/>
          </p15:clr>
        </p15:guide>
        <p15:guide id="4" pos="287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9"/>
    <a:srgbClr val="000000"/>
    <a:srgbClr val="20FC54"/>
    <a:srgbClr val="95C03B"/>
    <a:srgbClr val="FF9933"/>
    <a:srgbClr val="F80CCB"/>
    <a:srgbClr val="9999FF"/>
    <a:srgbClr val="FF9966"/>
    <a:srgbClr val="4F81BD"/>
    <a:srgbClr val="3E1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2" autoAdjust="0"/>
    <p:restoredTop sz="94270" autoAdjust="0"/>
  </p:normalViewPr>
  <p:slideViewPr>
    <p:cSldViewPr snapToObjects="1">
      <p:cViewPr varScale="1">
        <p:scale>
          <a:sx n="49" d="100"/>
          <a:sy n="49" d="100"/>
        </p:scale>
        <p:origin x="474" y="54"/>
      </p:cViewPr>
      <p:guideLst>
        <p:guide orient="horz" pos="2158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Objects="1">
      <p:cViewPr varScale="1">
        <p:scale>
          <a:sx n="115" d="100"/>
          <a:sy n="115" d="100"/>
        </p:scale>
        <p:origin x="2124" y="90"/>
      </p:cViewPr>
      <p:guideLst>
        <p:guide orient="horz" pos="2142"/>
        <p:guide pos="3128"/>
        <p:guide orient="horz" pos="2139"/>
        <p:guide pos="28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3228" cy="339489"/>
          </a:xfrm>
          <a:prstGeom prst="rect">
            <a:avLst/>
          </a:prstGeom>
        </p:spPr>
        <p:txBody>
          <a:bodyPr vert="horz" lIns="89672" tIns="44836" rIns="89672" bIns="4483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832" y="7"/>
            <a:ext cx="4303228" cy="339489"/>
          </a:xfrm>
          <a:prstGeom prst="rect">
            <a:avLst/>
          </a:prstGeom>
        </p:spPr>
        <p:txBody>
          <a:bodyPr vert="horz" lIns="89672" tIns="44836" rIns="89672" bIns="4483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FAE676C-0945-4B95-AD70-24F383F07299}" type="datetimeFigureOut">
              <a:rPr lang="ko-KR" altLang="en-US"/>
              <a:pPr>
                <a:defRPr/>
              </a:pPr>
              <a:t>2025-03-05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08"/>
            <a:ext cx="4303228" cy="339488"/>
          </a:xfrm>
          <a:prstGeom prst="rect">
            <a:avLst/>
          </a:prstGeom>
        </p:spPr>
        <p:txBody>
          <a:bodyPr vert="horz" lIns="89672" tIns="44836" rIns="89672" bIns="4483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832" y="6456608"/>
            <a:ext cx="4303228" cy="339488"/>
          </a:xfrm>
          <a:prstGeom prst="rect">
            <a:avLst/>
          </a:prstGeom>
        </p:spPr>
        <p:txBody>
          <a:bodyPr vert="horz" lIns="89672" tIns="44836" rIns="89672" bIns="4483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DC3639B-8C59-4680-A9E5-0406514FC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7"/>
            <a:ext cx="4301649" cy="339489"/>
          </a:xfrm>
          <a:prstGeom prst="rect">
            <a:avLst/>
          </a:prstGeom>
        </p:spPr>
        <p:txBody>
          <a:bodyPr vert="horz" lIns="89672" tIns="44836" rIns="89672" bIns="4483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832" y="7"/>
            <a:ext cx="4303228" cy="339489"/>
          </a:xfrm>
          <a:prstGeom prst="rect">
            <a:avLst/>
          </a:prstGeom>
        </p:spPr>
        <p:txBody>
          <a:bodyPr vert="horz" lIns="89672" tIns="44836" rIns="89672" bIns="4483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FE8B581-1ECF-4080-BC3D-1B7BF96F86B0}" type="datetimeFigureOut">
              <a:rPr lang="ko-KR" altLang="en-US"/>
              <a:pPr>
                <a:defRPr/>
              </a:pPr>
              <a:t>2025-03-05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672" tIns="44836" rIns="89672" bIns="4483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298" y="3229098"/>
            <a:ext cx="7940047" cy="3058557"/>
          </a:xfrm>
          <a:prstGeom prst="rect">
            <a:avLst/>
          </a:prstGeom>
        </p:spPr>
        <p:txBody>
          <a:bodyPr vert="horz" lIns="89672" tIns="44836" rIns="89672" bIns="4483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08"/>
            <a:ext cx="4301649" cy="339488"/>
          </a:xfrm>
          <a:prstGeom prst="rect">
            <a:avLst/>
          </a:prstGeom>
        </p:spPr>
        <p:txBody>
          <a:bodyPr vert="horz" lIns="89672" tIns="44836" rIns="89672" bIns="4483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832" y="6456608"/>
            <a:ext cx="4303228" cy="339488"/>
          </a:xfrm>
          <a:prstGeom prst="rect">
            <a:avLst/>
          </a:prstGeom>
        </p:spPr>
        <p:txBody>
          <a:bodyPr vert="horz" lIns="89672" tIns="44836" rIns="89672" bIns="4483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3C41D889-39F3-496C-BB77-49367C449FC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418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1" y="3786190"/>
            <a:ext cx="11049035" cy="1806"/>
          </a:xfrm>
          <a:prstGeom prst="line">
            <a:avLst/>
          </a:prstGeom>
          <a:ln w="635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66712" y="2173292"/>
            <a:ext cx="10363200" cy="1470025"/>
          </a:xfrm>
        </p:spPr>
        <p:txBody>
          <a:bodyPr anchor="b">
            <a:normAutofit/>
          </a:bodyPr>
          <a:lstStyle>
            <a:lvl1pPr algn="l">
              <a:defRPr sz="40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201" y="3886200"/>
            <a:ext cx="8305835" cy="1752600"/>
          </a:xfrm>
        </p:spPr>
        <p:txBody>
          <a:bodyPr/>
          <a:lstStyle>
            <a:lvl1pPr marL="0" indent="0" algn="r">
              <a:buNone/>
              <a:defRPr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8169DB-CC10-1810-C3E3-52E387B30C9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9821" y="0"/>
            <a:ext cx="1432179" cy="4046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129C90-B162-B868-33DF-CE004A3263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0"/>
            <a:ext cx="468397" cy="4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2" y="1212850"/>
            <a:ext cx="8667751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8667751" y="1212850"/>
            <a:ext cx="38100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258B4-4556-4743-8BB4-F3DDAFBCC6A2}" type="datetimeFigureOut">
              <a:rPr lang="ko-KR" altLang="en-US"/>
              <a:pPr>
                <a:defRPr/>
              </a:pPr>
              <a:t>2025-03-05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C083-6021-4A18-BB57-516FAD2074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71B1D-33B1-4F60-A372-385B0C3D94EA}" type="datetimeFigureOut">
              <a:rPr lang="ko-KR" altLang="en-US"/>
              <a:pPr>
                <a:defRPr/>
              </a:pPr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2C23C-992A-4855-B34D-467B3E6F3E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1725722" y="6597650"/>
            <a:ext cx="4683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cxnSp>
        <p:nvCxnSpPr>
          <p:cNvPr id="7" name="직선 연결선 10"/>
          <p:cNvCxnSpPr>
            <a:cxnSpLocks/>
          </p:cNvCxnSpPr>
          <p:nvPr userDrawn="1"/>
        </p:nvCxnSpPr>
        <p:spPr>
          <a:xfrm>
            <a:off x="0" y="1141178"/>
            <a:ext cx="11830013" cy="0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11"/>
          <p:cNvCxnSpPr/>
          <p:nvPr userDrawn="1"/>
        </p:nvCxnSpPr>
        <p:spPr>
          <a:xfrm>
            <a:off x="0" y="6553994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87" y="203200"/>
            <a:ext cx="109728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376" y="1428736"/>
            <a:ext cx="11233248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="0" i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b="0" i="0" baseline="0">
                <a:solidFill>
                  <a:schemeClr val="bg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="0" i="0" baseline="0">
                <a:solidFill>
                  <a:schemeClr val="accent3">
                    <a:lumMod val="7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="0" i="0" baseline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0B7E0E-BAF5-DD9C-FD4B-45F7F27E0E4C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9821" y="0"/>
            <a:ext cx="1432179" cy="4046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421864-0BF1-DE1B-C71E-FB652CB147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365857"/>
            <a:ext cx="479375" cy="49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6"/>
          <p:cNvCxnSpPr/>
          <p:nvPr userDrawn="1"/>
        </p:nvCxnSpPr>
        <p:spPr>
          <a:xfrm>
            <a:off x="1" y="5856291"/>
            <a:ext cx="9620251" cy="1587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7"/>
          <p:cNvCxnSpPr/>
          <p:nvPr userDrawn="1"/>
        </p:nvCxnSpPr>
        <p:spPr>
          <a:xfrm>
            <a:off x="9620252" y="5856291"/>
            <a:ext cx="1428749" cy="1587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3B66186-C345-40F3-B0E6-ED807A3E68A9}" type="datetimeFigureOut">
              <a:rPr lang="ko-KR" altLang="en-US"/>
              <a:pPr>
                <a:defRPr/>
              </a:pPr>
              <a:t>2025-03-05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3BFDCA-C708-4CB5-B499-82A723B533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95BD358E-B9AC-5A34-2F68-7B60996C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87" y="203200"/>
            <a:ext cx="10972800" cy="796908"/>
          </a:xfrm>
        </p:spPr>
        <p:txBody>
          <a:bodyPr>
            <a:normAutofit/>
          </a:bodyPr>
          <a:lstStyle>
            <a:lvl1pPr algn="l">
              <a:defRPr sz="3600" b="1" i="0" baseline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779BB-C100-C987-1DD8-D0C7C847C26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725722" y="6597650"/>
            <a:ext cx="4683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defRPr/>
            </a:pPr>
            <a:r>
              <a:rPr kumimoji="0" lang="en-US" altLang="ko-KR" sz="800" b="0" dirty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# </a:t>
            </a:r>
            <a:fld id="{FE55D486-DB05-45A4-AFC6-B045B7ADCE1D}" type="slidenum">
              <a:rPr kumimoji="0" lang="ko-KR" altLang="en-US" sz="800" b="0">
                <a:solidFill>
                  <a:srgbClr val="0D0D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맑은 고딕" pitchFamily="50" charset="-127"/>
                <a:cs typeface="Tahoma" pitchFamily="34" charset="0"/>
              </a:rPr>
              <a:pPr algn="r">
                <a:defRPr/>
              </a:pPr>
              <a:t>‹#›</a:t>
            </a:fld>
            <a:endParaRPr kumimoji="0" lang="en-US" altLang="ko-KR" sz="800" b="0" dirty="0">
              <a:solidFill>
                <a:srgbClr val="0D0D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E11A5D3-EBA9-451E-E7DF-89254DAA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8" y="1428736"/>
            <a:ext cx="5616623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="0" i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b="0" i="0" baseline="0">
                <a:solidFill>
                  <a:schemeClr val="bg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="0" i="0" baseline="0">
                <a:solidFill>
                  <a:schemeClr val="accent3">
                    <a:lumMod val="7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="0" i="0" baseline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90EB9BF-C841-B045-A736-DAD1B909B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1" y="1428736"/>
            <a:ext cx="5629721" cy="48577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600" b="1" i="0" baseline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맑은 고딕" panose="020B0503020000020004" pitchFamily="50" charset="-127"/>
              </a:defRPr>
            </a:lvl1pPr>
            <a:lvl2pPr>
              <a:lnSpc>
                <a:spcPct val="1000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 b="0" i="0" baseline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2pPr>
            <a:lvl3pPr>
              <a:lnSpc>
                <a:spcPct val="100000"/>
              </a:lnSpc>
              <a:defRPr sz="1800" b="0" i="0" baseline="0">
                <a:solidFill>
                  <a:schemeClr val="bg2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00000"/>
              </a:lnSpc>
              <a:buFont typeface="Arial" pitchFamily="34" charset="0"/>
              <a:buChar char="–"/>
              <a:defRPr sz="1600" b="0" i="0" baseline="0">
                <a:solidFill>
                  <a:schemeClr val="accent3">
                    <a:lumMod val="75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00000"/>
              </a:lnSpc>
              <a:buFont typeface="맑은 고딕" pitchFamily="50" charset="-127"/>
              <a:buChar char="∙"/>
              <a:defRPr sz="1600" b="0" i="0" baseline="0">
                <a:solidFill>
                  <a:schemeClr val="accent6">
                    <a:lumMod val="50000"/>
                  </a:schemeClr>
                </a:solidFill>
                <a:effectLst/>
                <a:latin typeface="Trebuchet MS" panose="020B0603020202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5" name="직선 연결선 10">
            <a:extLst>
              <a:ext uri="{FF2B5EF4-FFF2-40B4-BE49-F238E27FC236}">
                <a16:creationId xmlns:a16="http://schemas.microsoft.com/office/drawing/2014/main" id="{28B4C074-A4DA-270D-CB65-8C957B6D87F5}"/>
              </a:ext>
            </a:extLst>
          </p:cNvPr>
          <p:cNvCxnSpPr>
            <a:cxnSpLocks/>
          </p:cNvCxnSpPr>
          <p:nvPr userDrawn="1"/>
        </p:nvCxnSpPr>
        <p:spPr>
          <a:xfrm>
            <a:off x="0" y="1141178"/>
            <a:ext cx="11830013" cy="0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lumMod val="50000"/>
                  </a:schemeClr>
                </a:gs>
                <a:gs pos="15000">
                  <a:schemeClr val="accent2">
                    <a:lumMod val="50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9F3E399-07A2-437A-2846-B0B6A48561A3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9821" y="0"/>
            <a:ext cx="1432179" cy="40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2" y="1212850"/>
            <a:ext cx="8667751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8667751" y="1212850"/>
            <a:ext cx="38100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DBFD-B376-4BE0-A089-6777551E6716}" type="datetimeFigureOut">
              <a:rPr lang="ko-KR" altLang="en-US"/>
              <a:pPr>
                <a:defRPr/>
              </a:pPr>
              <a:t>2025-03-05</a:t>
            </a:fld>
            <a:endParaRPr lang="ko-KR" altLang="en-US"/>
          </a:p>
        </p:txBody>
      </p:sp>
      <p:sp>
        <p:nvSpPr>
          <p:cNvPr id="10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578-D208-41DB-AC4F-421BA7F5EA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37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6"/>
          <p:cNvCxnSpPr/>
          <p:nvPr userDrawn="1"/>
        </p:nvCxnSpPr>
        <p:spPr>
          <a:xfrm>
            <a:off x="2" y="1212850"/>
            <a:ext cx="8667751" cy="158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7"/>
          <p:cNvCxnSpPr/>
          <p:nvPr userDrawn="1"/>
        </p:nvCxnSpPr>
        <p:spPr>
          <a:xfrm>
            <a:off x="8667751" y="1212850"/>
            <a:ext cx="381000" cy="15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07C0-847B-4FDF-8686-86A04F0BD0BF}" type="datetimeFigureOut">
              <a:rPr lang="ko-KR" altLang="en-US"/>
              <a:pPr>
                <a:defRPr/>
              </a:pPr>
              <a:t>2025-03-05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6173A-9E67-4F10-A90E-D0F56B8635A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5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C0F10-796F-4B6C-B332-92E6A0F1927D}" type="datetimeFigureOut">
              <a:rPr lang="ko-KR" altLang="en-US"/>
              <a:pPr>
                <a:defRPr/>
              </a:pPr>
              <a:t>2025-03-05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5E45-124B-41DA-95C5-DE6D4046DC8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F7CDF-9DBC-491F-940F-B93966F8AD7A}" type="datetimeFigureOut">
              <a:rPr lang="ko-KR" altLang="en-US"/>
              <a:pPr>
                <a:defRPr/>
              </a:pPr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2FD05-D9F9-469B-916C-348062B9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C488D-AA92-4D0B-BACE-8B22F117F6AD}" type="datetimeFigureOut">
              <a:rPr lang="ko-KR" altLang="en-US"/>
              <a:pPr>
                <a:defRPr/>
              </a:pPr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B2EA-9BDC-41EC-822E-3ED1EEF8E2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06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41"/>
            <a:ext cx="1097280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0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9CAD28-8B58-4583-9FE9-A49F51CFB5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4343400" cy="365125"/>
          </a:xfrm>
          <a:prstGeom prst="rect">
            <a:avLst/>
          </a:prstGeom>
        </p:spPr>
        <p:txBody>
          <a:bodyPr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6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3600">
          <a:solidFill>
            <a:srgbClr val="40404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953735"/>
        </a:buClr>
        <a:buFont typeface="Arial" charset="0"/>
        <a:buChar char="•"/>
        <a:defRPr sz="2800" b="1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24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kern="1200" baseline="0">
          <a:solidFill>
            <a:srgbClr val="404040"/>
          </a:solidFill>
          <a:latin typeface="Trebuchet MS" panose="020B060302020202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C59D987-10D7-4572-8873-4C142D2B2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kern="0" spc="-50" dirty="0">
                <a:latin typeface="+mn-ea"/>
                <a:ea typeface="+mn-ea"/>
              </a:rPr>
              <a:t>현실 물체 이미지 기반 동적 객체 변환을 활용한 가상현실 </a:t>
            </a:r>
            <a:r>
              <a:rPr lang="en-US" altLang="ko-KR" sz="3600" kern="0" spc="-50" dirty="0">
                <a:latin typeface="+mn-ea"/>
                <a:ea typeface="+mn-ea"/>
              </a:rPr>
              <a:t>TCG </a:t>
            </a:r>
            <a:r>
              <a:rPr lang="ko-KR" altLang="en-US" sz="3600" kern="0" spc="-50" dirty="0">
                <a:latin typeface="+mn-ea"/>
                <a:ea typeface="+mn-ea"/>
              </a:rPr>
              <a:t>콘텐츠</a:t>
            </a:r>
            <a:endParaRPr lang="ko-KR" altLang="en-US" sz="6600" i="0" dirty="0">
              <a:latin typeface="+mn-ea"/>
              <a:ea typeface="+mn-ea"/>
            </a:endParaRP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613DD77A-2A19-49CF-A815-7C25A3ADF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지도교수 </a:t>
            </a:r>
            <a:r>
              <a:rPr lang="en-US" altLang="ko-KR" dirty="0">
                <a:latin typeface="+mn-lt"/>
              </a:rPr>
              <a:t>: </a:t>
            </a:r>
            <a:r>
              <a:rPr lang="ko-KR" altLang="en-US" dirty="0">
                <a:latin typeface="+mn-lt"/>
              </a:rPr>
              <a:t>이정</a:t>
            </a:r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20201772 </a:t>
            </a:r>
            <a:r>
              <a:rPr lang="ko-KR" altLang="en-US" dirty="0">
                <a:latin typeface="+mn-lt"/>
              </a:rPr>
              <a:t>설지석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20201791 </a:t>
            </a:r>
            <a:r>
              <a:rPr lang="ko-KR" altLang="en-US" dirty="0">
                <a:latin typeface="+mn-lt"/>
              </a:rPr>
              <a:t>최우진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20201730 </a:t>
            </a:r>
            <a:r>
              <a:rPr lang="ko-KR" altLang="en-US" dirty="0" err="1">
                <a:latin typeface="+mn-lt"/>
              </a:rPr>
              <a:t>김찬식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97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5A45F-445A-F253-C79B-E445F66D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추진 전략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C5137-9BF3-7770-1168-8BE3D269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수행 일정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오브젝트 생성 및 조회</a:t>
            </a:r>
            <a:r>
              <a:rPr lang="en-US" altLang="ko-KR" dirty="0"/>
              <a:t>, </a:t>
            </a:r>
            <a:r>
              <a:rPr lang="ko-KR" altLang="en-US" dirty="0" err="1"/>
              <a:t>프리셋</a:t>
            </a:r>
            <a:r>
              <a:rPr lang="ko-KR" altLang="en-US" dirty="0"/>
              <a:t> 기능</a:t>
            </a:r>
            <a:r>
              <a:rPr lang="en-US" altLang="ko-KR" dirty="0"/>
              <a:t>, </a:t>
            </a:r>
            <a:r>
              <a:rPr lang="ko-KR" altLang="en-US" dirty="0"/>
              <a:t>이미지 분류 서버</a:t>
            </a:r>
            <a:r>
              <a:rPr lang="en-US" altLang="ko-KR" dirty="0"/>
              <a:t>, DB CRUD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: PvP </a:t>
            </a:r>
            <a:r>
              <a:rPr lang="ko-KR" altLang="en-US" dirty="0"/>
              <a:t>콘텐츠</a:t>
            </a:r>
            <a:r>
              <a:rPr lang="en-US" altLang="ko-KR" dirty="0"/>
              <a:t>, </a:t>
            </a:r>
            <a:r>
              <a:rPr lang="ko-KR" altLang="en-US" dirty="0"/>
              <a:t>사용자 정의 설정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메인 씬</a:t>
            </a:r>
            <a:r>
              <a:rPr lang="en-US" altLang="ko-KR" dirty="0"/>
              <a:t>, </a:t>
            </a:r>
            <a:r>
              <a:rPr lang="ko-KR" altLang="en-US" dirty="0"/>
              <a:t>멀티플레이</a:t>
            </a:r>
            <a:r>
              <a:rPr lang="en-US" altLang="ko-KR" dirty="0"/>
              <a:t>, </a:t>
            </a:r>
            <a:r>
              <a:rPr lang="ko-KR" altLang="en-US" dirty="0"/>
              <a:t>서버 통신 안정화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중간 데모 완성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~ : </a:t>
            </a:r>
            <a:r>
              <a:rPr lang="ko-KR" altLang="en-US" dirty="0"/>
              <a:t>아트 리소스 및 애니메이션 적용</a:t>
            </a:r>
            <a:r>
              <a:rPr lang="en-US" altLang="ko-KR" dirty="0"/>
              <a:t>, </a:t>
            </a:r>
            <a:r>
              <a:rPr lang="ko-KR" altLang="en-US" dirty="0"/>
              <a:t>버그 및 오류 수정</a:t>
            </a:r>
            <a:r>
              <a:rPr lang="en-US" altLang="ko-KR" dirty="0"/>
              <a:t>, </a:t>
            </a:r>
            <a:r>
              <a:rPr lang="ko-KR" altLang="en-US" dirty="0"/>
              <a:t>로직 최적화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프로젝트 결과물 도출</a:t>
            </a:r>
            <a:endParaRPr lang="en-US" altLang="ko-KR" dirty="0"/>
          </a:p>
          <a:p>
            <a:pPr lvl="1"/>
            <a:r>
              <a:rPr lang="ko-KR" altLang="en-US" dirty="0"/>
              <a:t>공모전 </a:t>
            </a:r>
            <a:r>
              <a:rPr lang="en-US" altLang="ko-KR" dirty="0"/>
              <a:t>: </a:t>
            </a:r>
            <a:r>
              <a:rPr lang="ko-KR" altLang="en-US" dirty="0"/>
              <a:t>충청권 </a:t>
            </a:r>
            <a:r>
              <a:rPr lang="ko-KR" altLang="en-US" dirty="0" err="1"/>
              <a:t>인디게임</a:t>
            </a:r>
            <a:r>
              <a:rPr lang="ko-KR" altLang="en-US" dirty="0"/>
              <a:t> 공모전 </a:t>
            </a:r>
            <a:r>
              <a:rPr lang="en-US" altLang="ko-KR" dirty="0"/>
              <a:t>[</a:t>
            </a:r>
            <a:r>
              <a:rPr lang="ko-KR" altLang="en-US" dirty="0" err="1"/>
              <a:t>인디유</a:t>
            </a:r>
            <a:r>
              <a:rPr lang="en-US" altLang="ko-KR" dirty="0"/>
              <a:t>] (8</a:t>
            </a:r>
            <a:r>
              <a:rPr lang="ko-KR" altLang="en-US" dirty="0"/>
              <a:t>월 중순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논문 </a:t>
            </a:r>
            <a:r>
              <a:rPr lang="en-US" altLang="ko-KR" dirty="0"/>
              <a:t>: </a:t>
            </a:r>
            <a:r>
              <a:rPr lang="ko-KR" altLang="en-US" dirty="0" err="1"/>
              <a:t>한국콘텐츠학회</a:t>
            </a:r>
            <a:r>
              <a:rPr lang="ko-KR" altLang="en-US" dirty="0"/>
              <a:t> </a:t>
            </a:r>
            <a:r>
              <a:rPr lang="en-US" altLang="ko-KR" dirty="0"/>
              <a:t>(7</a:t>
            </a:r>
            <a:r>
              <a:rPr lang="ko-KR" altLang="en-US" dirty="0"/>
              <a:t>월 중순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520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6AA48-80AE-B0A0-4083-2CE53FE04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C5A94-C549-6AE7-2AFB-F2A902FB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추진 전략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1BCEF-3288-D631-7C91-B45CCEF0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팀 구성 체계 및 역할</a:t>
            </a:r>
            <a:endParaRPr lang="en-US" altLang="ko-KR" dirty="0"/>
          </a:p>
          <a:p>
            <a:pPr lvl="1"/>
            <a:r>
              <a:rPr lang="ko-KR" altLang="en-US" dirty="0"/>
              <a:t>설지석 </a:t>
            </a:r>
            <a:r>
              <a:rPr lang="en-US" altLang="ko-KR" dirty="0"/>
              <a:t>: </a:t>
            </a:r>
            <a:r>
              <a:rPr lang="ko-KR" altLang="en-US" dirty="0"/>
              <a:t>프로젝트 매니저</a:t>
            </a:r>
            <a:r>
              <a:rPr lang="en-US" altLang="ko-KR" dirty="0"/>
              <a:t>, </a:t>
            </a:r>
            <a:r>
              <a:rPr lang="ko-KR" altLang="en-US" dirty="0"/>
              <a:t>이미지 분류 서버</a:t>
            </a:r>
            <a:r>
              <a:rPr lang="en-US" altLang="ko-KR" dirty="0"/>
              <a:t>, </a:t>
            </a:r>
            <a:r>
              <a:rPr lang="ko-KR" altLang="en-US" dirty="0"/>
              <a:t>멀티플레이 기능</a:t>
            </a:r>
            <a:endParaRPr lang="en-US" altLang="ko-KR" dirty="0"/>
          </a:p>
          <a:p>
            <a:pPr lvl="1"/>
            <a:r>
              <a:rPr lang="ko-KR" altLang="en-US" dirty="0"/>
              <a:t>최우진 </a:t>
            </a:r>
            <a:r>
              <a:rPr lang="en-US" altLang="ko-KR" dirty="0"/>
              <a:t>: Meta Quest 3</a:t>
            </a:r>
            <a:r>
              <a:rPr lang="ko-KR" altLang="en-US" dirty="0"/>
              <a:t>를 이용한 </a:t>
            </a:r>
            <a:r>
              <a:rPr lang="en-US" altLang="ko-KR" dirty="0"/>
              <a:t>Unity VR TCG </a:t>
            </a:r>
            <a:r>
              <a:rPr lang="ko-KR" altLang="en-US" dirty="0"/>
              <a:t>콘텐츠</a:t>
            </a:r>
            <a:endParaRPr lang="en-US" altLang="ko-KR" dirty="0"/>
          </a:p>
          <a:p>
            <a:pPr lvl="1"/>
            <a:r>
              <a:rPr lang="ko-KR" altLang="en-US" dirty="0" err="1"/>
              <a:t>김찬식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사진 측량 기법 활용한 </a:t>
            </a:r>
            <a:r>
              <a:rPr lang="en-US" altLang="ko-KR" dirty="0"/>
              <a:t>3D </a:t>
            </a:r>
            <a:r>
              <a:rPr lang="ko-KR" altLang="en-US" dirty="0"/>
              <a:t>모델 생성</a:t>
            </a:r>
            <a:r>
              <a:rPr lang="en-US" altLang="ko-KR" dirty="0"/>
              <a:t>, </a:t>
            </a:r>
            <a:r>
              <a:rPr lang="ko-KR" altLang="en-US" dirty="0"/>
              <a:t>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155047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072C9-8378-34F9-CC98-A58499CE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4EEF2-9DEE-8E3E-5F16-31606D9C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VR/AR </a:t>
            </a:r>
            <a:r>
              <a:rPr lang="ko-KR" altLang="en-US" dirty="0"/>
              <a:t>산업 기여</a:t>
            </a:r>
            <a:endParaRPr lang="en-US" altLang="ko-KR" dirty="0"/>
          </a:p>
          <a:p>
            <a:pPr lvl="1" indent="-342900"/>
            <a:r>
              <a:rPr lang="ko-KR" altLang="en-US" dirty="0"/>
              <a:t>새로운 사용자의 유입 유도</a:t>
            </a:r>
            <a:endParaRPr lang="en-US" altLang="ko-KR" dirty="0"/>
          </a:p>
          <a:p>
            <a:pPr lvl="1" indent="-342900"/>
            <a:r>
              <a:rPr lang="ko-KR" altLang="en-US" dirty="0"/>
              <a:t>양질의 콘텐츠 제작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현업 체험과 창업</a:t>
            </a:r>
            <a:endParaRPr lang="en-US" altLang="ko-KR" dirty="0"/>
          </a:p>
          <a:p>
            <a:pPr lvl="1" indent="-342900"/>
            <a:r>
              <a:rPr lang="en-US" altLang="ko-KR" dirty="0"/>
              <a:t>STEAM </a:t>
            </a:r>
            <a:r>
              <a:rPr lang="ko-KR" altLang="en-US" dirty="0"/>
              <a:t>발매 후 운영 경험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지식 응용을 통한 새로운 콘텐츠</a:t>
            </a:r>
            <a:endParaRPr lang="en-US" altLang="ko-KR" dirty="0"/>
          </a:p>
          <a:p>
            <a:pPr lvl="1" indent="-342900"/>
            <a:r>
              <a:rPr lang="ko-KR" altLang="en-US" dirty="0"/>
              <a:t>전공 지식의 응용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273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11"/>
          <p:cNvSpPr>
            <a:spLocks noChangeAspect="1"/>
          </p:cNvSpPr>
          <p:nvPr/>
        </p:nvSpPr>
        <p:spPr>
          <a:xfrm>
            <a:off x="1524003" y="3"/>
            <a:ext cx="9144635" cy="6858635"/>
          </a:xfrm>
          <a:prstGeom prst="rect">
            <a:avLst/>
          </a:prstGeom>
          <a:gradFill rotWithShape="1"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4" name="그림 13" descr="C:/Users/airjung/AppData/Roaming/PolarisOffice/ETemp/11156_8184920/fImage51133239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>
          <a:xfrm>
            <a:off x="1524003" y="3"/>
            <a:ext cx="9144635" cy="6858635"/>
          </a:xfrm>
          <a:prstGeom prst="rect">
            <a:avLst/>
          </a:prstGeom>
          <a:noFill/>
        </p:spPr>
      </p:pic>
      <p:sp>
        <p:nvSpPr>
          <p:cNvPr id="16" name="도형 15"/>
          <p:cNvSpPr>
            <a:spLocks noChangeAspect="1"/>
          </p:cNvSpPr>
          <p:nvPr/>
        </p:nvSpPr>
        <p:spPr>
          <a:xfrm>
            <a:off x="2179323" y="-3810"/>
            <a:ext cx="7748905" cy="6875145"/>
          </a:xfrm>
          <a:custGeom>
            <a:avLst/>
            <a:gdLst>
              <a:gd name="TX0" fmla="*/ 2232159 w 7837717"/>
              <a:gd name="TY0" fmla="*/ 0 h 6858001"/>
              <a:gd name="TX1" fmla="*/ 5605557 w 7837717"/>
              <a:gd name="TY1" fmla="*/ 0 h 6858001"/>
              <a:gd name="TX2" fmla="*/ 5617845 w 7837717"/>
              <a:gd name="TY2" fmla="*/ 5384 h 6858001"/>
              <a:gd name="TX3" fmla="*/ 7837716 w 7837717"/>
              <a:gd name="TY3" fmla="*/ 3429000 h 6858001"/>
              <a:gd name="TX4" fmla="*/ 5617845 w 7837717"/>
              <a:gd name="TY4" fmla="*/ 6852616 h 6858001"/>
              <a:gd name="TX5" fmla="*/ 5605557 w 7837717"/>
              <a:gd name="TY5" fmla="*/ 6858000 h 6858001"/>
              <a:gd name="TX6" fmla="*/ 2232159 w 7837717"/>
              <a:gd name="TY6" fmla="*/ 6858000 h 6858001"/>
              <a:gd name="TX7" fmla="*/ 2219871 w 7837717"/>
              <a:gd name="TY7" fmla="*/ 6852616 h 6858001"/>
              <a:gd name="TX8" fmla="*/ 0 w 7837717"/>
              <a:gd name="TY8" fmla="*/ 3429000 h 6858001"/>
              <a:gd name="TX9" fmla="*/ 2219871 w 7837717"/>
              <a:gd name="TY9" fmla="*/ 5384 h 6858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7837717" h="6858001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 w="25400" cap="flat" cmpd="sng">
            <a:gradFill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ln w="9525" cap="flat" cmpd="sng">
                <a:noFill/>
                <a:prstDash/>
              </a:ln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7" name="그림 6" descr="C:/Users/airjung/AppData/Roaming/PolarisOffice/ETemp/11156_8184920/fImage19609224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2643" y="2487295"/>
            <a:ext cx="5422265" cy="1884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804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80AFB-C1F7-82E2-2A71-DF7B4B96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F4423-CED7-E818-64D9-FA515891C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2023</a:t>
            </a:r>
            <a:r>
              <a:rPr lang="ko-KR" altLang="en-US" dirty="0"/>
              <a:t>년 메타버스 시장 및 동향 분석 </a:t>
            </a:r>
            <a:r>
              <a:rPr lang="en-US" altLang="ko-KR" dirty="0"/>
              <a:t>– </a:t>
            </a:r>
            <a:r>
              <a:rPr lang="ko-KR" altLang="en-US" dirty="0"/>
              <a:t>소프트웨어 정책 연구소</a:t>
            </a:r>
            <a:endParaRPr lang="en-US" altLang="ko-KR" dirty="0"/>
          </a:p>
          <a:p>
            <a:r>
              <a:rPr lang="ko-KR" altLang="en-US" dirty="0"/>
              <a:t>김태환</a:t>
            </a:r>
            <a:r>
              <a:rPr lang="en-US" altLang="ko-KR" dirty="0"/>
              <a:t>(2023). </a:t>
            </a:r>
            <a:r>
              <a:rPr lang="ko-KR" altLang="en-US" dirty="0"/>
              <a:t>게임 산업을 통해 본 메타버스의 발전 방안 </a:t>
            </a:r>
            <a:r>
              <a:rPr lang="en-US" altLang="ko-KR" dirty="0"/>
              <a:t>– </a:t>
            </a:r>
            <a:r>
              <a:rPr lang="ko-KR" altLang="en-US" dirty="0"/>
              <a:t>게임과 게임형 메타버스 비교 중심으로 </a:t>
            </a:r>
            <a:r>
              <a:rPr lang="en-US" altLang="ko-KR" dirty="0"/>
              <a:t>- . </a:t>
            </a:r>
            <a:r>
              <a:rPr lang="ko-KR" altLang="en-US" dirty="0"/>
              <a:t>문화와 융합</a:t>
            </a:r>
            <a:r>
              <a:rPr lang="en-US" altLang="ko-KR" dirty="0"/>
              <a:t>. 45(7). 117-131</a:t>
            </a:r>
          </a:p>
          <a:p>
            <a:r>
              <a:rPr lang="ko-KR" altLang="en-US" dirty="0"/>
              <a:t>메타버스 현황 및 트렌드 </a:t>
            </a:r>
            <a:r>
              <a:rPr lang="en-US" altLang="ko-KR" dirty="0"/>
              <a:t>– </a:t>
            </a:r>
            <a:r>
              <a:rPr lang="ko-KR" altLang="en-US" dirty="0"/>
              <a:t>소프트웨어 정책 연구소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118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C5AA7-5D33-35C3-B316-F7B0EF8E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8C82C-6CF7-23AF-ECFA-F7EFF900E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프로젝트의 배경 및 필요성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목표 및 비전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프로젝트 추진 전략</a:t>
            </a:r>
          </a:p>
        </p:txBody>
      </p:sp>
    </p:spTree>
    <p:extLst>
      <p:ext uri="{BB962C8B-B14F-4D97-AF65-F5344CB8AC3E}">
        <p14:creationId xmlns:p14="http://schemas.microsoft.com/office/powerpoint/2010/main" val="300347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5B-6369-9FAB-C343-21A6DA90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프로젝트의 배경 및 필요성</a:t>
            </a:r>
            <a:r>
              <a:rPr lang="en-US" altLang="ko-KR" dirty="0"/>
              <a:t>(1/2)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A1234-29EC-6569-8887-5756BB368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VR/AR </a:t>
            </a:r>
            <a:r>
              <a:rPr lang="ko-KR" altLang="en-US" dirty="0"/>
              <a:t>산업 현황 </a:t>
            </a:r>
            <a:r>
              <a:rPr lang="en-US" altLang="ko-KR" dirty="0"/>
              <a:t>(2022</a:t>
            </a:r>
            <a:r>
              <a:rPr lang="ko-KR" altLang="en-US" dirty="0"/>
              <a:t>년 기준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산업 참여 기업 </a:t>
            </a:r>
            <a:r>
              <a:rPr lang="en-US" altLang="ko-KR" dirty="0"/>
              <a:t>: 764</a:t>
            </a:r>
            <a:r>
              <a:rPr lang="ko-KR" altLang="en-US" dirty="0"/>
              <a:t>개 </a:t>
            </a:r>
            <a:endParaRPr lang="en-US" altLang="ko-KR" dirty="0"/>
          </a:p>
          <a:p>
            <a:pPr lvl="1"/>
            <a:r>
              <a:rPr lang="ko-KR" altLang="en-US" dirty="0"/>
              <a:t>사업 매출액 </a:t>
            </a:r>
            <a:r>
              <a:rPr lang="en-US" altLang="ko-KR" dirty="0"/>
              <a:t>: 1</a:t>
            </a:r>
            <a:r>
              <a:rPr lang="ko-KR" altLang="en-US" dirty="0"/>
              <a:t>조 </a:t>
            </a:r>
            <a:r>
              <a:rPr lang="en-US" altLang="ko-KR" dirty="0"/>
              <a:t>2395</a:t>
            </a:r>
            <a:r>
              <a:rPr lang="ko-KR" altLang="en-US" dirty="0"/>
              <a:t>억 원</a:t>
            </a:r>
            <a:endParaRPr lang="en-US" altLang="ko-KR" dirty="0"/>
          </a:p>
          <a:p>
            <a:pPr lvl="1"/>
            <a:r>
              <a:rPr lang="ko-KR" altLang="en-US" dirty="0"/>
              <a:t>콘텐츠 제작 및 </a:t>
            </a:r>
            <a:r>
              <a:rPr lang="ko-KR" altLang="en-US" dirty="0" err="1"/>
              <a:t>공급업</a:t>
            </a:r>
            <a:r>
              <a:rPr lang="en-US" altLang="ko-KR" dirty="0"/>
              <a:t>, </a:t>
            </a:r>
            <a:r>
              <a:rPr lang="ko-KR" altLang="en-US" dirty="0"/>
              <a:t>교육 분야 외 다수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VR/AR </a:t>
            </a:r>
            <a:r>
              <a:rPr lang="ko-KR" altLang="en-US" dirty="0"/>
              <a:t>산업 분석</a:t>
            </a:r>
            <a:endParaRPr lang="en-US" altLang="ko-KR" dirty="0"/>
          </a:p>
          <a:p>
            <a:pPr lvl="1"/>
            <a:r>
              <a:rPr lang="ko-KR" altLang="en-US" dirty="0"/>
              <a:t>도입기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성장기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성숙기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쇠퇴기 </a:t>
            </a:r>
            <a:r>
              <a:rPr lang="en-US" altLang="ko-KR" dirty="0">
                <a:sym typeface="Wingdings" panose="05000000000000000000" pitchFamily="2" charset="2"/>
              </a:rPr>
              <a:t>(5Force Model)</a:t>
            </a:r>
          </a:p>
          <a:p>
            <a:pPr lvl="1"/>
            <a:r>
              <a:rPr lang="ko-KR" altLang="en-US" dirty="0"/>
              <a:t>수요는 포화되고 잠재적인 신규고객 감소</a:t>
            </a:r>
            <a:endParaRPr lang="en-US" altLang="ko-KR" dirty="0"/>
          </a:p>
          <a:p>
            <a:pPr lvl="1"/>
            <a:r>
              <a:rPr lang="ko-KR" altLang="en-US" dirty="0"/>
              <a:t>성장기의 </a:t>
            </a:r>
            <a:r>
              <a:rPr lang="ko-KR" altLang="en-US" dirty="0" err="1"/>
              <a:t>중후반</a:t>
            </a:r>
            <a:r>
              <a:rPr lang="ko-KR" altLang="en-US" dirty="0"/>
              <a:t> 위치</a:t>
            </a:r>
            <a:endParaRPr lang="en-US" altLang="ko-KR" dirty="0"/>
          </a:p>
          <a:p>
            <a:pPr lvl="1"/>
            <a:r>
              <a:rPr lang="ko-KR" altLang="en-US" dirty="0"/>
              <a:t>양질의 콘텐츠 부족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255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14026-73BA-DDAD-0DD2-6D32CAFC1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4A7AB-8EC9-EF6B-769B-A8FECE90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프로젝트의 배경 및 필요성</a:t>
            </a:r>
            <a:r>
              <a:rPr lang="en-US" altLang="ko-KR" dirty="0"/>
              <a:t>(2/2)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6D5EA-D36E-CB1F-ED79-672FF327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VR/AR </a:t>
            </a:r>
            <a:r>
              <a:rPr lang="ko-KR" altLang="en-US" dirty="0"/>
              <a:t>산업 전망</a:t>
            </a:r>
            <a:endParaRPr lang="en-US" altLang="ko-KR" dirty="0"/>
          </a:p>
          <a:p>
            <a:pPr lvl="1"/>
            <a:r>
              <a:rPr lang="ko-KR" altLang="en-US" dirty="0"/>
              <a:t>시장 규모 </a:t>
            </a:r>
            <a:r>
              <a:rPr lang="en-US" altLang="ko-KR" dirty="0"/>
              <a:t>: 550</a:t>
            </a:r>
            <a:r>
              <a:rPr lang="ko-KR" altLang="en-US" dirty="0"/>
              <a:t>억 달러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73</a:t>
            </a:r>
            <a:r>
              <a:rPr lang="ko-KR" altLang="en-US" dirty="0"/>
              <a:t>조 </a:t>
            </a:r>
            <a:r>
              <a:rPr lang="en-US" altLang="ko-KR" dirty="0"/>
              <a:t>1500</a:t>
            </a:r>
            <a:r>
              <a:rPr lang="ko-KR" altLang="en-US" dirty="0"/>
              <a:t>억 원</a:t>
            </a:r>
            <a:r>
              <a:rPr lang="en-US" altLang="ko-KR" dirty="0"/>
              <a:t>) (2023</a:t>
            </a:r>
            <a:r>
              <a:rPr lang="ko-KR" altLang="en-US" dirty="0"/>
              <a:t>년 기준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지속적인 투자와 관심으로 성장 전망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프로젝트의 필요성</a:t>
            </a:r>
            <a:endParaRPr lang="en-US" altLang="ko-KR" dirty="0"/>
          </a:p>
          <a:p>
            <a:pPr lvl="1"/>
            <a:r>
              <a:rPr lang="ko-KR" altLang="en-US" dirty="0"/>
              <a:t>양질의 콘텐츠 부족 해소</a:t>
            </a:r>
            <a:endParaRPr lang="en-US" altLang="ko-KR" dirty="0"/>
          </a:p>
          <a:p>
            <a:pPr lvl="1"/>
            <a:r>
              <a:rPr lang="ko-KR" altLang="en-US" dirty="0"/>
              <a:t>현실과 가상의 경계를 허문 몰입도 향상을 위한 장치</a:t>
            </a:r>
            <a:endParaRPr lang="en-US" altLang="ko-KR" dirty="0"/>
          </a:p>
          <a:p>
            <a:pPr lvl="1"/>
            <a:r>
              <a:rPr lang="en-US" altLang="ko-KR" dirty="0"/>
              <a:t>VR/AR </a:t>
            </a:r>
            <a:r>
              <a:rPr lang="ko-KR" altLang="en-US" dirty="0"/>
              <a:t>산업에 기여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927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3A49-A0E9-51B1-361F-5EF11C85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 목표 및 비전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6D56E-8A77-476E-C769-31F83A40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전공 지식 활용 </a:t>
            </a:r>
            <a:r>
              <a:rPr lang="en-US" altLang="ko-KR" dirty="0"/>
              <a:t>: </a:t>
            </a:r>
            <a:r>
              <a:rPr lang="ko-KR" altLang="en-US" dirty="0"/>
              <a:t>이수했던 전공 과목에 대한 응용을 적용</a:t>
            </a:r>
            <a:endParaRPr lang="en-US" altLang="ko-KR" dirty="0"/>
          </a:p>
          <a:p>
            <a:pPr lvl="1"/>
            <a:r>
              <a:rPr lang="ko-KR" altLang="en-US" dirty="0"/>
              <a:t>디자인 패턴 적용 </a:t>
            </a:r>
            <a:r>
              <a:rPr lang="en-US" altLang="ko-KR" dirty="0"/>
              <a:t>: </a:t>
            </a:r>
            <a:r>
              <a:rPr lang="ko-KR" altLang="en-US" kern="0" spc="0" dirty="0">
                <a:effectLst/>
                <a:latin typeface="+mn-lt"/>
                <a:ea typeface="+mn-ea"/>
              </a:rPr>
              <a:t>널리 알려진 패턴을 응용</a:t>
            </a:r>
            <a:endParaRPr lang="en-US" altLang="ko-KR" kern="0" spc="0" dirty="0">
              <a:effectLst/>
              <a:latin typeface="+mn-lt"/>
              <a:ea typeface="+mn-ea"/>
            </a:endParaRPr>
          </a:p>
          <a:p>
            <a:pPr lvl="1"/>
            <a:r>
              <a:rPr lang="ko-KR" altLang="en-US" kern="0" dirty="0">
                <a:latin typeface="+mn-lt"/>
                <a:ea typeface="+mn-ea"/>
              </a:rPr>
              <a:t>협업 역량 강화 </a:t>
            </a:r>
            <a:r>
              <a:rPr lang="en-US" altLang="ko-KR" kern="0" dirty="0">
                <a:latin typeface="+mn-lt"/>
                <a:ea typeface="+mn-ea"/>
              </a:rPr>
              <a:t>: </a:t>
            </a:r>
            <a:r>
              <a:rPr lang="ko-KR" altLang="en-US" kern="0" dirty="0">
                <a:latin typeface="+mn-lt"/>
                <a:ea typeface="+mn-ea"/>
              </a:rPr>
              <a:t>다양한 개발 방법론과 주간회의를 통한 소통 능력 향상</a:t>
            </a:r>
            <a:endParaRPr lang="en-US" altLang="ko-KR" kern="0" dirty="0">
              <a:latin typeface="+mn-lt"/>
              <a:ea typeface="+mn-ea"/>
            </a:endParaRPr>
          </a:p>
          <a:p>
            <a:pPr lvl="1"/>
            <a:r>
              <a:rPr lang="ko-KR" altLang="en-US" kern="0" spc="0" dirty="0">
                <a:effectLst/>
                <a:latin typeface="+mn-lt"/>
                <a:ea typeface="+mn-ea"/>
              </a:rPr>
              <a:t>양질의 콘텐츠 제작 </a:t>
            </a:r>
            <a:r>
              <a:rPr lang="en-US" altLang="ko-KR" kern="0" spc="0" dirty="0">
                <a:effectLst/>
                <a:latin typeface="+mn-lt"/>
                <a:ea typeface="+mn-ea"/>
              </a:rPr>
              <a:t>: </a:t>
            </a:r>
            <a:r>
              <a:rPr lang="ko-KR" altLang="en-US" kern="0" spc="0" dirty="0">
                <a:effectLst/>
                <a:latin typeface="+mn-lt"/>
                <a:ea typeface="+mn-ea"/>
              </a:rPr>
              <a:t>게임 플랫폼 </a:t>
            </a:r>
            <a:r>
              <a:rPr lang="en-US" altLang="ko-KR" kern="0" spc="0" dirty="0">
                <a:effectLst/>
                <a:latin typeface="+mn-lt"/>
                <a:ea typeface="+mn-ea"/>
              </a:rPr>
              <a:t>STEAM </a:t>
            </a:r>
            <a:r>
              <a:rPr lang="ko-KR" altLang="en-US" kern="0" spc="0" dirty="0">
                <a:effectLst/>
                <a:latin typeface="+mn-lt"/>
                <a:ea typeface="+mn-ea"/>
              </a:rPr>
              <a:t>등록 목표</a:t>
            </a:r>
            <a:endParaRPr lang="en-US" altLang="ko-KR" kern="0" spc="0" dirty="0">
              <a:effectLst/>
              <a:latin typeface="+mn-lt"/>
              <a:ea typeface="+mn-ea"/>
            </a:endParaRPr>
          </a:p>
          <a:p>
            <a:pPr lvl="1"/>
            <a:endParaRPr lang="en-US" altLang="ko-KR" kern="0" dirty="0">
              <a:latin typeface="+mn-lt"/>
              <a:ea typeface="+mn-ea"/>
            </a:endParaRPr>
          </a:p>
          <a:p>
            <a:r>
              <a:rPr lang="ko-KR" altLang="en-US" dirty="0"/>
              <a:t>비전</a:t>
            </a:r>
            <a:endParaRPr lang="en-US" altLang="ko-KR" dirty="0"/>
          </a:p>
          <a:p>
            <a:pPr lvl="1"/>
            <a:r>
              <a:rPr lang="en-US" altLang="ko-KR" kern="0" dirty="0">
                <a:latin typeface="+mn-lt"/>
                <a:ea typeface="+mn-ea"/>
              </a:rPr>
              <a:t>VR</a:t>
            </a:r>
            <a:r>
              <a:rPr lang="ko-KR" altLang="en-US" kern="0" dirty="0">
                <a:latin typeface="+mn-lt"/>
                <a:ea typeface="+mn-ea"/>
              </a:rPr>
              <a:t>의 궁극적인 목표 추구 </a:t>
            </a:r>
            <a:r>
              <a:rPr lang="en-US" altLang="ko-KR" kern="0" dirty="0">
                <a:latin typeface="+mn-lt"/>
                <a:ea typeface="+mn-ea"/>
              </a:rPr>
              <a:t>: </a:t>
            </a:r>
            <a:r>
              <a:rPr lang="ko-KR" altLang="en-US" kern="0" dirty="0">
                <a:latin typeface="+mn-lt"/>
                <a:ea typeface="+mn-ea"/>
              </a:rPr>
              <a:t>현실과 가상의 경계선 제거</a:t>
            </a:r>
            <a:endParaRPr lang="en-US" altLang="ko-KR" kern="0" dirty="0">
              <a:latin typeface="+mn-lt"/>
              <a:ea typeface="+mn-ea"/>
            </a:endParaRPr>
          </a:p>
          <a:p>
            <a:pPr lvl="1"/>
            <a:r>
              <a:rPr lang="en-US" altLang="ko-KR" kern="0" spc="0" dirty="0">
                <a:effectLst/>
                <a:latin typeface="+mn-lt"/>
                <a:ea typeface="+mn-ea"/>
              </a:rPr>
              <a:t>VR/AR </a:t>
            </a:r>
            <a:r>
              <a:rPr lang="ko-KR" altLang="en-US" kern="0" dirty="0">
                <a:latin typeface="+mn-lt"/>
                <a:ea typeface="+mn-ea"/>
              </a:rPr>
              <a:t>산업 기여 </a:t>
            </a:r>
            <a:r>
              <a:rPr lang="en-US" altLang="ko-KR" kern="0" dirty="0">
                <a:latin typeface="+mn-lt"/>
                <a:ea typeface="+mn-ea"/>
              </a:rPr>
              <a:t>: </a:t>
            </a:r>
            <a:r>
              <a:rPr lang="ko-KR" altLang="en-US" kern="0" dirty="0">
                <a:latin typeface="+mn-lt"/>
                <a:ea typeface="+mn-ea"/>
              </a:rPr>
              <a:t>새로운 유입을 발생</a:t>
            </a:r>
            <a:endParaRPr lang="en-US" altLang="ko-KR" kern="0" dirty="0">
              <a:latin typeface="+mn-lt"/>
              <a:ea typeface="+mn-ea"/>
            </a:endParaRPr>
          </a:p>
          <a:p>
            <a:pPr marL="457200" lvl="1" indent="0">
              <a:buNone/>
            </a:pPr>
            <a:endParaRPr lang="ko-KR" altLang="en-US" kern="0" spc="0" dirty="0">
              <a:effectLst/>
              <a:latin typeface="+mn-lt"/>
              <a:ea typeface="+mn-ea"/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79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B720B-6F36-9636-1125-79AE81B8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내용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1FFDF-3B5C-D7A3-7F18-1E93AA33F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분류 서버</a:t>
            </a:r>
            <a:endParaRPr lang="en-US" altLang="ko-KR" dirty="0"/>
          </a:p>
          <a:p>
            <a:pPr lvl="1"/>
            <a:r>
              <a:rPr lang="en-US" altLang="ko-KR" dirty="0"/>
              <a:t>Google </a:t>
            </a:r>
            <a:r>
              <a:rPr lang="en-US" altLang="ko-KR" dirty="0" err="1"/>
              <a:t>Tensorflow</a:t>
            </a:r>
            <a:r>
              <a:rPr lang="en-US" altLang="ko-KR" dirty="0"/>
              <a:t>, Google </a:t>
            </a:r>
            <a:r>
              <a:rPr lang="en-US" altLang="ko-KR" dirty="0" err="1"/>
              <a:t>Colaboratory</a:t>
            </a:r>
            <a:endParaRPr lang="en-US" altLang="ko-KR" dirty="0"/>
          </a:p>
          <a:p>
            <a:pPr lvl="1"/>
            <a:r>
              <a:rPr lang="en-US" altLang="ko-KR" dirty="0"/>
              <a:t>Flask</a:t>
            </a:r>
            <a:r>
              <a:rPr lang="ko-KR" altLang="en-US" dirty="0"/>
              <a:t>를 이용한 </a:t>
            </a:r>
            <a:r>
              <a:rPr lang="en-US" altLang="ko-KR" dirty="0"/>
              <a:t>REST API</a:t>
            </a:r>
            <a:r>
              <a:rPr lang="ko-KR" altLang="en-US" dirty="0"/>
              <a:t>서버 적용</a:t>
            </a:r>
            <a:endParaRPr lang="en-US" altLang="ko-KR" dirty="0"/>
          </a:p>
          <a:p>
            <a:pPr lvl="1"/>
            <a:r>
              <a:rPr lang="en-US" altLang="ko-KR" dirty="0"/>
              <a:t>Request</a:t>
            </a:r>
            <a:r>
              <a:rPr lang="ko-KR" altLang="en-US" dirty="0"/>
              <a:t>로 받은 이미지 데이터에 대한 분류 반환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데이터베이스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</a:p>
          <a:p>
            <a:pPr lvl="1"/>
            <a:r>
              <a:rPr lang="en-US" altLang="ko-KR" dirty="0"/>
              <a:t>Flask</a:t>
            </a:r>
            <a:r>
              <a:rPr lang="ko-KR" altLang="en-US" dirty="0"/>
              <a:t>를 이용한 </a:t>
            </a:r>
            <a:r>
              <a:rPr lang="en-US" altLang="ko-KR" dirty="0"/>
              <a:t>REST API </a:t>
            </a:r>
            <a:r>
              <a:rPr lang="ko-KR" altLang="en-US" dirty="0"/>
              <a:t>서버 적용</a:t>
            </a:r>
            <a:endParaRPr lang="en-US" altLang="ko-KR" dirty="0"/>
          </a:p>
          <a:p>
            <a:pPr lvl="1"/>
            <a:r>
              <a:rPr lang="ko-KR" altLang="en-US" dirty="0"/>
              <a:t>콘텐츠 정보에 대한 </a:t>
            </a:r>
            <a:r>
              <a:rPr lang="en-US" altLang="ko-KR" dirty="0"/>
              <a:t>CRUD(Create, Read, Update, Delete)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482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EDE2B-2904-7520-94AC-F41D8FCF9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5D619-B6B5-57F9-7E6A-B817E120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내용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EB68A4-4643-96F0-3F49-1B7633E9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사진 측량</a:t>
            </a:r>
            <a:endParaRPr lang="en-US" altLang="ko-KR" dirty="0"/>
          </a:p>
          <a:p>
            <a:pPr lvl="1"/>
            <a:r>
              <a:rPr lang="en-US" altLang="ko-KR" dirty="0" err="1"/>
              <a:t>Meshroom</a:t>
            </a:r>
            <a:r>
              <a:rPr lang="en-US" altLang="ko-KR" dirty="0"/>
              <a:t>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r>
              <a:rPr lang="ko-KR" altLang="en-US" dirty="0"/>
              <a:t>약 </a:t>
            </a:r>
            <a:r>
              <a:rPr lang="en-US" altLang="ko-KR" dirty="0"/>
              <a:t>30 ~ 50</a:t>
            </a:r>
            <a:r>
              <a:rPr lang="ko-KR" altLang="en-US" dirty="0"/>
              <a:t>장 이미지 데이터를 통해 점 구름 생성</a:t>
            </a:r>
            <a:endParaRPr lang="en-US" altLang="ko-KR" dirty="0"/>
          </a:p>
          <a:p>
            <a:pPr lvl="1"/>
            <a:r>
              <a:rPr lang="ko-KR" altLang="en-US" dirty="0"/>
              <a:t>점 구름의 </a:t>
            </a:r>
            <a:r>
              <a:rPr lang="ko-KR" altLang="en-US" dirty="0" err="1"/>
              <a:t>메쉬화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3D </a:t>
            </a:r>
            <a:r>
              <a:rPr lang="ko-KR" altLang="en-US" dirty="0">
                <a:sym typeface="Wingdings" panose="05000000000000000000" pitchFamily="2" charset="2"/>
              </a:rPr>
              <a:t>모델 생성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TCG(Trading Card Game) </a:t>
            </a:r>
            <a:r>
              <a:rPr lang="ko-KR" altLang="en-US" dirty="0"/>
              <a:t>콘텐츠</a:t>
            </a:r>
            <a:endParaRPr lang="en-US" altLang="ko-KR" dirty="0"/>
          </a:p>
          <a:p>
            <a:pPr lvl="1"/>
            <a:r>
              <a:rPr lang="ko-KR" altLang="en-US" dirty="0"/>
              <a:t>사진 측량을 통해 얻은 </a:t>
            </a:r>
            <a:r>
              <a:rPr lang="en-US" altLang="ko-KR" dirty="0"/>
              <a:t>3D </a:t>
            </a:r>
            <a:r>
              <a:rPr lang="ko-KR" altLang="en-US" dirty="0"/>
              <a:t>모델 활용</a:t>
            </a:r>
            <a:endParaRPr lang="en-US" altLang="ko-KR" dirty="0"/>
          </a:p>
          <a:p>
            <a:pPr lvl="1"/>
            <a:r>
              <a:rPr lang="ko-KR" altLang="en-US" dirty="0"/>
              <a:t>이미지 분류 서버로 얻은 분류로 오브젝트</a:t>
            </a:r>
            <a:r>
              <a:rPr lang="en-US" altLang="ko-KR" dirty="0"/>
              <a:t>(Card)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/>
              <a:t>오브젝트와 상호작용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405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FEB0E-7760-6D5D-75B6-27F6727F5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39E67-481D-31CE-918F-AC64AD6A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내용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DF199-4C07-A944-C0D0-AD038A63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멀티플레이</a:t>
            </a:r>
            <a:endParaRPr lang="en-US" altLang="ko-KR" dirty="0"/>
          </a:p>
          <a:p>
            <a:pPr lvl="1"/>
            <a:r>
              <a:rPr lang="en-US" altLang="ko-KR" dirty="0"/>
              <a:t>PvP(Player vs Player) </a:t>
            </a:r>
            <a:r>
              <a:rPr lang="ko-KR" altLang="en-US" dirty="0"/>
              <a:t>방식의 </a:t>
            </a:r>
            <a:r>
              <a:rPr lang="en-US" altLang="ko-KR" dirty="0"/>
              <a:t>TCG </a:t>
            </a:r>
            <a:r>
              <a:rPr lang="ko-KR" altLang="en-US" dirty="0"/>
              <a:t>콘텐츠 구현</a:t>
            </a:r>
            <a:endParaRPr lang="en-US" altLang="ko-KR" dirty="0"/>
          </a:p>
          <a:p>
            <a:pPr lvl="1"/>
            <a:r>
              <a:rPr lang="en-US" altLang="ko-KR" dirty="0"/>
              <a:t>Unity Photon Network 2</a:t>
            </a:r>
          </a:p>
          <a:p>
            <a:pPr lvl="1"/>
            <a:r>
              <a:rPr lang="en-US" altLang="ko-KR" dirty="0"/>
              <a:t>Unity </a:t>
            </a:r>
            <a:r>
              <a:rPr lang="en-US" altLang="ko-KR" dirty="0" err="1"/>
              <a:t>NetCode</a:t>
            </a:r>
            <a:r>
              <a:rPr lang="en-US" altLang="ko-KR" dirty="0"/>
              <a:t> for </a:t>
            </a:r>
            <a:r>
              <a:rPr lang="en-US" altLang="ko-KR" dirty="0" err="1"/>
              <a:t>GameObjects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로그인 서버 및 채팅</a:t>
            </a:r>
            <a:endParaRPr lang="en-US" altLang="ko-KR" dirty="0"/>
          </a:p>
          <a:p>
            <a:pPr lvl="1"/>
            <a:r>
              <a:rPr lang="en-US" altLang="ko-KR" dirty="0" err="1"/>
              <a:t>Nakama</a:t>
            </a:r>
            <a:r>
              <a:rPr lang="en-US" altLang="ko-KR" dirty="0"/>
              <a:t>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 lvl="1"/>
            <a:r>
              <a:rPr lang="ko-KR" altLang="en-US" dirty="0"/>
              <a:t>로그인 세션 관리 및 채팅</a:t>
            </a:r>
            <a:endParaRPr lang="en-US" altLang="ko-KR" dirty="0"/>
          </a:p>
          <a:p>
            <a:pPr lvl="1"/>
            <a:r>
              <a:rPr lang="ko-KR" altLang="en-US" dirty="0"/>
              <a:t>친구 등 커뮤니티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185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CF920-9F1F-77BA-EBD8-D537A296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추진 전략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32953-56F1-841E-CB8A-7DA6AC3C1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관리 체계</a:t>
            </a:r>
            <a:endParaRPr lang="en-US" altLang="ko-KR" dirty="0"/>
          </a:p>
          <a:p>
            <a:pPr lvl="1"/>
            <a:r>
              <a:rPr lang="ko-KR" altLang="en-US" dirty="0"/>
              <a:t>프로젝트 매니저 </a:t>
            </a:r>
            <a:r>
              <a:rPr lang="en-US" altLang="ko-KR" dirty="0"/>
              <a:t>: </a:t>
            </a:r>
            <a:r>
              <a:rPr lang="ko-KR" altLang="en-US" dirty="0"/>
              <a:t>설지석</a:t>
            </a:r>
            <a:endParaRPr lang="en-US" altLang="ko-KR" dirty="0"/>
          </a:p>
          <a:p>
            <a:pPr lvl="1"/>
            <a:r>
              <a:rPr lang="ko-KR" altLang="en-US" dirty="0"/>
              <a:t>요구사항 정의서 기반 주간 진행도 점검</a:t>
            </a:r>
            <a:endParaRPr lang="en-US" altLang="ko-KR" dirty="0"/>
          </a:p>
          <a:p>
            <a:pPr lvl="1"/>
            <a:r>
              <a:rPr lang="en-US" altLang="ko-KR" dirty="0"/>
              <a:t>Notion</a:t>
            </a:r>
            <a:r>
              <a:rPr lang="ko-KR" altLang="en-US" dirty="0"/>
              <a:t> 및 </a:t>
            </a:r>
            <a:r>
              <a:rPr lang="en-US" altLang="ko-KR" dirty="0"/>
              <a:t>Discord </a:t>
            </a:r>
            <a:r>
              <a:rPr lang="ko-KR" altLang="en-US" dirty="0"/>
              <a:t>활용한 온라인 회의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프로젝트 진행</a:t>
            </a:r>
            <a:endParaRPr lang="en-US" altLang="ko-KR" dirty="0"/>
          </a:p>
          <a:p>
            <a:pPr lvl="1"/>
            <a:r>
              <a:rPr lang="ko-KR" altLang="en-US" dirty="0"/>
              <a:t>프로토타입 방식</a:t>
            </a:r>
            <a:endParaRPr lang="en-US" altLang="ko-KR" dirty="0"/>
          </a:p>
          <a:p>
            <a:pPr lvl="1"/>
            <a:r>
              <a:rPr lang="ko-KR" altLang="en-US" dirty="0"/>
              <a:t>프레임워크 </a:t>
            </a:r>
            <a:r>
              <a:rPr lang="en-US" altLang="ko-KR" dirty="0"/>
              <a:t>: Unity, </a:t>
            </a:r>
            <a:r>
              <a:rPr lang="en-US" altLang="ko-KR" dirty="0" err="1"/>
              <a:t>Meshroom</a:t>
            </a:r>
            <a:r>
              <a:rPr lang="en-US" altLang="ko-KR" dirty="0"/>
              <a:t>, </a:t>
            </a:r>
            <a:r>
              <a:rPr lang="en-US" altLang="ko-KR" dirty="0" err="1"/>
              <a:t>Tesorflow</a:t>
            </a:r>
            <a:r>
              <a:rPr lang="en-US" altLang="ko-KR" dirty="0"/>
              <a:t>, Flask, Docker, Meta All-In-One SDK, MySQL, </a:t>
            </a:r>
            <a:r>
              <a:rPr lang="en-US" altLang="ko-KR" dirty="0" err="1"/>
              <a:t>Nakama</a:t>
            </a:r>
            <a:endParaRPr lang="en-US" altLang="ko-KR" dirty="0"/>
          </a:p>
          <a:p>
            <a:pPr lvl="1"/>
            <a:r>
              <a:rPr lang="ko-KR" altLang="en-US" dirty="0"/>
              <a:t>사용 언어 </a:t>
            </a:r>
            <a:r>
              <a:rPr lang="en-US" altLang="ko-KR" dirty="0"/>
              <a:t>: C#, Python</a:t>
            </a:r>
          </a:p>
          <a:p>
            <a:pPr lvl="1"/>
            <a:r>
              <a:rPr lang="ko-KR" altLang="en-US" dirty="0"/>
              <a:t>형상 관리 </a:t>
            </a:r>
            <a:r>
              <a:rPr lang="en-US" altLang="ko-KR" dirty="0"/>
              <a:t>: 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153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 dirty="0" smtClean="0">
            <a:latin typeface="Trebuchet MS" panose="020B06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 anchorCtr="0">
        <a:spAutoFit/>
      </a:bodyPr>
      <a:lstStyle>
        <a:defPPr algn="ctr">
          <a:defRPr sz="1200" b="1" dirty="0" smtClean="0">
            <a:latin typeface="Trebuchet MS" panose="020B0603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5863</TotalTime>
  <Pages>19</Pages>
  <Words>633</Words>
  <Characters>0</Characters>
  <Application>Microsoft Office PowerPoint</Application>
  <DocSecurity>0</DocSecurity>
  <PresentationFormat>와이드스크린</PresentationFormat>
  <Lines>0</Lines>
  <Paragraphs>115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Wingdings</vt:lpstr>
      <vt:lpstr>굴림</vt:lpstr>
      <vt:lpstr>맑은 고딕</vt:lpstr>
      <vt:lpstr>Arial</vt:lpstr>
      <vt:lpstr>Verdana</vt:lpstr>
      <vt:lpstr>Trebuchet MS</vt:lpstr>
      <vt:lpstr>Tahoma</vt:lpstr>
      <vt:lpstr>Office 테마</vt:lpstr>
      <vt:lpstr>현실 물체 이미지 기반 동적 객체 변환을 활용한 가상현실 TCG 콘텐츠</vt:lpstr>
      <vt:lpstr>목차</vt:lpstr>
      <vt:lpstr>프로젝트의 배경 및 필요성(1/2)</vt:lpstr>
      <vt:lpstr>프로젝트의 배경 및 필요성(2/2)</vt:lpstr>
      <vt:lpstr>프로젝트 목표 및 비전</vt:lpstr>
      <vt:lpstr>프로젝트 내용(1/3)</vt:lpstr>
      <vt:lpstr>프로젝트 내용(2/3)</vt:lpstr>
      <vt:lpstr>프로젝트 내용(3/3)</vt:lpstr>
      <vt:lpstr>프로젝트 추진 전략(1/3)</vt:lpstr>
      <vt:lpstr>프로젝트 추진 전략(2/3)</vt:lpstr>
      <vt:lpstr>프로젝트 추진 전략(3/3)</vt:lpstr>
      <vt:lpstr>기대 효과</vt:lpstr>
      <vt:lpstr>PowerPoint 프레젠테이션</vt:lpstr>
      <vt:lpstr>참고문헌</vt:lpstr>
    </vt:vector>
  </TitlesOfParts>
  <Company>KUCG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Neary Kam</dc:creator>
  <cp:lastModifiedBy>Jiseok SEOL</cp:lastModifiedBy>
  <cp:revision>1546</cp:revision>
  <cp:lastPrinted>2023-06-21T06:35:32Z</cp:lastPrinted>
  <dcterms:modified xsi:type="dcterms:W3CDTF">2025-03-05T01:36:36Z</dcterms:modified>
</cp:coreProperties>
</file>