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390" r:id="rId3"/>
    <p:sldId id="393" r:id="rId4"/>
    <p:sldId id="349" r:id="rId5"/>
    <p:sldId id="394" r:id="rId6"/>
    <p:sldId id="392" r:id="rId7"/>
    <p:sldId id="350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514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43"/>
    <a:srgbClr val="000000"/>
    <a:srgbClr val="F2F2F2"/>
    <a:srgbClr val="0066FF"/>
    <a:srgbClr val="4990FB"/>
    <a:srgbClr val="FF06AD"/>
    <a:srgbClr val="7C67F5"/>
    <a:srgbClr val="FF5574"/>
    <a:srgbClr val="F9B2B7"/>
    <a:srgbClr val="FF7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/>
    <p:restoredTop sz="94430"/>
  </p:normalViewPr>
  <p:slideViewPr>
    <p:cSldViewPr snapToGrid="0" showGuides="1">
      <p:cViewPr>
        <p:scale>
          <a:sx n="65" d="100"/>
          <a:sy n="65" d="100"/>
        </p:scale>
        <p:origin x="144" y="1536"/>
      </p:cViewPr>
      <p:guideLst>
        <p:guide pos="3840"/>
        <p:guide orient="horz" pos="4156"/>
        <p:guide orient="horz" pos="890"/>
        <p:guide pos="143"/>
        <p:guide orient="horz" pos="2205"/>
        <p:guide orient="horz" pos="3997"/>
        <p:guide pos="7514"/>
        <p:guide orient="horz" pos="346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4B7-2758-5A48-BC94-8A7E202A64B2}" type="datetimeFigureOut">
              <a:rPr kumimoji="1" lang="ko-Kore-KR" altLang="en-US" smtClean="0"/>
              <a:t>2024. 11. 25.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73B87-290C-024F-9162-ACDB1C42B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8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E133-C782-FC9A-3237-BE9D23D8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E5314A-26CE-BCEF-B421-2313FA91E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D4E44-CB4F-DC1F-D461-2A6A3425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EB97-AF49-8A42-BD0F-41751C6F1C07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B5805-79F4-B1AF-DDA7-84E004F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60DF8-F069-C75B-8499-EB77BFF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05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642E-6284-B825-CB49-96F5AFE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9A16C-11C3-2E24-411D-9918DDE7C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BA585-4FEF-8BBD-9183-C93BD475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9C18-DB0E-4E48-9722-48398B8AB608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6739C-BC09-1184-7ECA-A22F6351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39B81-A071-544D-DD17-6097EAD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49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AA08-0DB7-C45C-5B06-DFE87A3AA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6B54D-7B21-EC25-12F0-97F50CBC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EBD34-5A77-8BE6-B5B9-67EE743C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5BC-2D21-E946-9FBC-8973722E25D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3E20-C6FB-13CE-2559-DAF7D10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9030C-151E-A1DB-BDDC-088CB185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8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8DB1-E95D-C0A6-1C81-BCE64B9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15EF8-1D20-46E1-4F1D-D264FD4F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67DA2-2D10-9E27-F628-D816238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97DD-5FDC-8148-8220-1C63AF5D3D41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70151-5B6A-0113-4E24-68F6CD6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18BF0-7279-53D2-D764-BDB7DEA3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0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A7A4-CE0B-2EC1-620A-019650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14641-E782-1F1A-493D-15379731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C572B-4F1F-D9F9-B68A-531145EA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A949-ABC0-F249-A41C-B0F425C96740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04AE-5F55-8273-601B-A6655EB4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2AD48-F696-7F37-B48B-0799D7E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7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F1D4F-4ACB-1DB3-D8C5-2D6B512F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FB5AD-B549-98D1-6221-D4A3BF26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F90B1-4318-4AB5-09BA-A30347C4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EFDFF-6796-D41D-D2F0-0722195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BBA2-17E3-3F4D-9310-AC1758D1CCA7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C123D-3BE8-7141-9029-1C46478C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0B834-C374-6C6B-1EEF-4DC0CC81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3823-D604-3485-D595-C5A92CC3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72AC8-86F4-5CB7-C89C-B2A16235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4B143-76AC-CAB6-950D-558CD1D4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060E3-991A-306B-42AB-D9C0C031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D6688-BA47-F0E4-E3E2-7F387B0A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08AD9A-8363-B4AA-AE69-7AD1687A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6CD-4931-AC47-841B-C3124D7A3E8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986509-C440-F4D9-999D-A39D8CDD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9DDBC-56E6-962C-4289-F2884382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6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FAEA-0139-F353-ED8D-A2EDE705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69EFB-686F-28C6-91E4-87A4BA01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340-C0C3-F641-A47A-D93461E4335D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CB062-0CD7-A54D-EE62-2C781DB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AC2AD-2E4A-C428-8261-15B129A9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32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F0CA3-76D1-CDA9-DF93-0CCAC57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7629-D94D-CF41-8FD2-AAD1C05043E6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09CA4-B958-47E8-6692-CF32B19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A5D29-6EA0-BE85-C2E9-CEC25870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E9E5-483D-C650-3F35-AE6EF8F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6457-A857-ADBF-B57E-767AB434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F5F0-7B71-D709-A922-ACB89BE3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F42F5-3955-32D6-AD41-82DEE039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0343-DDAA-AB48-8695-DB0B727B9096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641CF-8C13-A4A4-ADD3-70490B19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59153-8608-00F0-D175-F285CAD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388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E501D-B7F4-9987-1C8E-0166B5D3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F32158-732D-3F2F-25EE-B7A7FF43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76353-12B8-EC37-C180-5175D2C3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152EF-9AE2-6095-4D03-4A1AAD75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E363-D2BB-934C-82E9-61E5FCBC449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4E410-F6FC-A756-D4A8-EFF95CD1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DBC5F-688C-E472-8B01-B929B08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3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B5BC6-358E-D73C-95BC-5413B540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5E468-EB11-0974-E7CB-AE21F19B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F2BA3-8438-1318-760A-3B2EA891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CCB20-26B8-674C-B7D2-DCB76D2FE79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AD2CF-6839-E0DC-6C17-DD69132A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86906-091C-0EDE-B549-1EDEEB130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79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CE895-5866-48A5-BBF5-96A55C0AD21C}"/>
              </a:ext>
            </a:extLst>
          </p:cNvPr>
          <p:cNvSpPr txBox="1"/>
          <p:nvPr/>
        </p:nvSpPr>
        <p:spPr>
          <a:xfrm>
            <a:off x="2882283" y="2345568"/>
            <a:ext cx="6426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err="1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융합캡스톤디자인</a:t>
            </a:r>
            <a:r>
              <a:rPr kumimoji="1" lang="ko-KR" altLang="en-US" sz="40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 결과 발표</a:t>
            </a:r>
            <a:endParaRPr kumimoji="1" lang="ko-Kore-KR" altLang="en-US" sz="40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87DB8-B647-553E-A499-2042790A5211}"/>
              </a:ext>
            </a:extLst>
          </p:cNvPr>
          <p:cNvSpPr txBox="1"/>
          <p:nvPr/>
        </p:nvSpPr>
        <p:spPr>
          <a:xfrm>
            <a:off x="5587335" y="366900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0000"/>
                </a:solidFill>
                <a:latin typeface="TAEBAEK font" pitchFamily="2" charset="-127"/>
                <a:ea typeface="TAEBAEK font" pitchFamily="2" charset="-127"/>
              </a:rPr>
              <a:t>GAN-G</a:t>
            </a:r>
            <a:endParaRPr kumimoji="1" lang="ko-Kore-KR" altLang="en-US" dirty="0">
              <a:solidFill>
                <a:srgbClr val="000000"/>
              </a:solidFill>
              <a:latin typeface="TAEBAEK font" pitchFamily="2" charset="-127"/>
              <a:ea typeface="TAEBAEK fon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5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D193-ED9E-FC95-EC08-7E6BDD32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D145E-FF5A-3ADB-F33F-9D7C1D4C9852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0B66D-E7B6-64FF-4853-95C794E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243E5-05A4-0D40-3A1D-FBF2EC6DF5E1}"/>
              </a:ext>
            </a:extLst>
          </p:cNvPr>
          <p:cNvSpPr txBox="1"/>
          <p:nvPr/>
        </p:nvSpPr>
        <p:spPr>
          <a:xfrm>
            <a:off x="617900" y="1235801"/>
            <a:ext cx="690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정상 데이터 </a:t>
            </a:r>
            <a:r>
              <a:rPr kumimoji="1" lang="en-US" altLang="ko-KR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MSE </a:t>
            </a:r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및 비정상 데이터 </a:t>
            </a:r>
            <a:r>
              <a:rPr kumimoji="1" lang="en-US" altLang="ko-KR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MSE</a:t>
            </a:r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값을 정의하는 </a:t>
            </a:r>
            <a:r>
              <a:rPr kumimoji="1" lang="en-US" altLang="ko-KR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Threshold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14373C0-7CCA-EE6C-7CF4-8B78DA029EAC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 descr="텍스트, 라인, 폰트, 그래프이(가) 표시된 사진&#10;&#10;자동 생성된 설명">
            <a:extLst>
              <a:ext uri="{FF2B5EF4-FFF2-40B4-BE49-F238E27FC236}">
                <a16:creationId xmlns:a16="http://schemas.microsoft.com/office/drawing/2014/main" id="{E1C6E4AD-5888-AD90-24B1-307AC32F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7" b="-1550"/>
          <a:stretch/>
        </p:blipFill>
        <p:spPr>
          <a:xfrm>
            <a:off x="617900" y="1836349"/>
            <a:ext cx="6345754" cy="1560512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6CD380C6-F2CE-DB90-6101-0E7207850978}"/>
              </a:ext>
            </a:extLst>
          </p:cNvPr>
          <p:cNvSpPr/>
          <p:nvPr/>
        </p:nvSpPr>
        <p:spPr>
          <a:xfrm>
            <a:off x="277178" y="3597299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2510-2C3B-7CE4-F620-ACDAF8AA99B7}"/>
              </a:ext>
            </a:extLst>
          </p:cNvPr>
          <p:cNvSpPr txBox="1"/>
          <p:nvPr/>
        </p:nvSpPr>
        <p:spPr>
          <a:xfrm>
            <a:off x="704368" y="359729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전처리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된 정상 데이터에 각각의 </a:t>
            </a:r>
            <a:r>
              <a:rPr lang="ko-KR" altLang="en-US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전처리된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데이터를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PCA</a:t>
            </a:r>
            <a:r>
              <a:rPr lang="ko-KR" altLang="en-US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적용하여 주성분을 추출한 뒤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</a:p>
          <a:p>
            <a:pPr algn="just"/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이를 기반으로 정상 데이터와 비정상 데이터를 복원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2F7C5458-424C-3A43-5E53-BAC2A2A7D8EB}"/>
              </a:ext>
            </a:extLst>
          </p:cNvPr>
          <p:cNvSpPr/>
          <p:nvPr/>
        </p:nvSpPr>
        <p:spPr>
          <a:xfrm>
            <a:off x="277178" y="463975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AFE65-4188-0352-B8E8-988F2C90ED5A}"/>
              </a:ext>
            </a:extLst>
          </p:cNvPr>
          <p:cNvSpPr txBox="1"/>
          <p:nvPr/>
        </p:nvSpPr>
        <p:spPr>
          <a:xfrm>
            <a:off x="704368" y="4639750"/>
            <a:ext cx="11311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정상 데이터는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PCA</a:t>
            </a:r>
            <a:r>
              <a:rPr lang="ko-KR" altLang="en-US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통해 높은 복원도를 보이는 반면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비정상 데이터는 복원이 잘 이루어지지 않는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특징을 활용</a:t>
            </a:r>
            <a:endParaRPr lang="en-US" altLang="ko-KR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이를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활용하여 첨부한 사진을 통해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Threshold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값이 정상 데이터의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MSE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값과 비정상 데이터의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MSE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값의 사이에 존재함을 확인</a:t>
            </a:r>
          </a:p>
          <a:p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3E7E0-FD15-D051-24E5-2CCD57118750}"/>
              </a:ext>
            </a:extLst>
          </p:cNvPr>
          <p:cNvSpPr txBox="1"/>
          <p:nvPr/>
        </p:nvSpPr>
        <p:spPr>
          <a:xfrm>
            <a:off x="721006" y="5545638"/>
            <a:ext cx="1027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해당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Threshold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값을 이용하여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test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데이터를 분석하고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데이터의 정상 여부를 판단하여 비교 분석을 수행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938B1A10-B58D-77F8-81DE-9168DA0279F0}"/>
              </a:ext>
            </a:extLst>
          </p:cNvPr>
          <p:cNvSpPr/>
          <p:nvPr/>
        </p:nvSpPr>
        <p:spPr>
          <a:xfrm>
            <a:off x="277178" y="5535563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97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9F08-A75B-9A7B-90BD-76C23D353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20B2E-FC20-E436-34AA-38784FB38C1E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4B070-61CF-8F1F-9C0C-5AEBB29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D74E0-6374-E251-C914-45945A0459CB}"/>
              </a:ext>
            </a:extLst>
          </p:cNvPr>
          <p:cNvSpPr txBox="1"/>
          <p:nvPr/>
        </p:nvSpPr>
        <p:spPr>
          <a:xfrm>
            <a:off x="617900" y="1235801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주성분과 스케일링 사이의 관계 </a:t>
            </a:r>
            <a:r>
              <a:rPr kumimoji="1" lang="en-US" altLang="ko-KR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-</a:t>
            </a:r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주성분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3008781-AC06-4CC1-CFEC-8E690749716D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1407AE-6056-28E4-8AB8-9D041B92C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47896"/>
              </p:ext>
            </p:extLst>
          </p:nvPr>
        </p:nvGraphicFramePr>
        <p:xfrm>
          <a:off x="617900" y="1836349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89362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222995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38424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Scaling type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Principal components count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Threshold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Min-max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1,420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0.00025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Standard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None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0.00015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10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Robust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Helvetica" pitchFamily="2" charset="0"/>
                        </a:rPr>
                        <a:t>0.16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4469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6504CB-D246-EC80-E7CB-BEEA30140995}"/>
              </a:ext>
            </a:extLst>
          </p:cNvPr>
          <p:cNvSpPr txBox="1"/>
          <p:nvPr/>
        </p:nvSpPr>
        <p:spPr>
          <a:xfrm>
            <a:off x="691514" y="3721659"/>
            <a:ext cx="95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실험 결과</a:t>
            </a:r>
            <a:r>
              <a:rPr lang="en-US" altLang="ko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Min-Max Scaling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주성분 </a:t>
            </a:r>
            <a:r>
              <a:rPr lang="en-US" altLang="ko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1,420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활용하여 </a:t>
            </a:r>
            <a:r>
              <a:rPr lang="en-US" altLang="ko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0.00025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</a:t>
            </a:r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Threshold</a:t>
            </a:r>
            <a:r>
              <a:rPr lang="ko-KR" altLang="en-US" b="1" dirty="0" err="1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</a:t>
            </a:r>
            <a:endParaRPr lang="en-US" altLang="ko-KR" b="1" dirty="0">
              <a:solidFill>
                <a:srgbClr val="1B214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5237797F-84E0-4383-E3E5-0C37AC1EC2E1}"/>
              </a:ext>
            </a:extLst>
          </p:cNvPr>
          <p:cNvSpPr/>
          <p:nvPr/>
        </p:nvSpPr>
        <p:spPr>
          <a:xfrm>
            <a:off x="313690" y="3691073"/>
            <a:ext cx="377824" cy="335832"/>
          </a:xfrm>
          <a:prstGeom prst="rightArrow">
            <a:avLst/>
          </a:prstGeom>
          <a:solidFill>
            <a:srgbClr val="1B21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BFB6C-DDCD-6676-FBC7-BCBF3953B8DB}"/>
              </a:ext>
            </a:extLst>
          </p:cNvPr>
          <p:cNvSpPr txBox="1"/>
          <p:nvPr/>
        </p:nvSpPr>
        <p:spPr>
          <a:xfrm>
            <a:off x="708114" y="4387620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Robust Scaling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주성분 </a:t>
            </a:r>
            <a:r>
              <a:rPr lang="en-US" altLang="ko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활용하여 </a:t>
            </a:r>
            <a:r>
              <a:rPr lang="en-US" altLang="ko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0.16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Threshold</a:t>
            </a:r>
            <a:r>
              <a:rPr lang="ko-KR" altLang="en-US" b="1" dirty="0" err="1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59D1-5E72-8221-82E4-CD5DB60AD2DE}"/>
              </a:ext>
            </a:extLst>
          </p:cNvPr>
          <p:cNvSpPr txBox="1"/>
          <p:nvPr/>
        </p:nvSpPr>
        <p:spPr>
          <a:xfrm>
            <a:off x="708114" y="5058632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Stan</a:t>
            </a:r>
            <a:r>
              <a:rPr lang="en-US" altLang="ko-Kore-KR" b="1" dirty="0">
                <a:solidFill>
                  <a:srgbClr val="1B214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" altLang="ko-Kore-KR" b="1" dirty="0" err="1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ard</a:t>
            </a:r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Scaling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테스트 데이터의 정상 여부를 판단할 수 있는 </a:t>
            </a:r>
            <a:r>
              <a:rPr lang="en" altLang="ko-Kore-KR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Threshold </a:t>
            </a:r>
            <a:r>
              <a:rPr lang="ko-KR" altLang="en-US" b="1" dirty="0">
                <a:solidFill>
                  <a:srgbClr val="1B21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도출하지 못함</a:t>
            </a:r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9FCA1D2-3451-D50E-39A6-2B8A717DB2CC}"/>
              </a:ext>
            </a:extLst>
          </p:cNvPr>
          <p:cNvSpPr/>
          <p:nvPr/>
        </p:nvSpPr>
        <p:spPr>
          <a:xfrm>
            <a:off x="313690" y="4377378"/>
            <a:ext cx="377824" cy="335832"/>
          </a:xfrm>
          <a:prstGeom prst="rightArrow">
            <a:avLst/>
          </a:prstGeom>
          <a:solidFill>
            <a:srgbClr val="1B21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50B9DF8D-104A-85EF-A1CC-AEB0CDC42295}"/>
              </a:ext>
            </a:extLst>
          </p:cNvPr>
          <p:cNvSpPr/>
          <p:nvPr/>
        </p:nvSpPr>
        <p:spPr>
          <a:xfrm>
            <a:off x="330290" y="5063683"/>
            <a:ext cx="377824" cy="335832"/>
          </a:xfrm>
          <a:prstGeom prst="rightArrow">
            <a:avLst/>
          </a:prstGeom>
          <a:solidFill>
            <a:srgbClr val="1B21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1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D175A-4962-E12A-A635-D815DDBD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DA970-986C-3860-67FC-4B7F62107DB5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0F4B3-AD51-B51C-77C2-77C07799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385F0-72C0-6042-DF84-8D0A1483B2ED}"/>
              </a:ext>
            </a:extLst>
          </p:cNvPr>
          <p:cNvSpPr txBox="1"/>
          <p:nvPr/>
        </p:nvSpPr>
        <p:spPr>
          <a:xfrm>
            <a:off x="617900" y="123580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5113EA1-7430-DA5E-BCDA-BEC7FE5B6B70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5B8B0C-D7CA-3AE6-80AC-63B29AD92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77973"/>
              </p:ext>
            </p:extLst>
          </p:nvPr>
        </p:nvGraphicFramePr>
        <p:xfrm>
          <a:off x="838200" y="2057400"/>
          <a:ext cx="10515600" cy="1371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3431824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07561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8851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471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Scaling type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Normal Data</a:t>
                      </a:r>
                    </a:p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(Correct/Total)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Abnormal Data</a:t>
                      </a:r>
                    </a:p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(Correct/Total)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Accuracy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65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Min-max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2/3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3/3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0.8333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1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Standard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80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Robust Scaling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1/3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3/3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Helvetica" pitchFamily="2" charset="0"/>
                        </a:rPr>
                        <a:t>0.6667</a:t>
                      </a:r>
                    </a:p>
                  </a:txBody>
                  <a:tcPr marL="47625" marR="47625" marT="0" marB="0" anchor="ctr">
                    <a:lnL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519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BC12EF-D2D3-A90B-F336-D2017058C949}"/>
              </a:ext>
            </a:extLst>
          </p:cNvPr>
          <p:cNvSpPr txBox="1"/>
          <p:nvPr/>
        </p:nvSpPr>
        <p:spPr>
          <a:xfrm>
            <a:off x="769248" y="3953589"/>
            <a:ext cx="91903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본 연구에서는 도출된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Threshold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값을 활용하여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개의 정상 데이터와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개의 비정상 데이터로 구성된 </a:t>
            </a:r>
            <a:endParaRPr lang="en-US" altLang="ko-KR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총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6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개의 테스트 데이터의 정상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여부를 판별</a:t>
            </a:r>
            <a:endParaRPr lang="en-US" altLang="ko-KR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Min-max Scaling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은 총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6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개의 테스트 데이터 중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개를 정확하게 분류하였으며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</a:p>
          <a:p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Robust Scaling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은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개를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정확하게 분류</a:t>
            </a:r>
            <a:endParaRPr lang="en-US" altLang="ko-KR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위의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표를 확인하면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Min-max Scaling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Accuracy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 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0.8333</a:t>
            </a:r>
            <a:r>
              <a:rPr lang="ko-KR" altLang="en-US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가장 좋은 성능을 보였으며</a:t>
            </a:r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</a:p>
          <a:p>
            <a:r>
              <a:rPr lang="en-US" altLang="ko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이러한 실험 결과를 통해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Min-max Scaling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이용할 때 </a:t>
            </a:r>
            <a:r>
              <a:rPr lang="en" altLang="ko-Kore-KR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PCA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성능이 가장 </a:t>
            </a:r>
            <a:r>
              <a:rPr lang="ko-KR" altLang="en-US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좋음을 확인</a:t>
            </a:r>
            <a:endParaRPr lang="en-US" altLang="ko-KR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kumimoji="1" lang="ko-Kore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2787721D-DCA6-162E-D2BC-033E7F1FDCCD}"/>
              </a:ext>
            </a:extLst>
          </p:cNvPr>
          <p:cNvSpPr/>
          <p:nvPr/>
        </p:nvSpPr>
        <p:spPr>
          <a:xfrm>
            <a:off x="240076" y="4146004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8EA465E-54A2-0BFB-CD4B-EE53B9FC83B0}"/>
              </a:ext>
            </a:extLst>
          </p:cNvPr>
          <p:cNvSpPr/>
          <p:nvPr/>
        </p:nvSpPr>
        <p:spPr>
          <a:xfrm>
            <a:off x="240076" y="4910418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E421A1CC-79CB-7DEF-4D91-051FA772B9B8}"/>
              </a:ext>
            </a:extLst>
          </p:cNvPr>
          <p:cNvSpPr/>
          <p:nvPr/>
        </p:nvSpPr>
        <p:spPr>
          <a:xfrm>
            <a:off x="240076" y="5853736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365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15675-93B9-AB31-EDAB-879ABDD5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2749A-960F-BF58-B38A-E4893429FF2F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2F8F-19BF-5839-AB4A-34AE1499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FDD80-37BE-5897-1773-2BAF512EA95C}"/>
              </a:ext>
            </a:extLst>
          </p:cNvPr>
          <p:cNvSpPr txBox="1"/>
          <p:nvPr/>
        </p:nvSpPr>
        <p:spPr>
          <a:xfrm>
            <a:off x="617900" y="123580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7250E1E-F6B1-A847-CAD9-C8F610B3C4C0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A8EDA-10BF-3C1A-D92E-8225A5EF6024}"/>
              </a:ext>
            </a:extLst>
          </p:cNvPr>
          <p:cNvSpPr txBox="1"/>
          <p:nvPr/>
        </p:nvSpPr>
        <p:spPr>
          <a:xfrm>
            <a:off x="617900" y="4020171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그래프를 확인하면 </a:t>
            </a:r>
            <a:r>
              <a:rPr lang="en" altLang="ko-Kore-KR" dirty="0">
                <a:effectLst/>
                <a:latin typeface="Helvetica" pitchFamily="2" charset="0"/>
              </a:rPr>
              <a:t>Min-max Scaling</a:t>
            </a:r>
            <a:r>
              <a:rPr lang="ko-KR" altLang="en-US" dirty="0">
                <a:effectLst/>
                <a:latin typeface="Helvetica" pitchFamily="2" charset="0"/>
              </a:rPr>
              <a:t>을 이용해 육안으로는 정상 여부를 판별하기 어려운</a:t>
            </a:r>
            <a:endParaRPr lang="en-US" altLang="ko-KR" dirty="0">
              <a:effectLst/>
              <a:latin typeface="Helvetica" pitchFamily="2" charset="0"/>
            </a:endParaRPr>
          </a:p>
          <a:p>
            <a:r>
              <a:rPr lang="ko-KR" altLang="en-US" dirty="0">
                <a:effectLst/>
                <a:latin typeface="Helvetica" pitchFamily="2" charset="0"/>
              </a:rPr>
              <a:t>두 테스트 데이터에 대하여 정상 여부를 판별할 수 있음을 확인</a:t>
            </a:r>
          </a:p>
          <a:p>
            <a:endParaRPr kumimoji="1" lang="ko-Kore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737CE38B-752F-1D6C-D29D-F57CDC8CDD65}"/>
              </a:ext>
            </a:extLst>
          </p:cNvPr>
          <p:cNvSpPr/>
          <p:nvPr/>
        </p:nvSpPr>
        <p:spPr>
          <a:xfrm>
            <a:off x="240076" y="4146004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8" name="그림 17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A52D3A49-5C5C-14BB-CA90-929F3746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0" y="1829041"/>
            <a:ext cx="3898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F843-556E-A9EC-165D-D900E23C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74CFC-1F18-8526-19F9-3E263DA9A9FC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9745E-F43F-C27C-BC64-B4BBCA9D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9" name="그림 8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1E3AB8EC-5D41-1C12-0DAE-0AA53257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001"/>
            <a:ext cx="4641975" cy="4607968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A17FAF-F75E-E092-0D3F-5EDDD40C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18" y="1760735"/>
            <a:ext cx="54991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C76D5-3AB0-1029-FF8B-8EBD48D0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91E70-4D82-0831-AA1E-E89435E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BF467-8F30-C8BA-BF39-F94D4D0AF0D3}"/>
              </a:ext>
            </a:extLst>
          </p:cNvPr>
          <p:cNvSpPr txBox="1"/>
          <p:nvPr/>
        </p:nvSpPr>
        <p:spPr>
          <a:xfrm>
            <a:off x="5250255" y="2873673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Q&amp;A</a:t>
            </a:r>
            <a:endParaRPr kumimoji="1" lang="ko-Kore-KR" altLang="en-US" sz="54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3286E-97B7-0D74-97D2-D4E659533389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결과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6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12767</TotalTime>
  <Words>319</Words>
  <Application>Microsoft Macintosh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Apple SD Gothic Neo</vt:lpstr>
      <vt:lpstr>Apple SD Gothic Neo ExtraBold</vt:lpstr>
      <vt:lpstr>APPLE SD GOTHIC NEO MEDIUM</vt:lpstr>
      <vt:lpstr>APPLE SD GOTHIC NEO MEDIUM</vt:lpstr>
      <vt:lpstr>GangwonEduPower</vt:lpstr>
      <vt:lpstr>TAEBAEK font</vt:lpstr>
      <vt:lpstr>Aptos</vt:lpstr>
      <vt:lpstr>Aptos Display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김내경</dc:creator>
  <cp:lastModifiedBy>김내경</cp:lastModifiedBy>
  <cp:revision>15</cp:revision>
  <dcterms:created xsi:type="dcterms:W3CDTF">2024-09-09T14:41:29Z</dcterms:created>
  <dcterms:modified xsi:type="dcterms:W3CDTF">2024-11-25T08:01:14Z</dcterms:modified>
</cp:coreProperties>
</file>