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8"/>
  </p:notesMasterIdLst>
  <p:sldIdLst>
    <p:sldId id="258" r:id="rId2"/>
    <p:sldId id="390" r:id="rId3"/>
    <p:sldId id="349" r:id="rId4"/>
    <p:sldId id="391" r:id="rId5"/>
    <p:sldId id="392" r:id="rId6"/>
    <p:sldId id="350" r:id="rId7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4156" userDrawn="1">
          <p15:clr>
            <a:srgbClr val="A4A3A4"/>
          </p15:clr>
        </p15:guide>
        <p15:guide id="4" orient="horz" pos="890" userDrawn="1">
          <p15:clr>
            <a:srgbClr val="A4A3A4"/>
          </p15:clr>
        </p15:guide>
        <p15:guide id="5" pos="143" userDrawn="1">
          <p15:clr>
            <a:srgbClr val="A4A3A4"/>
          </p15:clr>
        </p15:guide>
        <p15:guide id="6" orient="horz" pos="2205" userDrawn="1">
          <p15:clr>
            <a:srgbClr val="A4A3A4"/>
          </p15:clr>
        </p15:guide>
        <p15:guide id="7" orient="horz" pos="3997" userDrawn="1">
          <p15:clr>
            <a:srgbClr val="A4A3A4"/>
          </p15:clr>
        </p15:guide>
        <p15:guide id="8" pos="7514" userDrawn="1">
          <p15:clr>
            <a:srgbClr val="A4A3A4"/>
          </p15:clr>
        </p15:guide>
        <p15:guide id="9" orient="horz" pos="346" userDrawn="1">
          <p15:clr>
            <a:srgbClr val="A4A3A4"/>
          </p15:clr>
        </p15:guide>
        <p15:guide id="10" orient="horz" pos="6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0066FF"/>
    <a:srgbClr val="000000"/>
    <a:srgbClr val="4990FB"/>
    <a:srgbClr val="1B2143"/>
    <a:srgbClr val="FF06AD"/>
    <a:srgbClr val="7C67F5"/>
    <a:srgbClr val="FF5574"/>
    <a:srgbClr val="F9B2B7"/>
    <a:srgbClr val="FF7B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27"/>
    <p:restoredTop sz="94409"/>
  </p:normalViewPr>
  <p:slideViewPr>
    <p:cSldViewPr snapToGrid="0" showGuides="1">
      <p:cViewPr>
        <p:scale>
          <a:sx n="102" d="100"/>
          <a:sy n="102" d="100"/>
        </p:scale>
        <p:origin x="144" y="744"/>
      </p:cViewPr>
      <p:guideLst>
        <p:guide pos="3840"/>
        <p:guide orient="horz" pos="4156"/>
        <p:guide orient="horz" pos="890"/>
        <p:guide pos="143"/>
        <p:guide orient="horz" pos="2205"/>
        <p:guide orient="horz" pos="3997"/>
        <p:guide pos="7514"/>
        <p:guide orient="horz" pos="346"/>
        <p:guide orient="horz" pos="6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9924B7-2758-5A48-BC94-8A7E202A64B2}" type="datetimeFigureOut">
              <a:rPr kumimoji="1" lang="ko-Kore-KR" altLang="en-US" smtClean="0"/>
              <a:t>2024. 11. 25.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A73B87-290C-024F-9162-ACDB1C42BF8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45811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C7E133-C782-FC9A-3237-BE9D23D8F7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BE5314A-26CE-BCEF-B421-2313FA91E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9D4E44-CB4F-DC1F-D461-2A6A34251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EEB97-AF49-8A42-BD0F-41751C6F1C07}" type="datetime1">
              <a:rPr kumimoji="1" lang="ko-KR" altLang="en-US" smtClean="0"/>
              <a:t>2024. 11. 25.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8B5805-79F4-B1AF-DDA7-84E004F05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D60DF8-F069-C75B-8499-EB77BFF82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BAD94-F2E6-1F4A-BAD5-AD8AB4C6488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07052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AE642E-6284-B825-CB49-96F5AFE77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A79A16C-11C3-2E24-411D-9918DDE7C0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2BA585-4FEF-8BBD-9183-C93BD475F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B9C18-DB0E-4E48-9722-48398B8AB608}" type="datetime1">
              <a:rPr kumimoji="1" lang="ko-KR" altLang="en-US" smtClean="0"/>
              <a:t>2024. 11. 25.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36739C-BC09-1184-7ECA-A22F6351E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839B81-A071-544D-DD17-6097EAD1D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BAD94-F2E6-1F4A-BAD5-AD8AB4C6488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24979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FECAA08-0DB7-C45C-5B06-DFE87A3AAA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686B54D-7B21-EC25-12F0-97F50CBCB1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5EBD34-5A77-8BE6-B5B9-67EE743C7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715BC-2D21-E946-9FBC-8973722E25D5}" type="datetime1">
              <a:rPr kumimoji="1" lang="ko-KR" altLang="en-US" smtClean="0"/>
              <a:t>2024. 11. 25.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4E3E20-C6FB-13CE-2559-DAF7D10F9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59030C-151E-A1DB-BDDC-088CB1855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BAD94-F2E6-1F4A-BAD5-AD8AB4C6488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91878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EF8DB1-E95D-C0A6-1C81-BCE64B918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415EF8-1D20-46E1-4F1D-D264FD4F78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C67DA2-2D10-9E27-F628-D81623805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797DD-5FDC-8148-8220-1C63AF5D3D41}" type="datetime1">
              <a:rPr kumimoji="1" lang="ko-KR" altLang="en-US" smtClean="0"/>
              <a:t>2024. 11. 25.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C70151-5B6A-0113-4E24-68F6CD68C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918BF0-7279-53D2-D764-BDB7DEA3A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BAD94-F2E6-1F4A-BAD5-AD8AB4C6488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71064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ADA7A4-CE0B-2EC1-620A-0196508E6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A14641-E782-1F1A-493D-1537973107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9C572B-4F1F-D9F9-B68A-531145EAA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4A949-ABC0-F249-A41C-B0F425C96740}" type="datetime1">
              <a:rPr kumimoji="1" lang="ko-KR" altLang="en-US" smtClean="0"/>
              <a:t>2024. 11. 25.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4504AE-5F55-8273-601B-A6655EB4F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02AD48-F696-7F37-B48B-0799D7E5B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BAD94-F2E6-1F4A-BAD5-AD8AB4C6488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27771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1F1D4F-4ACB-1DB3-D8C5-2D6B512F6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DFB5AD-B549-98D1-6221-D4A3BF2655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EEF90B1-4318-4AB5-09BA-A30347C4B7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CEFDFF-6796-D41D-D2F0-07221959F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CBBA2-17E3-3F4D-9310-AC1758D1CCA7}" type="datetime1">
              <a:rPr kumimoji="1" lang="ko-KR" altLang="en-US" smtClean="0"/>
              <a:t>2024. 11. 25.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7C123D-3BE8-7141-9029-1C46478C9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C0B834-C374-6C6B-1EEF-4DC0CC81B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BAD94-F2E6-1F4A-BAD5-AD8AB4C6488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14347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DE3823-D604-3485-D595-C5A92CC32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9172AC8-86F4-5CB7-C89C-B2A16235C4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C4B143-76AC-CAB6-950D-558CD1D426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D1060E3-991A-306B-42AB-D9C0C031B3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5CD6688-BA47-F0E4-E3E2-7F387B0A2E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A08AD9A-8363-B4AA-AE69-7AD1687A5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556CD-4931-AC47-841B-C3124D7A3E85}" type="datetime1">
              <a:rPr kumimoji="1" lang="ko-KR" altLang="en-US" smtClean="0"/>
              <a:t>2024. 11. 25.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9986509-C440-F4D9-999D-A39D8CDDD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E09DDBC-56E6-962C-4289-F2884382A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BAD94-F2E6-1F4A-BAD5-AD8AB4C6488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98653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CDFAEA-0139-F353-ED8D-A2EDE7058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6A69EFB-686F-28C6-91E4-87A4BA01A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27340-C0C3-F641-A47A-D93461E4335D}" type="datetime1">
              <a:rPr kumimoji="1" lang="ko-KR" altLang="en-US" smtClean="0"/>
              <a:t>2024. 11. 25.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ABCB062-0CD7-A54D-EE62-2C781DB8B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75AC2AD-2E4A-C428-8261-15B129A99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BAD94-F2E6-1F4A-BAD5-AD8AB4C6488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03246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D2F0CA3-76D1-CDA9-DF93-0CCAC573A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77629-D94D-CF41-8FD2-AAD1C05043E6}" type="datetime1">
              <a:rPr kumimoji="1" lang="ko-KR" altLang="en-US" smtClean="0"/>
              <a:t>2024. 11. 25.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CC09CA4-B958-47E8-6692-CF32B1910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43A5D29-6EA0-BE85-C2E9-CEC25870A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BAD94-F2E6-1F4A-BAD5-AD8AB4C6488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2553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41E9E5-483D-C650-3F35-AE6EF8FCA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896457-A857-ADBF-B57E-767AB4347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CBAF5F0-7B71-D709-A922-ACB89BE3A7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9F42F5-3955-32D6-AD41-82DEE0399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80343-DDAA-AB48-8695-DB0B727B9096}" type="datetime1">
              <a:rPr kumimoji="1" lang="ko-KR" altLang="en-US" smtClean="0"/>
              <a:t>2024. 11. 25.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9641CF-8C13-A4A4-ADD3-70490B19D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659153-8608-00F0-D175-F285CADC4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BAD94-F2E6-1F4A-BAD5-AD8AB4C6488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03887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9E501D-B7F4-9987-1C8E-0166B5D36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AF32158-732D-3F2F-25EE-B7A7FF433C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D476353-12B8-EC37-C180-5175D2C3CB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3152EF-9AE2-6095-4D03-4A1AAD755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E363-D2BB-934C-82E9-61E5FCBC4495}" type="datetime1">
              <a:rPr kumimoji="1" lang="ko-KR" altLang="en-US" smtClean="0"/>
              <a:t>2024. 11. 25.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94E410-F6FC-A756-D4A8-EFF95CD10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6DBC5F-688C-E472-8B01-B929B088C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BAD94-F2E6-1F4A-BAD5-AD8AB4C6488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58332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30B5BC6-358E-D73C-95BC-5413B5409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F5E468-EB11-0974-E7CB-AE21F19B86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9F2BA3-8438-1318-760A-3B2EA8913B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84CCB20-26B8-674C-B7D2-DCB76D2FE795}" type="datetime1">
              <a:rPr kumimoji="1" lang="ko-KR" altLang="en-US" smtClean="0"/>
              <a:t>2024. 11. 25.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3AD2CF-6839-E0DC-6C17-DD69132AB4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A86906-091C-0EDE-B549-1EDEEB130C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30BAD94-F2E6-1F4A-BAD5-AD8AB4C6488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47966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D3CE895-5866-48A5-BBF5-96A55C0AD21C}"/>
              </a:ext>
            </a:extLst>
          </p:cNvPr>
          <p:cNvSpPr txBox="1"/>
          <p:nvPr/>
        </p:nvSpPr>
        <p:spPr>
          <a:xfrm>
            <a:off x="2882283" y="2345568"/>
            <a:ext cx="64267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000" dirty="0" err="1">
                <a:solidFill>
                  <a:srgbClr val="000000"/>
                </a:solidFill>
                <a:highlight>
                  <a:srgbClr val="F2F2F2"/>
                </a:highlight>
                <a:latin typeface="TAEBAEK font" pitchFamily="2" charset="-127"/>
                <a:ea typeface="TAEBAEK font" pitchFamily="2" charset="-127"/>
              </a:rPr>
              <a:t>융합캡스톤디자인</a:t>
            </a:r>
            <a:r>
              <a:rPr kumimoji="1" lang="ko-KR" altLang="en-US" sz="4000" dirty="0">
                <a:solidFill>
                  <a:srgbClr val="000000"/>
                </a:solidFill>
                <a:highlight>
                  <a:srgbClr val="F2F2F2"/>
                </a:highlight>
                <a:latin typeface="TAEBAEK font" pitchFamily="2" charset="-127"/>
                <a:ea typeface="TAEBAEK font" pitchFamily="2" charset="-127"/>
              </a:rPr>
              <a:t> 계획 발표</a:t>
            </a:r>
            <a:endParaRPr kumimoji="1" lang="ko-Kore-KR" altLang="en-US" sz="4000" dirty="0">
              <a:solidFill>
                <a:srgbClr val="000000"/>
              </a:solidFill>
              <a:highlight>
                <a:srgbClr val="F2F2F2"/>
              </a:highlight>
              <a:latin typeface="TAEBAEK font" pitchFamily="2" charset="-127"/>
              <a:ea typeface="TAEBAEK font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B87DB8-B647-553E-A499-2042790A5211}"/>
              </a:ext>
            </a:extLst>
          </p:cNvPr>
          <p:cNvSpPr txBox="1"/>
          <p:nvPr/>
        </p:nvSpPr>
        <p:spPr>
          <a:xfrm>
            <a:off x="5587335" y="3669007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>
                <a:solidFill>
                  <a:srgbClr val="000000"/>
                </a:solidFill>
                <a:latin typeface="TAEBAEK font" pitchFamily="2" charset="-127"/>
                <a:ea typeface="TAEBAEK font" pitchFamily="2" charset="-127"/>
              </a:rPr>
              <a:t>GAN-G</a:t>
            </a:r>
            <a:endParaRPr kumimoji="1" lang="ko-Kore-KR" altLang="en-US" dirty="0">
              <a:solidFill>
                <a:srgbClr val="000000"/>
              </a:solidFill>
              <a:latin typeface="TAEBAEK font" pitchFamily="2" charset="-127"/>
              <a:ea typeface="TAEBAEK font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3751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EED193-ED9E-FC95-EC08-7E6BDD32DC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2CD145E-FF5A-3ADB-F33F-9D7C1D4C9852}"/>
              </a:ext>
            </a:extLst>
          </p:cNvPr>
          <p:cNvSpPr txBox="1"/>
          <p:nvPr/>
        </p:nvSpPr>
        <p:spPr>
          <a:xfrm>
            <a:off x="144693" y="666031"/>
            <a:ext cx="71389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ko-Kore-KR" altLang="en-US" sz="1800" dirty="0">
                <a:solidFill>
                  <a:srgbClr val="000000"/>
                </a:solidFill>
                <a:highlight>
                  <a:srgbClr val="F2F2F2"/>
                </a:highlight>
                <a:latin typeface="TAEBAEK font" pitchFamily="2" charset="-127"/>
                <a:ea typeface="TAEBAEK font" pitchFamily="2" charset="-127"/>
              </a:rPr>
              <a:t>융합캡스톤</a:t>
            </a:r>
            <a:r>
              <a:rPr kumimoji="1" lang="ko-KR" altLang="en-US" dirty="0">
                <a:solidFill>
                  <a:srgbClr val="000000"/>
                </a:solidFill>
                <a:highlight>
                  <a:srgbClr val="F2F2F2"/>
                </a:highlight>
                <a:latin typeface="TAEBAEK font" pitchFamily="2" charset="-127"/>
                <a:ea typeface="TAEBAEK font" pitchFamily="2" charset="-127"/>
              </a:rPr>
              <a:t>디자인 계획 발표</a:t>
            </a:r>
            <a:endParaRPr kumimoji="1" lang="ko-Kore-KR" altLang="en-US" sz="1800" dirty="0">
              <a:solidFill>
                <a:srgbClr val="000000"/>
              </a:solidFill>
              <a:highlight>
                <a:srgbClr val="F2F2F2"/>
              </a:highlight>
              <a:latin typeface="TAEBAEK font" pitchFamily="2" charset="-127"/>
              <a:ea typeface="TAEBAEK font" pitchFamily="2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4D0B66D-E7B6-64FF-4853-95C794EA0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BAD94-F2E6-1F4A-BAD5-AD8AB4C64888}" type="slidenum">
              <a:rPr kumimoji="1" lang="ko-Kore-KR" altLang="en-US" smtClean="0"/>
              <a:t>1</a:t>
            </a:fld>
            <a:endParaRPr kumimoji="1" lang="ko-Kore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8243E5-05A4-0D40-3A1D-FBF2EC6DF5E1}"/>
              </a:ext>
            </a:extLst>
          </p:cNvPr>
          <p:cNvSpPr txBox="1"/>
          <p:nvPr/>
        </p:nvSpPr>
        <p:spPr>
          <a:xfrm>
            <a:off x="617900" y="1235801"/>
            <a:ext cx="13580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b="1" dirty="0">
                <a:solidFill>
                  <a:srgbClr val="000000"/>
                </a:solidFill>
                <a:latin typeface="Apple SD Gothic Neo ExtraBold" panose="02000300000000000000" pitchFamily="2" charset="-127"/>
                <a:ea typeface="Apple SD Gothic Neo ExtraBold" panose="02000300000000000000" pitchFamily="2" charset="-127"/>
              </a:rPr>
              <a:t>구성원 역할</a:t>
            </a:r>
            <a:endParaRPr kumimoji="1" lang="ko-Kore-KR" altLang="en-US" sz="2000" b="1" dirty="0">
              <a:solidFill>
                <a:srgbClr val="000000"/>
              </a:solidFill>
              <a:latin typeface="Apple SD Gothic Neo ExtraBold" panose="02000300000000000000" pitchFamily="2" charset="-127"/>
              <a:ea typeface="Apple SD Gothic Neo ExtraBold" panose="02000300000000000000" pitchFamily="2" charset="-127"/>
            </a:endParaRPr>
          </a:p>
        </p:txBody>
      </p:sp>
      <p:sp>
        <p:nvSpPr>
          <p:cNvPr id="13" name="오른쪽 화살표[R] 12">
            <a:extLst>
              <a:ext uri="{FF2B5EF4-FFF2-40B4-BE49-F238E27FC236}">
                <a16:creationId xmlns:a16="http://schemas.microsoft.com/office/drawing/2014/main" id="{D14373C0-7CCA-EE6C-7CF4-8B78DA029EAC}"/>
              </a:ext>
            </a:extLst>
          </p:cNvPr>
          <p:cNvSpPr/>
          <p:nvPr/>
        </p:nvSpPr>
        <p:spPr>
          <a:xfrm>
            <a:off x="240076" y="1267940"/>
            <a:ext cx="377824" cy="335832"/>
          </a:xfrm>
          <a:prstGeom prst="rightArrow">
            <a:avLst/>
          </a:prstGeom>
          <a:solidFill>
            <a:srgbClr val="4990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55D8E42-DFA6-51BE-36E3-4C337D5FAAD2}"/>
              </a:ext>
            </a:extLst>
          </p:cNvPr>
          <p:cNvSpPr/>
          <p:nvPr/>
        </p:nvSpPr>
        <p:spPr>
          <a:xfrm>
            <a:off x="240076" y="1868488"/>
            <a:ext cx="2163490" cy="54133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C8FAFFB-77AC-C7A4-F07C-2FD6A5B534C5}"/>
              </a:ext>
            </a:extLst>
          </p:cNvPr>
          <p:cNvSpPr txBox="1"/>
          <p:nvPr/>
        </p:nvSpPr>
        <p:spPr>
          <a:xfrm>
            <a:off x="691638" y="1909465"/>
            <a:ext cx="12105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2400" dirty="0">
                <a:latin typeface="TAEBAEK font" pitchFamily="2" charset="-127"/>
                <a:ea typeface="TAEBAEK font" pitchFamily="2" charset="-127"/>
              </a:rPr>
              <a:t>김</a:t>
            </a:r>
            <a:r>
              <a:rPr kumimoji="1" lang="ko-KR" altLang="en-US" sz="2400" dirty="0">
                <a:latin typeface="TAEBAEK font" pitchFamily="2" charset="-127"/>
                <a:ea typeface="TAEBAEK font" pitchFamily="2" charset="-127"/>
              </a:rPr>
              <a:t> 내 경</a:t>
            </a:r>
            <a:endParaRPr kumimoji="1" lang="ko-Kore-KR" altLang="en-US" sz="2400" dirty="0">
              <a:latin typeface="TAEBAEK font" pitchFamily="2" charset="-127"/>
              <a:ea typeface="TAEBAEK font" pitchFamily="2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4B7AD0E-A7B9-18EF-5C99-7752E67726AD}"/>
              </a:ext>
            </a:extLst>
          </p:cNvPr>
          <p:cNvSpPr/>
          <p:nvPr/>
        </p:nvSpPr>
        <p:spPr>
          <a:xfrm>
            <a:off x="237404" y="1868488"/>
            <a:ext cx="173610" cy="54133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E797E5C-3075-A6C2-7D7C-1D37C1037E41}"/>
              </a:ext>
            </a:extLst>
          </p:cNvPr>
          <p:cNvSpPr/>
          <p:nvPr/>
        </p:nvSpPr>
        <p:spPr>
          <a:xfrm>
            <a:off x="254577" y="2948266"/>
            <a:ext cx="2163490" cy="54133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ED2149-50BE-B383-373F-025B88B50BA9}"/>
              </a:ext>
            </a:extLst>
          </p:cNvPr>
          <p:cNvSpPr txBox="1"/>
          <p:nvPr/>
        </p:nvSpPr>
        <p:spPr>
          <a:xfrm>
            <a:off x="428988" y="2988098"/>
            <a:ext cx="19351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2400" dirty="0">
                <a:latin typeface="TAEBAEK font" pitchFamily="2" charset="-127"/>
                <a:ea typeface="TAEBAEK font" pitchFamily="2" charset="-127"/>
              </a:rPr>
              <a:t>김</a:t>
            </a:r>
            <a:r>
              <a:rPr kumimoji="1" lang="ko-KR" altLang="en-US" sz="2400" dirty="0">
                <a:latin typeface="TAEBAEK font" pitchFamily="2" charset="-127"/>
                <a:ea typeface="TAEBAEK font" pitchFamily="2" charset="-127"/>
              </a:rPr>
              <a:t> 파 란 하 늘</a:t>
            </a:r>
            <a:endParaRPr kumimoji="1" lang="ko-Kore-KR" altLang="en-US" sz="2400" dirty="0">
              <a:latin typeface="TAEBAEK font" pitchFamily="2" charset="-127"/>
              <a:ea typeface="TAEBAEK font" pitchFamily="2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DFAA509-5A1A-8642-BEF0-EF92C734F51A}"/>
              </a:ext>
            </a:extLst>
          </p:cNvPr>
          <p:cNvSpPr/>
          <p:nvPr/>
        </p:nvSpPr>
        <p:spPr>
          <a:xfrm>
            <a:off x="251905" y="2948266"/>
            <a:ext cx="173610" cy="54133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DA903C4-5904-3702-373A-2177CA5F6623}"/>
              </a:ext>
            </a:extLst>
          </p:cNvPr>
          <p:cNvSpPr txBox="1"/>
          <p:nvPr/>
        </p:nvSpPr>
        <p:spPr>
          <a:xfrm>
            <a:off x="144693" y="2489869"/>
            <a:ext cx="8906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데이터 처리 및 알고리즘 구현</a:t>
            </a:r>
            <a:endParaRPr lang="en" altLang="ko-Kore-KR" dirty="0">
              <a:solidFill>
                <a:srgbClr val="000000"/>
              </a:solidFill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CA0DF7E-338A-0E5F-5600-B561212D9052}"/>
              </a:ext>
            </a:extLst>
          </p:cNvPr>
          <p:cNvSpPr txBox="1"/>
          <p:nvPr/>
        </p:nvSpPr>
        <p:spPr>
          <a:xfrm>
            <a:off x="144693" y="3601214"/>
            <a:ext cx="8906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데이터 분석 및 시각화</a:t>
            </a:r>
            <a:endParaRPr lang="en" altLang="ko-Kore-KR" dirty="0">
              <a:solidFill>
                <a:srgbClr val="000000"/>
              </a:solidFill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D8B814D-951F-5170-EFF8-EDF088DBD5CE}"/>
              </a:ext>
            </a:extLst>
          </p:cNvPr>
          <p:cNvSpPr/>
          <p:nvPr/>
        </p:nvSpPr>
        <p:spPr>
          <a:xfrm>
            <a:off x="3774722" y="497487"/>
            <a:ext cx="7532647" cy="587421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3" name="오른쪽 화살표[R] 22">
            <a:extLst>
              <a:ext uri="{FF2B5EF4-FFF2-40B4-BE49-F238E27FC236}">
                <a16:creationId xmlns:a16="http://schemas.microsoft.com/office/drawing/2014/main" id="{7D74B9FC-D0B1-B82B-39A1-94AFC9B3FB2D}"/>
              </a:ext>
            </a:extLst>
          </p:cNvPr>
          <p:cNvSpPr/>
          <p:nvPr/>
        </p:nvSpPr>
        <p:spPr>
          <a:xfrm>
            <a:off x="3972043" y="647904"/>
            <a:ext cx="377824" cy="335832"/>
          </a:xfrm>
          <a:prstGeom prst="rightArrow">
            <a:avLst/>
          </a:prstGeom>
          <a:solidFill>
            <a:srgbClr val="4990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D30594-F624-E3FD-719E-C6AB3285986D}"/>
              </a:ext>
            </a:extLst>
          </p:cNvPr>
          <p:cNvSpPr txBox="1"/>
          <p:nvPr/>
        </p:nvSpPr>
        <p:spPr>
          <a:xfrm>
            <a:off x="4349867" y="635253"/>
            <a:ext cx="11368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b="1" dirty="0">
                <a:solidFill>
                  <a:srgbClr val="000000"/>
                </a:solidFill>
                <a:latin typeface="Apple SD Gothic Neo ExtraBold" panose="02000300000000000000" pitchFamily="2" charset="-127"/>
                <a:ea typeface="Apple SD Gothic Neo ExtraBold" panose="02000300000000000000" pitchFamily="2" charset="-127"/>
              </a:rPr>
              <a:t>수행 절차</a:t>
            </a:r>
            <a:endParaRPr kumimoji="1" lang="ko-Kore-KR" altLang="en-US" sz="2000" b="1" dirty="0">
              <a:solidFill>
                <a:srgbClr val="000000"/>
              </a:solidFill>
              <a:latin typeface="Apple SD Gothic Neo ExtraBold" panose="02000300000000000000" pitchFamily="2" charset="-127"/>
              <a:ea typeface="Apple SD Gothic Neo ExtraBold" panose="02000300000000000000" pitchFamily="2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3418EB1-33BB-FF84-38D7-055CC2B270E6}"/>
              </a:ext>
            </a:extLst>
          </p:cNvPr>
          <p:cNvSpPr txBox="1"/>
          <p:nvPr/>
        </p:nvSpPr>
        <p:spPr>
          <a:xfrm>
            <a:off x="3973417" y="1233874"/>
            <a:ext cx="436850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b="1" dirty="0">
                <a:effectLst/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1</a:t>
            </a:r>
            <a:r>
              <a:rPr lang="ko-KR" altLang="en-US" b="1" dirty="0">
                <a:effectLst/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단계 </a:t>
            </a:r>
            <a:r>
              <a:rPr lang="en-US" altLang="ko-KR" b="1" dirty="0">
                <a:effectLst/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: </a:t>
            </a:r>
            <a:r>
              <a:rPr lang="en" altLang="ko-Kore-KR" b="1" dirty="0">
                <a:effectLst/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ESS </a:t>
            </a:r>
            <a:r>
              <a:rPr lang="ko-KR" altLang="en-US" b="1" dirty="0">
                <a:effectLst/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데이터 수집 및 </a:t>
            </a:r>
            <a:r>
              <a:rPr lang="ko-KR" altLang="en-US" b="1" dirty="0" err="1">
                <a:effectLst/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전처리</a:t>
            </a:r>
            <a:endParaRPr lang="en-US" altLang="ko-KR" b="1" dirty="0">
              <a:effectLst/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  <a:p>
            <a:pPr algn="just"/>
            <a:endParaRPr lang="ko-KR" altLang="en-US" b="1" dirty="0">
              <a:effectLst/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  <a:p>
            <a:pPr algn="just"/>
            <a:r>
              <a:rPr lang="en-US" altLang="ko-KR" b="1" dirty="0">
                <a:effectLst/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2</a:t>
            </a:r>
            <a:r>
              <a:rPr lang="ko-KR" altLang="en-US" b="1" dirty="0">
                <a:effectLst/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단계 </a:t>
            </a:r>
            <a:r>
              <a:rPr lang="en-US" altLang="ko-KR" b="1" dirty="0">
                <a:effectLst/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: </a:t>
            </a:r>
            <a:r>
              <a:rPr lang="en" altLang="ko-Kore-KR" b="1" dirty="0">
                <a:effectLst/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GAN</a:t>
            </a:r>
            <a:r>
              <a:rPr lang="ko-KR" altLang="en-US" b="1" dirty="0">
                <a:effectLst/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을 이용한 데이터 증강</a:t>
            </a:r>
            <a:endParaRPr lang="en-US" altLang="ko-KR" b="1" dirty="0">
              <a:effectLst/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  <a:p>
            <a:pPr algn="just"/>
            <a:endParaRPr lang="ko-KR" altLang="en-US" b="1" dirty="0">
              <a:effectLst/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  <a:p>
            <a:pPr algn="just"/>
            <a:r>
              <a:rPr lang="en-US" altLang="ko-KR" b="1" dirty="0">
                <a:effectLst/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3-1</a:t>
            </a:r>
            <a:r>
              <a:rPr lang="ko-KR" altLang="en-US" b="1" dirty="0">
                <a:effectLst/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단계 </a:t>
            </a:r>
            <a:r>
              <a:rPr lang="en-US" altLang="ko-KR" b="1" dirty="0">
                <a:effectLst/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: </a:t>
            </a:r>
            <a:r>
              <a:rPr lang="en" altLang="ko-Kore-KR" b="1" dirty="0">
                <a:effectLst/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PCA</a:t>
            </a:r>
            <a:r>
              <a:rPr lang="ko-KR" altLang="en-US" b="1" dirty="0" err="1">
                <a:effectLst/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를</a:t>
            </a:r>
            <a:r>
              <a:rPr lang="ko-KR" altLang="en-US" b="1" dirty="0">
                <a:effectLst/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 이용한 </a:t>
            </a:r>
            <a:r>
              <a:rPr lang="en" altLang="ko-Kore-KR" b="1" dirty="0">
                <a:effectLst/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anomaly detection</a:t>
            </a:r>
          </a:p>
          <a:p>
            <a:pPr algn="just"/>
            <a:endParaRPr lang="en" altLang="ko-Kore-KR" b="1" dirty="0">
              <a:effectLst/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  <a:p>
            <a:pPr algn="just"/>
            <a:r>
              <a:rPr lang="en" altLang="ko-Kore-KR" b="1" dirty="0">
                <a:effectLst/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3-2</a:t>
            </a:r>
            <a:r>
              <a:rPr lang="ko-KR" altLang="en-US" b="1" dirty="0">
                <a:effectLst/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단계 </a:t>
            </a:r>
            <a:r>
              <a:rPr lang="en-US" altLang="ko-KR" b="1" dirty="0">
                <a:effectLst/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: </a:t>
            </a:r>
            <a:r>
              <a:rPr lang="en" altLang="ko-KR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GAN </a:t>
            </a:r>
            <a:r>
              <a:rPr lang="ko-KR" altLang="en-US" b="1" dirty="0" err="1">
                <a:effectLst/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를</a:t>
            </a:r>
            <a:r>
              <a:rPr lang="ko-KR" altLang="en-US" b="1" dirty="0">
                <a:effectLst/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 이용한 </a:t>
            </a:r>
            <a:r>
              <a:rPr lang="en" altLang="ko-Kore-KR" b="1" dirty="0">
                <a:effectLst/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anomaly detection</a:t>
            </a:r>
          </a:p>
          <a:p>
            <a:pPr algn="just"/>
            <a:endParaRPr lang="en" altLang="ko-Kore-KR" b="1" dirty="0">
              <a:effectLst/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  <a:p>
            <a:pPr algn="just"/>
            <a:r>
              <a:rPr lang="en" altLang="ko-Kore-KR" b="1" dirty="0">
                <a:effectLst/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4</a:t>
            </a:r>
            <a:r>
              <a:rPr lang="ko-KR" altLang="en-US" b="1" dirty="0">
                <a:effectLst/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단계 </a:t>
            </a:r>
            <a:r>
              <a:rPr lang="en-US" altLang="ko-KR" b="1" dirty="0">
                <a:effectLst/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: </a:t>
            </a:r>
            <a:r>
              <a:rPr lang="ko-KR" altLang="en-US" b="1" dirty="0">
                <a:effectLst/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성능 평가 및 개선</a:t>
            </a:r>
          </a:p>
        </p:txBody>
      </p:sp>
      <p:sp>
        <p:nvSpPr>
          <p:cNvPr id="26" name="오른쪽 화살표[R] 25">
            <a:extLst>
              <a:ext uri="{FF2B5EF4-FFF2-40B4-BE49-F238E27FC236}">
                <a16:creationId xmlns:a16="http://schemas.microsoft.com/office/drawing/2014/main" id="{1BBE6ACB-FE99-96B0-9B4D-A83D7C93EEBE}"/>
              </a:ext>
            </a:extLst>
          </p:cNvPr>
          <p:cNvSpPr/>
          <p:nvPr/>
        </p:nvSpPr>
        <p:spPr>
          <a:xfrm>
            <a:off x="3972043" y="4107132"/>
            <a:ext cx="377824" cy="335832"/>
          </a:xfrm>
          <a:prstGeom prst="rightArrow">
            <a:avLst/>
          </a:prstGeom>
          <a:solidFill>
            <a:srgbClr val="4990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88B7E98-D7D8-CAE7-C655-593EC54B2B3A}"/>
              </a:ext>
            </a:extLst>
          </p:cNvPr>
          <p:cNvSpPr txBox="1"/>
          <p:nvPr/>
        </p:nvSpPr>
        <p:spPr>
          <a:xfrm>
            <a:off x="4421839" y="4077749"/>
            <a:ext cx="848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b="1" dirty="0" err="1">
                <a:solidFill>
                  <a:srgbClr val="000000"/>
                </a:solidFill>
                <a:latin typeface="Apple SD Gothic Neo ExtraBold" panose="02000300000000000000" pitchFamily="2" charset="-127"/>
                <a:ea typeface="Apple SD Gothic Neo ExtraBold" panose="02000300000000000000" pitchFamily="2" charset="-127"/>
              </a:rPr>
              <a:t>전처리</a:t>
            </a:r>
            <a:endParaRPr kumimoji="1" lang="ko-Kore-KR" altLang="en-US" sz="2000" b="1" dirty="0">
              <a:solidFill>
                <a:srgbClr val="000000"/>
              </a:solidFill>
              <a:latin typeface="Apple SD Gothic Neo ExtraBold" panose="02000300000000000000" pitchFamily="2" charset="-127"/>
              <a:ea typeface="Apple SD Gothic Neo ExtraBold" panose="02000300000000000000" pitchFamily="2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640C6-A233-124D-0D15-4BF804D7F15C}"/>
              </a:ext>
            </a:extLst>
          </p:cNvPr>
          <p:cNvSpPr txBox="1"/>
          <p:nvPr/>
        </p:nvSpPr>
        <p:spPr>
          <a:xfrm>
            <a:off x="3972043" y="4624809"/>
            <a:ext cx="20617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" altLang="ko-Kore-KR" b="1" dirty="0">
                <a:effectLst/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sampling rate </a:t>
            </a:r>
            <a:r>
              <a:rPr lang="ko-KR" altLang="en-US" b="1" dirty="0">
                <a:effectLst/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일치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ko-KR" altLang="en-US" b="1" dirty="0">
                <a:effectLst/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데이터 정규화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ko-KR" altLang="en-US" b="1" dirty="0" err="1">
                <a:effectLst/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아웃라이어</a:t>
            </a:r>
            <a:r>
              <a:rPr lang="ko-KR" altLang="en-US" b="1" dirty="0">
                <a:effectLst/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 제거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ko-KR" altLang="en-US" b="1" dirty="0" err="1">
                <a:effectLst/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결측치</a:t>
            </a:r>
            <a:r>
              <a:rPr lang="ko-KR" altLang="en-US" b="1" dirty="0">
                <a:effectLst/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 제거</a:t>
            </a:r>
          </a:p>
        </p:txBody>
      </p:sp>
    </p:spTree>
    <p:extLst>
      <p:ext uri="{BB962C8B-B14F-4D97-AF65-F5344CB8AC3E}">
        <p14:creationId xmlns:p14="http://schemas.microsoft.com/office/powerpoint/2010/main" val="2799772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7D175A-4962-E12A-A635-D815DDBD36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CBDA970-986C-3860-67FC-4B7F62107DB5}"/>
              </a:ext>
            </a:extLst>
          </p:cNvPr>
          <p:cNvSpPr txBox="1"/>
          <p:nvPr/>
        </p:nvSpPr>
        <p:spPr>
          <a:xfrm>
            <a:off x="144693" y="666031"/>
            <a:ext cx="71389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ko-Kore-KR" altLang="en-US" sz="1800" dirty="0">
                <a:solidFill>
                  <a:srgbClr val="000000"/>
                </a:solidFill>
                <a:highlight>
                  <a:srgbClr val="F2F2F2"/>
                </a:highlight>
                <a:latin typeface="TAEBAEK font" pitchFamily="2" charset="-127"/>
                <a:ea typeface="TAEBAEK font" pitchFamily="2" charset="-127"/>
              </a:rPr>
              <a:t>융합캡스톤</a:t>
            </a:r>
            <a:r>
              <a:rPr kumimoji="1" lang="ko-KR" altLang="en-US" dirty="0">
                <a:solidFill>
                  <a:srgbClr val="000000"/>
                </a:solidFill>
                <a:highlight>
                  <a:srgbClr val="F2F2F2"/>
                </a:highlight>
                <a:latin typeface="TAEBAEK font" pitchFamily="2" charset="-127"/>
                <a:ea typeface="TAEBAEK font" pitchFamily="2" charset="-127"/>
              </a:rPr>
              <a:t>디자인 계획 발표</a:t>
            </a:r>
            <a:endParaRPr kumimoji="1" lang="ko-Kore-KR" altLang="en-US" sz="1800" dirty="0">
              <a:solidFill>
                <a:srgbClr val="000000"/>
              </a:solidFill>
              <a:highlight>
                <a:srgbClr val="F2F2F2"/>
              </a:highlight>
              <a:latin typeface="TAEBAEK font" pitchFamily="2" charset="-127"/>
              <a:ea typeface="TAEBAEK font" pitchFamily="2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90F4B3-AD51-B51C-77C2-77C077996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BAD94-F2E6-1F4A-BAD5-AD8AB4C64888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A385F0-72C0-6042-DF84-8D0A1483B2ED}"/>
              </a:ext>
            </a:extLst>
          </p:cNvPr>
          <p:cNvSpPr txBox="1"/>
          <p:nvPr/>
        </p:nvSpPr>
        <p:spPr>
          <a:xfrm>
            <a:off x="617900" y="1235801"/>
            <a:ext cx="11368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b="1" dirty="0">
                <a:solidFill>
                  <a:srgbClr val="000000"/>
                </a:solidFill>
                <a:latin typeface="Apple SD Gothic Neo ExtraBold" panose="02000300000000000000" pitchFamily="2" charset="-127"/>
                <a:ea typeface="Apple SD Gothic Neo ExtraBold" panose="02000300000000000000" pitchFamily="2" charset="-127"/>
              </a:rPr>
              <a:t>추진 일정</a:t>
            </a:r>
            <a:endParaRPr kumimoji="1" lang="ko-Kore-KR" altLang="en-US" sz="2000" b="1" dirty="0">
              <a:solidFill>
                <a:srgbClr val="000000"/>
              </a:solidFill>
              <a:latin typeface="Apple SD Gothic Neo ExtraBold" panose="02000300000000000000" pitchFamily="2" charset="-127"/>
              <a:ea typeface="Apple SD Gothic Neo ExtraBold" panose="02000300000000000000" pitchFamily="2" charset="-127"/>
            </a:endParaRPr>
          </a:p>
        </p:txBody>
      </p:sp>
      <p:sp>
        <p:nvSpPr>
          <p:cNvPr id="13" name="오른쪽 화살표[R] 12">
            <a:extLst>
              <a:ext uri="{FF2B5EF4-FFF2-40B4-BE49-F238E27FC236}">
                <a16:creationId xmlns:a16="http://schemas.microsoft.com/office/drawing/2014/main" id="{B5113EA1-7430-DA5E-BCDA-BEC7FE5B6B70}"/>
              </a:ext>
            </a:extLst>
          </p:cNvPr>
          <p:cNvSpPr/>
          <p:nvPr/>
        </p:nvSpPr>
        <p:spPr>
          <a:xfrm>
            <a:off x="240076" y="1267940"/>
            <a:ext cx="377824" cy="335832"/>
          </a:xfrm>
          <a:prstGeom prst="rightArrow">
            <a:avLst/>
          </a:prstGeom>
          <a:solidFill>
            <a:srgbClr val="4990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pic>
        <p:nvPicPr>
          <p:cNvPr id="15" name="그림 14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2E29452E-CE65-A81E-0C97-9F72AC299B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93" y="1668050"/>
            <a:ext cx="6528707" cy="4569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651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133815-69FF-BEEC-B2B2-D90FDDF172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A5F17B98-F830-9DB4-B0F3-36563A4A1D8A}"/>
              </a:ext>
            </a:extLst>
          </p:cNvPr>
          <p:cNvSpPr/>
          <p:nvPr/>
        </p:nvSpPr>
        <p:spPr>
          <a:xfrm>
            <a:off x="144693" y="4471542"/>
            <a:ext cx="11902614" cy="74780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4B9A921-764B-97BA-A7EF-F328A0D146DC}"/>
              </a:ext>
            </a:extLst>
          </p:cNvPr>
          <p:cNvSpPr/>
          <p:nvPr/>
        </p:nvSpPr>
        <p:spPr>
          <a:xfrm>
            <a:off x="144693" y="1668050"/>
            <a:ext cx="11902614" cy="206737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4FBAEF-84A4-F3DB-3485-67C8BEFCDA92}"/>
              </a:ext>
            </a:extLst>
          </p:cNvPr>
          <p:cNvSpPr txBox="1"/>
          <p:nvPr/>
        </p:nvSpPr>
        <p:spPr>
          <a:xfrm>
            <a:off x="144693" y="666031"/>
            <a:ext cx="71389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ko-Kore-KR" altLang="en-US" sz="1800" dirty="0">
                <a:solidFill>
                  <a:srgbClr val="000000"/>
                </a:solidFill>
                <a:highlight>
                  <a:srgbClr val="F2F2F2"/>
                </a:highlight>
                <a:latin typeface="TAEBAEK font" pitchFamily="2" charset="-127"/>
                <a:ea typeface="TAEBAEK font" pitchFamily="2" charset="-127"/>
              </a:rPr>
              <a:t>융합캡스톤</a:t>
            </a:r>
            <a:r>
              <a:rPr kumimoji="1" lang="ko-KR" altLang="en-US" dirty="0">
                <a:solidFill>
                  <a:srgbClr val="000000"/>
                </a:solidFill>
                <a:highlight>
                  <a:srgbClr val="F2F2F2"/>
                </a:highlight>
                <a:latin typeface="TAEBAEK font" pitchFamily="2" charset="-127"/>
                <a:ea typeface="TAEBAEK font" pitchFamily="2" charset="-127"/>
              </a:rPr>
              <a:t>디자인 계획 발표</a:t>
            </a:r>
            <a:endParaRPr kumimoji="1" lang="ko-Kore-KR" altLang="en-US" sz="1800" dirty="0">
              <a:solidFill>
                <a:srgbClr val="000000"/>
              </a:solidFill>
              <a:highlight>
                <a:srgbClr val="F2F2F2"/>
              </a:highlight>
              <a:latin typeface="TAEBAEK font" pitchFamily="2" charset="-127"/>
              <a:ea typeface="TAEBAEK font" pitchFamily="2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C4C1586-6ED2-08B0-CA4A-3A03BC9E2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BAD94-F2E6-1F4A-BAD5-AD8AB4C64888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F02144-5294-329B-AF55-DA7C31D9924D}"/>
              </a:ext>
            </a:extLst>
          </p:cNvPr>
          <p:cNvSpPr txBox="1"/>
          <p:nvPr/>
        </p:nvSpPr>
        <p:spPr>
          <a:xfrm>
            <a:off x="617900" y="1157981"/>
            <a:ext cx="15792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b="1" dirty="0">
                <a:solidFill>
                  <a:srgbClr val="000000"/>
                </a:solidFill>
                <a:latin typeface="Apple SD Gothic Neo ExtraBold" panose="02000300000000000000" pitchFamily="2" charset="-127"/>
                <a:ea typeface="Apple SD Gothic Neo ExtraBold" panose="02000300000000000000" pitchFamily="2" charset="-127"/>
              </a:rPr>
              <a:t>과제의 필요성</a:t>
            </a:r>
            <a:endParaRPr kumimoji="1" lang="ko-Kore-KR" altLang="en-US" sz="2000" b="1" dirty="0">
              <a:solidFill>
                <a:srgbClr val="000000"/>
              </a:solidFill>
              <a:latin typeface="Apple SD Gothic Neo ExtraBold" panose="02000300000000000000" pitchFamily="2" charset="-127"/>
              <a:ea typeface="Apple SD Gothic Neo ExtraBold" panose="02000300000000000000" pitchFamily="2" charset="-127"/>
            </a:endParaRPr>
          </a:p>
        </p:txBody>
      </p:sp>
      <p:sp>
        <p:nvSpPr>
          <p:cNvPr id="13" name="오른쪽 화살표[R] 12">
            <a:extLst>
              <a:ext uri="{FF2B5EF4-FFF2-40B4-BE49-F238E27FC236}">
                <a16:creationId xmlns:a16="http://schemas.microsoft.com/office/drawing/2014/main" id="{0616F369-1411-593D-EF0E-D9419387AEBB}"/>
              </a:ext>
            </a:extLst>
          </p:cNvPr>
          <p:cNvSpPr/>
          <p:nvPr/>
        </p:nvSpPr>
        <p:spPr>
          <a:xfrm>
            <a:off x="240076" y="1190120"/>
            <a:ext cx="377824" cy="335832"/>
          </a:xfrm>
          <a:prstGeom prst="rightArrow">
            <a:avLst/>
          </a:prstGeom>
          <a:solidFill>
            <a:srgbClr val="4990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05ACCB-D8F0-B0E4-58D0-C566B515A6DB}"/>
              </a:ext>
            </a:extLst>
          </p:cNvPr>
          <p:cNvSpPr txBox="1"/>
          <p:nvPr/>
        </p:nvSpPr>
        <p:spPr>
          <a:xfrm>
            <a:off x="240076" y="1836349"/>
            <a:ext cx="11094704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rgbClr val="1F2328"/>
                </a:solidFill>
                <a:effectLst/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2</a:t>
            </a:r>
            <a:r>
              <a:rPr lang="ko-KR" altLang="en-US" sz="1600" b="1" dirty="0">
                <a:solidFill>
                  <a:srgbClr val="1F2328"/>
                </a:solidFill>
                <a:effectLst/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차전지와 </a:t>
            </a:r>
            <a:r>
              <a:rPr lang="en" altLang="ko-Kore-KR" sz="1600" b="1" dirty="0">
                <a:solidFill>
                  <a:srgbClr val="1F2328"/>
                </a:solidFill>
                <a:effectLst/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ESS</a:t>
            </a:r>
            <a:r>
              <a:rPr lang="ko-KR" altLang="en-US" sz="1600" b="1" dirty="0">
                <a:solidFill>
                  <a:srgbClr val="1F2328"/>
                </a:solidFill>
                <a:effectLst/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에서 발생하는 화재는 산업적 활용과 안전성에 큰 위협이 되며</a:t>
            </a:r>
            <a:r>
              <a:rPr lang="en-US" altLang="ko-KR" sz="1600" b="1" dirty="0">
                <a:solidFill>
                  <a:srgbClr val="1F2328"/>
                </a:solidFill>
                <a:effectLst/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, </a:t>
            </a:r>
            <a:r>
              <a:rPr lang="ko-KR" altLang="en-US" sz="1600" b="1" dirty="0">
                <a:solidFill>
                  <a:srgbClr val="1F2328"/>
                </a:solidFill>
                <a:effectLst/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이를 예방하기 위한 조기 탐지 기술 개발이 필수적임</a:t>
            </a:r>
            <a:endParaRPr lang="en-US" altLang="ko-KR" sz="1600" b="1" dirty="0">
              <a:solidFill>
                <a:srgbClr val="1F2328"/>
              </a:solidFill>
              <a:effectLst/>
              <a:latin typeface="APPLE SD GOTHIC NEO LIGHT" panose="02000300000000000000" pitchFamily="2" charset="-127"/>
              <a:ea typeface="APPLE SD GOTHIC NEO LIGHT" panose="02000300000000000000" pitchFamily="2" charset="-127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ko-KR" altLang="en-US" sz="1600" b="1" dirty="0">
              <a:solidFill>
                <a:srgbClr val="1F2328"/>
              </a:solidFill>
              <a:effectLst/>
              <a:latin typeface="Apple SD Gothic Neo Light" panose="02000300000000000000" pitchFamily="2" charset="-127"/>
              <a:ea typeface="Apple SD Gothic Neo Light" panose="02000300000000000000" pitchFamily="2" charset="-127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rgbClr val="1F2328"/>
                </a:solidFill>
                <a:effectLst/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정상 데이터와 비정상 데이터를 효과적으로 구분하려면 통계적 방법을 넘어선 데이터 기반의 이상 탐지 기술이 요구됨</a:t>
            </a:r>
            <a:endParaRPr lang="en-US" altLang="ko-KR" sz="1600" b="1" dirty="0">
              <a:solidFill>
                <a:srgbClr val="1F2328"/>
              </a:solidFill>
              <a:effectLst/>
              <a:latin typeface="APPLE SD GOTHIC NEO LIGHT" panose="02000300000000000000" pitchFamily="2" charset="-127"/>
              <a:ea typeface="APPLE SD GOTHIC NEO LIGHT" panose="02000300000000000000" pitchFamily="2" charset="-127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ko-KR" altLang="en-US" sz="1600" b="1" dirty="0">
              <a:solidFill>
                <a:srgbClr val="1F2328"/>
              </a:solidFill>
              <a:effectLst/>
              <a:latin typeface="Apple SD Gothic Neo Light" panose="02000300000000000000" pitchFamily="2" charset="-127"/>
              <a:ea typeface="Apple SD Gothic Neo Light" panose="02000300000000000000" pitchFamily="2" charset="-127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rgbClr val="1F2328"/>
                </a:solidFill>
                <a:effectLst/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2</a:t>
            </a:r>
            <a:r>
              <a:rPr lang="ko-KR" altLang="en-US" sz="1600" b="1" dirty="0">
                <a:solidFill>
                  <a:srgbClr val="1F2328"/>
                </a:solidFill>
                <a:effectLst/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차전지와 </a:t>
            </a:r>
            <a:r>
              <a:rPr lang="en" altLang="ko-Kore-KR" sz="1600" b="1" dirty="0">
                <a:solidFill>
                  <a:srgbClr val="1F2328"/>
                </a:solidFill>
                <a:effectLst/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ESS</a:t>
            </a:r>
            <a:r>
              <a:rPr lang="ko-KR" altLang="en-US" sz="1600" b="1" dirty="0">
                <a:solidFill>
                  <a:srgbClr val="1F2328"/>
                </a:solidFill>
                <a:effectLst/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의 데이터는 대량의 시계열 데이터로 구성되어 있어</a:t>
            </a:r>
            <a:r>
              <a:rPr lang="en-US" altLang="ko-KR" sz="1600" b="1" dirty="0">
                <a:solidFill>
                  <a:srgbClr val="1F2328"/>
                </a:solidFill>
                <a:effectLst/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, </a:t>
            </a:r>
            <a:r>
              <a:rPr lang="ko-KR" altLang="en-US" sz="1600" b="1" dirty="0">
                <a:solidFill>
                  <a:srgbClr val="1F2328"/>
                </a:solidFill>
                <a:effectLst/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메모리 효율적은 </a:t>
            </a:r>
            <a:r>
              <a:rPr lang="en" altLang="ko-Kore-KR" sz="1600" b="1" dirty="0">
                <a:solidFill>
                  <a:srgbClr val="1F2328"/>
                </a:solidFill>
                <a:effectLst/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IPCA </a:t>
            </a:r>
            <a:r>
              <a:rPr lang="ko-KR" altLang="en-US" sz="1600" b="1" dirty="0">
                <a:solidFill>
                  <a:srgbClr val="1F2328"/>
                </a:solidFill>
                <a:effectLst/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기반 알고리즘과 같은 기술적 접근이 필수적</a:t>
            </a:r>
            <a:endParaRPr lang="en-US" altLang="ko-KR" sz="1600" b="1" dirty="0">
              <a:solidFill>
                <a:srgbClr val="1F2328"/>
              </a:solidFill>
              <a:effectLst/>
              <a:latin typeface="APPLE SD GOTHIC NEO LIGHT" panose="02000300000000000000" pitchFamily="2" charset="-127"/>
              <a:ea typeface="APPLE SD GOTHIC NEO LIGHT" panose="02000300000000000000" pitchFamily="2" charset="-127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ko-KR" altLang="en-US" sz="1600" b="1" dirty="0">
              <a:solidFill>
                <a:srgbClr val="1F2328"/>
              </a:solidFill>
              <a:effectLst/>
              <a:latin typeface="Apple SD Gothic Neo Light" panose="02000300000000000000" pitchFamily="2" charset="-127"/>
              <a:ea typeface="Apple SD Gothic Neo Light" panose="02000300000000000000" pitchFamily="2" charset="-127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rgbClr val="1F2328"/>
                </a:solidFill>
                <a:effectLst/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실시간 데이터 처리 및 이상 탐지 알고리즘은 </a:t>
            </a:r>
            <a:r>
              <a:rPr lang="en" altLang="ko-Kore-KR" sz="1600" b="1" dirty="0">
                <a:solidFill>
                  <a:srgbClr val="1F2328"/>
                </a:solidFill>
                <a:effectLst/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ESS 2</a:t>
            </a:r>
            <a:r>
              <a:rPr lang="ko-KR" altLang="en-US" sz="1600" b="1" dirty="0">
                <a:solidFill>
                  <a:srgbClr val="1F2328"/>
                </a:solidFill>
                <a:effectLst/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차전지와 안정성을 높이고 화재로 인한 경제적 손실을 줄이는 데 기여함</a:t>
            </a:r>
          </a:p>
          <a:p>
            <a:endParaRPr kumimoji="1" lang="ko-Kore-KR" altLang="en-US" sz="1600" b="1" dirty="0">
              <a:latin typeface="Apple SD Gothic Neo Light" panose="02000300000000000000" pitchFamily="2" charset="-127"/>
              <a:ea typeface="Apple SD Gothic Neo Light" panose="020003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D6A464-C85D-9EE3-EDEB-3592FEF69833}"/>
              </a:ext>
            </a:extLst>
          </p:cNvPr>
          <p:cNvSpPr txBox="1"/>
          <p:nvPr/>
        </p:nvSpPr>
        <p:spPr>
          <a:xfrm>
            <a:off x="240076" y="4556752"/>
            <a:ext cx="1117688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600" b="0" i="0" dirty="0">
                <a:solidFill>
                  <a:srgbClr val="1F2328"/>
                </a:solidFill>
                <a:effectLst/>
                <a:latin typeface="-apple-system"/>
              </a:rPr>
              <a:t>현재의 이상 탐지 알고리즘은 정상 데이터와 비정상 데이터를 효과적으로 구분할 수 있지만</a:t>
            </a:r>
            <a:r>
              <a:rPr lang="en-US" altLang="ko-KR" sz="1600" b="0" i="0" dirty="0">
                <a:solidFill>
                  <a:srgbClr val="1F2328"/>
                </a:solidFill>
                <a:effectLst/>
                <a:latin typeface="-apple-system"/>
              </a:rPr>
              <a:t>, </a:t>
            </a:r>
          </a:p>
          <a:p>
            <a:pPr algn="l"/>
            <a:r>
              <a:rPr lang="ko-KR" altLang="en-US" sz="1600" b="0" i="0" dirty="0">
                <a:solidFill>
                  <a:srgbClr val="1F2328"/>
                </a:solidFill>
                <a:effectLst/>
                <a:latin typeface="-apple-system"/>
              </a:rPr>
              <a:t>어느 셀</a:t>
            </a:r>
            <a:r>
              <a:rPr lang="en-US" altLang="ko-KR" sz="1600" b="0" i="0" dirty="0">
                <a:solidFill>
                  <a:srgbClr val="1F2328"/>
                </a:solidFill>
                <a:effectLst/>
                <a:latin typeface="-apple-system"/>
              </a:rPr>
              <a:t>(</a:t>
            </a:r>
            <a:r>
              <a:rPr lang="en" altLang="ko-Kore-KR" sz="1600" b="0" i="0" dirty="0">
                <a:solidFill>
                  <a:srgbClr val="1F2328"/>
                </a:solidFill>
                <a:effectLst/>
                <a:latin typeface="-apple-system"/>
              </a:rPr>
              <a:t>Cell)</a:t>
            </a:r>
            <a:r>
              <a:rPr lang="ko-KR" altLang="en-US" sz="1600" b="0" i="0" dirty="0">
                <a:solidFill>
                  <a:srgbClr val="1F2328"/>
                </a:solidFill>
                <a:effectLst/>
                <a:latin typeface="-apple-system"/>
              </a:rPr>
              <a:t>에서 화재가 발생했는지 구체적으로 위치를 파악하기 어렵다는 한계가 존재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D31D60-86A9-80BC-05D6-1C53462D61A8}"/>
              </a:ext>
            </a:extLst>
          </p:cNvPr>
          <p:cNvSpPr txBox="1"/>
          <p:nvPr/>
        </p:nvSpPr>
        <p:spPr>
          <a:xfrm>
            <a:off x="522517" y="3908401"/>
            <a:ext cx="23102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b="1" dirty="0">
                <a:solidFill>
                  <a:srgbClr val="000000"/>
                </a:solidFill>
                <a:latin typeface="Apple SD Gothic Neo ExtraBold" panose="02000300000000000000" pitchFamily="2" charset="-127"/>
                <a:ea typeface="Apple SD Gothic Neo ExtraBold" panose="02000300000000000000" pitchFamily="2" charset="-127"/>
              </a:rPr>
              <a:t>기존 해결책의 문제점</a:t>
            </a:r>
            <a:endParaRPr kumimoji="1" lang="ko-Kore-KR" altLang="en-US" sz="2000" b="1" dirty="0">
              <a:solidFill>
                <a:srgbClr val="000000"/>
              </a:solidFill>
              <a:latin typeface="Apple SD Gothic Neo ExtraBold" panose="02000300000000000000" pitchFamily="2" charset="-127"/>
              <a:ea typeface="Apple SD Gothic Neo ExtraBold" panose="02000300000000000000" pitchFamily="2" charset="-127"/>
            </a:endParaRPr>
          </a:p>
        </p:txBody>
      </p:sp>
      <p:sp>
        <p:nvSpPr>
          <p:cNvPr id="10" name="오른쪽 화살표[R] 9">
            <a:extLst>
              <a:ext uri="{FF2B5EF4-FFF2-40B4-BE49-F238E27FC236}">
                <a16:creationId xmlns:a16="http://schemas.microsoft.com/office/drawing/2014/main" id="{73A9110D-02BE-16E5-C587-E72B7F54DB2E}"/>
              </a:ext>
            </a:extLst>
          </p:cNvPr>
          <p:cNvSpPr/>
          <p:nvPr/>
        </p:nvSpPr>
        <p:spPr>
          <a:xfrm>
            <a:off x="144693" y="3940540"/>
            <a:ext cx="377824" cy="335832"/>
          </a:xfrm>
          <a:prstGeom prst="rightArrow">
            <a:avLst/>
          </a:prstGeom>
          <a:solidFill>
            <a:srgbClr val="4990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942883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00F843-556E-A9EC-165D-D900E23C87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B857DB0-8729-2781-1084-DE77982523DA}"/>
              </a:ext>
            </a:extLst>
          </p:cNvPr>
          <p:cNvSpPr/>
          <p:nvPr/>
        </p:nvSpPr>
        <p:spPr>
          <a:xfrm>
            <a:off x="144693" y="1668050"/>
            <a:ext cx="11902614" cy="206737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C74CFC-1F18-8526-19F9-3E263DA9A9FC}"/>
              </a:ext>
            </a:extLst>
          </p:cNvPr>
          <p:cNvSpPr txBox="1"/>
          <p:nvPr/>
        </p:nvSpPr>
        <p:spPr>
          <a:xfrm>
            <a:off x="144693" y="666031"/>
            <a:ext cx="71389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ko-Kore-KR" altLang="en-US" sz="1800" dirty="0">
                <a:solidFill>
                  <a:srgbClr val="000000"/>
                </a:solidFill>
                <a:highlight>
                  <a:srgbClr val="F2F2F2"/>
                </a:highlight>
                <a:latin typeface="TAEBAEK font" pitchFamily="2" charset="-127"/>
                <a:ea typeface="TAEBAEK font" pitchFamily="2" charset="-127"/>
              </a:rPr>
              <a:t>융합캡스톤</a:t>
            </a:r>
            <a:r>
              <a:rPr kumimoji="1" lang="ko-KR" altLang="en-US" dirty="0">
                <a:solidFill>
                  <a:srgbClr val="000000"/>
                </a:solidFill>
                <a:highlight>
                  <a:srgbClr val="F2F2F2"/>
                </a:highlight>
                <a:latin typeface="TAEBAEK font" pitchFamily="2" charset="-127"/>
                <a:ea typeface="TAEBAEK font" pitchFamily="2" charset="-127"/>
              </a:rPr>
              <a:t>디자인 계획 발표</a:t>
            </a:r>
            <a:endParaRPr kumimoji="1" lang="ko-Kore-KR" altLang="en-US" sz="1800" dirty="0">
              <a:solidFill>
                <a:srgbClr val="000000"/>
              </a:solidFill>
              <a:highlight>
                <a:srgbClr val="F2F2F2"/>
              </a:highlight>
              <a:latin typeface="TAEBAEK font" pitchFamily="2" charset="-127"/>
              <a:ea typeface="TAEBAEK font" pitchFamily="2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F99745E-F43F-C27C-BC64-B4BBCA9D7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BAD94-F2E6-1F4A-BAD5-AD8AB4C64888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B6CD55-3C44-576F-7FF8-8AC3EF51A08F}"/>
              </a:ext>
            </a:extLst>
          </p:cNvPr>
          <p:cNvSpPr txBox="1"/>
          <p:nvPr/>
        </p:nvSpPr>
        <p:spPr>
          <a:xfrm>
            <a:off x="522517" y="1190119"/>
            <a:ext cx="2495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" altLang="ko-Kore-KR" sz="2000" b="1" i="0" dirty="0">
                <a:solidFill>
                  <a:srgbClr val="0066FF"/>
                </a:solidFill>
                <a:effectLst/>
                <a:highlight>
                  <a:srgbClr val="F2F2F2"/>
                </a:highlight>
                <a:latin typeface="-apple-system"/>
              </a:rPr>
              <a:t>System Requirements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B30B3F-C321-84FD-0CBB-AC7D28C58213}"/>
              </a:ext>
            </a:extLst>
          </p:cNvPr>
          <p:cNvSpPr txBox="1"/>
          <p:nvPr/>
        </p:nvSpPr>
        <p:spPr>
          <a:xfrm>
            <a:off x="240076" y="1951672"/>
            <a:ext cx="668484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1F2328"/>
                </a:solidFill>
                <a:effectLst/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정상 데이터와 비정상 데이터를 구분할 수 있는 이상 탐지 알고리즘 구현</a:t>
            </a:r>
            <a:endParaRPr lang="en-US" altLang="ko-KR" dirty="0">
              <a:solidFill>
                <a:srgbClr val="1F2328"/>
              </a:solidFill>
              <a:effectLst/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ko-KR" altLang="en-US" dirty="0">
              <a:solidFill>
                <a:srgbClr val="1F2328"/>
              </a:solidFill>
              <a:effectLst/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1F2328"/>
                </a:solidFill>
                <a:effectLst/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화재 발생 가능성이 높은 셀을 식별하기 위한 데이터 분석기능</a:t>
            </a:r>
            <a:endParaRPr lang="en-US" altLang="ko-KR" dirty="0">
              <a:solidFill>
                <a:srgbClr val="1F2328"/>
              </a:solidFill>
              <a:effectLst/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ko-KR" altLang="en-US" dirty="0">
              <a:solidFill>
                <a:srgbClr val="1F2328"/>
              </a:solidFill>
              <a:effectLst/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1F2328"/>
                </a:solidFill>
                <a:effectLst/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실시간 데이터 처리 및 이상 탐지 결과 알림 기능</a:t>
            </a:r>
          </a:p>
        </p:txBody>
      </p:sp>
      <p:sp>
        <p:nvSpPr>
          <p:cNvPr id="14" name="오른쪽 화살표[R] 13">
            <a:extLst>
              <a:ext uri="{FF2B5EF4-FFF2-40B4-BE49-F238E27FC236}">
                <a16:creationId xmlns:a16="http://schemas.microsoft.com/office/drawing/2014/main" id="{3ECD3CBA-F15C-9B15-A109-DCA4960658FA}"/>
              </a:ext>
            </a:extLst>
          </p:cNvPr>
          <p:cNvSpPr/>
          <p:nvPr/>
        </p:nvSpPr>
        <p:spPr>
          <a:xfrm>
            <a:off x="144693" y="1221805"/>
            <a:ext cx="377824" cy="335832"/>
          </a:xfrm>
          <a:prstGeom prst="rightArrow">
            <a:avLst/>
          </a:prstGeom>
          <a:solidFill>
            <a:srgbClr val="4990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939705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AC76D5-3AB0-1029-FF8B-8EBD48D001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B991E70-4D82-0831-AA1E-E89435E09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BAD94-F2E6-1F4A-BAD5-AD8AB4C64888}" type="slidenum">
              <a:rPr kumimoji="1" lang="ko-Kore-KR" altLang="en-US" smtClean="0"/>
              <a:t>5</a:t>
            </a:fld>
            <a:endParaRPr kumimoji="1" lang="ko-Kore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2BF467-8F30-C8BA-BF39-F94D4D0AF0D3}"/>
              </a:ext>
            </a:extLst>
          </p:cNvPr>
          <p:cNvSpPr txBox="1"/>
          <p:nvPr/>
        </p:nvSpPr>
        <p:spPr>
          <a:xfrm>
            <a:off x="5250255" y="2873673"/>
            <a:ext cx="16914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5400" dirty="0">
                <a:latin typeface="GangwonEduPower" panose="02020603020101020101" pitchFamily="18" charset="-127"/>
                <a:ea typeface="GangwonEduPower" panose="02020603020101020101" pitchFamily="18" charset="-127"/>
              </a:rPr>
              <a:t>Q&amp;A</a:t>
            </a:r>
            <a:endParaRPr kumimoji="1" lang="ko-Kore-KR" altLang="en-US" sz="5400" dirty="0">
              <a:latin typeface="GangwonEduPower" panose="02020603020101020101" pitchFamily="18" charset="-127"/>
              <a:ea typeface="GangwonEduPower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53286E-97B7-0D74-97D2-D4E659533389}"/>
              </a:ext>
            </a:extLst>
          </p:cNvPr>
          <p:cNvSpPr txBox="1"/>
          <p:nvPr/>
        </p:nvSpPr>
        <p:spPr>
          <a:xfrm>
            <a:off x="144693" y="666031"/>
            <a:ext cx="71389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ko-Kore-KR" altLang="en-US" sz="1800" dirty="0">
                <a:solidFill>
                  <a:srgbClr val="000000"/>
                </a:solidFill>
                <a:highlight>
                  <a:srgbClr val="F2F2F2"/>
                </a:highlight>
                <a:latin typeface="TAEBAEK font" pitchFamily="2" charset="-127"/>
                <a:ea typeface="TAEBAEK font" pitchFamily="2" charset="-127"/>
              </a:rPr>
              <a:t>융합캡스톤</a:t>
            </a:r>
            <a:r>
              <a:rPr kumimoji="1" lang="ko-KR" altLang="en-US" dirty="0">
                <a:solidFill>
                  <a:srgbClr val="000000"/>
                </a:solidFill>
                <a:highlight>
                  <a:srgbClr val="F2F2F2"/>
                </a:highlight>
                <a:latin typeface="TAEBAEK font" pitchFamily="2" charset="-127"/>
                <a:ea typeface="TAEBAEK font" pitchFamily="2" charset="-127"/>
              </a:rPr>
              <a:t>디자인 계획 발표</a:t>
            </a:r>
            <a:endParaRPr kumimoji="1" lang="ko-Kore-KR" altLang="en-US" sz="1800" dirty="0">
              <a:solidFill>
                <a:srgbClr val="000000"/>
              </a:solidFill>
              <a:highlight>
                <a:srgbClr val="F2F2F2"/>
              </a:highlight>
              <a:latin typeface="TAEBAEK font" pitchFamily="2" charset="-127"/>
              <a:ea typeface="TAEBAEK font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7655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12723</TotalTime>
  <Words>242</Words>
  <Application>Microsoft Macintosh PowerPoint</Application>
  <PresentationFormat>와이드스크린</PresentationFormat>
  <Paragraphs>51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20" baseType="lpstr">
      <vt:lpstr>-apple-system</vt:lpstr>
      <vt:lpstr>Apple SD Gothic Neo ExtraBold</vt:lpstr>
      <vt:lpstr>Apple SD Gothic Neo Light</vt:lpstr>
      <vt:lpstr>Apple SD Gothic Neo Light</vt:lpstr>
      <vt:lpstr>Apple SD Gothic Neo Medium</vt:lpstr>
      <vt:lpstr>Apple SD Gothic Neo Medium</vt:lpstr>
      <vt:lpstr>Apple SD Gothic Neo SemiBold</vt:lpstr>
      <vt:lpstr>Apple SD Gothic Neo SemiBold</vt:lpstr>
      <vt:lpstr>GangwonEduPower</vt:lpstr>
      <vt:lpstr>TAEBAEK font</vt:lpstr>
      <vt:lpstr>Aptos</vt:lpstr>
      <vt:lpstr>Aptos Display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김내경</dc:creator>
  <cp:lastModifiedBy>김내경</cp:lastModifiedBy>
  <cp:revision>14</cp:revision>
  <dcterms:created xsi:type="dcterms:W3CDTF">2024-09-09T14:41:29Z</dcterms:created>
  <dcterms:modified xsi:type="dcterms:W3CDTF">2024-11-25T07:15:28Z</dcterms:modified>
</cp:coreProperties>
</file>