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0" r:id="rId4"/>
    <p:sldId id="291" r:id="rId5"/>
    <p:sldId id="279" r:id="rId6"/>
    <p:sldId id="295" r:id="rId7"/>
    <p:sldId id="296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4">
          <p15:clr>
            <a:srgbClr val="A4A3A4"/>
          </p15:clr>
        </p15:guide>
        <p15:guide id="2" orient="horz" pos="5926">
          <p15:clr>
            <a:srgbClr val="A4A3A4"/>
          </p15:clr>
        </p15:guide>
        <p15:guide id="3" pos="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0" autoAdjust="0"/>
    <p:restoredTop sz="94590" autoAdjust="0"/>
  </p:normalViewPr>
  <p:slideViewPr>
    <p:cSldViewPr>
      <p:cViewPr>
        <p:scale>
          <a:sx n="37" d="100"/>
          <a:sy n="37" d="100"/>
        </p:scale>
        <p:origin x="528" y="1136"/>
      </p:cViewPr>
      <p:guideLst>
        <p:guide orient="horz" pos="694"/>
        <p:guide orient="horz" pos="5926"/>
        <p:guide pos="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F904C9B9-87A8-1A4C-9F0B-EB427C899B69}" type="datetime1">
              <a:rPr kumimoji="1" lang="ko-KR" altLang="en-US" smtClean="0"/>
              <a:t>2024. 11. 25.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09699FE-633A-F04B-9BB3-80209E25E5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25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11773592-04E0-8046-A720-459379B0A2BD}" type="datetime1">
              <a:rPr kumimoji="1" lang="ko-KR" altLang="en-US" smtClean="0"/>
              <a:t>2024. 11. 25.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ED3560E-DC9B-BD45-AB80-4B00574D1C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309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24CC-1579-1146-A727-BC8C1DFEFC6B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43D6-CBDC-E942-90EF-CB3150D307ED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BEF-680A-F44A-A10F-BC6F50307B8D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F69-2F0E-5E49-9FA4-E508605A7E31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EF6B-F830-F445-9A35-7F6F6519E835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04D-1972-4647-ADDC-F76E1A97F5D3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CCB2-0688-E547-8B4C-B0B48CED7B52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4377-0BEF-1241-9CFB-5CE18F67B7E1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9838-B890-454A-ACFB-BBBB356F5B36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925800" y="9715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B975-C739-0D43-98DC-9D725E4736FC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840200" y="9486900"/>
            <a:ext cx="1219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9D35-1FDE-CD4C-9BBA-B6BC2E93880C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E1F4-BEB7-074C-ABFD-0B7708421B89}" type="datetime1">
              <a:rPr lang="ko-KR" altLang="en-US" smtClean="0"/>
              <a:t>2024. 11. 25.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0008" y="7093262"/>
            <a:ext cx="12238453" cy="0"/>
          </a:xfrm>
          <a:prstGeom prst="line">
            <a:avLst/>
          </a:prstGeom>
          <a:ln w="19050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81000" y="4741561"/>
            <a:ext cx="13091160" cy="2118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575"/>
              </a:lnSpc>
              <a:spcBef>
                <a:spcPct val="0"/>
              </a:spcBef>
            </a:pPr>
            <a:r>
              <a:rPr lang="ko-KR" altLang="en-US" sz="6125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자율 주행 보조를 위한 방향 </a:t>
            </a:r>
            <a:r>
              <a:rPr lang="ko-KR" altLang="en-US" sz="6125" dirty="0" err="1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지시등</a:t>
            </a:r>
            <a:r>
              <a:rPr lang="ko-KR" altLang="en-US" sz="6125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객체 탐지 및 상황 분류 알고리즘</a:t>
            </a:r>
            <a:endParaRPr lang="en-US" altLang="ko-KR" sz="6125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CFE5D68-6678-8BBB-E185-23106BD4731F}"/>
              </a:ext>
            </a:extLst>
          </p:cNvPr>
          <p:cNvSpPr txBox="1"/>
          <p:nvPr/>
        </p:nvSpPr>
        <p:spPr>
          <a:xfrm>
            <a:off x="1371600" y="7326435"/>
            <a:ext cx="34290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altLang="ko-KR" sz="2800" spc="126" dirty="0" err="1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ObjectCounters</a:t>
            </a:r>
            <a:endParaRPr lang="en-US" altLang="ko-KR" sz="2800" spc="126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ko-KR" altLang="en-US" sz="2800" spc="126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김윤희</a:t>
            </a:r>
            <a:r>
              <a:rPr lang="en-US" altLang="ko-KR" sz="2800" spc="126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800" spc="126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2800" spc="126" dirty="0" err="1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서민경</a:t>
            </a:r>
            <a:r>
              <a:rPr lang="en-US" altLang="ko-KR" sz="2800" spc="126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800" spc="126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김현정</a:t>
            </a:r>
            <a:endParaRPr lang="en-US" altLang="ko-KR" sz="2800" spc="126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53744F4-7ABA-1EB8-897B-49C3F1039805}"/>
              </a:ext>
            </a:extLst>
          </p:cNvPr>
          <p:cNvSpPr txBox="1"/>
          <p:nvPr/>
        </p:nvSpPr>
        <p:spPr>
          <a:xfrm>
            <a:off x="374904" y="0"/>
            <a:ext cx="2895600" cy="974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575"/>
              </a:lnSpc>
              <a:spcBef>
                <a:spcPct val="0"/>
              </a:spcBef>
            </a:pPr>
            <a:r>
              <a:rPr lang="ko-KR" altLang="en-US" sz="44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계획발표</a:t>
            </a:r>
            <a:endParaRPr lang="en-US" altLang="ko-KR" sz="4400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66120" y="3135901"/>
            <a:ext cx="6068880" cy="31281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3200" u="none" strike="noStrike" dirty="0">
                <a:solidFill>
                  <a:srgbClr val="4B6587"/>
                </a:solidFill>
                <a:latin typeface="BM HANNA Air OTF"/>
                <a:ea typeface="BM HANNA Air OTF"/>
              </a:rPr>
              <a:t>과제의 필요성</a:t>
            </a: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3200" dirty="0">
                <a:solidFill>
                  <a:srgbClr val="4B6587"/>
                </a:solidFill>
                <a:latin typeface="BM HANNA Air OTF"/>
                <a:ea typeface="BM HANNA Air OTF"/>
              </a:rPr>
              <a:t>과제의 내용</a:t>
            </a: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3200" dirty="0">
                <a:solidFill>
                  <a:srgbClr val="4B6587"/>
                </a:solidFill>
                <a:latin typeface="BM HANNA Air OTF"/>
                <a:ea typeface="BM HANNA Air OTF"/>
              </a:rPr>
              <a:t>기대효과 및 활용 방안</a:t>
            </a:r>
          </a:p>
          <a:p>
            <a:pPr lvl="0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3200" dirty="0">
                <a:solidFill>
                  <a:srgbClr val="4B6587"/>
                </a:solidFill>
                <a:latin typeface="BM HANNA Air OTF"/>
                <a:ea typeface="BM HANNA Air OTF"/>
              </a:rPr>
              <a:t>구성원 역할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03309" y="3135901"/>
            <a:ext cx="616605" cy="3128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32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</a:t>
            </a:r>
            <a:r>
              <a:rPr lang="en-US" altLang="ko-KR" sz="32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endParaRPr lang="en-US" sz="3200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l">
              <a:lnSpc>
                <a:spcPts val="6270"/>
              </a:lnSpc>
            </a:pPr>
            <a:r>
              <a:rPr lang="en-US" sz="32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</a:t>
            </a:r>
            <a:r>
              <a:rPr lang="en-US" altLang="ko-KR" sz="32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</a:t>
            </a:r>
            <a:endParaRPr lang="en-US" sz="3200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l">
              <a:lnSpc>
                <a:spcPts val="6270"/>
              </a:lnSpc>
            </a:pPr>
            <a:r>
              <a:rPr lang="en-US" sz="32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</a:t>
            </a:r>
            <a:r>
              <a:rPr lang="en-US" altLang="ko-KR" sz="32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3</a:t>
            </a:r>
            <a:endParaRPr lang="en-US" sz="3200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l">
              <a:lnSpc>
                <a:spcPts val="6270"/>
              </a:lnSpc>
            </a:pPr>
            <a:r>
              <a:rPr lang="en-US" altLang="ko-KR" sz="3200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29424" y="1790700"/>
            <a:ext cx="497228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Table of Contents</a:t>
            </a:r>
          </a:p>
        </p:txBody>
      </p:sp>
      <p:sp>
        <p:nvSpPr>
          <p:cNvPr id="5" name="AutoShape 5"/>
          <p:cNvSpPr/>
          <p:nvPr/>
        </p:nvSpPr>
        <p:spPr>
          <a:xfrm>
            <a:off x="5915327" y="2856647"/>
            <a:ext cx="6200473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4CACE-3FC5-B216-2045-9FA98EC3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6570FC-9B31-2E7D-2EBF-324A3CBDD0FB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C90E35B-AA65-E40D-8AEC-0E9CBE297D73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AB8718E-63F1-0CE2-6110-811A8B9C4516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28CB126-A645-E6EF-423B-6EC42C8F3E06}"/>
              </a:ext>
            </a:extLst>
          </p:cNvPr>
          <p:cNvSpPr txBox="1"/>
          <p:nvPr/>
        </p:nvSpPr>
        <p:spPr>
          <a:xfrm>
            <a:off x="939469" y="666750"/>
            <a:ext cx="64513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</a:t>
            </a:r>
            <a:r>
              <a:rPr lang="en-US" altLang="ko-KR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endParaRPr lang="en-US" sz="4000" b="1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7992" y="495300"/>
            <a:ext cx="3489808" cy="7290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4000" u="none" strike="noStrike" dirty="0">
                <a:solidFill>
                  <a:srgbClr val="4B6587"/>
                </a:solidFill>
                <a:latin typeface="BM HANNA Air OTF"/>
                <a:ea typeface="BM HANNA Air OTF"/>
              </a:rPr>
              <a:t>과제의 필요성</a:t>
            </a:r>
            <a:endParaRPr lang="en-US" altLang="ko-KR" sz="4000" u="none" strike="noStrike" dirty="0">
              <a:solidFill>
                <a:srgbClr val="4B6587"/>
              </a:solidFill>
              <a:latin typeface="BM HANNA Air OTF"/>
              <a:ea typeface="BM HANNA Air OTF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1010" y="2628900"/>
            <a:ext cx="15544799" cy="37239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주행보조 시스템을 통해 주행 안전성과 효율성 확보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정확하고 빠른 의사결정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객체 행동 예측 기술 발전 기여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endParaRPr kumimoji="1" lang="ko-KR" altLang="en-US" sz="3600" dirty="0">
              <a:solidFill>
                <a:srgbClr val="4A6587"/>
              </a:solidFill>
              <a:latin typeface="BM HANNA Air OTF"/>
              <a:ea typeface="BM HANNA Air OTF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3037405-A550-BFEB-EF45-58A54DFF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AutoShape 8"/>
          <p:cNvSpPr/>
          <p:nvPr/>
        </p:nvSpPr>
        <p:spPr>
          <a:xfrm>
            <a:off x="731010" y="1333500"/>
            <a:ext cx="55935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4000">
              <a:latin typeface="BM HANNA Air OTF"/>
              <a:ea typeface="BM HANNA Air OTF"/>
            </a:endParaRPr>
          </a:p>
        </p:txBody>
      </p:sp>
      <p:sp>
        <p:nvSpPr>
          <p:cNvPr id="25" name="AutoShape 8"/>
          <p:cNvSpPr/>
          <p:nvPr/>
        </p:nvSpPr>
        <p:spPr>
          <a:xfrm>
            <a:off x="731010" y="1333500"/>
            <a:ext cx="71937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4000">
              <a:latin typeface="BM HANNA Air OTF"/>
              <a:ea typeface="BM HANNA Air OT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F94BA-FF87-45A7-72D5-96990566162F}"/>
              </a:ext>
            </a:extLst>
          </p:cNvPr>
          <p:cNvSpPr txBox="1"/>
          <p:nvPr/>
        </p:nvSpPr>
        <p:spPr>
          <a:xfrm>
            <a:off x="270913" y="8329803"/>
            <a:ext cx="9144000" cy="124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800" b="1" dirty="0">
                <a:solidFill>
                  <a:srgbClr val="4B6587"/>
                </a:solidFill>
                <a:latin typeface="BM HANNA Air OTF"/>
                <a:ea typeface="BM HANNA Air OTF"/>
              </a:rPr>
              <a:t>개발 필요성</a:t>
            </a:r>
            <a:r>
              <a:rPr lang="en-US" altLang="ko-KR" sz="1800" dirty="0">
                <a:solidFill>
                  <a:srgbClr val="4B6587"/>
                </a:solidFill>
                <a:latin typeface="BM HANNA Air OTF"/>
                <a:ea typeface="BM HANNA Air OTF"/>
              </a:rPr>
              <a:t>: </a:t>
            </a:r>
            <a:r>
              <a:rPr lang="ko-KR" altLang="en-US" sz="1800" dirty="0">
                <a:solidFill>
                  <a:srgbClr val="4B6587"/>
                </a:solidFill>
                <a:latin typeface="BM HANNA Air OTF"/>
                <a:ea typeface="BM HANNA Air OTF"/>
              </a:rPr>
              <a:t>기존 기술은 객체의 행동 예측 능력에서 한계를 보이며</a:t>
            </a:r>
            <a:r>
              <a:rPr lang="en-US" altLang="ko-KR" sz="1800" dirty="0">
                <a:solidFill>
                  <a:srgbClr val="4B6587"/>
                </a:solidFill>
                <a:latin typeface="BM HANNA Air OTF"/>
                <a:ea typeface="BM HANNA Air OTF"/>
              </a:rPr>
              <a:t>, </a:t>
            </a:r>
            <a:r>
              <a:rPr lang="ko-KR" altLang="en-US" sz="1800" dirty="0">
                <a:solidFill>
                  <a:srgbClr val="4B6587"/>
                </a:solidFill>
                <a:latin typeface="BM HANNA Air OTF"/>
                <a:ea typeface="BM HANNA Air OTF"/>
              </a:rPr>
              <a:t>정확성과 신뢰성 확보를 위한 추가적인 발전이 요구됨</a:t>
            </a:r>
            <a:r>
              <a:rPr lang="en-US" altLang="ko-KR" sz="1800" dirty="0">
                <a:solidFill>
                  <a:srgbClr val="4B6587"/>
                </a:solidFill>
                <a:latin typeface="BM HANNA Air OTF"/>
                <a:ea typeface="BM HANNA Air OTF"/>
              </a:rPr>
              <a:t>.</a:t>
            </a:r>
            <a:r>
              <a:rPr lang="ko-KR" altLang="en-US" sz="1800" dirty="0">
                <a:solidFill>
                  <a:srgbClr val="4B6587"/>
                </a:solidFill>
                <a:latin typeface="BM HANNA Air OTF"/>
                <a:ea typeface="BM HANNA Air OTF"/>
              </a:rPr>
              <a:t> 라이다 등의 비싼 센서 대처를 통한 금전적 효율성 기대됨</a:t>
            </a:r>
            <a:r>
              <a:rPr lang="en-US" altLang="ko-KR" sz="1800" dirty="0">
                <a:solidFill>
                  <a:srgbClr val="4B6587"/>
                </a:solidFill>
                <a:latin typeface="BM HANNA Air OTF"/>
                <a:ea typeface="BM HANNA Air OT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8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6AF3165-4F7B-8C6F-5F30-B1234C8CC536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B45FEE9-512F-2515-0A82-76F9A2AB7E65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E803BD2-0407-5210-E26E-82A059DEB449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1D8FB50-5B24-F0A9-6C73-936675B6E575}"/>
              </a:ext>
            </a:extLst>
          </p:cNvPr>
          <p:cNvSpPr txBox="1"/>
          <p:nvPr/>
        </p:nvSpPr>
        <p:spPr>
          <a:xfrm>
            <a:off x="939469" y="666750"/>
            <a:ext cx="64513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</a:t>
            </a:r>
            <a:r>
              <a:rPr lang="en-US" altLang="ko-KR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</a:t>
            </a:r>
            <a:endParaRPr lang="en-US" sz="4000" b="1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7991" y="495300"/>
            <a:ext cx="4785209" cy="7290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4000" dirty="0">
                <a:solidFill>
                  <a:srgbClr val="4B6587"/>
                </a:solidFill>
                <a:latin typeface="BM HANNA Air OTF"/>
                <a:ea typeface="BM HANNA Air OTF"/>
              </a:rPr>
              <a:t>과제의 내용</a:t>
            </a:r>
            <a:endParaRPr lang="en-US" altLang="ko-KR" sz="4000" dirty="0">
              <a:solidFill>
                <a:srgbClr val="4B6587"/>
              </a:solidFill>
              <a:latin typeface="BM HANNA Air OTF"/>
              <a:ea typeface="BM HANNA Air OTF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5A3C4DA-2673-8438-9880-ACF60122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8"/>
          <p:cNvSpPr/>
          <p:nvPr/>
        </p:nvSpPr>
        <p:spPr>
          <a:xfrm>
            <a:off x="731010" y="1333500"/>
            <a:ext cx="55935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4000">
              <a:latin typeface="BM HANNA Air OTF"/>
              <a:ea typeface="BM HANNA Air OTF"/>
            </a:endParaRPr>
          </a:p>
        </p:txBody>
      </p:sp>
      <p:sp>
        <p:nvSpPr>
          <p:cNvPr id="12" name="AutoShape 8"/>
          <p:cNvSpPr/>
          <p:nvPr/>
        </p:nvSpPr>
        <p:spPr>
          <a:xfrm>
            <a:off x="731010" y="1333500"/>
            <a:ext cx="71937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4000">
              <a:latin typeface="BM HANNA Air OTF"/>
              <a:ea typeface="BM HANNA Air OTF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4E213B-3DBA-D8D2-F5EF-7BCB1F9E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22E2B"/>
              </a:clrFrom>
              <a:clrTo>
                <a:srgbClr val="322E2B">
                  <a:alpha val="0"/>
                </a:srgbClr>
              </a:clrTo>
            </a:clrChange>
          </a:blip>
          <a:srcRect b="7628"/>
          <a:stretch/>
        </p:blipFill>
        <p:spPr>
          <a:xfrm>
            <a:off x="2212932" y="1943100"/>
            <a:ext cx="13862135" cy="442163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6FC0C26B-1C49-06BB-3DB5-970CD2A6634C}"/>
              </a:ext>
            </a:extLst>
          </p:cNvPr>
          <p:cNvSpPr txBox="1"/>
          <p:nvPr/>
        </p:nvSpPr>
        <p:spPr>
          <a:xfrm>
            <a:off x="1262035" y="6806508"/>
            <a:ext cx="15544799" cy="24672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71500" lvl="0" indent="-5715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자율 주행 차량 주변 상황을 실시간으로 분석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571500" lvl="0" indent="-5715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YOLO</a:t>
            </a:r>
            <a:r>
              <a:rPr kumimoji="1" lang="ko-KR" altLang="en-US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를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통해 주변 차량과 차량의 </a:t>
            </a:r>
            <a:r>
              <a:rPr kumimoji="1" lang="ko-KR" altLang="en-US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방향지시등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탐지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571500" lvl="0" indent="-5715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계층적 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Object </a:t>
            </a:r>
            <a:r>
              <a:rPr kumimoji="1" lang="en-US" altLang="ko-KR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Detecton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을 통해 차량과 </a:t>
            </a:r>
            <a:r>
              <a:rPr kumimoji="1" lang="ko-KR" altLang="en-US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방향지시등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그룹화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571500" lvl="0" indent="-5715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방향지시등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ON/OFF 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감지 및 차량의 주행 방향 예측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</p:txBody>
      </p:sp>
    </p:spTree>
    <p:extLst>
      <p:ext uri="{BB962C8B-B14F-4D97-AF65-F5344CB8AC3E}">
        <p14:creationId xmlns:p14="http://schemas.microsoft.com/office/powerpoint/2010/main" val="121288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37820E4-670A-0000-C7F9-1B2A412AFB0D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BE806FE-0F0A-5EF7-8F89-3B1E13C38980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E7F4B2C-2F80-9046-7227-B5232CEB0BE8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D9AC78B7-B1CF-2DA6-EEB1-B4DA6994C047}"/>
              </a:ext>
            </a:extLst>
          </p:cNvPr>
          <p:cNvSpPr txBox="1"/>
          <p:nvPr/>
        </p:nvSpPr>
        <p:spPr>
          <a:xfrm>
            <a:off x="939469" y="666750"/>
            <a:ext cx="64513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</a:t>
            </a:r>
            <a:r>
              <a:rPr lang="en-US" altLang="ko-KR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3</a:t>
            </a:r>
            <a:endParaRPr lang="en-US" sz="4000" b="1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4192" y="452054"/>
            <a:ext cx="6461608" cy="7290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4000" u="none" strike="noStrike" dirty="0">
                <a:solidFill>
                  <a:srgbClr val="4B6587"/>
                </a:solidFill>
                <a:latin typeface="BM HANNA Air OTF"/>
                <a:ea typeface="BM HANNA Air OTF"/>
              </a:rPr>
              <a:t>기대효과 및 활용방안</a:t>
            </a:r>
            <a:endParaRPr lang="en-US" altLang="ko-KR" sz="4000" u="none" strike="noStrike" dirty="0">
              <a:solidFill>
                <a:srgbClr val="4B6587"/>
              </a:solidFill>
              <a:latin typeface="BM HANNA Air OTF"/>
              <a:ea typeface="BM HANNA Air OTF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98294" y="2171700"/>
            <a:ext cx="8345706" cy="30771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900"/>
              </a:lnSpc>
              <a:spcBef>
                <a:spcPct val="0"/>
              </a:spcBef>
              <a:defRPr/>
            </a:pPr>
            <a:r>
              <a:rPr lang="en-US" altLang="ko-KR" sz="3000" dirty="0">
                <a:solidFill>
                  <a:srgbClr val="4B6587"/>
                </a:solidFill>
                <a:latin typeface="BM HANNA Air OTF"/>
                <a:ea typeface="BM HANNA Air OTF"/>
              </a:rPr>
              <a:t>&lt;</a:t>
            </a:r>
            <a:r>
              <a:rPr lang="ko-KR" altLang="en-US" sz="3000" dirty="0">
                <a:solidFill>
                  <a:srgbClr val="4B6587"/>
                </a:solidFill>
                <a:latin typeface="BM HANNA Air OTF"/>
                <a:ea typeface="BM HANNA Air OTF"/>
              </a:rPr>
              <a:t> 기 대 효 과 </a:t>
            </a:r>
            <a:r>
              <a:rPr lang="en-US" altLang="ko-KR" sz="3000" dirty="0">
                <a:solidFill>
                  <a:srgbClr val="4B6587"/>
                </a:solidFill>
                <a:latin typeface="BM HANNA Air OTF"/>
                <a:ea typeface="BM HANNA Air OTF"/>
              </a:rPr>
              <a:t>&gt;</a:t>
            </a:r>
          </a:p>
          <a:p>
            <a:pPr marL="457200" lvl="0" indent="-457200" algn="l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3000" dirty="0">
                <a:solidFill>
                  <a:srgbClr val="4B6587"/>
                </a:solidFill>
                <a:latin typeface="BM HANNA Air OTF"/>
                <a:ea typeface="BM HANNA Air OTF"/>
              </a:rPr>
              <a:t>주행 기술의 안전성과 효율성 향상</a:t>
            </a:r>
            <a:endParaRPr lang="en-US" altLang="ko-KR" sz="3000" dirty="0">
              <a:solidFill>
                <a:srgbClr val="4B6587"/>
              </a:solidFill>
              <a:latin typeface="BM HANNA Air OTF"/>
              <a:ea typeface="BM HANNA Air OTF"/>
            </a:endParaRPr>
          </a:p>
          <a:p>
            <a:pPr marL="457200" lvl="0" indent="-457200" algn="l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3000" dirty="0">
                <a:solidFill>
                  <a:srgbClr val="4B6587"/>
                </a:solidFill>
                <a:latin typeface="BM HANNA Air OTF"/>
                <a:ea typeface="BM HANNA Air OTF"/>
              </a:rPr>
              <a:t>차량의 주행 경로 예측을 통해 돌발 상황 대처 가능</a:t>
            </a:r>
            <a:endParaRPr lang="en-US" altLang="ko-KR" sz="3000" dirty="0">
              <a:solidFill>
                <a:srgbClr val="4B6587"/>
              </a:solidFill>
              <a:latin typeface="BM HANNA Air OTF"/>
              <a:ea typeface="BM HANNA Air OTF"/>
            </a:endParaRPr>
          </a:p>
          <a:p>
            <a:pPr marL="457200" lvl="0" indent="-457200" algn="l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3000" dirty="0">
                <a:solidFill>
                  <a:srgbClr val="4B6587"/>
                </a:solidFill>
                <a:latin typeface="BM HANNA Air OTF"/>
                <a:ea typeface="BM HANNA Air OTF"/>
              </a:rPr>
              <a:t>-&gt;</a:t>
            </a:r>
            <a:r>
              <a:rPr lang="ko-KR" altLang="en-US" sz="3000" dirty="0">
                <a:solidFill>
                  <a:srgbClr val="4B6587"/>
                </a:solidFill>
                <a:latin typeface="BM HANNA Air OTF"/>
                <a:ea typeface="BM HANNA Air OTF"/>
              </a:rPr>
              <a:t> 자율 주행 차량의 경로 설정과 주행 계획이 정교해짐</a:t>
            </a:r>
            <a:endParaRPr lang="en-US" altLang="ko-KR" sz="3000" dirty="0">
              <a:solidFill>
                <a:srgbClr val="4B6587"/>
              </a:solidFill>
              <a:latin typeface="BM HANNA Air OTF"/>
              <a:ea typeface="BM HANNA Air OTF"/>
            </a:endParaRPr>
          </a:p>
          <a:p>
            <a:pPr marL="457200" lvl="0" indent="-457200" algn="l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endParaRPr lang="en-US" altLang="ko-KR" sz="3000" dirty="0">
              <a:solidFill>
                <a:srgbClr val="4B6587"/>
              </a:solidFill>
              <a:latin typeface="BM HANNA Air OTF"/>
              <a:ea typeface="BM HANNA Air OTF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731010" y="1333500"/>
            <a:ext cx="71937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 sz="4000">
              <a:latin typeface="BM HANNA Air OTF"/>
              <a:ea typeface="BM HANNA Air OTF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F74BE-2FA0-7278-3989-DA990500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9747E1F1-F63C-87D2-108F-F9FDCBC002EE}"/>
              </a:ext>
            </a:extLst>
          </p:cNvPr>
          <p:cNvSpPr txBox="1"/>
          <p:nvPr/>
        </p:nvSpPr>
        <p:spPr>
          <a:xfrm>
            <a:off x="731010" y="5248824"/>
            <a:ext cx="8345706" cy="18203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900"/>
              </a:lnSpc>
              <a:spcBef>
                <a:spcPct val="0"/>
              </a:spcBef>
              <a:defRPr/>
            </a:pPr>
            <a:r>
              <a:rPr lang="en-US" altLang="ko-KR" sz="3000" dirty="0">
                <a:solidFill>
                  <a:srgbClr val="4B6587"/>
                </a:solidFill>
                <a:latin typeface="BM HANNA Air OTF"/>
                <a:ea typeface="BM HANNA Air OTF"/>
              </a:rPr>
              <a:t>&lt;</a:t>
            </a:r>
            <a:r>
              <a:rPr lang="ko-KR" altLang="en-US" sz="3000" dirty="0">
                <a:solidFill>
                  <a:srgbClr val="4B6587"/>
                </a:solidFill>
                <a:latin typeface="BM HANNA Air OTF"/>
                <a:ea typeface="BM HANNA Air OTF"/>
              </a:rPr>
              <a:t> 활 용 방 안 </a:t>
            </a:r>
            <a:r>
              <a:rPr lang="en-US" altLang="ko-KR" sz="3000" dirty="0">
                <a:solidFill>
                  <a:srgbClr val="4B6587"/>
                </a:solidFill>
                <a:latin typeface="BM HANNA Air OTF"/>
                <a:ea typeface="BM HANNA Air OTF"/>
              </a:rPr>
              <a:t>&gt;</a:t>
            </a:r>
          </a:p>
          <a:p>
            <a:pPr marL="457200" lvl="0" indent="-457200" algn="l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3000" dirty="0">
                <a:solidFill>
                  <a:srgbClr val="4B6587"/>
                </a:solidFill>
                <a:latin typeface="BM HANNA Air OTF"/>
                <a:ea typeface="BM HANNA Air OTF"/>
              </a:rPr>
              <a:t>주행 보조 시스템으로 도입</a:t>
            </a:r>
            <a:endParaRPr lang="en-US" altLang="ko-KR" sz="3000" dirty="0">
              <a:solidFill>
                <a:srgbClr val="4B6587"/>
              </a:solidFill>
              <a:latin typeface="BM HANNA Air OTF"/>
              <a:ea typeface="BM HANNA Air OTF"/>
            </a:endParaRPr>
          </a:p>
          <a:p>
            <a:pPr marL="457200" lvl="0" indent="-457200" algn="l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3000" dirty="0">
                <a:solidFill>
                  <a:srgbClr val="4B6587"/>
                </a:solidFill>
                <a:latin typeface="BM HANNA Air OTF"/>
                <a:ea typeface="BM HANNA Air OTF"/>
              </a:rPr>
              <a:t>자율주행에서 최적의 주행 속도 선택</a:t>
            </a:r>
            <a:endParaRPr lang="en-US" altLang="ko-KR" sz="3000" dirty="0">
              <a:solidFill>
                <a:srgbClr val="4B6587"/>
              </a:solidFill>
              <a:latin typeface="BM HANNA Air OTF"/>
              <a:ea typeface="BM HANNA Air OTF"/>
            </a:endParaRPr>
          </a:p>
        </p:txBody>
      </p:sp>
    </p:spTree>
    <p:extLst>
      <p:ext uri="{BB962C8B-B14F-4D97-AF65-F5344CB8AC3E}">
        <p14:creationId xmlns:p14="http://schemas.microsoft.com/office/powerpoint/2010/main" val="106200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4F54508-FAAD-9DF3-113C-5B2CA518329C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8025270-9B68-968B-08D0-DD46A3EC9F36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F1D2254-7209-A582-02EB-CF082D862EFA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93111DA6-EB76-4A89-770F-C20B85CA36AE}"/>
              </a:ext>
            </a:extLst>
          </p:cNvPr>
          <p:cNvSpPr txBox="1"/>
          <p:nvPr/>
        </p:nvSpPr>
        <p:spPr>
          <a:xfrm>
            <a:off x="939469" y="666750"/>
            <a:ext cx="64513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0</a:t>
            </a:r>
            <a:r>
              <a:rPr lang="en-US" altLang="ko-KR" sz="4000" b="1" dirty="0">
                <a:solidFill>
                  <a:srgbClr val="4B6587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4</a:t>
            </a:r>
            <a:endParaRPr lang="en-US" sz="4000" b="1" dirty="0">
              <a:solidFill>
                <a:srgbClr val="4B6587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828800" y="452054"/>
            <a:ext cx="6781800" cy="7290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6270"/>
              </a:lnSpc>
              <a:spcBef>
                <a:spcPct val="0"/>
              </a:spcBef>
              <a:defRPr/>
            </a:pPr>
            <a:r>
              <a:rPr lang="ko-KR" altLang="en-US" sz="4000" dirty="0">
                <a:solidFill>
                  <a:srgbClr val="4A6587"/>
                </a:solidFill>
                <a:latin typeface="BM HANNA Air OTF"/>
                <a:ea typeface="BM HANNA Air OTF"/>
              </a:rPr>
              <a:t>구성원 역할</a:t>
            </a:r>
            <a:endParaRPr lang="en-US" altLang="ko-KR" sz="4000" dirty="0">
              <a:solidFill>
                <a:srgbClr val="4A6587"/>
              </a:solidFill>
              <a:latin typeface="BM HANNA Air OTF"/>
              <a:ea typeface="BM HANNA Air OTF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12BBDA5-5A98-1906-16C5-6B767AC23AC9}"/>
              </a:ext>
            </a:extLst>
          </p:cNvPr>
          <p:cNvSpPr txBox="1"/>
          <p:nvPr/>
        </p:nvSpPr>
        <p:spPr>
          <a:xfrm>
            <a:off x="731010" y="2628900"/>
            <a:ext cx="15544799" cy="30955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김윤희 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: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데이터 수집 및 모델 평가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,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차량 이동 방향 예측 알고리즘 구현 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서민경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: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데이터 수집 및 계층적 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object detection 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구현 </a:t>
            </a: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endParaRPr kumimoji="1" lang="en-US" altLang="ko-KR" sz="3600" dirty="0">
              <a:solidFill>
                <a:srgbClr val="4A6587"/>
              </a:solidFill>
              <a:latin typeface="BM HANNA Air OTF"/>
              <a:ea typeface="BM HANNA Air OTF"/>
            </a:endParaRPr>
          </a:p>
          <a:p>
            <a:pPr marL="457200" lvl="0" indent="-457200">
              <a:lnSpc>
                <a:spcPts val="4900"/>
              </a:lnSpc>
              <a:spcBef>
                <a:spcPct val="0"/>
              </a:spcBef>
              <a:buFontTx/>
              <a:buChar char="-"/>
              <a:defRPr/>
            </a:pP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김현정 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: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데이터 수집 및 </a:t>
            </a:r>
            <a:r>
              <a:rPr kumimoji="1" lang="ko-KR" altLang="en-US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라벨링</a:t>
            </a:r>
            <a:r>
              <a:rPr kumimoji="1" lang="en-US" altLang="ko-KR" sz="3600" dirty="0">
                <a:solidFill>
                  <a:srgbClr val="4A6587"/>
                </a:solidFill>
                <a:latin typeface="BM HANNA Air OTF"/>
                <a:ea typeface="BM HANNA Air OTF"/>
              </a:rPr>
              <a:t>,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</a:t>
            </a:r>
            <a:r>
              <a:rPr kumimoji="1" lang="ko-KR" altLang="en-US" sz="3600" dirty="0" err="1">
                <a:solidFill>
                  <a:srgbClr val="4A6587"/>
                </a:solidFill>
                <a:latin typeface="BM HANNA Air OTF"/>
                <a:ea typeface="BM HANNA Air OTF"/>
              </a:rPr>
              <a:t>방향지시등</a:t>
            </a:r>
            <a:r>
              <a:rPr kumimoji="1" lang="ko-KR" altLang="en-US" sz="3600" dirty="0">
                <a:solidFill>
                  <a:srgbClr val="4A6587"/>
                </a:solidFill>
                <a:latin typeface="BM HANNA Air OTF"/>
                <a:ea typeface="BM HANNA Air OTF"/>
              </a:rPr>
              <a:t> 감지 알고리즘 구현</a:t>
            </a:r>
          </a:p>
        </p:txBody>
      </p:sp>
    </p:spTree>
    <p:extLst>
      <p:ext uri="{BB962C8B-B14F-4D97-AF65-F5344CB8AC3E}">
        <p14:creationId xmlns:p14="http://schemas.microsoft.com/office/powerpoint/2010/main" val="17251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41927" y="5295900"/>
            <a:ext cx="6940267" cy="143478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11742"/>
              </a:lnSpc>
              <a:spcBef>
                <a:spcPct val="0"/>
              </a:spcBef>
              <a:defRPr/>
            </a:pPr>
            <a:r>
              <a:rPr lang="en-US" sz="9600">
                <a:solidFill>
                  <a:srgbClr val="4B6587"/>
                </a:solidFill>
                <a:latin typeface="BM HANNA Air OTF"/>
                <a:ea typeface="BM HANNA Air OTF"/>
              </a:rPr>
              <a:t>감사합니다</a:t>
            </a:r>
          </a:p>
        </p:txBody>
      </p:sp>
      <p:sp>
        <p:nvSpPr>
          <p:cNvPr id="5" name="AutoShape 5"/>
          <p:cNvSpPr/>
          <p:nvPr/>
        </p:nvSpPr>
        <p:spPr>
          <a:xfrm>
            <a:off x="6049547" y="7093262"/>
            <a:ext cx="12238453" cy="0"/>
          </a:xfrm>
          <a:prstGeom prst="line">
            <a:avLst/>
          </a:prstGeom>
          <a:ln w="19050" cap="flat">
            <a:solidFill>
              <a:srgbClr val="4B658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212</Words>
  <Application>Microsoft Macintosh PowerPoint</Application>
  <PresentationFormat>사용자 지정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BM HANNA Air OTF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아이보리 블루 마케팅 전략 프레젠테이션</dc:title>
  <cp:lastModifiedBy>김현정</cp:lastModifiedBy>
  <cp:revision>45</cp:revision>
  <dcterms:created xsi:type="dcterms:W3CDTF">2006-08-16T00:00:00Z</dcterms:created>
  <dcterms:modified xsi:type="dcterms:W3CDTF">2024-11-25T06:28:19Z</dcterms:modified>
  <cp:version/>
</cp:coreProperties>
</file>