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7"/>
  </p:notesMasterIdLst>
  <p:sldIdLst>
    <p:sldId id="799" r:id="rId2"/>
    <p:sldId id="800" r:id="rId3"/>
    <p:sldId id="680" r:id="rId4"/>
    <p:sldId id="797" r:id="rId5"/>
    <p:sldId id="806" r:id="rId6"/>
    <p:sldId id="809" r:id="rId7"/>
    <p:sldId id="804" r:id="rId8"/>
    <p:sldId id="810" r:id="rId9"/>
    <p:sldId id="814" r:id="rId10"/>
    <p:sldId id="805" r:id="rId11"/>
    <p:sldId id="813" r:id="rId12"/>
    <p:sldId id="815" r:id="rId13"/>
    <p:sldId id="803" r:id="rId14"/>
    <p:sldId id="811" r:id="rId15"/>
    <p:sldId id="81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00FF"/>
    <a:srgbClr val="FF9300"/>
    <a:srgbClr val="FF40FF"/>
    <a:srgbClr val="76D6FF"/>
    <a:srgbClr val="0096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7" autoAdjust="0"/>
    <p:restoredTop sz="82721"/>
  </p:normalViewPr>
  <p:slideViewPr>
    <p:cSldViewPr snapToGrid="0">
      <p:cViewPr varScale="1">
        <p:scale>
          <a:sx n="73" d="100"/>
          <a:sy n="73" d="100"/>
        </p:scale>
        <p:origin x="501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1C909-E951-4728-9602-0FE1A7AB0C8E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748F8-B511-419F-B792-0D0B5F8DC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58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748F8-B511-419F-B792-0D0B5F8DCD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04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500"/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narrow line space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0000"/>
          </a:xfrm>
          <a:prstGeom prst="rect">
            <a:avLst/>
          </a:prstGeom>
        </p:spPr>
        <p:txBody>
          <a:bodyPr anchor="ctr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6220"/>
            <a:ext cx="10515600" cy="479013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itchFamily="2" charset="2"/>
              <a:buChar char="ü"/>
              <a:defRPr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9164219" y="6356352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AEC720A-7109-4AC0-91E1-2A4DD48F04CB}" type="slidenum">
              <a:rPr lang="ko-KR" altLang="en-US" sz="1500" smtClean="0"/>
              <a:pPr/>
              <a:t>‹#›</a:t>
            </a:fld>
            <a:endParaRPr lang="ko-KR" altLang="en-US" sz="15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wide line space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0000"/>
          </a:xfrm>
          <a:prstGeom prst="rect">
            <a:avLst/>
          </a:prstGeom>
        </p:spPr>
        <p:txBody>
          <a:bodyPr anchor="ctr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6220"/>
            <a:ext cx="10515600" cy="479013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lnSpc>
                <a:spcPct val="120000"/>
              </a:lnSpc>
              <a:buFont typeface="Wingdings" pitchFamily="2" charset="2"/>
              <a:buChar char="ü"/>
              <a:defRPr/>
            </a:lvl2pPr>
            <a:lvl3pPr>
              <a:lnSpc>
                <a:spcPct val="120000"/>
              </a:lnSpc>
              <a:defRPr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9164219" y="6356352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AEC720A-7109-4AC0-91E1-2A4DD48F04CB}" type="slidenum">
              <a:rPr lang="ko-KR" altLang="en-US" sz="1500" smtClean="0"/>
              <a:pPr/>
              <a:t>‹#›</a:t>
            </a:fld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14822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ctur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0000"/>
          </a:xfrm>
          <a:prstGeom prst="rect">
            <a:avLst/>
          </a:prstGeom>
        </p:spPr>
        <p:txBody>
          <a:bodyPr anchor="ctr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6220"/>
            <a:ext cx="10515600" cy="47901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20000"/>
              </a:lnSpc>
              <a:buFont typeface="Wingdings" pitchFamily="2" charset="2"/>
              <a:buChar char="ü"/>
              <a:defRPr/>
            </a:lvl2pPr>
            <a:lvl3pPr>
              <a:lnSpc>
                <a:spcPct val="120000"/>
              </a:lnSpc>
              <a:defRPr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9164219" y="6356352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AEC720A-7109-4AC0-91E1-2A4DD48F04CB}" type="slidenum">
              <a:rPr lang="ko-KR" altLang="en-US" sz="1500" smtClean="0"/>
              <a:pPr/>
              <a:t>‹#›</a:t>
            </a:fld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2954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in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64750"/>
            <a:ext cx="10515600" cy="479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그림 9" descr="원, 텍스트, 상징, 로고이(가) 표시된 사진&#10;&#10;자동 생성된 설명">
            <a:extLst>
              <a:ext uri="{FF2B5EF4-FFF2-40B4-BE49-F238E27FC236}">
                <a16:creationId xmlns:a16="http://schemas.microsoft.com/office/drawing/2014/main" id="{7A4D903C-7E42-9F4B-9413-FB3B6A40827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" y="6220733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1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  <p:sldLayoutId id="2147483667" r:id="rId5"/>
    <p:sldLayoutId id="2147483668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709000"/>
            <a:ext cx="12192000" cy="1440000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200" b="1" dirty="0"/>
              <a:t>저궤도 위성 통신망에서 위성 군집 모델에 따른 성능 분석 연구</a:t>
            </a:r>
            <a:br>
              <a:rPr lang="en-US" altLang="ko-KR" sz="2800" b="1" dirty="0"/>
            </a:br>
            <a:r>
              <a:rPr lang="en-US" altLang="ko-KR" sz="2800" b="1" dirty="0">
                <a:latin typeface="+mj-ea"/>
              </a:rPr>
              <a:t>A Study on Performance Analysis of Satellite Constellation Models </a:t>
            </a:r>
            <a:br>
              <a:rPr lang="en-US" altLang="ko-KR" sz="2800" b="1" dirty="0">
                <a:latin typeface="+mj-ea"/>
              </a:rPr>
            </a:br>
            <a:r>
              <a:rPr lang="en-US" altLang="ko-KR" sz="2800" b="1" dirty="0">
                <a:latin typeface="+mj-ea"/>
              </a:rPr>
              <a:t>in LEO Satellite Communication Networks</a:t>
            </a:r>
            <a:endParaRPr lang="ko-KR" altLang="en-US" sz="2800" b="1" dirty="0">
              <a:latin typeface="+mj-ea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6252EB71-D6EC-1F4E-9F50-85353F175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80461"/>
            <a:ext cx="12192000" cy="1440000"/>
          </a:xfrm>
        </p:spPr>
        <p:txBody>
          <a:bodyPr anchor="ctr">
            <a:normAutofit/>
          </a:bodyPr>
          <a:lstStyle/>
          <a:p>
            <a:r>
              <a:rPr lang="en-US" altLang="ko-KR" sz="2800" b="1" dirty="0"/>
              <a:t>Daeun Lee, </a:t>
            </a:r>
            <a:r>
              <a:rPr lang="en-US" altLang="ko-KR" sz="2800" b="1" dirty="0" err="1"/>
              <a:t>Hyeonseon</a:t>
            </a:r>
            <a:r>
              <a:rPr lang="en-US" altLang="ko-KR" sz="2800" b="1" dirty="0"/>
              <a:t> Min, </a:t>
            </a:r>
            <a:r>
              <a:rPr lang="en-US" altLang="ko-KR" sz="2800" b="1" dirty="0" err="1"/>
              <a:t>Seokkeun</a:t>
            </a:r>
            <a:r>
              <a:rPr lang="en-US" altLang="ko-KR" sz="2800" b="1" dirty="0"/>
              <a:t> Yi*, </a:t>
            </a:r>
            <a:r>
              <a:rPr lang="en-US" altLang="ko-KR" sz="2800" b="1" dirty="0" err="1"/>
              <a:t>Taehoon</a:t>
            </a:r>
            <a:r>
              <a:rPr lang="en-US" altLang="ko-KR" sz="2800" b="1" dirty="0"/>
              <a:t> Kim§, </a:t>
            </a:r>
            <a:r>
              <a:rPr lang="en-US" altLang="ko-KR" sz="2800" b="1" dirty="0" err="1"/>
              <a:t>Inkyu</a:t>
            </a:r>
            <a:r>
              <a:rPr lang="en-US" altLang="ko-KR" sz="2800" b="1" dirty="0"/>
              <a:t> Bang* </a:t>
            </a:r>
          </a:p>
          <a:p>
            <a:r>
              <a:rPr lang="en-US" altLang="ko-KR" sz="2000" dirty="0"/>
              <a:t>Dept. of Intelligence Media Engineering, </a:t>
            </a:r>
            <a:r>
              <a:rPr lang="en-US" altLang="ko-KR" sz="2000" dirty="0" err="1"/>
              <a:t>Hanbat</a:t>
            </a:r>
            <a:r>
              <a:rPr lang="en-US" altLang="ko-KR" sz="2000" dirty="0"/>
              <a:t> National University, *</a:t>
            </a:r>
            <a:r>
              <a:rPr lang="en-US" altLang="ko-KR" sz="2000" dirty="0" err="1"/>
              <a:t>EverySim</a:t>
            </a:r>
            <a:r>
              <a:rPr lang="en-US" altLang="ko-KR" sz="2000" dirty="0"/>
              <a:t>, </a:t>
            </a:r>
          </a:p>
          <a:p>
            <a:r>
              <a:rPr lang="en-US" altLang="ko-KR" sz="2000" dirty="0"/>
              <a:t>§Dept. of Computer Engineering, </a:t>
            </a:r>
            <a:r>
              <a:rPr lang="en-US" altLang="ko-KR" sz="2000" dirty="0" err="1"/>
              <a:t>Hanbat</a:t>
            </a:r>
            <a:r>
              <a:rPr lang="en-US" altLang="ko-KR" sz="2000" dirty="0"/>
              <a:t> National University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A3D29-265C-6146-928E-E13FE22CA003}"/>
              </a:ext>
            </a:extLst>
          </p:cNvPr>
          <p:cNvSpPr txBox="1"/>
          <p:nvPr/>
        </p:nvSpPr>
        <p:spPr>
          <a:xfrm>
            <a:off x="1236000" y="86078"/>
            <a:ext cx="9720000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432FF"/>
                </a:solidFill>
                <a:highlight>
                  <a:srgbClr val="FFFFFF"/>
                </a:highlight>
                <a:latin typeface="Noto Sans" panose="020B0502040504020204" pitchFamily="34" charset="0"/>
                <a:cs typeface="Calibri" panose="020F0502020204030204" pitchFamily="34" charset="0"/>
              </a:rPr>
              <a:t>KICS 2025 Summer Conference</a:t>
            </a:r>
            <a:endParaRPr lang="en-US" altLang="ko-KR" sz="2000" b="1" dirty="0">
              <a:solidFill>
                <a:srgbClr val="0432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2021s">
            <a:extLst>
              <a:ext uri="{FF2B5EF4-FFF2-40B4-BE49-F238E27FC236}">
                <a16:creationId xmlns:a16="http://schemas.microsoft.com/office/drawing/2014/main" id="{B1E567F6-7573-26E3-2C8F-C7C5DFC6F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129" y="6202934"/>
            <a:ext cx="2107317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764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E17E0-7F1E-B069-577A-601890493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BEFCBBA-218A-9FC2-AF23-33AF7C1DD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2000" y="1951928"/>
            <a:ext cx="8640000" cy="2880000"/>
          </a:xfrm>
        </p:spPr>
        <p:txBody>
          <a:bodyPr anchor="ctr">
            <a:noAutofit/>
          </a:bodyPr>
          <a:lstStyle/>
          <a:p>
            <a:pPr algn="l" latinLnBrk="0"/>
            <a:r>
              <a:rPr lang="en-US" altLang="ko-Kore-KR" sz="5400" b="1" dirty="0">
                <a:solidFill>
                  <a:srgbClr val="000000"/>
                </a:solidFill>
              </a:rPr>
              <a:t>      Part 2</a:t>
            </a:r>
            <a:br>
              <a:rPr lang="en-US" altLang="ko-Kore-KR" sz="5400" b="1" dirty="0">
                <a:solidFill>
                  <a:srgbClr val="000000"/>
                </a:solidFill>
              </a:rPr>
            </a:br>
            <a:r>
              <a:rPr lang="en-US" altLang="ko-Kore-KR" sz="5400" b="1" dirty="0">
                <a:solidFill>
                  <a:srgbClr val="000000"/>
                </a:solidFill>
              </a:rPr>
              <a:t>      </a:t>
            </a:r>
            <a:r>
              <a:rPr lang="ko-KR" altLang="en-US" sz="5400" b="1" dirty="0">
                <a:solidFill>
                  <a:srgbClr val="000000"/>
                </a:solidFill>
              </a:rPr>
              <a:t>위성의개수가 많은 경우</a:t>
            </a:r>
            <a:endParaRPr lang="en-US" altLang="ko-Kore-KR" sz="5400" b="1" dirty="0">
              <a:solidFill>
                <a:srgbClr val="000000"/>
              </a:solidFill>
            </a:endParaRPr>
          </a:p>
        </p:txBody>
      </p:sp>
      <p:pic>
        <p:nvPicPr>
          <p:cNvPr id="8" name="Graphic 7" descr="확인 표시">
            <a:extLst>
              <a:ext uri="{FF2B5EF4-FFF2-40B4-BE49-F238E27FC236}">
                <a16:creationId xmlns:a16="http://schemas.microsoft.com/office/drawing/2014/main" id="{9C8A41DE-3999-4E40-4DBE-ABF61C464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321048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79391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22229-8F5F-C233-6D48-E1B5397C6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943AD-3B83-F450-AFE7-D2D08EAB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Part 1 (1/3)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54768-3E9E-3B83-E870-705921109FCD}"/>
              </a:ext>
            </a:extLst>
          </p:cNvPr>
          <p:cNvSpPr txBox="1"/>
          <p:nvPr/>
        </p:nvSpPr>
        <p:spPr>
          <a:xfrm>
            <a:off x="838200" y="1445125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위성의 개수가 적은 경우 </a:t>
            </a:r>
            <a:r>
              <a:rPr lang="en-US" altLang="ko-KR" b="1" dirty="0"/>
              <a:t>(8</a:t>
            </a:r>
            <a:r>
              <a:rPr lang="ko-KR" altLang="en-US" b="1" dirty="0"/>
              <a:t>개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FB19AE-FFE2-83F6-C54B-64750192FA99}"/>
              </a:ext>
            </a:extLst>
          </p:cNvPr>
          <p:cNvSpPr txBox="1"/>
          <p:nvPr/>
        </p:nvSpPr>
        <p:spPr>
          <a:xfrm>
            <a:off x="8992953" y="4533437"/>
            <a:ext cx="179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Mixed Geometry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543562-964B-B90D-DA6B-EEB3E8E2D16A}"/>
              </a:ext>
            </a:extLst>
          </p:cNvPr>
          <p:cNvSpPr txBox="1"/>
          <p:nvPr/>
        </p:nvSpPr>
        <p:spPr>
          <a:xfrm>
            <a:off x="5729728" y="4533436"/>
            <a:ext cx="147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Walker Delta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2E57E1-25B6-8E5D-119D-16F224E448F3}"/>
              </a:ext>
            </a:extLst>
          </p:cNvPr>
          <p:cNvSpPr txBox="1"/>
          <p:nvPr/>
        </p:nvSpPr>
        <p:spPr>
          <a:xfrm>
            <a:off x="1984219" y="4533436"/>
            <a:ext cx="129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Walker Star</a:t>
            </a:r>
            <a:endParaRPr lang="ko-KR" altLang="en-US" b="1" dirty="0"/>
          </a:p>
        </p:txBody>
      </p:sp>
      <p:pic>
        <p:nvPicPr>
          <p:cNvPr id="4" name="그림 3" descr="스크린샷, 텍스트, 지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F20A77E-2627-6140-C763-BD0F76FED2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49" y="2042402"/>
            <a:ext cx="3179760" cy="2491034"/>
          </a:xfrm>
          <a:prstGeom prst="rect">
            <a:avLst/>
          </a:prstGeom>
        </p:spPr>
      </p:pic>
      <p:pic>
        <p:nvPicPr>
          <p:cNvPr id="6" name="그림 5" descr="스크린샷, 지도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FE12367-937E-E779-E959-037C6511AD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174" y="2042402"/>
            <a:ext cx="3176189" cy="2491034"/>
          </a:xfrm>
          <a:prstGeom prst="rect">
            <a:avLst/>
          </a:prstGeom>
        </p:spPr>
      </p:pic>
      <p:pic>
        <p:nvPicPr>
          <p:cNvPr id="7" name="그림 6" descr="스크린샷, 지도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05F6A34-AB41-C691-19C1-1649EAE182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628" y="2042402"/>
            <a:ext cx="3176189" cy="249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03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5EC7D-D515-AB73-59C9-B40A3C11B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1A551-2914-12C1-A2D5-4DB644BA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sz="4800" b="1" dirty="0"/>
              <a:t>Part </a:t>
            </a:r>
            <a:r>
              <a:rPr kumimoji="1" lang="en-US" altLang="ko-KR" sz="4800" b="1" dirty="0"/>
              <a:t>2</a:t>
            </a:r>
            <a:r>
              <a:rPr kumimoji="1" lang="en-US" altLang="ko-Kore-KR" sz="4800" b="1" dirty="0"/>
              <a:t> (</a:t>
            </a:r>
            <a:r>
              <a:rPr kumimoji="1" lang="en-US" altLang="ko-KR" sz="4800" b="1" dirty="0"/>
              <a:t>2</a:t>
            </a:r>
            <a:r>
              <a:rPr kumimoji="1" lang="en-US" altLang="ko-Kore-KR" sz="4800" b="1" dirty="0"/>
              <a:t>/</a:t>
            </a:r>
            <a:r>
              <a:rPr kumimoji="1" lang="en-US" altLang="ko-KR" sz="4800" b="1" dirty="0"/>
              <a:t>2</a:t>
            </a:r>
            <a:r>
              <a:rPr kumimoji="1" lang="en-US" altLang="ko-Kore-KR" sz="4800" b="1" dirty="0"/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17D9D-FC61-FE94-DF25-E782313A0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285" y="1445125"/>
            <a:ext cx="10515600" cy="4790131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kumimoji="1" lang="ko-KR" altLang="en-US" dirty="0">
                <a:latin typeface="+mn-ea"/>
              </a:rPr>
              <a:t>커버리지 맵 출력 결과 </a:t>
            </a:r>
            <a:r>
              <a:rPr kumimoji="1" lang="en-US" altLang="ko-KR" b="1" dirty="0">
                <a:solidFill>
                  <a:srgbClr val="0432FF"/>
                </a:solidFill>
                <a:latin typeface="+mn-ea"/>
              </a:rPr>
              <a:t>Walker Delta</a:t>
            </a:r>
            <a:r>
              <a:rPr kumimoji="1" lang="ko-KR" altLang="en-US" b="1" dirty="0">
                <a:solidFill>
                  <a:srgbClr val="0432FF"/>
                </a:solidFill>
                <a:latin typeface="+mn-ea"/>
              </a:rPr>
              <a:t>와 </a:t>
            </a:r>
            <a:r>
              <a:rPr kumimoji="1" lang="en-US" altLang="ko-KR" b="1" dirty="0">
                <a:solidFill>
                  <a:srgbClr val="0432FF"/>
                </a:solidFill>
                <a:latin typeface="+mn-ea"/>
              </a:rPr>
              <a:t>Mixed Geometry </a:t>
            </a:r>
            <a:r>
              <a:rPr kumimoji="1" lang="ko-KR" altLang="en-US" b="1" dirty="0">
                <a:solidFill>
                  <a:srgbClr val="0432FF"/>
                </a:solidFill>
                <a:latin typeface="+mn-ea"/>
              </a:rPr>
              <a:t>방식은 동일한 성능</a:t>
            </a:r>
            <a:r>
              <a:rPr kumimoji="1" lang="ko-KR" altLang="en-US" dirty="0">
                <a:latin typeface="+mn-ea"/>
              </a:rPr>
              <a:t>을 보인다</a:t>
            </a:r>
            <a:r>
              <a:rPr kumimoji="1" lang="en-US" altLang="ko-KR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kumimoji="1" lang="en-US" altLang="ko-KR" dirty="0">
                <a:latin typeface="+mn-ea"/>
              </a:rPr>
              <a:t> </a:t>
            </a:r>
            <a:r>
              <a:rPr kumimoji="1" lang="ko-KR" altLang="en-US" dirty="0">
                <a:latin typeface="+mn-ea"/>
              </a:rPr>
              <a:t>위성의 개수가 많은 경우는 </a:t>
            </a:r>
            <a:r>
              <a:rPr kumimoji="1" lang="en-US" altLang="ko-KR" b="1" dirty="0">
                <a:solidFill>
                  <a:srgbClr val="0432FF"/>
                </a:solidFill>
                <a:latin typeface="+mn-ea"/>
              </a:rPr>
              <a:t>Walker Star</a:t>
            </a:r>
            <a:r>
              <a:rPr kumimoji="1" lang="en-US" altLang="ko-KR" b="1" dirty="0">
                <a:latin typeface="+mn-ea"/>
              </a:rPr>
              <a:t> </a:t>
            </a:r>
            <a:r>
              <a:rPr kumimoji="1" lang="ko-KR" altLang="en-US" dirty="0">
                <a:latin typeface="+mn-ea"/>
              </a:rPr>
              <a:t>모델이 붉은 영역이 </a:t>
            </a:r>
            <a:endParaRPr kumimoji="1" lang="en-US" altLang="ko-KR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ko-KR" dirty="0">
                <a:latin typeface="+mn-ea"/>
              </a:rPr>
              <a:t>   </a:t>
            </a:r>
            <a:r>
              <a:rPr kumimoji="1" lang="ko-KR" altLang="en-US" dirty="0">
                <a:latin typeface="+mn-ea"/>
              </a:rPr>
              <a:t>다른 두 방식에 비하여 많이 나타났으며 좀 더 </a:t>
            </a:r>
            <a:r>
              <a:rPr kumimoji="1" lang="ko-KR" altLang="en-US" b="1" dirty="0">
                <a:solidFill>
                  <a:srgbClr val="0432FF"/>
                </a:solidFill>
                <a:latin typeface="+mn-ea"/>
              </a:rPr>
              <a:t>좋은 성능을 보인다</a:t>
            </a:r>
            <a:r>
              <a:rPr kumimoji="1" lang="en-US" altLang="ko-KR" dirty="0">
                <a:solidFill>
                  <a:srgbClr val="0432FF"/>
                </a:solidFill>
                <a:latin typeface="+mn-ea"/>
              </a:rPr>
              <a:t>.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kumimoji="1" lang="ko-KR" altLang="en-US" dirty="0">
                <a:latin typeface="+mn-ea"/>
              </a:rPr>
              <a:t>하지만 위성의 개수가 작은 경우와 비교해보면 </a:t>
            </a:r>
            <a:r>
              <a:rPr kumimoji="1" lang="en-US" altLang="ko-KR" b="1" dirty="0">
                <a:solidFill>
                  <a:srgbClr val="0432FF"/>
                </a:solidFill>
                <a:latin typeface="+mn-ea"/>
              </a:rPr>
              <a:t>Walker Star</a:t>
            </a:r>
            <a:r>
              <a:rPr kumimoji="1" lang="ko-KR" altLang="en-US" b="1" dirty="0">
                <a:solidFill>
                  <a:srgbClr val="0432FF"/>
                </a:solidFill>
                <a:latin typeface="+mn-ea"/>
              </a:rPr>
              <a:t>와 다른 두 방식과 통신 용량 값 차이가 크지 않다</a:t>
            </a:r>
            <a:r>
              <a:rPr kumimoji="1" lang="en-US" altLang="ko-KR" b="1" dirty="0">
                <a:solidFill>
                  <a:srgbClr val="0432FF"/>
                </a:solidFill>
                <a:latin typeface="+mn-ea"/>
              </a:rPr>
              <a:t>.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kumimoji="1" lang="ko-KR" altLang="en-US" dirty="0">
                <a:latin typeface="+mn-ea"/>
              </a:rPr>
              <a:t>이 실험을 통하여 </a:t>
            </a:r>
            <a:r>
              <a:rPr kumimoji="1" lang="en-US" altLang="ko-KR" dirty="0">
                <a:latin typeface="+mn-ea"/>
              </a:rPr>
              <a:t>Walker Star </a:t>
            </a:r>
            <a:r>
              <a:rPr kumimoji="1" lang="ko-KR" altLang="en-US" dirty="0">
                <a:latin typeface="+mn-ea"/>
              </a:rPr>
              <a:t>모델이 더 좋은 성능을 보이기 위해서는 </a:t>
            </a:r>
            <a:r>
              <a:rPr kumimoji="1" lang="en-US" altLang="ko-KR" b="1" dirty="0">
                <a:solidFill>
                  <a:srgbClr val="0432FF"/>
                </a:solidFill>
                <a:latin typeface="+mn-ea"/>
              </a:rPr>
              <a:t>12</a:t>
            </a:r>
            <a:r>
              <a:rPr kumimoji="1" lang="ko-KR" altLang="en-US" b="1" dirty="0">
                <a:solidFill>
                  <a:srgbClr val="0432FF"/>
                </a:solidFill>
                <a:latin typeface="+mn-ea"/>
              </a:rPr>
              <a:t>배는 많은 위성이 </a:t>
            </a:r>
            <a:r>
              <a:rPr kumimoji="1" lang="ko-KR" altLang="en-US" dirty="0">
                <a:latin typeface="+mn-ea"/>
              </a:rPr>
              <a:t>필요함을 알 수 있다</a:t>
            </a:r>
            <a:r>
              <a:rPr kumimoji="1" lang="en-US" altLang="ko-KR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kumimoji="1" lang="ko-KR" altLang="en-US" dirty="0">
                <a:latin typeface="+mn-ea"/>
              </a:rPr>
              <a:t>하지만 위성의 수가 </a:t>
            </a:r>
            <a:r>
              <a:rPr kumimoji="1" lang="en-US" altLang="ko-KR" dirty="0">
                <a:latin typeface="+mn-ea"/>
              </a:rPr>
              <a:t>12</a:t>
            </a:r>
            <a:r>
              <a:rPr kumimoji="1" lang="ko-KR" altLang="en-US" dirty="0">
                <a:latin typeface="+mn-ea"/>
              </a:rPr>
              <a:t>배나 </a:t>
            </a:r>
            <a:r>
              <a:rPr kumimoji="1" lang="ko-KR" altLang="en-US" dirty="0" err="1">
                <a:latin typeface="+mn-ea"/>
              </a:rPr>
              <a:t>많아졌음에도</a:t>
            </a:r>
            <a:r>
              <a:rPr kumimoji="1" lang="ko-KR" altLang="en-US" dirty="0">
                <a:latin typeface="+mn-ea"/>
              </a:rPr>
              <a:t> </a:t>
            </a:r>
            <a:r>
              <a:rPr kumimoji="1" lang="ko-KR" altLang="en-US" b="1" dirty="0">
                <a:solidFill>
                  <a:srgbClr val="0432FF"/>
                </a:solidFill>
                <a:latin typeface="+mn-ea"/>
              </a:rPr>
              <a:t>다른 두 모델과 큰 성능 차이를 보이지 않는다</a:t>
            </a:r>
            <a:r>
              <a:rPr kumimoji="1" lang="en-US" altLang="ko-KR" dirty="0">
                <a:solidFill>
                  <a:srgbClr val="0432FF"/>
                </a:solidFill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26191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13E99-BD63-2C25-3A72-8250BE4F4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9E50163-9FA8-9FF7-2E85-1EEBCE759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2000" y="1951928"/>
            <a:ext cx="8640000" cy="2880000"/>
          </a:xfrm>
        </p:spPr>
        <p:txBody>
          <a:bodyPr anchor="ctr">
            <a:noAutofit/>
          </a:bodyPr>
          <a:lstStyle/>
          <a:p>
            <a:pPr algn="l" latinLnBrk="0"/>
            <a:r>
              <a:rPr lang="en-US" altLang="ko-Kore-KR" sz="6600" b="1" dirty="0">
                <a:solidFill>
                  <a:srgbClr val="000000"/>
                </a:solidFill>
              </a:rPr>
              <a:t>	</a:t>
            </a:r>
            <a:r>
              <a:rPr lang="en-US" altLang="ko-Kore-KR" sz="7200" b="1" dirty="0">
                <a:solidFill>
                  <a:srgbClr val="000000"/>
                </a:solidFill>
              </a:rPr>
              <a:t>Conclusion</a:t>
            </a:r>
            <a:endParaRPr lang="en-US" altLang="ko-Kore-KR" sz="6600" b="1" dirty="0">
              <a:solidFill>
                <a:srgbClr val="000000"/>
              </a:solidFill>
            </a:endParaRPr>
          </a:p>
        </p:txBody>
      </p:sp>
      <p:pic>
        <p:nvPicPr>
          <p:cNvPr id="8" name="Graphic 7" descr="확인 표시">
            <a:extLst>
              <a:ext uri="{FF2B5EF4-FFF2-40B4-BE49-F238E27FC236}">
                <a16:creationId xmlns:a16="http://schemas.microsoft.com/office/drawing/2014/main" id="{05143BE7-AA3B-599B-AD49-8A0EE4735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321048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37151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E0D42-E007-CA3D-33C9-4DE59961B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AB9E-CB87-76BD-4C53-7F6EF1267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sz="4800" b="1" dirty="0">
                <a:solidFill>
                  <a:srgbClr val="000000"/>
                </a:solidFill>
              </a:rPr>
              <a:t>Conclusion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8BBAA7-FE53-2918-B80B-C17CBF22D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2" y="1294902"/>
            <a:ext cx="10515600" cy="479013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dirty="0">
                <a:latin typeface="+mn-ea"/>
              </a:rPr>
              <a:t>위성의 개수가 적은 환경에서는 </a:t>
            </a:r>
            <a:r>
              <a:rPr kumimoji="1" lang="en-US" altLang="ko-KR" b="1" dirty="0">
                <a:solidFill>
                  <a:srgbClr val="0432FF"/>
                </a:solidFill>
                <a:latin typeface="+mn-ea"/>
              </a:rPr>
              <a:t>Walker Delta</a:t>
            </a:r>
            <a:r>
              <a:rPr kumimoji="1" lang="ko-KR" altLang="en-US" b="1" dirty="0">
                <a:solidFill>
                  <a:srgbClr val="0432FF"/>
                </a:solidFill>
                <a:latin typeface="+mn-ea"/>
              </a:rPr>
              <a:t>와 </a:t>
            </a:r>
            <a:r>
              <a:rPr kumimoji="1" lang="en-US" altLang="ko-KR" b="1" dirty="0">
                <a:solidFill>
                  <a:srgbClr val="0432FF"/>
                </a:solidFill>
                <a:latin typeface="+mn-ea"/>
              </a:rPr>
              <a:t>Mixed Geometry </a:t>
            </a:r>
            <a:r>
              <a:rPr kumimoji="1" lang="ko-KR" altLang="en-US" dirty="0">
                <a:latin typeface="+mn-ea"/>
              </a:rPr>
              <a:t>모델이 </a:t>
            </a:r>
            <a:r>
              <a:rPr kumimoji="1" lang="en-US" altLang="ko-KR" dirty="0">
                <a:latin typeface="+mn-ea"/>
              </a:rPr>
              <a:t>Walker Star </a:t>
            </a:r>
            <a:r>
              <a:rPr kumimoji="1" lang="ko-KR" altLang="en-US" dirty="0">
                <a:latin typeface="+mn-ea"/>
              </a:rPr>
              <a:t>모델보다 우수한 통신 성능을 보인다</a:t>
            </a:r>
            <a:r>
              <a:rPr kumimoji="1" lang="en-US" altLang="ko-KR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dirty="0">
                <a:latin typeface="+mn-ea"/>
              </a:rPr>
              <a:t>위성의 개수가 많은 환경에서는 </a:t>
            </a:r>
            <a:r>
              <a:rPr kumimoji="1" lang="en-US" altLang="ko-KR" b="1" dirty="0">
                <a:solidFill>
                  <a:srgbClr val="0432FF"/>
                </a:solidFill>
                <a:latin typeface="+mn-ea"/>
              </a:rPr>
              <a:t>Walker Star</a:t>
            </a:r>
            <a:r>
              <a:rPr kumimoji="1" lang="en-US" altLang="ko-KR" dirty="0">
                <a:solidFill>
                  <a:srgbClr val="0432FF"/>
                </a:solidFill>
                <a:latin typeface="+mn-ea"/>
              </a:rPr>
              <a:t> </a:t>
            </a:r>
            <a:r>
              <a:rPr kumimoji="1" lang="ko-KR" altLang="en-US" dirty="0">
                <a:latin typeface="+mn-ea"/>
              </a:rPr>
              <a:t>모델이 다른 두 방식에 비하여 조금 더 좋은 통신 성능을 보인다</a:t>
            </a:r>
            <a:r>
              <a:rPr kumimoji="1" lang="en-US" altLang="ko-KR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dirty="0">
                <a:latin typeface="+mn-ea"/>
              </a:rPr>
              <a:t>하지만 </a:t>
            </a:r>
            <a:r>
              <a:rPr kumimoji="1" lang="ko-KR" altLang="en-US" b="1" dirty="0">
                <a:solidFill>
                  <a:srgbClr val="0432FF"/>
                </a:solidFill>
                <a:latin typeface="+mn-ea"/>
              </a:rPr>
              <a:t>위성의 개수가 </a:t>
            </a:r>
            <a:r>
              <a:rPr kumimoji="1" lang="en-US" altLang="ko-KR" b="1" dirty="0">
                <a:solidFill>
                  <a:srgbClr val="0432FF"/>
                </a:solidFill>
                <a:latin typeface="+mn-ea"/>
              </a:rPr>
              <a:t>12</a:t>
            </a:r>
            <a:r>
              <a:rPr kumimoji="1" lang="ko-KR" altLang="en-US" b="1" dirty="0">
                <a:solidFill>
                  <a:srgbClr val="0432FF"/>
                </a:solidFill>
                <a:latin typeface="+mn-ea"/>
              </a:rPr>
              <a:t>배 증가</a:t>
            </a:r>
            <a:r>
              <a:rPr kumimoji="1" lang="ko-KR" altLang="en-US" dirty="0">
                <a:latin typeface="+mn-ea"/>
              </a:rPr>
              <a:t>해야 </a:t>
            </a:r>
            <a:r>
              <a:rPr kumimoji="1" lang="en-US" altLang="ko-KR" dirty="0">
                <a:latin typeface="+mn-ea"/>
              </a:rPr>
              <a:t>Walker Star </a:t>
            </a:r>
            <a:r>
              <a:rPr kumimoji="1" lang="ko-KR" altLang="en-US" dirty="0">
                <a:latin typeface="+mn-ea"/>
              </a:rPr>
              <a:t>모델이 더 좋은 성능을 보인다</a:t>
            </a:r>
            <a:r>
              <a:rPr kumimoji="1" lang="en-US" altLang="ko-KR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dirty="0">
                <a:latin typeface="+mn-ea"/>
              </a:rPr>
              <a:t>따라서 </a:t>
            </a:r>
            <a:r>
              <a:rPr kumimoji="1" lang="en-US" altLang="ko-KR" dirty="0">
                <a:latin typeface="+mn-ea"/>
              </a:rPr>
              <a:t>Walker Star </a:t>
            </a:r>
            <a:r>
              <a:rPr kumimoji="1" lang="ko-KR" altLang="en-US" dirty="0">
                <a:latin typeface="+mn-ea"/>
              </a:rPr>
              <a:t>모델은 타 모델 대비 </a:t>
            </a:r>
            <a:r>
              <a:rPr kumimoji="1" lang="ko-KR" altLang="en-US" b="1" dirty="0">
                <a:solidFill>
                  <a:srgbClr val="0432FF"/>
                </a:solidFill>
                <a:latin typeface="+mn-ea"/>
              </a:rPr>
              <a:t>효율성이 떨어지는 모델</a:t>
            </a:r>
            <a:r>
              <a:rPr kumimoji="1" lang="ko-KR" altLang="en-US" dirty="0">
                <a:latin typeface="+mn-ea"/>
              </a:rPr>
              <a:t>이다</a:t>
            </a:r>
            <a:r>
              <a:rPr kumimoji="1" lang="en-US" altLang="ko-KR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b="1" dirty="0">
                <a:solidFill>
                  <a:srgbClr val="0432FF"/>
                </a:solidFill>
                <a:latin typeface="+mn-ea"/>
              </a:rPr>
              <a:t>Walker Delta</a:t>
            </a:r>
            <a:r>
              <a:rPr kumimoji="1" lang="ko-KR" altLang="en-US" b="1" dirty="0">
                <a:solidFill>
                  <a:srgbClr val="0432FF"/>
                </a:solidFill>
                <a:latin typeface="+mn-ea"/>
              </a:rPr>
              <a:t>와 </a:t>
            </a:r>
            <a:r>
              <a:rPr kumimoji="1" lang="en-US" altLang="ko-KR" b="1" dirty="0">
                <a:solidFill>
                  <a:srgbClr val="0432FF"/>
                </a:solidFill>
                <a:latin typeface="+mn-ea"/>
              </a:rPr>
              <a:t>Mixed Geometry </a:t>
            </a:r>
            <a:r>
              <a:rPr kumimoji="1" lang="ko-KR" altLang="en-US" b="1" dirty="0">
                <a:solidFill>
                  <a:srgbClr val="0432FF"/>
                </a:solidFill>
                <a:latin typeface="+mn-ea"/>
              </a:rPr>
              <a:t>모델을 사용하는 것이 효율적</a:t>
            </a:r>
            <a:r>
              <a:rPr kumimoji="1" lang="ko-KR" altLang="en-US" dirty="0">
                <a:latin typeface="+mn-ea"/>
              </a:rPr>
              <a:t>이다</a:t>
            </a:r>
            <a:r>
              <a:rPr kumimoji="1"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4757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61F77-0F8A-7012-89C0-670542C7E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2F3D7-9573-553F-F555-9AC294D2C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200"/>
            <a:ext cx="10515600" cy="108000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+mj-ea"/>
              </a:rPr>
              <a:t>Acknowledgment</a:t>
            </a:r>
            <a:br>
              <a:rPr lang="ko-KR" altLang="en-US" b="1" dirty="0">
                <a:latin typeface="+mj-ea"/>
              </a:rPr>
            </a:br>
            <a:endParaRPr kumimoji="1" lang="ko-KR" altLang="en-US" b="1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872DB1-ECCD-0AAF-5527-C5A25BC51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16624"/>
            <a:ext cx="10515600" cy="198387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Y. Su, et al., "Broadband LEO Satellite Communications: Architectures and Key Technologies," IEEE Wireless Communications, Vol. 26, No. 2, April 2019. 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MATLAB. Version 2024b, “Analyze NTN Coverage and Capacity for LEO Mega-Constellation” link: https://kr.mathworks.com/help/satcom/ug/analyze-ntn-cov erage-and-capacity-for-leo-mega-constellation.html</a:t>
            </a:r>
            <a:endParaRPr kumimoji="1" lang="en-US" altLang="ko-KR" dirty="0">
              <a:latin typeface="+mn-ea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FA98A3A-2B83-81AB-BF28-2097BCB30AD1}"/>
              </a:ext>
            </a:extLst>
          </p:cNvPr>
          <p:cNvSpPr txBox="1">
            <a:spLocks/>
          </p:cNvSpPr>
          <p:nvPr/>
        </p:nvSpPr>
        <p:spPr>
          <a:xfrm>
            <a:off x="838200" y="2936624"/>
            <a:ext cx="105156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 sz="4100" b="1" dirty="0">
                <a:latin typeface="+mj-ea"/>
              </a:rPr>
              <a:t>Reference</a:t>
            </a:r>
            <a:endParaRPr kumimoji="1" lang="ko-KR" altLang="en-US" sz="41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39371BC-9144-3D5D-B3FD-483ECFE524B6}"/>
              </a:ext>
            </a:extLst>
          </p:cNvPr>
          <p:cNvSpPr txBox="1">
            <a:spLocks/>
          </p:cNvSpPr>
          <p:nvPr/>
        </p:nvSpPr>
        <p:spPr>
          <a:xfrm>
            <a:off x="838200" y="1443651"/>
            <a:ext cx="10515600" cy="166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/>
              <a:t>이 논문은 정부</a:t>
            </a:r>
            <a:r>
              <a:rPr lang="en-US" altLang="ko-KR" dirty="0"/>
              <a:t>(</a:t>
            </a:r>
            <a:r>
              <a:rPr lang="ko-KR" altLang="en-US" dirty="0"/>
              <a:t>과학기술정보통신부</a:t>
            </a:r>
            <a:r>
              <a:rPr lang="en-US" altLang="ko-KR" dirty="0"/>
              <a:t>)</a:t>
            </a:r>
            <a:r>
              <a:rPr lang="ko-KR" altLang="en-US" dirty="0"/>
              <a:t>의 재원으로 정보통신기획평가 원</a:t>
            </a:r>
            <a:r>
              <a:rPr lang="en-US" altLang="ko-KR" dirty="0"/>
              <a:t>-</a:t>
            </a:r>
            <a:r>
              <a:rPr lang="ko-KR" altLang="en-US" dirty="0"/>
              <a:t>대학</a:t>
            </a:r>
            <a:r>
              <a:rPr lang="en-US" altLang="ko-KR" dirty="0"/>
              <a:t>ICT</a:t>
            </a:r>
            <a:r>
              <a:rPr lang="ko-KR" altLang="en-US" dirty="0"/>
              <a:t>연구센터</a:t>
            </a:r>
            <a:r>
              <a:rPr lang="en-US" altLang="ko-KR" dirty="0"/>
              <a:t>(ITRC)</a:t>
            </a:r>
            <a:r>
              <a:rPr lang="ko-KR" altLang="en-US" dirty="0"/>
              <a:t>의 지원</a:t>
            </a:r>
            <a:r>
              <a:rPr lang="en-US" altLang="ko-KR" dirty="0"/>
              <a:t>(IITP-2025-RS-2024-00437886, 5 0%)</a:t>
            </a:r>
            <a:r>
              <a:rPr lang="ko-KR" altLang="en-US" dirty="0"/>
              <a:t>과 </a:t>
            </a:r>
            <a:r>
              <a:rPr lang="en-US" altLang="ko-KR" dirty="0"/>
              <a:t>2025</a:t>
            </a:r>
            <a:r>
              <a:rPr lang="ko-KR" altLang="en-US" dirty="0"/>
              <a:t>년 </a:t>
            </a:r>
            <a:r>
              <a:rPr lang="ko-KR" altLang="en-US" dirty="0" err="1"/>
              <a:t>과학기술정통신부</a:t>
            </a:r>
            <a:r>
              <a:rPr lang="ko-KR" altLang="en-US" dirty="0"/>
              <a:t> 및 정보통신기획평가원의 </a:t>
            </a:r>
            <a:r>
              <a:rPr lang="en-US" altLang="ko-KR" dirty="0"/>
              <a:t>SW</a:t>
            </a:r>
            <a:r>
              <a:rPr lang="ko-KR" altLang="en-US" dirty="0" err="1"/>
              <a:t>중심대</a:t>
            </a:r>
            <a:r>
              <a:rPr lang="ko-KR" altLang="en-US" dirty="0"/>
              <a:t> 학사업의 연구결과로 수행되었음</a:t>
            </a:r>
            <a:r>
              <a:rPr lang="en-US" altLang="ko-KR" dirty="0"/>
              <a:t>(2022-0-01068).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41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3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3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1: </a:t>
            </a: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위성의 개수가 적은 경우 </a:t>
            </a:r>
            <a:endParaRPr lang="en-US" altLang="ko-KR" sz="3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3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2: </a:t>
            </a: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위성의 개수가 많은 경우 </a:t>
            </a:r>
            <a:endParaRPr lang="en-US" altLang="ko-KR" sz="3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3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75321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C68304A-CA3D-EC45-AA85-FD4EC525A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2000" y="1951928"/>
            <a:ext cx="8640000" cy="2880000"/>
          </a:xfrm>
        </p:spPr>
        <p:txBody>
          <a:bodyPr anchor="ctr">
            <a:noAutofit/>
          </a:bodyPr>
          <a:lstStyle/>
          <a:p>
            <a:pPr algn="l" latinLnBrk="0"/>
            <a:r>
              <a:rPr lang="en-US" altLang="ko-Kore-KR" sz="6600" b="1" dirty="0">
                <a:solidFill>
                  <a:srgbClr val="000000"/>
                </a:solidFill>
              </a:rPr>
              <a:t>	</a:t>
            </a:r>
            <a:r>
              <a:rPr lang="en-US" altLang="ko-Kore-KR" sz="7200" b="1" dirty="0">
                <a:solidFill>
                  <a:srgbClr val="000000"/>
                </a:solidFill>
              </a:rPr>
              <a:t>Introduction</a:t>
            </a:r>
            <a:endParaRPr lang="en-US" altLang="ko-Kore-KR" sz="6600" b="1" dirty="0">
              <a:solidFill>
                <a:srgbClr val="000000"/>
              </a:solidFill>
            </a:endParaRPr>
          </a:p>
        </p:txBody>
      </p:sp>
      <p:pic>
        <p:nvPicPr>
          <p:cNvPr id="8" name="Graphic 7" descr="확인 표시">
            <a:extLst>
              <a:ext uri="{FF2B5EF4-FFF2-40B4-BE49-F238E27FC236}">
                <a16:creationId xmlns:a16="http://schemas.microsoft.com/office/drawing/2014/main" id="{9CC25C9B-D964-4304-AC2A-21C1FC67E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321048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8499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68BDC-735D-77F5-FCCF-F7D214CE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Introduction(1/3)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1BF054-9639-FCC8-C9EE-6CACE555A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355" y="1540462"/>
            <a:ext cx="4790445" cy="2539169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ko-KR" altLang="en-US" b="1" dirty="0">
                <a:solidFill>
                  <a:srgbClr val="0432FF"/>
                </a:solidFill>
                <a:latin typeface="Calibri"/>
                <a:cs typeface="Angsana New" panose="02020603050405020304" pitchFamily="18" charset="-34"/>
              </a:rPr>
              <a:t>저궤도 위성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dirty="0">
                <a:latin typeface="+mn-ea"/>
              </a:rPr>
              <a:t>짧은 지연 시간 </a:t>
            </a:r>
            <a:endParaRPr kumimoji="1" lang="en-US" altLang="ko-KR" dirty="0">
              <a:latin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dirty="0">
                <a:latin typeface="+mn-ea"/>
              </a:rPr>
              <a:t>높은 데이터 전송 속도</a:t>
            </a:r>
            <a:endParaRPr kumimoji="1" lang="en-US" altLang="ko-KR" dirty="0">
              <a:latin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dirty="0">
                <a:latin typeface="+mn-ea"/>
              </a:rPr>
              <a:t>연속적인 커버리지 제공 가능 </a:t>
            </a:r>
            <a:endParaRPr kumimoji="1" lang="en-US" altLang="ko-KR" dirty="0">
              <a:latin typeface="+mn-ea"/>
            </a:endParaRPr>
          </a:p>
        </p:txBody>
      </p:sp>
      <p:pic>
        <p:nvPicPr>
          <p:cNvPr id="1026" name="Picture 2" descr="우주산업 리포트]지구 저궤도 확보를 위한 암투가 시작됐다 : 동아사이언스">
            <a:extLst>
              <a:ext uri="{FF2B5EF4-FFF2-40B4-BE49-F238E27FC236}">
                <a16:creationId xmlns:a16="http://schemas.microsoft.com/office/drawing/2014/main" id="{F7BF71EA-F86D-12EE-C145-CEB234E97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92" y="1540462"/>
            <a:ext cx="5392728" cy="303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42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09BD5-5620-2166-9362-5F4FEF821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E8ADA-B592-F6DB-A5DC-B3DFB9C3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Introduction(1/3)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BCBCE7-FC82-0400-A99C-9FE8FFB1E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943" y="4803929"/>
            <a:ext cx="10515600" cy="1505468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+mn-ea"/>
              </a:rPr>
              <a:t>Walker Star : </a:t>
            </a:r>
            <a:r>
              <a:rPr kumimoji="1" lang="ko-KR" altLang="en-US" dirty="0">
                <a:latin typeface="+mn-ea"/>
              </a:rPr>
              <a:t>위성을 균등하게 배치</a:t>
            </a:r>
            <a:endParaRPr kumimoji="1" lang="en-US" altLang="ko-KR" dirty="0">
              <a:latin typeface="+mn-ea"/>
            </a:endParaRPr>
          </a:p>
          <a:p>
            <a:r>
              <a:rPr kumimoji="1" lang="en-US" altLang="ko-KR" dirty="0">
                <a:latin typeface="+mn-ea"/>
              </a:rPr>
              <a:t>Walker Delta : </a:t>
            </a:r>
            <a:r>
              <a:rPr kumimoji="1" lang="ko-KR" altLang="en-US" dirty="0">
                <a:latin typeface="+mn-ea"/>
              </a:rPr>
              <a:t>삼각형 모양을 이루도록 다양한 궤도에 배치</a:t>
            </a:r>
            <a:endParaRPr kumimoji="1" lang="en-US" altLang="ko-KR" dirty="0">
              <a:latin typeface="+mn-ea"/>
            </a:endParaRPr>
          </a:p>
          <a:p>
            <a:r>
              <a:rPr kumimoji="1" lang="en-US" altLang="ko-KR" dirty="0">
                <a:latin typeface="+mn-ea"/>
              </a:rPr>
              <a:t>Mixed Geometry : Walker Star &amp; Delta </a:t>
            </a:r>
            <a:r>
              <a:rPr kumimoji="1" lang="ko-KR" altLang="en-US" dirty="0">
                <a:latin typeface="+mn-ea"/>
              </a:rPr>
              <a:t>방식의 장점을 혼합하여 배치</a:t>
            </a:r>
            <a:endParaRPr kumimoji="1"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E80DE3-4F87-0EEF-E1C3-EE3251475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3" b="97388" l="7059" r="34000">
                        <a14:foregroundMark x1="17059" y1="12687" x2="11765" y2="5597"/>
                        <a14:foregroundMark x1="11765" y1="5597" x2="24235" y2="1119"/>
                        <a14:foregroundMark x1="24235" y1="1119" x2="31529" y2="6343"/>
                        <a14:foregroundMark x1="31529" y1="6343" x2="27882" y2="18657"/>
                        <a14:foregroundMark x1="27882" y1="18657" x2="27882" y2="18657"/>
                        <a14:foregroundMark x1="14471" y1="10821" x2="27529" y2="1119"/>
                        <a14:foregroundMark x1="27529" y1="1119" x2="28471" y2="8209"/>
                        <a14:foregroundMark x1="10235" y1="75373" x2="6118" y2="64925"/>
                        <a14:foregroundMark x1="6118" y1="64925" x2="7059" y2="46642"/>
                        <a14:foregroundMark x1="7059" y1="46642" x2="12353" y2="39925"/>
                        <a14:foregroundMark x1="12353" y1="39925" x2="12824" y2="41791"/>
                        <a14:foregroundMark x1="23176" y1="24254" x2="20471" y2="21269"/>
                        <a14:foregroundMark x1="21059" y1="19403" x2="21059" y2="19403"/>
                        <a14:foregroundMark x1="23294" y1="22015" x2="21647" y2="2612"/>
                        <a14:foregroundMark x1="21647" y1="2612" x2="27529" y2="4104"/>
                        <a14:foregroundMark x1="27529" y1="4104" x2="26118" y2="17164"/>
                        <a14:foregroundMark x1="27882" y1="27985" x2="27882" y2="27985"/>
                        <a14:foregroundMark x1="28941" y1="28358" x2="28941" y2="28358"/>
                        <a14:foregroundMark x1="30471" y1="33209" x2="30471" y2="33209"/>
                        <a14:foregroundMark x1="30471" y1="36194" x2="30471" y2="36194"/>
                        <a14:foregroundMark x1="30588" y1="36194" x2="31765" y2="43657"/>
                        <a14:foregroundMark x1="30941" y1="35075" x2="31059" y2="40672"/>
                        <a14:foregroundMark x1="31176" y1="35821" x2="31529" y2="42537"/>
                        <a14:foregroundMark x1="27176" y1="23134" x2="31412" y2="33955"/>
                        <a14:foregroundMark x1="31412" y1="33955" x2="32706" y2="42537"/>
                        <a14:foregroundMark x1="28941" y1="27985" x2="28941" y2="27985"/>
                        <a14:foregroundMark x1="28706" y1="27239" x2="28706" y2="27239"/>
                        <a14:foregroundMark x1="28941" y1="26866" x2="28941" y2="26866"/>
                        <a14:foregroundMark x1="28941" y1="26866" x2="28941" y2="26866"/>
                        <a14:foregroundMark x1="28941" y1="26866" x2="28941" y2="26866"/>
                        <a14:foregroundMark x1="28000" y1="25000" x2="28941" y2="27612"/>
                        <a14:foregroundMark x1="27882" y1="25000" x2="29294" y2="26866"/>
                        <a14:foregroundMark x1="33059" y1="64552" x2="30235" y2="84328"/>
                        <a14:foregroundMark x1="30235" y1="84328" x2="22471" y2="97388"/>
                        <a14:foregroundMark x1="12588" y1="82090" x2="17882" y2="88060"/>
                        <a14:foregroundMark x1="17882" y1="88060" x2="12471" y2="83582"/>
                        <a14:foregroundMark x1="12471" y1="83582" x2="12353" y2="82463"/>
                        <a14:foregroundMark x1="10706" y1="79104" x2="15059" y2="89552"/>
                        <a14:foregroundMark x1="15059" y1="89552" x2="21176" y2="95522"/>
                        <a14:foregroundMark x1="11294" y1="83582" x2="18824" y2="90672"/>
                        <a14:foregroundMark x1="13412" y1="86194" x2="19059" y2="91791"/>
                        <a14:foregroundMark x1="19059" y1="91791" x2="21412" y2="96642"/>
                        <a14:foregroundMark x1="14118" y1="89925" x2="19059" y2="96642"/>
                        <a14:foregroundMark x1="9765" y1="74627" x2="13882" y2="92910"/>
                        <a14:foregroundMark x1="13882" y1="92910" x2="15529" y2="95522"/>
                      </a14:backgroundRemoval>
                    </a14:imgEffect>
                  </a14:imgLayer>
                </a14:imgProps>
              </a:ext>
            </a:extLst>
          </a:blip>
          <a:srcRect l="6474" r="62939"/>
          <a:stretch/>
        </p:blipFill>
        <p:spPr>
          <a:xfrm>
            <a:off x="838200" y="1445125"/>
            <a:ext cx="2940918" cy="3031538"/>
          </a:xfrm>
          <a:prstGeom prst="rect">
            <a:avLst/>
          </a:prstGeom>
          <a:ln w="38100"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9EBAC4-59A2-CFBF-383B-DB2B8AD714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7884" r="31803"/>
          <a:stretch/>
        </p:blipFill>
        <p:spPr>
          <a:xfrm>
            <a:off x="4336726" y="1445125"/>
            <a:ext cx="2914544" cy="30315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CE5BD90-7467-D94F-9323-A87EE2516B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2449"/>
          <a:stretch/>
        </p:blipFill>
        <p:spPr>
          <a:xfrm>
            <a:off x="7808878" y="1471020"/>
            <a:ext cx="2571320" cy="294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94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EAC6D-0CA1-9C94-7306-5DC319C77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02CD8-C3C7-1B2E-5559-6B87E53A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Introduction(1/3)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68D36-2BD0-1B0E-EA75-AF744B644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218" y="1867035"/>
            <a:ext cx="6318782" cy="339729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kumimoji="1" lang="ko-KR" altLang="en-US" b="1" dirty="0">
                <a:solidFill>
                  <a:srgbClr val="0432FF"/>
                </a:solidFill>
                <a:latin typeface="Calibri"/>
                <a:cs typeface="Angsana New" panose="02020603050405020304" pitchFamily="18" charset="-34"/>
              </a:rPr>
              <a:t>시스템 모델도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kumimoji="1" lang="en-US" altLang="ko-KR" dirty="0" err="1">
                <a:latin typeface="+mn-ea"/>
              </a:rPr>
              <a:t>Matlab</a:t>
            </a:r>
            <a:r>
              <a:rPr kumimoji="1" lang="ko-KR" altLang="en-US" dirty="0">
                <a:latin typeface="+mn-ea"/>
              </a:rPr>
              <a:t>에서 제공하는 예제 코드 활용</a:t>
            </a:r>
            <a:endParaRPr kumimoji="1" lang="en-US" altLang="ko-KR" dirty="0">
              <a:latin typeface="+mn-ea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kumimoji="1" lang="ko-KR" altLang="en-US" dirty="0">
                <a:latin typeface="+mn-ea"/>
              </a:rPr>
              <a:t>관심 지역</a:t>
            </a:r>
            <a:r>
              <a:rPr kumimoji="1" lang="en-US" altLang="ko-KR" dirty="0">
                <a:latin typeface="+mn-ea"/>
              </a:rPr>
              <a:t>(</a:t>
            </a:r>
            <a:r>
              <a:rPr kumimoji="1" lang="ko-KR" altLang="en-US" dirty="0">
                <a:latin typeface="+mn-ea"/>
              </a:rPr>
              <a:t>대전</a:t>
            </a:r>
            <a:r>
              <a:rPr kumimoji="1" lang="en-US" altLang="ko-KR" dirty="0">
                <a:latin typeface="+mn-ea"/>
              </a:rPr>
              <a:t>)</a:t>
            </a:r>
            <a:r>
              <a:rPr kumimoji="1" lang="ko-KR" altLang="en-US" dirty="0">
                <a:latin typeface="+mn-ea"/>
              </a:rPr>
              <a:t>에서의 저궤도 군집 모델의 성능 분석</a:t>
            </a:r>
            <a:endParaRPr kumimoji="1" lang="en-US" altLang="ko-KR" dirty="0">
              <a:latin typeface="+mn-ea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kumimoji="1" lang="ko-KR" altLang="en-US" dirty="0">
                <a:latin typeface="+mn-ea"/>
              </a:rPr>
              <a:t>커버리지 맵 </a:t>
            </a:r>
            <a:r>
              <a:rPr kumimoji="1" lang="ko-KR" altLang="en-US" dirty="0" err="1">
                <a:latin typeface="+mn-ea"/>
              </a:rPr>
              <a:t>시각화하여</a:t>
            </a:r>
            <a:r>
              <a:rPr kumimoji="1" lang="ko-KR" altLang="en-US" dirty="0">
                <a:latin typeface="+mn-ea"/>
              </a:rPr>
              <a:t> 군집 모델 비교 수행</a:t>
            </a:r>
            <a:endParaRPr kumimoji="1" lang="en-US" altLang="ko-KR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2A80DE-FAA8-EA97-107B-C0FE588A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867034"/>
            <a:ext cx="5035019" cy="314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50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5E69B-9FD2-6CA9-52D7-1C7754FFB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C86BCDF-1217-59A5-333E-3AA999551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2000" y="1951928"/>
            <a:ext cx="8640000" cy="2880000"/>
          </a:xfrm>
        </p:spPr>
        <p:txBody>
          <a:bodyPr anchor="ctr">
            <a:noAutofit/>
          </a:bodyPr>
          <a:lstStyle/>
          <a:p>
            <a:pPr algn="l" latinLnBrk="0"/>
            <a:r>
              <a:rPr lang="en-US" altLang="ko-Kore-KR" sz="5400" b="1" dirty="0">
                <a:solidFill>
                  <a:srgbClr val="000000"/>
                </a:solidFill>
              </a:rPr>
              <a:t>      Part 1</a:t>
            </a:r>
            <a:br>
              <a:rPr lang="en-US" altLang="ko-Kore-KR" sz="5400" b="1" dirty="0">
                <a:solidFill>
                  <a:srgbClr val="000000"/>
                </a:solidFill>
              </a:rPr>
            </a:br>
            <a:r>
              <a:rPr lang="en-US" altLang="ko-Kore-KR" sz="5400" b="1" dirty="0">
                <a:solidFill>
                  <a:srgbClr val="000000"/>
                </a:solidFill>
              </a:rPr>
              <a:t>      </a:t>
            </a:r>
            <a:r>
              <a:rPr lang="ko-KR" altLang="en-US" sz="5400" b="1" dirty="0">
                <a:solidFill>
                  <a:srgbClr val="000000"/>
                </a:solidFill>
              </a:rPr>
              <a:t>위성의개수가 적은 경우</a:t>
            </a:r>
            <a:endParaRPr lang="en-US" altLang="ko-Kore-KR" sz="5400" b="1" dirty="0">
              <a:solidFill>
                <a:srgbClr val="000000"/>
              </a:solidFill>
            </a:endParaRPr>
          </a:p>
        </p:txBody>
      </p:sp>
      <p:pic>
        <p:nvPicPr>
          <p:cNvPr id="8" name="Graphic 7" descr="확인 표시">
            <a:extLst>
              <a:ext uri="{FF2B5EF4-FFF2-40B4-BE49-F238E27FC236}">
                <a16:creationId xmlns:a16="http://schemas.microsoft.com/office/drawing/2014/main" id="{D563E43A-F9ED-0179-F583-7F0CA0EA0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321048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98654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C6746-4A1F-1B22-C2D8-3315A34D7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8EDCC-9508-4738-1CCC-FDF253CB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Part 1 (1/</a:t>
            </a:r>
            <a:r>
              <a:rPr kumimoji="1" lang="en-US" altLang="ko-KR" b="1" dirty="0"/>
              <a:t>2</a:t>
            </a:r>
            <a:r>
              <a:rPr kumimoji="1" lang="en-US" altLang="ko-Kore-KR" b="1" dirty="0"/>
              <a:t>)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09AB5D-48D5-F985-8129-B0C2D22D98C6}"/>
              </a:ext>
            </a:extLst>
          </p:cNvPr>
          <p:cNvSpPr txBox="1"/>
          <p:nvPr/>
        </p:nvSpPr>
        <p:spPr>
          <a:xfrm>
            <a:off x="838200" y="1445125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위성의 개수가 적은 경우 </a:t>
            </a:r>
            <a:r>
              <a:rPr lang="en-US" altLang="ko-KR" b="1" dirty="0"/>
              <a:t>(8</a:t>
            </a:r>
            <a:r>
              <a:rPr lang="ko-KR" altLang="en-US" b="1" dirty="0"/>
              <a:t>개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15" name="그림 14" descr="텍스트, 스크린샷, 지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2F9D4BD-987B-2A92-F1B9-520DF58134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14" y="1986832"/>
            <a:ext cx="3179760" cy="250499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EE86D9C-EA6D-EC35-3E7C-27E966D52D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007" y="2042402"/>
            <a:ext cx="3179760" cy="2491035"/>
          </a:xfrm>
          <a:prstGeom prst="rect">
            <a:avLst/>
          </a:prstGeom>
        </p:spPr>
      </p:pic>
      <p:pic>
        <p:nvPicPr>
          <p:cNvPr id="19" name="그림 18" descr="텍스트, 스크린샷, 지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2D2C65E-E88E-C868-278D-1703A06197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300" y="2042402"/>
            <a:ext cx="2982225" cy="24910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BA4FB0F-4F06-94F5-1EEB-DDEEC8491368}"/>
              </a:ext>
            </a:extLst>
          </p:cNvPr>
          <p:cNvSpPr txBox="1"/>
          <p:nvPr/>
        </p:nvSpPr>
        <p:spPr>
          <a:xfrm>
            <a:off x="8992953" y="4533437"/>
            <a:ext cx="179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Mixed Geometry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602238-DF23-3758-1B24-283E2EA4043C}"/>
              </a:ext>
            </a:extLst>
          </p:cNvPr>
          <p:cNvSpPr txBox="1"/>
          <p:nvPr/>
        </p:nvSpPr>
        <p:spPr>
          <a:xfrm>
            <a:off x="5813193" y="4533437"/>
            <a:ext cx="147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Walker Delta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7E270E-A60D-D8C2-D38F-B3E1C3FA3373}"/>
              </a:ext>
            </a:extLst>
          </p:cNvPr>
          <p:cNvSpPr txBox="1"/>
          <p:nvPr/>
        </p:nvSpPr>
        <p:spPr>
          <a:xfrm>
            <a:off x="2232038" y="4533437"/>
            <a:ext cx="129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Walker Star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86989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9AC6D-3D64-C1AB-8DF0-F96CAFDCE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01DA3-2127-BDA7-EE24-E75BCFDFF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sz="4800" b="1" dirty="0"/>
              <a:t>Part 1 (</a:t>
            </a:r>
            <a:r>
              <a:rPr kumimoji="1" lang="en-US" altLang="ko-KR" sz="4800" b="1" dirty="0"/>
              <a:t>2</a:t>
            </a:r>
            <a:r>
              <a:rPr kumimoji="1" lang="en-US" altLang="ko-Kore-KR" sz="4800" b="1" dirty="0"/>
              <a:t>/</a:t>
            </a:r>
            <a:r>
              <a:rPr kumimoji="1" lang="en-US" altLang="ko-KR" sz="4800" b="1" dirty="0"/>
              <a:t>2</a:t>
            </a:r>
            <a:r>
              <a:rPr kumimoji="1" lang="en-US" altLang="ko-Kore-KR" sz="4800" b="1" dirty="0"/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62DB8-C584-E737-675A-FD9880C6C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285" y="1445125"/>
            <a:ext cx="10515600" cy="4790131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kumimoji="1" lang="ko-KR" altLang="en-US" dirty="0">
                <a:latin typeface="+mn-ea"/>
              </a:rPr>
              <a:t>커버리지 맵 출력 결과 </a:t>
            </a:r>
            <a:r>
              <a:rPr kumimoji="1" lang="en-US" altLang="ko-KR" b="1" dirty="0">
                <a:solidFill>
                  <a:srgbClr val="0432FF"/>
                </a:solidFill>
                <a:latin typeface="+mn-ea"/>
              </a:rPr>
              <a:t>Walker Delta</a:t>
            </a:r>
            <a:r>
              <a:rPr kumimoji="1" lang="ko-KR" altLang="en-US" b="1" dirty="0">
                <a:solidFill>
                  <a:srgbClr val="0432FF"/>
                </a:solidFill>
                <a:latin typeface="+mn-ea"/>
              </a:rPr>
              <a:t>와 </a:t>
            </a:r>
            <a:r>
              <a:rPr kumimoji="1" lang="en-US" altLang="ko-KR" b="1" dirty="0">
                <a:solidFill>
                  <a:srgbClr val="0432FF"/>
                </a:solidFill>
                <a:latin typeface="+mn-ea"/>
              </a:rPr>
              <a:t>Mixed Geometry </a:t>
            </a:r>
            <a:r>
              <a:rPr kumimoji="1" lang="ko-KR" altLang="en-US" b="1" dirty="0">
                <a:solidFill>
                  <a:srgbClr val="0432FF"/>
                </a:solidFill>
                <a:latin typeface="+mn-ea"/>
              </a:rPr>
              <a:t>방식은 동일한 성능</a:t>
            </a:r>
            <a:r>
              <a:rPr kumimoji="1" lang="ko-KR" altLang="en-US" dirty="0">
                <a:latin typeface="+mn-ea"/>
              </a:rPr>
              <a:t>을 보인다</a:t>
            </a:r>
            <a:r>
              <a:rPr kumimoji="1" lang="en-US" altLang="ko-KR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kumimoji="1" lang="en-US" altLang="ko-KR" dirty="0">
                <a:latin typeface="+mn-ea"/>
              </a:rPr>
              <a:t> Walker Star </a:t>
            </a:r>
            <a:r>
              <a:rPr kumimoji="1" lang="ko-KR" altLang="en-US" dirty="0">
                <a:latin typeface="+mn-ea"/>
              </a:rPr>
              <a:t>모델의 경우 커버리지 </a:t>
            </a:r>
            <a:r>
              <a:rPr kumimoji="1" lang="ko-KR" altLang="en-US" dirty="0" err="1">
                <a:latin typeface="+mn-ea"/>
              </a:rPr>
              <a:t>맵에</a:t>
            </a:r>
            <a:r>
              <a:rPr kumimoji="1" lang="ko-KR" altLang="en-US" dirty="0">
                <a:latin typeface="+mn-ea"/>
              </a:rPr>
              <a:t> 표시되는 최대 용량은 </a:t>
            </a:r>
            <a:r>
              <a:rPr kumimoji="1" lang="en-US" altLang="ko-KR" dirty="0">
                <a:latin typeface="+mn-ea"/>
              </a:rPr>
              <a:t>5mbs</a:t>
            </a:r>
            <a:r>
              <a:rPr kumimoji="1" lang="ko-KR" altLang="en-US" dirty="0">
                <a:latin typeface="+mn-ea"/>
              </a:rPr>
              <a:t>로 다른 두 방식보다 낮다</a:t>
            </a:r>
            <a:r>
              <a:rPr kumimoji="1" lang="en-US" altLang="ko-KR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kumimoji="1" lang="ko-KR" altLang="en-US" dirty="0">
                <a:latin typeface="+mn-ea"/>
              </a:rPr>
              <a:t>또한 </a:t>
            </a:r>
            <a:r>
              <a:rPr kumimoji="1" lang="en-US" altLang="ko-KR" b="1" dirty="0">
                <a:solidFill>
                  <a:srgbClr val="0432FF"/>
                </a:solidFill>
                <a:latin typeface="+mn-ea"/>
              </a:rPr>
              <a:t>Walker Star</a:t>
            </a:r>
            <a:r>
              <a:rPr kumimoji="1" lang="ko-KR" altLang="en-US" b="1" dirty="0">
                <a:solidFill>
                  <a:srgbClr val="0432FF"/>
                </a:solidFill>
                <a:latin typeface="+mn-ea"/>
              </a:rPr>
              <a:t>푸른 영역이 다른 두 방식에 비하여 더 많다</a:t>
            </a:r>
            <a:r>
              <a:rPr kumimoji="1" lang="en-US" altLang="ko-KR" b="1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kumimoji="1" lang="ko-KR" altLang="en-US" dirty="0">
                <a:latin typeface="+mn-ea"/>
              </a:rPr>
              <a:t>위성의 개수가 적은 경우  </a:t>
            </a:r>
            <a:r>
              <a:rPr kumimoji="1" lang="en-US" altLang="ko-KR" dirty="0">
                <a:latin typeface="+mn-ea"/>
              </a:rPr>
              <a:t>Walker Star </a:t>
            </a:r>
            <a:r>
              <a:rPr kumimoji="1" lang="ko-KR" altLang="en-US" dirty="0">
                <a:latin typeface="+mn-ea"/>
              </a:rPr>
              <a:t>모델의 경우 </a:t>
            </a:r>
            <a:r>
              <a:rPr kumimoji="1" lang="en-US" altLang="ko-KR" dirty="0">
                <a:latin typeface="+mn-ea"/>
              </a:rPr>
              <a:t>Walker Delta</a:t>
            </a:r>
            <a:r>
              <a:rPr kumimoji="1" lang="ko-KR" altLang="en-US" dirty="0">
                <a:latin typeface="+mn-ea"/>
              </a:rPr>
              <a:t>와 </a:t>
            </a:r>
            <a:r>
              <a:rPr kumimoji="1" lang="en-US" altLang="ko-KR" dirty="0">
                <a:latin typeface="+mn-ea"/>
              </a:rPr>
              <a:t>Mixed Geometry </a:t>
            </a:r>
            <a:r>
              <a:rPr kumimoji="1" lang="ko-KR" altLang="en-US" dirty="0">
                <a:latin typeface="+mn-ea"/>
              </a:rPr>
              <a:t>방식에 비하여 성능이 떨어지며  </a:t>
            </a:r>
            <a:r>
              <a:rPr kumimoji="1" lang="en-US" altLang="ko-KR" b="1" dirty="0">
                <a:solidFill>
                  <a:srgbClr val="0432FF"/>
                </a:solidFill>
                <a:latin typeface="+mn-ea"/>
              </a:rPr>
              <a:t>Walker Delta </a:t>
            </a:r>
            <a:r>
              <a:rPr kumimoji="1" lang="ko-KR" altLang="en-US" b="1" dirty="0">
                <a:solidFill>
                  <a:srgbClr val="0432FF"/>
                </a:solidFill>
                <a:latin typeface="+mn-ea"/>
              </a:rPr>
              <a:t>와 </a:t>
            </a:r>
            <a:r>
              <a:rPr kumimoji="1" lang="en-US" altLang="ko-KR" b="1" dirty="0">
                <a:solidFill>
                  <a:srgbClr val="0432FF"/>
                </a:solidFill>
                <a:latin typeface="+mn-ea"/>
              </a:rPr>
              <a:t>Mixed Geometry </a:t>
            </a:r>
            <a:r>
              <a:rPr kumimoji="1" lang="ko-KR" altLang="en-US" b="1" dirty="0">
                <a:solidFill>
                  <a:srgbClr val="0432FF"/>
                </a:solidFill>
                <a:latin typeface="+mn-ea"/>
              </a:rPr>
              <a:t>모델을 </a:t>
            </a:r>
            <a:r>
              <a:rPr kumimoji="1" lang="ko-KR" altLang="en-US" b="1" dirty="0" err="1">
                <a:solidFill>
                  <a:srgbClr val="0432FF"/>
                </a:solidFill>
                <a:latin typeface="+mn-ea"/>
              </a:rPr>
              <a:t>사용하는게</a:t>
            </a:r>
            <a:r>
              <a:rPr kumimoji="1" lang="ko-KR" altLang="en-US" b="1" dirty="0">
                <a:solidFill>
                  <a:srgbClr val="0432FF"/>
                </a:solidFill>
                <a:latin typeface="+mn-ea"/>
              </a:rPr>
              <a:t> 좋다</a:t>
            </a:r>
            <a:r>
              <a:rPr kumimoji="1" lang="en-US" altLang="ko-KR" b="1" dirty="0">
                <a:solidFill>
                  <a:srgbClr val="0432FF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6763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chemeClr val="accent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18499</TotalTime>
  <Words>574</Words>
  <Application>Microsoft Office PowerPoint</Application>
  <PresentationFormat>와이드스크린</PresentationFormat>
  <Paragraphs>62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Calibri</vt:lpstr>
      <vt:lpstr>Noto Sans</vt:lpstr>
      <vt:lpstr>Wingdings</vt:lpstr>
      <vt:lpstr>Office Theme</vt:lpstr>
      <vt:lpstr>저궤도 위성 통신망에서 위성 군집 모델에 따른 성능 분석 연구 A Study on Performance Analysis of Satellite Constellation Models  in LEO Satellite Communication Networks</vt:lpstr>
      <vt:lpstr>Contents</vt:lpstr>
      <vt:lpstr> Introduction</vt:lpstr>
      <vt:lpstr>Introduction(1/3)</vt:lpstr>
      <vt:lpstr>Introduction(1/3)</vt:lpstr>
      <vt:lpstr>Introduction(1/3)</vt:lpstr>
      <vt:lpstr>      Part 1       위성의개수가 적은 경우</vt:lpstr>
      <vt:lpstr>Part 1 (1/2)</vt:lpstr>
      <vt:lpstr>Part 1 (2/2)</vt:lpstr>
      <vt:lpstr>      Part 2       위성의개수가 많은 경우</vt:lpstr>
      <vt:lpstr>Part 1 (1/3)</vt:lpstr>
      <vt:lpstr>Part 2 (2/2)</vt:lpstr>
      <vt:lpstr> Conclusion</vt:lpstr>
      <vt:lpstr>Conclusion</vt:lpstr>
      <vt:lpstr>Acknowledgment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다은 이</cp:lastModifiedBy>
  <cp:revision>1601</cp:revision>
  <dcterms:created xsi:type="dcterms:W3CDTF">2019-08-13T05:54:01Z</dcterms:created>
  <dcterms:modified xsi:type="dcterms:W3CDTF">2025-06-14T12:14:03Z</dcterms:modified>
</cp:coreProperties>
</file>