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9" r:id="rId5"/>
    <p:sldId id="278" r:id="rId6"/>
  </p:sldIdLst>
  <p:sldSz cx="12192000" cy="6858000"/>
  <p:notesSz cx="6858000" cy="9144000"/>
  <p:embeddedFontLst>
    <p:embeddedFont>
      <p:font typeface="NanumGothic" panose="020D0604000000000000" pitchFamily="34" charset="-127"/>
      <p:regular r:id="rId7"/>
      <p:bold r:id="rId8"/>
    </p:embeddedFont>
    <p:embeddedFont>
      <p:font typeface="KoPubWorld돋움체 Bold" pitchFamily="2" charset="-127"/>
      <p:bold r:id="rId9"/>
    </p:embeddedFont>
    <p:embeddedFont>
      <p:font typeface="KoPubWorld돋움체 Light" pitchFamily="2" charset="-127"/>
      <p:regular r:id="rId10"/>
    </p:embeddedFont>
    <p:embeddedFont>
      <p:font typeface="맑은 고딕" panose="020B0503020000020004" pitchFamily="34" charset="-127"/>
      <p:regular r:id="rId11"/>
      <p:bold r:id="rId12"/>
    </p:embeddedFont>
    <p:embeddedFont>
      <p:font typeface="BM JUA OTF" panose="02020603020101020101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2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77" autoAdjust="0"/>
    <p:restoredTop sz="94660"/>
  </p:normalViewPr>
  <p:slideViewPr>
    <p:cSldViewPr snapToGrid="0">
      <p:cViewPr>
        <p:scale>
          <a:sx n="194" d="100"/>
          <a:sy n="194" d="100"/>
        </p:scale>
        <p:origin x="144" y="144"/>
      </p:cViewPr>
      <p:guideLst>
        <p:guide pos="347"/>
        <p:guide orient="horz" pos="2160"/>
        <p:guide pos="73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2024. 5. 10.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foduucom/table-detection-and-extraction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datasets/keremberke/table-extraction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98463" y="2922628"/>
            <a:ext cx="7226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Structure Recognition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394239"/>
            <a:chOff x="3819245" y="188165"/>
            <a:chExt cx="4043394" cy="13942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표 영역 탐지를 위한 모델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Table-detection-and-extraction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, 영수증, 스크린샷, 평행이(가) 표시된 사진&#10;&#10;자동 생성된 설명">
            <a:extLst>
              <a:ext uri="{FF2B5EF4-FFF2-40B4-BE49-F238E27FC236}">
                <a16:creationId xmlns:a16="http://schemas.microsoft.com/office/drawing/2014/main" id="{6769AFD2-D1B9-F1B1-B09B-77840781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8" y="2109159"/>
            <a:ext cx="2799337" cy="3954768"/>
          </a:xfrm>
          <a:prstGeom prst="rect">
            <a:avLst/>
          </a:prstGeom>
        </p:spPr>
      </p:pic>
      <p:pic>
        <p:nvPicPr>
          <p:cNvPr id="10" name="그림 9" descr="텍스트, 스크린샷, 영수증, 평행이(가) 표시된 사진&#10;&#10;자동 생성된 설명">
            <a:extLst>
              <a:ext uri="{FF2B5EF4-FFF2-40B4-BE49-F238E27FC236}">
                <a16:creationId xmlns:a16="http://schemas.microsoft.com/office/drawing/2014/main" id="{4737E207-BDD0-EA3A-2828-8EFF9BB0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19" y="2109158"/>
            <a:ext cx="3055958" cy="3954769"/>
          </a:xfrm>
          <a:prstGeom prst="rect">
            <a:avLst/>
          </a:prstGeom>
        </p:spPr>
      </p:pic>
      <p:pic>
        <p:nvPicPr>
          <p:cNvPr id="12" name="그림 11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BBF6B555-99A2-687A-F848-52FC9FCB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1" y="2109158"/>
            <a:ext cx="2789944" cy="39547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81EDB-1E31-1D14-09C6-719DA0F2052D}"/>
              </a:ext>
            </a:extLst>
          </p:cNvPr>
          <p:cNvSpPr txBox="1"/>
          <p:nvPr/>
        </p:nvSpPr>
        <p:spPr>
          <a:xfrm>
            <a:off x="557399" y="6318435"/>
            <a:ext cx="749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5"/>
              </a:rPr>
              <a:t>https</a:t>
            </a:r>
            <a:r>
              <a:rPr lang="ko-KR" altLang="en-US" dirty="0">
                <a:hlinkClick r:id="rId5"/>
              </a:rPr>
              <a:t>://</a:t>
            </a:r>
            <a:r>
              <a:rPr lang="ko-KR" altLang="en-US" dirty="0" err="1">
                <a:hlinkClick r:id="rId5"/>
              </a:rPr>
              <a:t>huggingface.co</a:t>
            </a:r>
            <a:r>
              <a:rPr lang="ko-KR" altLang="en-US" dirty="0">
                <a:hlinkClick r:id="rId5"/>
              </a:rPr>
              <a:t>/</a:t>
            </a:r>
            <a:r>
              <a:rPr lang="ko-KR" altLang="en-US" dirty="0" err="1">
                <a:hlinkClick r:id="rId5"/>
              </a:rPr>
              <a:t>foduucom</a:t>
            </a:r>
            <a:r>
              <a:rPr lang="ko-KR" altLang="en-US" dirty="0">
                <a:hlinkClick r:id="rId5"/>
              </a:rPr>
              <a:t>/</a:t>
            </a:r>
            <a:r>
              <a:rPr lang="ko-KR" altLang="en-US" dirty="0" err="1">
                <a:hlinkClick r:id="rId5"/>
              </a:rPr>
              <a:t>table</a:t>
            </a:r>
            <a:r>
              <a:rPr lang="ko-KR" altLang="en-US" dirty="0">
                <a:hlinkClick r:id="rId5"/>
              </a:rPr>
              <a:t>-</a:t>
            </a:r>
            <a:r>
              <a:rPr lang="ko-KR" altLang="en-US" dirty="0" err="1">
                <a:hlinkClick r:id="rId5"/>
              </a:rPr>
              <a:t>detection</a:t>
            </a:r>
            <a:r>
              <a:rPr lang="ko-KR" altLang="en-US" dirty="0">
                <a:hlinkClick r:id="rId5"/>
              </a:rPr>
              <a:t>-and-</a:t>
            </a:r>
            <a:r>
              <a:rPr lang="ko-KR" altLang="en-US" dirty="0" err="1">
                <a:hlinkClick r:id="rId5"/>
              </a:rPr>
              <a:t>extraction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394239"/>
            <a:chOff x="3819245" y="188165"/>
            <a:chExt cx="4043394" cy="13942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표 영역 탐지를 위한 모델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Yolov8s-table-extraction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 descr="텍스트, 영수증, 스크린샷, 평행이(가) 표시된 사진&#10;&#10;자동 생성된 설명">
            <a:extLst>
              <a:ext uri="{FF2B5EF4-FFF2-40B4-BE49-F238E27FC236}">
                <a16:creationId xmlns:a16="http://schemas.microsoft.com/office/drawing/2014/main" id="{FE882512-823B-394E-B34F-90EA29B7B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067" y="2109157"/>
            <a:ext cx="2799338" cy="3954770"/>
          </a:xfrm>
          <a:prstGeom prst="rect">
            <a:avLst/>
          </a:prstGeom>
        </p:spPr>
      </p:pic>
      <p:pic>
        <p:nvPicPr>
          <p:cNvPr id="9" name="그림 8" descr="텍스트, 영수증, 스크린샷, 평행이(가) 표시된 사진&#10;&#10;자동 생성된 설명">
            <a:extLst>
              <a:ext uri="{FF2B5EF4-FFF2-40B4-BE49-F238E27FC236}">
                <a16:creationId xmlns:a16="http://schemas.microsoft.com/office/drawing/2014/main" id="{F28833E2-E644-7695-D23F-A3B049B8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18" y="2109157"/>
            <a:ext cx="3055959" cy="3954770"/>
          </a:xfrm>
          <a:prstGeom prst="rect">
            <a:avLst/>
          </a:prstGeom>
        </p:spPr>
      </p:pic>
      <p:pic>
        <p:nvPicPr>
          <p:cNvPr id="13" name="그림 12" descr="텍스트, 스크린샷, 웹 페이지, 평행이(가) 표시된 사진&#10;&#10;자동 생성된 설명">
            <a:extLst>
              <a:ext uri="{FF2B5EF4-FFF2-40B4-BE49-F238E27FC236}">
                <a16:creationId xmlns:a16="http://schemas.microsoft.com/office/drawing/2014/main" id="{8E20AA3A-B19D-B142-6E19-B3B70D799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590" y="2109157"/>
            <a:ext cx="2789945" cy="3954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4FCAFA-20F9-B61A-93D8-E2F7858C7134}"/>
              </a:ext>
            </a:extLst>
          </p:cNvPr>
          <p:cNvSpPr txBox="1"/>
          <p:nvPr/>
        </p:nvSpPr>
        <p:spPr>
          <a:xfrm>
            <a:off x="557399" y="6318435"/>
            <a:ext cx="749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>
                <a:hlinkClick r:id="rId5"/>
              </a:rPr>
              <a:t>https://</a:t>
            </a:r>
            <a:r>
              <a:rPr lang="en" altLang="ko-KR" dirty="0" err="1">
                <a:hlinkClick r:id="rId5"/>
              </a:rPr>
              <a:t>huggingface.co</a:t>
            </a:r>
            <a:r>
              <a:rPr lang="en" altLang="ko-KR" dirty="0">
                <a:hlinkClick r:id="rId5"/>
              </a:rPr>
              <a:t>/datasets/</a:t>
            </a:r>
            <a:r>
              <a:rPr lang="en" altLang="ko-KR" dirty="0" err="1">
                <a:hlinkClick r:id="rId5"/>
              </a:rPr>
              <a:t>keremberke</a:t>
            </a:r>
            <a:r>
              <a:rPr lang="en" altLang="ko-KR" dirty="0">
                <a:hlinkClick r:id="rId5"/>
              </a:rPr>
              <a:t>/table-extraction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394239"/>
            <a:chOff x="3819245" y="188165"/>
            <a:chExt cx="4043394" cy="13942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표 영역 탐지를 위한 모델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Yolov8s-table-extraction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문제점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1371600" lvl="2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하나의 표에 두개의 추론 결과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05D6896-B9A0-FB9C-64C1-BBC7CA83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90" y="1982121"/>
            <a:ext cx="3159121" cy="44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0707" y="188165"/>
            <a:ext cx="5645293" cy="1394239"/>
            <a:chOff x="3819245" y="188165"/>
            <a:chExt cx="4043394" cy="13942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5349" y="197409"/>
              <a:ext cx="319729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BM JUA OTF" panose="02020603020101020101" pitchFamily="18" charset="-127"/>
                  <a:ea typeface="BM JUA OTF" panose="02020603020101020101" pitchFamily="18" charset="-127"/>
                  <a:cs typeface="KoPubWorld돋움체 Bold" panose="00000800000000000000" pitchFamily="2" charset="-127"/>
                </a:rPr>
                <a:t>표 영역 탐지를 위한 모델</a:t>
              </a:r>
              <a:endPara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TSR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461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66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0F64F-F28B-C486-E013-1C9EAD93C5A1}"/>
              </a:ext>
            </a:extLst>
          </p:cNvPr>
          <p:cNvSpPr txBox="1">
            <a:spLocks/>
          </p:cNvSpPr>
          <p:nvPr/>
        </p:nvSpPr>
        <p:spPr>
          <a:xfrm>
            <a:off x="557399" y="1296162"/>
            <a:ext cx="11077199" cy="4880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탐지 클래스 추가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60FBDF49-A046-BFEF-3251-7D271C40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75313"/>
              </p:ext>
            </p:extLst>
          </p:nvPr>
        </p:nvGraphicFramePr>
        <p:xfrm>
          <a:off x="2918600" y="2501900"/>
          <a:ext cx="16894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9450">
                  <a:extLst>
                    <a:ext uri="{9D8B030D-6E8A-4147-A177-3AD203B41FA5}">
                      <a16:colId xmlns:a16="http://schemas.microsoft.com/office/drawing/2014/main" val="660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Class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Bordered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Borderless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3955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AA11A1-1049-60D7-53B6-5B3A1F718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96881"/>
              </p:ext>
            </p:extLst>
          </p:nvPr>
        </p:nvGraphicFramePr>
        <p:xfrm>
          <a:off x="6879602" y="2501900"/>
          <a:ext cx="213593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931">
                  <a:extLst>
                    <a:ext uri="{9D8B030D-6E8A-4147-A177-3AD203B41FA5}">
                      <a16:colId xmlns:a16="http://schemas.microsoft.com/office/drawing/2014/main" val="660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Class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9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Bordered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Merged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3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Vertical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3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Horizontal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997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1EC894-0F45-6147-8855-F53E1B34DABB}"/>
              </a:ext>
            </a:extLst>
          </p:cNvPr>
          <p:cNvCxnSpPr>
            <a:cxnSpLocks/>
          </p:cNvCxnSpPr>
          <p:nvPr/>
        </p:nvCxnSpPr>
        <p:spPr>
          <a:xfrm>
            <a:off x="5002798" y="3429000"/>
            <a:ext cx="1368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69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74579</TotalTime>
  <Words>73</Words>
  <Application>Microsoft Macintosh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KoPubWorld돋움체 Bold</vt:lpstr>
      <vt:lpstr>NanumGothic</vt:lpstr>
      <vt:lpstr>KoPubWorld돋움체 Light</vt:lpstr>
      <vt:lpstr>BM JUA OTF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조지훈</cp:lastModifiedBy>
  <cp:revision>24</cp:revision>
  <dcterms:created xsi:type="dcterms:W3CDTF">2020-01-03T14:16:53Z</dcterms:created>
  <dcterms:modified xsi:type="dcterms:W3CDTF">2024-06-05T01:44:57Z</dcterms:modified>
</cp:coreProperties>
</file>