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9" r:id="rId4"/>
    <p:sldId id="290" r:id="rId5"/>
    <p:sldId id="278" r:id="rId6"/>
    <p:sldId id="291" r:id="rId7"/>
    <p:sldId id="282" r:id="rId8"/>
    <p:sldId id="283" r:id="rId9"/>
    <p:sldId id="284" r:id="rId10"/>
    <p:sldId id="292" r:id="rId11"/>
    <p:sldId id="271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FDA"/>
    <a:srgbClr val="FEFADA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35"/>
  </p:normalViewPr>
  <p:slideViewPr>
    <p:cSldViewPr snapToGrid="0">
      <p:cViewPr varScale="1">
        <p:scale>
          <a:sx n="105" d="100"/>
          <a:sy n="105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458C8-F95D-4458-A7D6-1BDC66578FCF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9AB19-EDCA-4E78-9F4F-696DFC85F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9AB19-EDCA-4E78-9F4F-696DFC85F79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7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21F8E-B374-4F89-2D37-FB07A4278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3F14BA-C2CA-2E25-69C4-44899324D9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A62C50-1E1D-559C-10F2-B63EE1DC5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C5A562-5C95-C7ED-D8A3-8E9BD49FF7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9AB19-EDCA-4E78-9F4F-696DFC85F79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187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7B38D-ED63-94E6-A966-548191D31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8B7ED7-FABD-7E7D-E79E-7EC8B5DAE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689CB6C-4B0D-E279-6141-0B256B337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B3B4E2-1389-837E-44D8-55A1402FE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9AB19-EDCA-4E78-9F4F-696DFC85F79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74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DF77F-AAE6-49DE-D49F-849EFF8FC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B55774-F5A7-96D3-B21E-B4F0417296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3689F0-CB57-80C8-C97F-1713A87A2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567723-6F64-DBA3-956C-6CC02FB0E3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9AB19-EDCA-4E78-9F4F-696DFC85F79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96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2BF7E-4DC7-E34F-4DD9-2FF3FA0CC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03123E-5A9E-7291-AE6B-7C0A03E90E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AAE4C4-5731-E038-4A99-8EED75CDE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16D5AD-41B1-F488-CBDF-DAC0F6DE3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9AB19-EDCA-4E78-9F4F-696DFC85F79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514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682E8-FF0D-A89A-4870-410E61D4D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36BA8D-EA3A-C57C-9927-66D5A33963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407B22F-A5B0-1496-920A-B37C710AA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F5658F-1501-416C-491D-9B2E876AD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9AB19-EDCA-4E78-9F4F-696DFC85F79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17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BC822-28C5-0F87-38B9-0079019DA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76C275-D88A-A954-6036-39717764B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B9351B-F79E-DD95-F02C-628E3C9D8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6C2FB9-53A0-47C8-1EE8-4A65DF75A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9AB19-EDCA-4E78-9F4F-696DFC85F79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70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0FCF5-6588-9CFB-2EA1-B5F2FC3BE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9A44DE-EB0C-4B55-D390-16896F74B2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0ED815-5F0C-284E-BE19-EE0C33513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7C0596-C78D-E3C1-8A0E-CC8DC8913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9AB19-EDCA-4E78-9F4F-696DFC85F79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1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6339D-5165-6185-438D-6FA057440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A1F01-B748-9BA2-CECB-29213B68C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2F4C8-870A-E098-C1FD-CFD533AC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468-9ED8-4499-8649-E97ED4FC14E4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D2573-007A-7F25-28CD-17528C9E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9B122-7C88-5C47-538B-662B06A5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092-2823-4511-B209-59EDE9827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5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73366-42D5-2183-1E96-14FC4FF9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0A1D2A-2866-968F-3775-DAE265DBF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2F0A0-D3A6-154B-7072-CB855AF9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468-9ED8-4499-8649-E97ED4FC14E4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5D23E-9A20-5634-04C4-F35E5EDD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24D86-3935-B3CD-7F04-28E85114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092-2823-4511-B209-59EDE9827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2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9DAC19-F67E-4A49-71DC-D4CE6BD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0DC504-0ADD-92B6-AFCF-A92E2A720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3F3BF-285F-61D5-E854-554B8802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468-9ED8-4499-8649-E97ED4FC14E4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16B1C-888F-4B3C-F743-B1CF8F14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1F2CC-A30F-C901-9042-165FA83C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092-2823-4511-B209-59EDE9827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2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A8A93-D5BE-6153-5E28-30AD405A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1626C-CC6F-33EF-E884-B1CD1B726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AE59B-3BC2-CE59-663B-806EE32F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468-9ED8-4499-8649-E97ED4FC14E4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6BFF7-3915-867E-25B8-8926CFDB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E026D-C442-89A3-4251-C70E0AAA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092-2823-4511-B209-59EDE9827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3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BF895-AAF0-FEE1-D80E-2D2FC4E1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1A41E8-E831-82E3-B4B9-3F07300F7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C8353-7B6C-6273-A88C-0EF22141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468-9ED8-4499-8649-E97ED4FC14E4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88A5D6-F11A-3996-20AF-474A8AE2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37615-2029-1754-BA8C-7B896C8F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092-2823-4511-B209-59EDE9827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5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A5D22-A369-C5C4-BF9B-2EF07AB2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98294-48C8-3F6E-4703-B00C48828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9C7D8-CF06-4ECD-FA0D-C2912A148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A7F36A-2116-DEC6-926D-68B0DC68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468-9ED8-4499-8649-E97ED4FC14E4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EE9406-DE82-E817-8A83-B4DE3C73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E49B6-E1DC-8F30-AA83-55DEB054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092-2823-4511-B209-59EDE9827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1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6989E-E07E-4C53-F750-8EB2F675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C4BD0D-CD72-9C4C-6B4B-3C91A02C1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029284-6883-2266-6CC5-B99E0547F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5A9765-53C8-6458-E454-13FE3B1B8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43EF6B-06BB-D5EF-B957-2C234DF5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49BEED-F540-EBC2-86AF-CDE7AEDD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468-9ED8-4499-8649-E97ED4FC14E4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190630-54FA-614D-ECFB-7C3704EF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506E54-FF3C-16A0-7BB7-78FDAB76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092-2823-4511-B209-59EDE9827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8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B245C-C304-32C2-850A-C134A5A9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47BED5-9D26-ED87-7D62-E848FB4D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468-9ED8-4499-8649-E97ED4FC14E4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F75238-A101-2E0F-0516-8E1F0D2A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531CEB-6708-C8ED-0ADE-E0A68E54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092-2823-4511-B209-59EDE9827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29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24744E-6059-0CCF-888E-3EFE4359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468-9ED8-4499-8649-E97ED4FC14E4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67D4E0-8E38-F4B3-7A62-FE3A0846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A6B41F-581B-4C42-6217-E5825BC1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092-2823-4511-B209-59EDE9827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6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DF494-5AC9-508D-A6F2-4D2A5076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F0342-EEDC-AFDC-D284-A29CEE035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96C234-C511-05AB-0DCE-ACCBC5508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4D4DA4-0D09-7D11-78A6-A8AA4049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468-9ED8-4499-8649-E97ED4FC14E4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DDDB7-7424-7CB9-8186-B62B2D06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069F7F-1A44-FE74-F850-6D8FA09E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092-2823-4511-B209-59EDE9827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3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A5431-081A-1131-B5A1-5E20186C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DEB515-3830-C669-64DE-C2D07EB92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3EA3A4-104C-A88F-9042-7AE28342D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ABC449-D9F4-C3C2-8D13-953B8D25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E468-9ED8-4499-8649-E97ED4FC14E4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CE809A-DA7F-E8DC-BF39-6FCDBF55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66E13A-01AD-A9D6-FA9B-4309705D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D092-2823-4511-B209-59EDE9827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7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F00242-8952-035D-CBDC-D708A57C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FB259-D118-4E63-A36F-11E0E84D9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C34EC-5F04-4F94-067A-1C22A0047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E1E468-9ED8-4499-8649-E97ED4FC14E4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E96DE-457E-0FC5-8B4C-713BCAAA6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E9FE8-A941-3AB5-C7B0-81DDB01FF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77D092-2823-4511-B209-59EDE98278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3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610E6-0403-3D74-6103-40FF57FDA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292" y="2203017"/>
            <a:ext cx="9430327" cy="16557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500" b="1" dirty="0"/>
              <a:t>효과적인 회의 진행을 위한 실시간 피드백 및 </a:t>
            </a:r>
            <a:br>
              <a:rPr lang="en-US" altLang="ko-KR" sz="3500" b="1" dirty="0"/>
            </a:br>
            <a:r>
              <a:rPr lang="ko-KR" altLang="en-US" sz="3500" b="1" dirty="0"/>
              <a:t>회의 평가 시스템 구축</a:t>
            </a:r>
            <a:endParaRPr lang="ko-KR" altLang="en-US" sz="3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1B50AF-1DA4-4A0F-4A00-6639E3C50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8209" y="4654983"/>
            <a:ext cx="4572000" cy="1866587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인공지능소프트웨어학과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팀장 전승재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팀원 </a:t>
            </a:r>
            <a:r>
              <a:rPr lang="ko-KR" altLang="en-US" sz="20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권진경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팀원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0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이성지</a:t>
            </a:r>
            <a:endParaRPr lang="ko-KR" altLang="en-US" sz="20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354F4-DE32-8A29-7D93-6F74FFA1706B}"/>
              </a:ext>
            </a:extLst>
          </p:cNvPr>
          <p:cNvSpPr txBox="1"/>
          <p:nvPr/>
        </p:nvSpPr>
        <p:spPr>
          <a:xfrm>
            <a:off x="3810000" y="39768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ko-KR" altLang="en-US" b="1" dirty="0"/>
              <a:t>소중한 오픈소스 활용 </a:t>
            </a:r>
            <a:r>
              <a:rPr lang="en-US" altLang="ko-KR" b="1" dirty="0"/>
              <a:t>SW</a:t>
            </a:r>
            <a:r>
              <a:rPr lang="ko-KR" altLang="en-US" b="1" dirty="0"/>
              <a:t>경진대회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75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446FA-B103-65AB-0EE4-2C714E8C8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D10F54-CFC3-7240-FDFD-93BE1F4E478F}"/>
              </a:ext>
            </a:extLst>
          </p:cNvPr>
          <p:cNvSpPr/>
          <p:nvPr/>
        </p:nvSpPr>
        <p:spPr>
          <a:xfrm>
            <a:off x="0" y="932873"/>
            <a:ext cx="3925455" cy="83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C50AA2-6147-8452-8437-721330E8400A}"/>
              </a:ext>
            </a:extLst>
          </p:cNvPr>
          <p:cNvSpPr txBox="1"/>
          <p:nvPr/>
        </p:nvSpPr>
        <p:spPr>
          <a:xfrm>
            <a:off x="286326" y="408050"/>
            <a:ext cx="744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lt"/>
                <a:cs typeface="Calibri" panose="020F0502020204030204" pitchFamily="34" charset="0"/>
              </a:rPr>
              <a:t>회의 평가시스템</a:t>
            </a:r>
            <a:r>
              <a:rPr lang="en-US" altLang="ko-KR" sz="2400" b="1" dirty="0">
                <a:latin typeface="+mj-lt"/>
                <a:cs typeface="Calibri" panose="020F0502020204030204" pitchFamily="34" charset="0"/>
              </a:rPr>
              <a:t>&gt;</a:t>
            </a:r>
            <a:r>
              <a:rPr lang="en-US" altLang="ko-KR" sz="2400" b="1" dirty="0"/>
              <a:t> Snapshot </a:t>
            </a:r>
            <a:r>
              <a:rPr lang="ko-KR" altLang="en-US" sz="2400" b="1" dirty="0"/>
              <a:t>전체화면</a:t>
            </a:r>
            <a:endParaRPr lang="ko-KR" altLang="en-US" sz="2400" b="1" dirty="0">
              <a:latin typeface="+mn-ea"/>
              <a:cs typeface="Calibri" panose="020F050202020403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7652FA6-AFA6-7935-3EAC-98FB4CDFD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672783-5839-6AAA-6461-08F109EC2D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424"/>
          <a:stretch>
            <a:fillRect/>
          </a:stretch>
        </p:blipFill>
        <p:spPr>
          <a:xfrm>
            <a:off x="1468582" y="1016000"/>
            <a:ext cx="9795489" cy="570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7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BA894-A739-24B8-4FC9-BF4B0337D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39C3E3-65E1-8D8D-0235-0DE4ACC22916}"/>
              </a:ext>
            </a:extLst>
          </p:cNvPr>
          <p:cNvSpPr/>
          <p:nvPr/>
        </p:nvSpPr>
        <p:spPr>
          <a:xfrm>
            <a:off x="0" y="932873"/>
            <a:ext cx="3925455" cy="83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940E8-710D-6BB0-4FAA-18281565E8B5}"/>
              </a:ext>
            </a:extLst>
          </p:cNvPr>
          <p:cNvSpPr txBox="1"/>
          <p:nvPr/>
        </p:nvSpPr>
        <p:spPr>
          <a:xfrm>
            <a:off x="286326" y="408050"/>
            <a:ext cx="565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휴면명조"/>
                <a:cs typeface="Calibri" panose="020F0502020204030204" pitchFamily="34" charset="0"/>
              </a:rPr>
              <a:t>기대효과 및 향후 계획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A9739-E7D5-7EF2-00D3-F9342FCF6F15}"/>
              </a:ext>
            </a:extLst>
          </p:cNvPr>
          <p:cNvSpPr txBox="1"/>
          <p:nvPr/>
        </p:nvSpPr>
        <p:spPr>
          <a:xfrm>
            <a:off x="1219201" y="1099127"/>
            <a:ext cx="9199418" cy="4860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b="1" dirty="0"/>
              <a:t>기대효과</a:t>
            </a:r>
            <a:endParaRPr lang="en-US" altLang="ko-KR" sz="1900" b="1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 회의 효율성 극대화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 회의 기록 자동화 및 품질 향상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 </a:t>
            </a:r>
            <a:r>
              <a:rPr lang="ko-KR" altLang="en-US" b="1" dirty="0" err="1"/>
              <a:t>온디바이스</a:t>
            </a:r>
            <a:r>
              <a:rPr lang="ko-KR" altLang="en-US" b="1" dirty="0"/>
              <a:t> 사용으로 보안성과 신뢰성 확보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 상업화 가능성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ko-KR" altLang="en-US" sz="1900" dirty="0"/>
          </a:p>
          <a:p>
            <a:pPr>
              <a:lnSpc>
                <a:spcPct val="150000"/>
              </a:lnSpc>
            </a:pPr>
            <a:r>
              <a:rPr lang="ko-KR" altLang="en-US" sz="1900" b="1" dirty="0"/>
              <a:t>향후 계획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900" b="1" dirty="0"/>
              <a:t> </a:t>
            </a:r>
            <a:r>
              <a:rPr lang="ko-KR" altLang="en-US" b="1" dirty="0"/>
              <a:t>다국어 및 다문화 회의 지원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일본어 등 다양한 언어에 맞춘 음성 인식 및 요약 기능 확장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 기업</a:t>
            </a:r>
            <a:r>
              <a:rPr lang="en-US" altLang="ko-KR" b="1" dirty="0"/>
              <a:t>/</a:t>
            </a:r>
            <a:r>
              <a:rPr lang="ko-KR" altLang="en-US" b="1" dirty="0"/>
              <a:t>기관 대상 커스터마이징 서비스 제공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업종별 회의 목적과 패턴을 반영한 맞춤형 알고리즘 제공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CC02A-BA6A-8621-1B39-FAE61C903E47}"/>
              </a:ext>
            </a:extLst>
          </p:cNvPr>
          <p:cNvSpPr txBox="1"/>
          <p:nvPr/>
        </p:nvSpPr>
        <p:spPr>
          <a:xfrm>
            <a:off x="1136072" y="5959304"/>
            <a:ext cx="8894619" cy="495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70000"/>
              </a:lnSpc>
            </a:pPr>
            <a:r>
              <a:rPr lang="en-US" altLang="ko-KR" sz="1800" b="1" dirty="0"/>
              <a:t>GitHub : </a:t>
            </a:r>
            <a:r>
              <a:rPr lang="en-US" altLang="ko-KR" sz="1800" dirty="0"/>
              <a:t>https://github.com/HBNU-SWUNIV/ossw-competition25-synergy.git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8577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F21B9-7C48-E994-91AA-CC36B7A98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7DD364E-CA90-697F-F042-1947161885D7}"/>
              </a:ext>
            </a:extLst>
          </p:cNvPr>
          <p:cNvSpPr/>
          <p:nvPr/>
        </p:nvSpPr>
        <p:spPr>
          <a:xfrm rot="5400000">
            <a:off x="6066556" y="1710110"/>
            <a:ext cx="58883" cy="405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9D11A0-5C97-2A0B-3A49-99CA7735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6297" y="2517576"/>
            <a:ext cx="4059401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latin typeface="+mn-ea"/>
                <a:cs typeface="Calibri" panose="020F050202020403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79250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EE407D-5301-CA78-698E-9BAFDE77241F}"/>
              </a:ext>
            </a:extLst>
          </p:cNvPr>
          <p:cNvSpPr/>
          <p:nvPr/>
        </p:nvSpPr>
        <p:spPr>
          <a:xfrm>
            <a:off x="0" y="0"/>
            <a:ext cx="326967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0D7B19A-983D-6FDB-1CE1-D2AFED6284F6}"/>
              </a:ext>
            </a:extLst>
          </p:cNvPr>
          <p:cNvSpPr txBox="1">
            <a:spLocks/>
          </p:cNvSpPr>
          <p:nvPr/>
        </p:nvSpPr>
        <p:spPr>
          <a:xfrm>
            <a:off x="4202150" y="229137"/>
            <a:ext cx="6390623" cy="60977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n-ea"/>
                <a:cs typeface="Calibri" panose="020F0502020204030204" pitchFamily="34" charset="0"/>
              </a:rPr>
              <a:t>SYNERGY</a:t>
            </a:r>
            <a:r>
              <a:rPr lang="ko-KR" altLang="en-US" sz="2000" b="1" dirty="0">
                <a:latin typeface="+mn-ea"/>
                <a:cs typeface="Calibri" panose="020F0502020204030204" pitchFamily="34" charset="0"/>
              </a:rPr>
              <a:t>팀 소개</a:t>
            </a:r>
            <a:endParaRPr lang="en-US" altLang="ko-KR" sz="2000" b="1" dirty="0">
              <a:latin typeface="+mn-ea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+mn-ea"/>
                <a:cs typeface="Calibri" panose="020F0502020204030204" pitchFamily="34" charset="0"/>
              </a:rPr>
              <a:t>팀원 소개 및 역할 분담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n-ea"/>
                <a:cs typeface="Calibri" panose="020F0502020204030204" pitchFamily="34" charset="0"/>
              </a:rPr>
              <a:t>프로젝트 소개</a:t>
            </a:r>
            <a:endParaRPr lang="ko-KR" altLang="en-US" sz="1800" dirty="0">
              <a:latin typeface="+mn-ea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+mn-ea"/>
                <a:cs typeface="Calibri" panose="020F0502020204030204" pitchFamily="34" charset="0"/>
              </a:rPr>
              <a:t>프로젝트 추진 배경 </a:t>
            </a:r>
            <a:endParaRPr lang="en-US" altLang="ko-KR" sz="1800" dirty="0">
              <a:latin typeface="+mn-ea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+mn-ea"/>
                <a:cs typeface="Calibri" panose="020F0502020204030204" pitchFamily="34" charset="0"/>
              </a:rPr>
              <a:t>개발 목적</a:t>
            </a:r>
            <a:endParaRPr lang="en-US" altLang="ko-KR" sz="1800" dirty="0">
              <a:latin typeface="+mn-ea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+mn-ea"/>
                <a:cs typeface="Calibri" panose="020F0502020204030204" pitchFamily="34" charset="0"/>
              </a:rPr>
              <a:t>추진 일정</a:t>
            </a:r>
            <a:endParaRPr lang="en-US" altLang="ko-KR" sz="1800" dirty="0">
              <a:latin typeface="+mn-ea"/>
              <a:cs typeface="Calibri" panose="020F050202020403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n-ea"/>
                <a:cs typeface="Calibri" panose="020F0502020204030204" pitchFamily="34" charset="0"/>
              </a:rPr>
              <a:t>회의 평가 시스템</a:t>
            </a:r>
            <a:endParaRPr lang="en-US" altLang="ko-KR" sz="2000" b="1" dirty="0">
              <a:latin typeface="+mn-ea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+mn-ea"/>
                <a:cs typeface="Calibri" panose="020F0502020204030204" pitchFamily="34" charset="0"/>
              </a:rPr>
              <a:t>시스템 구성도</a:t>
            </a:r>
            <a:endParaRPr lang="en-US" altLang="ko-KR" sz="1800" dirty="0">
              <a:latin typeface="+mn-ea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+mn-ea"/>
                <a:cs typeface="Calibri" panose="020F0502020204030204" pitchFamily="34" charset="0"/>
              </a:rPr>
              <a:t>세부 기능 및 적용 기술</a:t>
            </a:r>
            <a:endParaRPr lang="en-US" altLang="ko-KR" sz="1800" dirty="0">
              <a:latin typeface="+mn-ea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Snapshot </a:t>
            </a:r>
            <a:endParaRPr lang="en-US" altLang="ko-KR" sz="1800" dirty="0">
              <a:latin typeface="+mn-ea"/>
              <a:cs typeface="Calibri" panose="020F050202020403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n-ea"/>
                <a:cs typeface="Calibri" panose="020F0502020204030204" pitchFamily="34" charset="0"/>
              </a:rPr>
              <a:t>기대 효과 및 향후 계획</a:t>
            </a:r>
            <a:endParaRPr lang="en-US" altLang="ko-KR" sz="2000" b="1" dirty="0">
              <a:latin typeface="+mn-ea"/>
              <a:cs typeface="Calibri" panose="020F050202020403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n-ea"/>
                <a:cs typeface="Calibri" panose="020F0502020204030204" pitchFamily="34" charset="0"/>
              </a:rPr>
              <a:t>Q&amp;A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96D1608-9508-34FB-C5A0-AD13E9D6879F}"/>
              </a:ext>
            </a:extLst>
          </p:cNvPr>
          <p:cNvSpPr txBox="1">
            <a:spLocks/>
          </p:cNvSpPr>
          <p:nvPr/>
        </p:nvSpPr>
        <p:spPr>
          <a:xfrm>
            <a:off x="461416" y="499217"/>
            <a:ext cx="2190782" cy="557677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solidFill>
                  <a:schemeClr val="bg1"/>
                </a:solidFill>
                <a:latin typeface="본고딕"/>
                <a:cs typeface="Calibri" panose="020F0502020204030204" pitchFamily="34" charset="0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28069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E8CB98-C8AE-45BF-3843-0B2CDFBED2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7A8AD75-8E47-7728-E700-8F8BC59201BE}"/>
              </a:ext>
            </a:extLst>
          </p:cNvPr>
          <p:cNvSpPr/>
          <p:nvPr/>
        </p:nvSpPr>
        <p:spPr>
          <a:xfrm>
            <a:off x="4736315" y="4257963"/>
            <a:ext cx="2687612" cy="20042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114A86D-E9CC-AA0F-8CB8-5E5C9681BDAF}"/>
              </a:ext>
            </a:extLst>
          </p:cNvPr>
          <p:cNvSpPr/>
          <p:nvPr/>
        </p:nvSpPr>
        <p:spPr>
          <a:xfrm>
            <a:off x="1067069" y="4257962"/>
            <a:ext cx="2687612" cy="20042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2AA3A5-47D6-611B-AF8D-926FFD9EAC1B}"/>
              </a:ext>
            </a:extLst>
          </p:cNvPr>
          <p:cNvSpPr/>
          <p:nvPr/>
        </p:nvSpPr>
        <p:spPr>
          <a:xfrm>
            <a:off x="0" y="932873"/>
            <a:ext cx="3925455" cy="83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4C280-A6CA-286F-E331-7E0540CDA0F2}"/>
              </a:ext>
            </a:extLst>
          </p:cNvPr>
          <p:cNvSpPr txBox="1"/>
          <p:nvPr/>
        </p:nvSpPr>
        <p:spPr>
          <a:xfrm>
            <a:off x="286327" y="408050"/>
            <a:ext cx="701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휴면명조"/>
                <a:cs typeface="Calibri" panose="020F0502020204030204" pitchFamily="34" charset="0"/>
              </a:rPr>
              <a:t>SYNERGY</a:t>
            </a:r>
            <a:r>
              <a:rPr lang="ko-KR" altLang="en-US" sz="2400" b="1" dirty="0">
                <a:latin typeface="휴면명조"/>
                <a:cs typeface="Calibri" panose="020F0502020204030204" pitchFamily="34" charset="0"/>
              </a:rPr>
              <a:t>팀 소개 </a:t>
            </a:r>
            <a:r>
              <a:rPr lang="en-US" altLang="ko-KR" sz="2400" b="1" dirty="0">
                <a:latin typeface="휴면명조"/>
                <a:cs typeface="Calibri" panose="020F0502020204030204" pitchFamily="34" charset="0"/>
              </a:rPr>
              <a:t>&gt; </a:t>
            </a:r>
            <a:r>
              <a:rPr lang="ko-KR" altLang="en-US" sz="2400" b="1" dirty="0">
                <a:latin typeface="휴면명조"/>
                <a:cs typeface="Calibri" panose="020F0502020204030204" pitchFamily="34" charset="0"/>
              </a:rPr>
              <a:t>팀원 소개 및 역할 분담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5F5C8A-D830-961B-AA91-0FC42BE3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075" y="1592345"/>
            <a:ext cx="2232112" cy="2232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D4173340-2852-DF66-185A-F359F39D3B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E8FB1FE-A11D-FBBB-5AE7-8C219E62A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395" y="1592345"/>
            <a:ext cx="2111209" cy="2307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DB790C2-239B-6564-C854-F72F16A9B0FA}"/>
              </a:ext>
            </a:extLst>
          </p:cNvPr>
          <p:cNvSpPr/>
          <p:nvPr/>
        </p:nvSpPr>
        <p:spPr>
          <a:xfrm>
            <a:off x="8421441" y="4257962"/>
            <a:ext cx="2687612" cy="20042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42FEB1-B01A-3771-D6E0-F14494F0D7D6}"/>
              </a:ext>
            </a:extLst>
          </p:cNvPr>
          <p:cNvSpPr txBox="1"/>
          <p:nvPr/>
        </p:nvSpPr>
        <p:spPr>
          <a:xfrm>
            <a:off x="8437321" y="4257962"/>
            <a:ext cx="2671732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팀원 </a:t>
            </a:r>
            <a:r>
              <a:rPr lang="ko-KR" altLang="en-US" b="1" dirty="0" err="1"/>
              <a:t>이성지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sz="1500" b="1" dirty="0" err="1"/>
              <a:t>인공지능소프트웨어학과</a:t>
            </a:r>
            <a:endParaRPr lang="en-US" altLang="ko-KR" sz="15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500" dirty="0"/>
              <a:t>speaker </a:t>
            </a:r>
            <a:r>
              <a:rPr lang="en-US" altLang="ko-KR" sz="1500" dirty="0" err="1"/>
              <a:t>diarization</a:t>
            </a:r>
            <a:r>
              <a:rPr lang="en-US" altLang="ko-KR" sz="1500" dirty="0"/>
              <a:t> </a:t>
            </a:r>
            <a:r>
              <a:rPr lang="ko-KR" altLang="en-US" sz="1500" dirty="0"/>
              <a:t>기본</a:t>
            </a:r>
            <a:endParaRPr lang="en-US" altLang="ko-KR" sz="15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500" dirty="0"/>
              <a:t>load a dataset﻿/Evaluation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5614409-0CE5-6BA1-4A6A-4425DC363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0799" y="1459361"/>
            <a:ext cx="1838037" cy="2365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38A3F65-2496-4A04-1F79-B81C760A4D6D}"/>
              </a:ext>
            </a:extLst>
          </p:cNvPr>
          <p:cNvSpPr txBox="1"/>
          <p:nvPr/>
        </p:nvSpPr>
        <p:spPr>
          <a:xfrm>
            <a:off x="4736315" y="4257961"/>
            <a:ext cx="2687612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팀원 </a:t>
            </a:r>
            <a:r>
              <a:rPr lang="ko-KR" altLang="en-US" b="1" dirty="0" err="1"/>
              <a:t>권진경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sz="1500" b="1" dirty="0" err="1"/>
              <a:t>인공지능소프트웨어학과</a:t>
            </a:r>
            <a:endParaRPr lang="en-US" altLang="ko-KR" sz="15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500" dirty="0"/>
              <a:t>Speech-to-text</a:t>
            </a:r>
            <a:r>
              <a:rPr lang="ko-KR" altLang="en-US" sz="1500" dirty="0"/>
              <a:t> 기본</a:t>
            </a:r>
            <a:endParaRPr lang="en-US" altLang="ko-KR" sz="15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500" dirty="0"/>
              <a:t>UI</a:t>
            </a:r>
            <a:r>
              <a:rPr lang="ko-KR" altLang="en-US" sz="1500" dirty="0"/>
              <a:t> </a:t>
            </a:r>
            <a:r>
              <a:rPr lang="en-US" altLang="ko-KR" sz="1500" dirty="0"/>
              <a:t>design﻿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76EE1C-D824-670B-B61D-F927164D1266}"/>
              </a:ext>
            </a:extLst>
          </p:cNvPr>
          <p:cNvSpPr txBox="1"/>
          <p:nvPr/>
        </p:nvSpPr>
        <p:spPr>
          <a:xfrm>
            <a:off x="1098827" y="4254918"/>
            <a:ext cx="2655854" cy="1848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팀장 </a:t>
            </a:r>
            <a:r>
              <a:rPr lang="ko-KR" altLang="en-US" b="1" dirty="0" err="1"/>
              <a:t>전승재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sz="1500" b="1" dirty="0" err="1"/>
              <a:t>인공지능소프트웨어학과</a:t>
            </a:r>
            <a:endParaRPr lang="en-US" altLang="ko-KR" sz="15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dirty="0"/>
              <a:t>LLM </a:t>
            </a:r>
            <a:r>
              <a:rPr lang="ko-KR" altLang="en-US" sz="1500" dirty="0"/>
              <a:t>학습 및 최적화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500" dirty="0"/>
              <a:t>STT, speaker </a:t>
            </a:r>
            <a:r>
              <a:rPr lang="en-US" altLang="ko-KR" sz="1500" dirty="0" err="1"/>
              <a:t>diarization</a:t>
            </a:r>
            <a:r>
              <a:rPr lang="ko-KR" altLang="en-US" sz="1500" dirty="0"/>
              <a:t>최적화 </a:t>
            </a:r>
            <a:r>
              <a:rPr lang="en-US" altLang="ko-KR" sz="1500" dirty="0"/>
              <a:t>, merge</a:t>
            </a:r>
          </a:p>
        </p:txBody>
      </p:sp>
    </p:spTree>
    <p:extLst>
      <p:ext uri="{BB962C8B-B14F-4D97-AF65-F5344CB8AC3E}">
        <p14:creationId xmlns:p14="http://schemas.microsoft.com/office/powerpoint/2010/main" val="113765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153459-F850-80E2-DFE4-02FC293D5B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173" t="-38174" r="4173" b="38174"/>
          <a:stretch>
            <a:fillRect/>
          </a:stretch>
        </p:blipFill>
        <p:spPr>
          <a:xfrm>
            <a:off x="184723" y="216909"/>
            <a:ext cx="5819087" cy="55272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4E48AB-6768-4A0E-D4CD-DAAE4B50D1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24" b="13952"/>
          <a:stretch>
            <a:fillRect/>
          </a:stretch>
        </p:blipFill>
        <p:spPr>
          <a:xfrm>
            <a:off x="6188192" y="1573670"/>
            <a:ext cx="5128362" cy="446804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DA97B49-A3B7-4DF0-6676-A4DEE728CB68}"/>
              </a:ext>
            </a:extLst>
          </p:cNvPr>
          <p:cNvSpPr/>
          <p:nvPr/>
        </p:nvSpPr>
        <p:spPr>
          <a:xfrm>
            <a:off x="0" y="932873"/>
            <a:ext cx="3925455" cy="83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3D3FFC-92FE-BCAF-4E53-F4AF1B6B3953}"/>
              </a:ext>
            </a:extLst>
          </p:cNvPr>
          <p:cNvSpPr txBox="1"/>
          <p:nvPr/>
        </p:nvSpPr>
        <p:spPr>
          <a:xfrm>
            <a:off x="286326" y="408050"/>
            <a:ext cx="744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lt"/>
                <a:cs typeface="Calibri" panose="020F0502020204030204" pitchFamily="34" charset="0"/>
              </a:rPr>
              <a:t>프로젝트 소개 </a:t>
            </a:r>
            <a:r>
              <a:rPr lang="en-US" altLang="ko-KR" sz="2400" b="1" dirty="0">
                <a:latin typeface="+mj-lt"/>
                <a:cs typeface="Calibri" panose="020F0502020204030204" pitchFamily="34" charset="0"/>
              </a:rPr>
              <a:t>&gt; </a:t>
            </a:r>
            <a:r>
              <a:rPr lang="ko-KR" altLang="en-US" sz="2400" b="1" dirty="0">
                <a:latin typeface="+mj-lt"/>
                <a:cs typeface="Calibri" panose="020F0502020204030204" pitchFamily="34" charset="0"/>
              </a:rPr>
              <a:t>프로젝트 추진 배경</a:t>
            </a:r>
            <a:endParaRPr lang="en-US" altLang="ko-KR" sz="2400" b="1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0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19A23-5962-063F-EA9C-631C42EF4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7017C2-C376-4DD8-5EBF-0FAFEB205E9C}"/>
              </a:ext>
            </a:extLst>
          </p:cNvPr>
          <p:cNvSpPr/>
          <p:nvPr/>
        </p:nvSpPr>
        <p:spPr>
          <a:xfrm>
            <a:off x="0" y="932873"/>
            <a:ext cx="3925455" cy="83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17CCD0-E44D-A114-CC6A-CEE5ECB912F4}"/>
              </a:ext>
            </a:extLst>
          </p:cNvPr>
          <p:cNvSpPr txBox="1"/>
          <p:nvPr/>
        </p:nvSpPr>
        <p:spPr>
          <a:xfrm>
            <a:off x="286326" y="408050"/>
            <a:ext cx="744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lt"/>
                <a:cs typeface="Calibri" panose="020F0502020204030204" pitchFamily="34" charset="0"/>
              </a:rPr>
              <a:t>프로젝트 소개 </a:t>
            </a:r>
            <a:r>
              <a:rPr lang="en-US" altLang="ko-KR" sz="2400" b="1" dirty="0">
                <a:latin typeface="+mj-lt"/>
                <a:cs typeface="Calibri" panose="020F0502020204030204" pitchFamily="34" charset="0"/>
              </a:rPr>
              <a:t>&gt; </a:t>
            </a:r>
            <a:r>
              <a:rPr lang="ko-KR" altLang="en-US" sz="2400" b="1" dirty="0">
                <a:latin typeface="+mj-lt"/>
                <a:cs typeface="Calibri" panose="020F0502020204030204" pitchFamily="34" charset="0"/>
              </a:rPr>
              <a:t>프로젝트 추진 배경</a:t>
            </a:r>
            <a:endParaRPr lang="en-US" altLang="ko-KR" sz="24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628D90A-2562-D69C-8026-28981F8C8231}"/>
              </a:ext>
            </a:extLst>
          </p:cNvPr>
          <p:cNvSpPr/>
          <p:nvPr/>
        </p:nvSpPr>
        <p:spPr>
          <a:xfrm>
            <a:off x="5604515" y="2307581"/>
            <a:ext cx="892413" cy="54333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1CB72B-137F-9770-C7F0-8876EA7A362A}"/>
              </a:ext>
            </a:extLst>
          </p:cNvPr>
          <p:cNvSpPr txBox="1"/>
          <p:nvPr/>
        </p:nvSpPr>
        <p:spPr>
          <a:xfrm>
            <a:off x="7355758" y="1622646"/>
            <a:ext cx="3570860" cy="2228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b="1" dirty="0"/>
              <a:t>높아진 생산성</a:t>
            </a:r>
            <a:endParaRPr lang="en-US" altLang="ko-KR" sz="19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900" b="1" dirty="0"/>
              <a:t>시간절약</a:t>
            </a:r>
            <a:endParaRPr lang="en-US" altLang="ko-KR" sz="19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900" b="1" dirty="0"/>
              <a:t>직원 사기 증대</a:t>
            </a:r>
            <a:endParaRPr lang="en-US" altLang="ko-KR" sz="19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900" b="1" dirty="0"/>
              <a:t>질 높은 회의</a:t>
            </a:r>
            <a:endParaRPr lang="en-US" altLang="ko-KR" sz="19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900" b="1" dirty="0"/>
              <a:t>1000</a:t>
            </a:r>
            <a:r>
              <a:rPr lang="ko-KR" altLang="en-US" sz="1900" b="1" dirty="0" err="1"/>
              <a:t>억원대</a:t>
            </a:r>
            <a:r>
              <a:rPr lang="ko-KR" altLang="en-US" sz="1900" b="1" dirty="0"/>
              <a:t> 자본 낭비 예방</a:t>
            </a:r>
            <a:endParaRPr lang="en-US" altLang="ko-KR" sz="1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B8052-092D-4F24-8843-8B2728AC2FD8}"/>
              </a:ext>
            </a:extLst>
          </p:cNvPr>
          <p:cNvSpPr txBox="1"/>
          <p:nvPr/>
        </p:nvSpPr>
        <p:spPr>
          <a:xfrm>
            <a:off x="1080654" y="1622646"/>
            <a:ext cx="3665031" cy="2228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b="1" dirty="0"/>
              <a:t>문제점</a:t>
            </a:r>
            <a:endParaRPr lang="en-US" altLang="ko-KR" sz="1900" dirty="0"/>
          </a:p>
          <a:p>
            <a:pPr>
              <a:lnSpc>
                <a:spcPct val="150000"/>
              </a:lnSpc>
            </a:pPr>
            <a:r>
              <a:rPr lang="en-US" altLang="ko-KR" sz="1900" b="1" dirty="0"/>
              <a:t>1. </a:t>
            </a:r>
            <a:r>
              <a:rPr lang="ko-KR" altLang="en-US" sz="1900" b="1" dirty="0"/>
              <a:t>낭비되는 시간</a:t>
            </a:r>
            <a:endParaRPr lang="en-US" altLang="ko-KR" sz="1900" b="1" dirty="0"/>
          </a:p>
          <a:p>
            <a:pPr>
              <a:lnSpc>
                <a:spcPct val="150000"/>
              </a:lnSpc>
            </a:pPr>
            <a:r>
              <a:rPr lang="en-US" altLang="ko-KR" sz="1900" b="1" dirty="0"/>
              <a:t>2. </a:t>
            </a:r>
            <a:r>
              <a:rPr lang="ko-KR" altLang="en-US" sz="1900" b="1" dirty="0"/>
              <a:t>떨어지는 직원 사기</a:t>
            </a:r>
            <a:endParaRPr lang="en-US" altLang="ko-KR" sz="1900" b="1" dirty="0"/>
          </a:p>
          <a:p>
            <a:pPr>
              <a:lnSpc>
                <a:spcPct val="150000"/>
              </a:lnSpc>
            </a:pPr>
            <a:r>
              <a:rPr lang="en-US" altLang="ko-KR" sz="1900" b="1" dirty="0"/>
              <a:t>3. </a:t>
            </a:r>
            <a:r>
              <a:rPr lang="ko-KR" altLang="en-US" sz="1900" b="1" dirty="0" err="1"/>
              <a:t>질낮고</a:t>
            </a:r>
            <a:r>
              <a:rPr lang="ko-KR" altLang="en-US" sz="1900" b="1" dirty="0"/>
              <a:t> 반복되는 회의</a:t>
            </a:r>
            <a:endParaRPr lang="en-US" altLang="ko-KR" sz="1900" b="1" dirty="0"/>
          </a:p>
          <a:p>
            <a:pPr>
              <a:lnSpc>
                <a:spcPct val="150000"/>
              </a:lnSpc>
            </a:pPr>
            <a:r>
              <a:rPr lang="en-US" altLang="ko-KR" sz="1900" b="1" dirty="0"/>
              <a:t>4. </a:t>
            </a:r>
            <a:r>
              <a:rPr lang="ko-KR" altLang="en-US" sz="1900" b="1" dirty="0"/>
              <a:t>소모되는 자본</a:t>
            </a:r>
            <a:endParaRPr lang="en-US" altLang="ko-KR" sz="19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6752F4-859D-C6A3-3721-4901CDA59BDD}"/>
              </a:ext>
            </a:extLst>
          </p:cNvPr>
          <p:cNvSpPr txBox="1"/>
          <p:nvPr/>
        </p:nvSpPr>
        <p:spPr>
          <a:xfrm>
            <a:off x="4961808" y="3075708"/>
            <a:ext cx="210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회의의 효율화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43365B-9288-2FC2-EE46-7007B2DBB941}"/>
              </a:ext>
            </a:extLst>
          </p:cNvPr>
          <p:cNvSpPr txBox="1"/>
          <p:nvPr/>
        </p:nvSpPr>
        <p:spPr>
          <a:xfrm>
            <a:off x="946726" y="4604264"/>
            <a:ext cx="10298547" cy="1310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dirty="0"/>
              <a:t>프로젝트 추진배경</a:t>
            </a:r>
            <a:endParaRPr lang="en-US" altLang="ko-KR" sz="1700" dirty="0"/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/>
              <a:t>업무의 능률을 올리기 위해 회의 중 대화의 흐름을 실시간으로 분석하고 즉각적인 피드백을 제공하여 효율적 회의 진행을 지원할 수 있는 평가 시스템의 필요성을 느낌</a:t>
            </a:r>
            <a:r>
              <a:rPr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69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56CAD-0BC6-0926-F31E-0CEDEACA8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A8B825-B5F8-11DC-321E-CF2191C561F2}"/>
              </a:ext>
            </a:extLst>
          </p:cNvPr>
          <p:cNvSpPr/>
          <p:nvPr/>
        </p:nvSpPr>
        <p:spPr>
          <a:xfrm>
            <a:off x="0" y="932873"/>
            <a:ext cx="3925455" cy="83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1F99A-28DA-D4D8-4774-D21E1A82F148}"/>
              </a:ext>
            </a:extLst>
          </p:cNvPr>
          <p:cNvSpPr txBox="1"/>
          <p:nvPr/>
        </p:nvSpPr>
        <p:spPr>
          <a:xfrm>
            <a:off x="286326" y="408050"/>
            <a:ext cx="744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lt"/>
                <a:cs typeface="Calibri" panose="020F0502020204030204" pitchFamily="34" charset="0"/>
              </a:rPr>
              <a:t>프로젝트 소개 </a:t>
            </a:r>
            <a:r>
              <a:rPr lang="en-US" altLang="ko-KR" sz="2400" b="1" dirty="0">
                <a:latin typeface="+mj-lt"/>
                <a:cs typeface="Calibri" panose="020F0502020204030204" pitchFamily="34" charset="0"/>
              </a:rPr>
              <a:t>&gt; </a:t>
            </a:r>
            <a:r>
              <a:rPr lang="ko-KR" altLang="en-US" sz="2400" b="1" dirty="0">
                <a:latin typeface="+mj-lt"/>
                <a:cs typeface="Calibri" panose="020F0502020204030204" pitchFamily="34" charset="0"/>
              </a:rPr>
              <a:t>개발 목적</a:t>
            </a:r>
            <a:endParaRPr lang="en-US" altLang="ko-KR" sz="24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CF933-8522-19F4-CA12-38A3D237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176" y="2018144"/>
            <a:ext cx="10169106" cy="39069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b="1" dirty="0"/>
              <a:t>개발 목적</a:t>
            </a: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ko-KR" altLang="en-US" sz="1900" dirty="0"/>
              <a:t>회의 진행 상황을 실시간 평가하는 기능 개발</a:t>
            </a:r>
            <a:r>
              <a:rPr lang="en-US" altLang="ko-KR" sz="19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900" dirty="0"/>
              <a:t>보안을 위해 </a:t>
            </a:r>
            <a:r>
              <a:rPr lang="ko-KR" altLang="en-US" sz="1900" dirty="0" err="1"/>
              <a:t>온디바이스</a:t>
            </a:r>
            <a:r>
              <a:rPr lang="ko-KR" altLang="en-US" sz="1900" dirty="0"/>
              <a:t> 환경에서 시스템을 구축</a:t>
            </a:r>
            <a:r>
              <a:rPr lang="en-US" altLang="ko-KR" sz="1900" dirty="0"/>
              <a:t>.</a:t>
            </a:r>
            <a:endParaRPr lang="ko-KR" altLang="en-US" sz="1900" dirty="0"/>
          </a:p>
          <a:p>
            <a:pPr lvl="1">
              <a:lnSpc>
                <a:spcPct val="150000"/>
              </a:lnSpc>
            </a:pPr>
            <a:r>
              <a:rPr lang="ko-KR" altLang="en-US" sz="1900" dirty="0"/>
              <a:t>비효율적인 대화 패턴</a:t>
            </a:r>
            <a:r>
              <a:rPr lang="en-US" altLang="ko-KR" sz="1900" dirty="0"/>
              <a:t>(</a:t>
            </a:r>
            <a:r>
              <a:rPr lang="ko-KR" altLang="en-US" sz="1900" dirty="0"/>
              <a:t>주제 이탈</a:t>
            </a:r>
            <a:r>
              <a:rPr lang="en-US" altLang="ko-KR" sz="1900" dirty="0"/>
              <a:t>, </a:t>
            </a:r>
            <a:r>
              <a:rPr lang="ko-KR" altLang="en-US" sz="1900" dirty="0"/>
              <a:t>반복 등</a:t>
            </a:r>
            <a:r>
              <a:rPr lang="en-US" altLang="ko-KR" sz="1900" dirty="0"/>
              <a:t>) </a:t>
            </a:r>
            <a:r>
              <a:rPr lang="ko-KR" altLang="en-US" sz="1900" dirty="0"/>
              <a:t>탐지</a:t>
            </a:r>
            <a:r>
              <a:rPr lang="en-US" altLang="ko-KR" sz="1900" dirty="0"/>
              <a:t>.</a:t>
            </a:r>
            <a:endParaRPr lang="ko-KR" altLang="en-US" sz="1900" dirty="0"/>
          </a:p>
          <a:p>
            <a:pPr lvl="1">
              <a:lnSpc>
                <a:spcPct val="150000"/>
              </a:lnSpc>
            </a:pPr>
            <a:r>
              <a:rPr lang="ko-KR" altLang="en-US" sz="1900" dirty="0"/>
              <a:t>참여자에게 즉시 피드백을 제공하여 회의 집중도 향상 지원</a:t>
            </a:r>
            <a:r>
              <a:rPr lang="en-US" altLang="ko-KR" sz="1900" dirty="0"/>
              <a:t>.</a:t>
            </a:r>
            <a:endParaRPr lang="ko-KR" altLang="en-US" sz="1900" dirty="0"/>
          </a:p>
          <a:p>
            <a:pPr lvl="1">
              <a:lnSpc>
                <a:spcPct val="150000"/>
              </a:lnSpc>
            </a:pPr>
            <a:r>
              <a:rPr lang="ko-KR" altLang="en-US" sz="1900" dirty="0"/>
              <a:t>회의록은 저장하여 회의 효율성을 정량적으로 평가하고 개선 방향 제시</a:t>
            </a:r>
            <a:r>
              <a:rPr lang="en-US" altLang="ko-KR" sz="1900" dirty="0"/>
              <a:t>.</a:t>
            </a:r>
            <a:endParaRPr lang="ko-KR" altLang="en-US" sz="19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26103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A675A-F91A-6FF0-287F-057CCEADD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82C94-5D83-0613-FA09-BDBD805630EA}"/>
              </a:ext>
            </a:extLst>
          </p:cNvPr>
          <p:cNvSpPr/>
          <p:nvPr/>
        </p:nvSpPr>
        <p:spPr>
          <a:xfrm>
            <a:off x="0" y="932873"/>
            <a:ext cx="3925455" cy="83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1379D-0729-0261-A29B-26759E68E0CB}"/>
              </a:ext>
            </a:extLst>
          </p:cNvPr>
          <p:cNvSpPr txBox="1"/>
          <p:nvPr/>
        </p:nvSpPr>
        <p:spPr>
          <a:xfrm>
            <a:off x="286326" y="408050"/>
            <a:ext cx="744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lt"/>
                <a:cs typeface="Calibri" panose="020F0502020204030204" pitchFamily="34" charset="0"/>
              </a:rPr>
              <a:t>프로젝트 소개 </a:t>
            </a:r>
            <a:r>
              <a:rPr lang="en-US" altLang="ko-KR" sz="2400" b="1" dirty="0">
                <a:latin typeface="+mj-lt"/>
                <a:cs typeface="Calibri" panose="020F0502020204030204" pitchFamily="34" charset="0"/>
              </a:rPr>
              <a:t>&gt; </a:t>
            </a:r>
            <a:r>
              <a:rPr lang="ko-KR" altLang="en-US" sz="2400" b="1" dirty="0">
                <a:latin typeface="+mj-lt"/>
                <a:cs typeface="Calibri" panose="020F0502020204030204" pitchFamily="34" charset="0"/>
              </a:rPr>
              <a:t>추진 일정</a:t>
            </a:r>
            <a:endParaRPr lang="en-US" altLang="ko-KR" sz="24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10CFD5F-BC65-6D68-F1B1-CAB9439AC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56C512F-7C01-CA3C-1DB9-3C9DB680F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78255"/>
              </p:ext>
            </p:extLst>
          </p:nvPr>
        </p:nvGraphicFramePr>
        <p:xfrm>
          <a:off x="1320796" y="1491673"/>
          <a:ext cx="9550406" cy="433495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28686">
                  <a:extLst>
                    <a:ext uri="{9D8B030D-6E8A-4147-A177-3AD203B41FA5}">
                      <a16:colId xmlns:a16="http://schemas.microsoft.com/office/drawing/2014/main" val="117796409"/>
                    </a:ext>
                  </a:extLst>
                </a:gridCol>
                <a:gridCol w="682172">
                  <a:extLst>
                    <a:ext uri="{9D8B030D-6E8A-4147-A177-3AD203B41FA5}">
                      <a16:colId xmlns:a16="http://schemas.microsoft.com/office/drawing/2014/main" val="4040076704"/>
                    </a:ext>
                  </a:extLst>
                </a:gridCol>
                <a:gridCol w="682172">
                  <a:extLst>
                    <a:ext uri="{9D8B030D-6E8A-4147-A177-3AD203B41FA5}">
                      <a16:colId xmlns:a16="http://schemas.microsoft.com/office/drawing/2014/main" val="2371580144"/>
                    </a:ext>
                  </a:extLst>
                </a:gridCol>
                <a:gridCol w="682172">
                  <a:extLst>
                    <a:ext uri="{9D8B030D-6E8A-4147-A177-3AD203B41FA5}">
                      <a16:colId xmlns:a16="http://schemas.microsoft.com/office/drawing/2014/main" val="4167818825"/>
                    </a:ext>
                  </a:extLst>
                </a:gridCol>
                <a:gridCol w="682172">
                  <a:extLst>
                    <a:ext uri="{9D8B030D-6E8A-4147-A177-3AD203B41FA5}">
                      <a16:colId xmlns:a16="http://schemas.microsoft.com/office/drawing/2014/main" val="33492065"/>
                    </a:ext>
                  </a:extLst>
                </a:gridCol>
                <a:gridCol w="682172">
                  <a:extLst>
                    <a:ext uri="{9D8B030D-6E8A-4147-A177-3AD203B41FA5}">
                      <a16:colId xmlns:a16="http://schemas.microsoft.com/office/drawing/2014/main" val="3895587322"/>
                    </a:ext>
                  </a:extLst>
                </a:gridCol>
                <a:gridCol w="682172">
                  <a:extLst>
                    <a:ext uri="{9D8B030D-6E8A-4147-A177-3AD203B41FA5}">
                      <a16:colId xmlns:a16="http://schemas.microsoft.com/office/drawing/2014/main" val="2495423644"/>
                    </a:ext>
                  </a:extLst>
                </a:gridCol>
                <a:gridCol w="682172">
                  <a:extLst>
                    <a:ext uri="{9D8B030D-6E8A-4147-A177-3AD203B41FA5}">
                      <a16:colId xmlns:a16="http://schemas.microsoft.com/office/drawing/2014/main" val="1556083681"/>
                    </a:ext>
                  </a:extLst>
                </a:gridCol>
                <a:gridCol w="682172">
                  <a:extLst>
                    <a:ext uri="{9D8B030D-6E8A-4147-A177-3AD203B41FA5}">
                      <a16:colId xmlns:a16="http://schemas.microsoft.com/office/drawing/2014/main" val="1923061888"/>
                    </a:ext>
                  </a:extLst>
                </a:gridCol>
                <a:gridCol w="682172">
                  <a:extLst>
                    <a:ext uri="{9D8B030D-6E8A-4147-A177-3AD203B41FA5}">
                      <a16:colId xmlns:a16="http://schemas.microsoft.com/office/drawing/2014/main" val="4213958273"/>
                    </a:ext>
                  </a:extLst>
                </a:gridCol>
                <a:gridCol w="682172">
                  <a:extLst>
                    <a:ext uri="{9D8B030D-6E8A-4147-A177-3AD203B41FA5}">
                      <a16:colId xmlns:a16="http://schemas.microsoft.com/office/drawing/2014/main" val="2924838047"/>
                    </a:ext>
                  </a:extLst>
                </a:gridCol>
              </a:tblGrid>
              <a:tr h="524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개발 항목</a:t>
                      </a:r>
                      <a:endParaRPr lang="ko-KR" altLang="en-US" sz="1300" b="1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1</a:t>
                      </a:r>
                      <a:r>
                        <a:rPr lang="ko-KR" altLang="en-US" sz="1300" b="1" dirty="0"/>
                        <a:t>월</a:t>
                      </a:r>
                      <a:endParaRPr lang="ko-KR" altLang="en-US" sz="13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2</a:t>
                      </a:r>
                      <a:r>
                        <a:rPr lang="ko-KR" altLang="en-US" sz="1300" b="1" dirty="0"/>
                        <a:t>월</a:t>
                      </a:r>
                      <a:endParaRPr lang="ko-KR" altLang="en-US" sz="13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3</a:t>
                      </a:r>
                      <a:r>
                        <a:rPr lang="ko-KR" altLang="en-US" sz="1300" b="1" dirty="0"/>
                        <a:t>월</a:t>
                      </a:r>
                      <a:endParaRPr lang="ko-KR" altLang="en-US" sz="13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4</a:t>
                      </a:r>
                      <a:r>
                        <a:rPr lang="ko-KR" altLang="en-US" sz="1300" b="1" dirty="0"/>
                        <a:t>월</a:t>
                      </a:r>
                      <a:endParaRPr lang="ko-KR" altLang="en-US" sz="13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5</a:t>
                      </a:r>
                      <a:r>
                        <a:rPr lang="ko-KR" altLang="en-US" sz="1300" b="1" dirty="0"/>
                        <a:t>월</a:t>
                      </a:r>
                      <a:endParaRPr lang="ko-KR" altLang="en-US" sz="13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6</a:t>
                      </a:r>
                      <a:r>
                        <a:rPr lang="ko-KR" altLang="en-US" sz="1300" b="1" dirty="0"/>
                        <a:t>월</a:t>
                      </a:r>
                      <a:endParaRPr lang="ko-KR" altLang="en-US" sz="13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7</a:t>
                      </a:r>
                      <a:r>
                        <a:rPr lang="ko-KR" altLang="en-US" sz="1300" b="1" dirty="0"/>
                        <a:t>월</a:t>
                      </a:r>
                      <a:endParaRPr lang="ko-KR" altLang="en-US" sz="13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8</a:t>
                      </a:r>
                      <a:r>
                        <a:rPr lang="ko-KR" altLang="en-US" sz="1300" b="1" dirty="0"/>
                        <a:t>월</a:t>
                      </a:r>
                      <a:endParaRPr lang="ko-KR" altLang="en-US" sz="13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9</a:t>
                      </a:r>
                      <a:r>
                        <a:rPr lang="ko-KR" altLang="en-US" sz="1300" b="1" dirty="0"/>
                        <a:t>월</a:t>
                      </a:r>
                      <a:endParaRPr lang="ko-KR" altLang="en-US" sz="13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10</a:t>
                      </a:r>
                      <a:r>
                        <a:rPr lang="ko-KR" altLang="en-US" sz="1300" b="1" dirty="0"/>
                        <a:t>월</a:t>
                      </a:r>
                      <a:endParaRPr lang="ko-KR" altLang="en-US" sz="13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74307846"/>
                  </a:ext>
                </a:extLst>
              </a:tr>
              <a:tr h="524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기본 아키텍처 구상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V</a:t>
                      </a:r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V</a:t>
                      </a:r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0405485"/>
                  </a:ext>
                </a:extLst>
              </a:tr>
              <a:tr h="524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프로토타입 개발 </a:t>
                      </a:r>
                      <a:r>
                        <a:rPr lang="en-US" altLang="ko-KR" sz="1500" b="1" dirty="0"/>
                        <a:t>&amp; </a:t>
                      </a:r>
                      <a:r>
                        <a:rPr lang="ko-KR" altLang="en-US" sz="1500" b="1" dirty="0"/>
                        <a:t>테스트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/>
                        <a:t>V</a:t>
                      </a:r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V</a:t>
                      </a:r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04805385"/>
                  </a:ext>
                </a:extLst>
              </a:tr>
              <a:tr h="524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음성데이터를 </a:t>
                      </a:r>
                      <a:endParaRPr lang="en-US" altLang="ko-KR" sz="1500" b="1" dirty="0"/>
                    </a:p>
                    <a:p>
                      <a:pPr algn="ctr" latinLnBrk="1"/>
                      <a:r>
                        <a:rPr lang="ko-KR" altLang="en-US" sz="1500" b="1" dirty="0"/>
                        <a:t>텍스트 데이터로 변환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V</a:t>
                      </a:r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01510428"/>
                  </a:ext>
                </a:extLst>
              </a:tr>
              <a:tr h="639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변환된 데이터 기반 </a:t>
                      </a:r>
                      <a:endParaRPr lang="en-US" altLang="ko-KR" sz="1500" b="1" dirty="0"/>
                    </a:p>
                    <a:p>
                      <a:pPr algn="ctr" latinLnBrk="1"/>
                      <a:r>
                        <a:rPr lang="ko-KR" altLang="en-US" sz="1500" b="1" dirty="0"/>
                        <a:t>화자 분리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V</a:t>
                      </a:r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V</a:t>
                      </a:r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V</a:t>
                      </a:r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7072186"/>
                  </a:ext>
                </a:extLst>
              </a:tr>
              <a:tr h="524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LLM</a:t>
                      </a:r>
                      <a:r>
                        <a:rPr lang="ko-KR" altLang="en-US" sz="1500" b="1" dirty="0"/>
                        <a:t>을 통한 평가 추출 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V</a:t>
                      </a:r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V</a:t>
                      </a:r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5607812"/>
                  </a:ext>
                </a:extLst>
              </a:tr>
              <a:tr h="524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파인 튜닝 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V</a:t>
                      </a:r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V</a:t>
                      </a:r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/>
                        <a:t>V</a:t>
                      </a:r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/>
                        <a:t>V</a:t>
                      </a:r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73568809"/>
                  </a:ext>
                </a:extLst>
              </a:tr>
              <a:tr h="524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UI</a:t>
                      </a:r>
                      <a:r>
                        <a:rPr lang="ko-KR" altLang="en-US" sz="1500" b="1" dirty="0"/>
                        <a:t>개발</a:t>
                      </a:r>
                      <a:r>
                        <a:rPr lang="en-US" altLang="ko-KR" sz="1500" b="1" dirty="0"/>
                        <a:t>, merge</a:t>
                      </a:r>
                      <a:endParaRPr lang="ko-KR" altLang="en-US" sz="1500" b="1" dirty="0"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V</a:t>
                      </a:r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V</a:t>
                      </a:r>
                      <a:endParaRPr lang="ko-KR" altLang="en-US" sz="15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160735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DE49EFA-88A8-71CB-C35F-7960E3E96EC7}"/>
              </a:ext>
            </a:extLst>
          </p:cNvPr>
          <p:cNvSpPr txBox="1"/>
          <p:nvPr/>
        </p:nvSpPr>
        <p:spPr>
          <a:xfrm>
            <a:off x="1648690" y="5937440"/>
            <a:ext cx="8894619" cy="495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70000"/>
              </a:lnSpc>
            </a:pPr>
            <a:r>
              <a:rPr lang="en-US" altLang="ko-KR" sz="1800" b="1" dirty="0"/>
              <a:t>GitHub : </a:t>
            </a:r>
            <a:r>
              <a:rPr lang="en-US" altLang="ko-KR" sz="1800" dirty="0"/>
              <a:t>https://github.com/HBNU-SWUNIV/ossw-competition25-synergy.git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0472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6685B-C02C-1B15-BB98-11DA2D39A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244BE9-17A4-78BE-8952-B41B06F562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BD3845-D96F-51C9-D862-79908C142D0B}"/>
              </a:ext>
            </a:extLst>
          </p:cNvPr>
          <p:cNvSpPr/>
          <p:nvPr/>
        </p:nvSpPr>
        <p:spPr>
          <a:xfrm>
            <a:off x="0" y="932873"/>
            <a:ext cx="3925455" cy="83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98A9EB-0AE7-0250-A556-951023521D91}"/>
              </a:ext>
            </a:extLst>
          </p:cNvPr>
          <p:cNvSpPr txBox="1"/>
          <p:nvPr/>
        </p:nvSpPr>
        <p:spPr>
          <a:xfrm>
            <a:off x="286326" y="408050"/>
            <a:ext cx="744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lt"/>
                <a:cs typeface="Calibri" panose="020F0502020204030204" pitchFamily="34" charset="0"/>
              </a:rPr>
              <a:t>회의 평가시스템</a:t>
            </a:r>
            <a:r>
              <a:rPr lang="en-US" altLang="ko-KR" sz="2400" b="1" dirty="0">
                <a:latin typeface="+mj-lt"/>
                <a:cs typeface="Calibri" panose="020F0502020204030204" pitchFamily="34" charset="0"/>
              </a:rPr>
              <a:t>&gt; </a:t>
            </a:r>
            <a:r>
              <a:rPr lang="ko-KR" altLang="en-US" sz="2400" b="1" dirty="0">
                <a:latin typeface="+mj-lt"/>
                <a:cs typeface="Calibri" panose="020F0502020204030204" pitchFamily="34" charset="0"/>
              </a:rPr>
              <a:t>시스템 구성도</a:t>
            </a:r>
            <a:endParaRPr lang="en-US" altLang="ko-KR" sz="24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9418B2E-8317-359C-61A3-EB6C61B51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" name="그림 25" descr="텍스트, 스크린샷, 도표, 평면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E38D50A-A81F-EDB7-8709-A0D123342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57" y="1058160"/>
            <a:ext cx="9205086" cy="5198879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3ED4D5A-4F7C-8AB5-8025-9FBFCA392577}"/>
              </a:ext>
            </a:extLst>
          </p:cNvPr>
          <p:cNvSpPr/>
          <p:nvPr/>
        </p:nvSpPr>
        <p:spPr>
          <a:xfrm>
            <a:off x="2373742" y="1626196"/>
            <a:ext cx="1644073" cy="32267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speech processing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10987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D4722-C100-182A-CDD4-822FC1118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C460B6-5488-7A9C-7265-F87CBFBFDF97}"/>
              </a:ext>
            </a:extLst>
          </p:cNvPr>
          <p:cNvSpPr/>
          <p:nvPr/>
        </p:nvSpPr>
        <p:spPr>
          <a:xfrm>
            <a:off x="0" y="932873"/>
            <a:ext cx="3925455" cy="83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16955-C1ED-D396-D836-6DFA7AEA7801}"/>
              </a:ext>
            </a:extLst>
          </p:cNvPr>
          <p:cNvSpPr txBox="1"/>
          <p:nvPr/>
        </p:nvSpPr>
        <p:spPr>
          <a:xfrm>
            <a:off x="286326" y="408050"/>
            <a:ext cx="744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lt"/>
                <a:cs typeface="Calibri" panose="020F0502020204030204" pitchFamily="34" charset="0"/>
              </a:rPr>
              <a:t>회의 평가시스템</a:t>
            </a:r>
            <a:r>
              <a:rPr lang="en-US" altLang="ko-KR" sz="2400" b="1" dirty="0">
                <a:latin typeface="+mj-lt"/>
                <a:cs typeface="Calibri" panose="020F0502020204030204" pitchFamily="34" charset="0"/>
              </a:rPr>
              <a:t>&gt; </a:t>
            </a:r>
            <a:r>
              <a:rPr lang="ko-KR" altLang="en-US" sz="2400" b="1" dirty="0">
                <a:latin typeface="+mn-ea"/>
                <a:cs typeface="Calibri" panose="020F0502020204030204" pitchFamily="34" charset="0"/>
              </a:rPr>
              <a:t>세부 기능 및 적용 기술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30B1E99-8B30-839C-9ADF-1FFAC121D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626ECD4-5DD7-B4C3-A25B-6507EA2B6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47" y="1491673"/>
            <a:ext cx="10169106" cy="46697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/>
              <a:t>세부기능 및 적용기술</a:t>
            </a:r>
            <a:endParaRPr lang="en-US" altLang="ko-KR" sz="2400" b="1" dirty="0"/>
          </a:p>
          <a:p>
            <a:pPr lvl="1">
              <a:lnSpc>
                <a:spcPct val="150000"/>
              </a:lnSpc>
            </a:pPr>
            <a:r>
              <a:rPr lang="ko-KR" altLang="en-US" sz="1900" b="1" dirty="0"/>
              <a:t>프로그래밍 언어 </a:t>
            </a:r>
            <a:r>
              <a:rPr lang="en-US" altLang="ko-KR" sz="1900" dirty="0"/>
              <a:t>: Python</a:t>
            </a:r>
          </a:p>
          <a:p>
            <a:pPr lvl="1">
              <a:lnSpc>
                <a:spcPct val="150000"/>
              </a:lnSpc>
            </a:pPr>
            <a:r>
              <a:rPr lang="ko-KR" altLang="en-US" sz="1900" b="1" dirty="0"/>
              <a:t>운영체제</a:t>
            </a:r>
            <a:r>
              <a:rPr lang="ko-KR" altLang="en-US" sz="1900" dirty="0"/>
              <a:t> </a:t>
            </a:r>
            <a:r>
              <a:rPr lang="en-US" altLang="ko-KR" sz="1900" dirty="0"/>
              <a:t>: MacOS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/>
              <a:t>Speech processing</a:t>
            </a:r>
            <a:endParaRPr lang="en-US" altLang="ko-KR" sz="1900" b="1" dirty="0"/>
          </a:p>
          <a:p>
            <a:pPr lvl="2">
              <a:lnSpc>
                <a:spcPct val="170000"/>
              </a:lnSpc>
            </a:pPr>
            <a:r>
              <a:rPr lang="en-US" altLang="ko-KR" sz="1500" dirty="0"/>
              <a:t>Speech-To-Text : </a:t>
            </a:r>
            <a:r>
              <a:rPr lang="en-US" altLang="ko-KR" sz="1500" dirty="0" err="1"/>
              <a:t>openai</a:t>
            </a:r>
            <a:r>
              <a:rPr lang="en-US" altLang="ko-KR" sz="1500" dirty="0"/>
              <a:t>/whisper-large-v3-turbo</a:t>
            </a:r>
          </a:p>
          <a:p>
            <a:pPr lvl="2">
              <a:lnSpc>
                <a:spcPct val="170000"/>
              </a:lnSpc>
            </a:pPr>
            <a:r>
              <a:rPr lang="en-US" altLang="ko-KR" sz="1500" dirty="0"/>
              <a:t>speaker </a:t>
            </a:r>
            <a:r>
              <a:rPr lang="en-US" altLang="ko-KR" sz="1500" dirty="0" err="1"/>
              <a:t>diarization</a:t>
            </a:r>
            <a:r>
              <a:rPr lang="en-US" altLang="ko-KR" sz="1500" dirty="0"/>
              <a:t> :</a:t>
            </a:r>
            <a:r>
              <a:rPr lang="en-US" altLang="ko-KR" sz="1500" b="1" dirty="0"/>
              <a:t> </a:t>
            </a:r>
            <a:r>
              <a:rPr lang="en-US" altLang="ko-KR" sz="1500" dirty="0" err="1"/>
              <a:t>Utterr</a:t>
            </a:r>
            <a:r>
              <a:rPr lang="en-US" altLang="ko-KR" sz="1500" dirty="0"/>
              <a:t> — Real-time Speaker </a:t>
            </a:r>
            <a:r>
              <a:rPr lang="en-US" altLang="ko-KR" sz="1500" dirty="0" err="1"/>
              <a:t>Diarization</a:t>
            </a:r>
            <a:r>
              <a:rPr lang="en-US" altLang="ko-KR" sz="1500" dirty="0"/>
              <a:t> Timeline</a:t>
            </a:r>
          </a:p>
          <a:p>
            <a:pPr lvl="1">
              <a:lnSpc>
                <a:spcPct val="170000"/>
              </a:lnSpc>
            </a:pPr>
            <a:r>
              <a:rPr lang="en-US" altLang="ko-KR" sz="1900" b="1" dirty="0"/>
              <a:t>LLM</a:t>
            </a:r>
            <a:r>
              <a:rPr lang="ko-KR" altLang="en-US" sz="1900" b="1" dirty="0"/>
              <a:t> </a:t>
            </a:r>
            <a:r>
              <a:rPr lang="en-US" altLang="ko-KR" sz="1900" b="1" dirty="0"/>
              <a:t>processing</a:t>
            </a:r>
          </a:p>
          <a:p>
            <a:pPr lvl="2">
              <a:lnSpc>
                <a:spcPct val="170000"/>
              </a:lnSpc>
            </a:pPr>
            <a:r>
              <a:rPr lang="en-US" altLang="ko-KR" sz="1500" dirty="0"/>
              <a:t>Novelty, topic : gemma-3-1B</a:t>
            </a:r>
          </a:p>
          <a:p>
            <a:pPr lvl="1">
              <a:lnSpc>
                <a:spcPct val="170000"/>
              </a:lnSpc>
            </a:pPr>
            <a:r>
              <a:rPr lang="en-US" altLang="ko-KR" sz="1900" b="1" dirty="0"/>
              <a:t>UI </a:t>
            </a:r>
            <a:r>
              <a:rPr lang="en-US" altLang="ko-KR" sz="1900" dirty="0"/>
              <a:t>: JavaScript</a:t>
            </a:r>
            <a:r>
              <a:rPr lang="ko-KR" altLang="en-US" sz="1900" dirty="0"/>
              <a:t> </a:t>
            </a:r>
            <a:r>
              <a:rPr lang="en-US" altLang="ko-KR" sz="1900" dirty="0"/>
              <a:t>React</a:t>
            </a:r>
          </a:p>
          <a:p>
            <a:pPr lvl="1">
              <a:lnSpc>
                <a:spcPct val="170000"/>
              </a:lnSpc>
            </a:pPr>
            <a:endParaRPr lang="en-US" altLang="ko-KR" sz="2500" dirty="0"/>
          </a:p>
          <a:p>
            <a:pPr lvl="1">
              <a:lnSpc>
                <a:spcPct val="170000"/>
              </a:lnSpc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94660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454</Words>
  <Application>Microsoft Macintosh PowerPoint</Application>
  <PresentationFormat>와이드스크린</PresentationFormat>
  <Paragraphs>126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본고딕</vt:lpstr>
      <vt:lpstr>휴면명조</vt:lpstr>
      <vt:lpstr>Arial</vt:lpstr>
      <vt:lpstr>Calibri</vt:lpstr>
      <vt:lpstr>Wingdings</vt:lpstr>
      <vt:lpstr>Office 테마</vt:lpstr>
      <vt:lpstr>효과적인 회의 진행을 위한 실시간 피드백 및  회의 평가 시스템 구축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권진경</dc:creator>
  <cp:lastModifiedBy>전승재</cp:lastModifiedBy>
  <cp:revision>328</cp:revision>
  <dcterms:created xsi:type="dcterms:W3CDTF">2025-09-30T21:33:22Z</dcterms:created>
  <dcterms:modified xsi:type="dcterms:W3CDTF">2025-10-28T14:53:16Z</dcterms:modified>
</cp:coreProperties>
</file>