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sldIdLst>
    <p:sldId id="256" r:id="rId2"/>
    <p:sldId id="461" r:id="rId3"/>
    <p:sldId id="476" r:id="rId4"/>
    <p:sldId id="477" r:id="rId5"/>
    <p:sldId id="459" r:id="rId6"/>
    <p:sldId id="451" r:id="rId7"/>
    <p:sldId id="452" r:id="rId8"/>
    <p:sldId id="454" r:id="rId9"/>
    <p:sldId id="463" r:id="rId10"/>
    <p:sldId id="455" r:id="rId11"/>
    <p:sldId id="456" r:id="rId12"/>
    <p:sldId id="473" r:id="rId13"/>
    <p:sldId id="458" r:id="rId14"/>
    <p:sldId id="466" r:id="rId15"/>
    <p:sldId id="432" r:id="rId16"/>
    <p:sldId id="4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2E811B-0FCB-4D4C-A7F9-D6C698E024DE}">
          <p14:sldIdLst>
            <p14:sldId id="256"/>
            <p14:sldId id="461"/>
            <p14:sldId id="476"/>
            <p14:sldId id="477"/>
            <p14:sldId id="459"/>
            <p14:sldId id="451"/>
            <p14:sldId id="452"/>
            <p14:sldId id="454"/>
            <p14:sldId id="463"/>
            <p14:sldId id="455"/>
            <p14:sldId id="456"/>
            <p14:sldId id="473"/>
            <p14:sldId id="458"/>
            <p14:sldId id="466"/>
          </p14:sldIdLst>
        </p14:section>
        <p14:section name="Reference" id="{F1C3BA76-3386-493B-8164-D7672D1B6BA7}">
          <p14:sldIdLst>
            <p14:sldId id="432"/>
          </p14:sldIdLst>
        </p14:section>
        <p14:section name="첨부" id="{ABC4F622-907C-4DD9-8A87-4147EDAB9F33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0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FFFFFF"/>
    <a:srgbClr val="4472C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0549" autoAdjust="0"/>
  </p:normalViewPr>
  <p:slideViewPr>
    <p:cSldViewPr snapToGrid="0" showGuides="1">
      <p:cViewPr varScale="1">
        <p:scale>
          <a:sx n="102" d="100"/>
          <a:sy n="102" d="100"/>
        </p:scale>
        <p:origin x="11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B0E97-711A-4E5C-9C5C-DF641191020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9F449-7D43-44B7-AA8F-5BB4E66C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3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대한민국은 노인 자살률이 </a:t>
            </a:r>
            <a:r>
              <a:rPr lang="en-US" altLang="ko-KR" dirty="0"/>
              <a:t>OECD </a:t>
            </a:r>
            <a:r>
              <a:rPr lang="ko-KR" altLang="en-US" dirty="0"/>
              <a:t>국가 중 가장 높은 수준입니다</a:t>
            </a:r>
            <a:r>
              <a:rPr lang="en-US" altLang="ko-KR" dirty="0"/>
              <a:t>. </a:t>
            </a:r>
            <a:r>
              <a:rPr lang="ko-KR" altLang="en-US" dirty="0"/>
              <a:t>특히 우리나라의 노인 자살률은 다른 연령대에 비해서도 뚜렷하게 높은데</a:t>
            </a:r>
            <a:r>
              <a:rPr lang="en-US" altLang="ko-KR" dirty="0"/>
              <a:t>, </a:t>
            </a:r>
            <a:r>
              <a:rPr lang="ko-KR" altLang="en-US" dirty="0"/>
              <a:t>그 배경에는 </a:t>
            </a:r>
            <a:r>
              <a:rPr lang="ko-KR" altLang="en-US" b="1" dirty="0"/>
              <a:t>노인 빈곤 문제가 주요한 원인으로 지목</a:t>
            </a:r>
            <a:r>
              <a:rPr lang="ko-KR" altLang="en-US" dirty="0"/>
              <a:t>되고 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노인 빈곤율은 과거에 비해 점차 개선되는 흐름을 보이고 있지만</a:t>
            </a:r>
            <a:r>
              <a:rPr lang="en-US" altLang="ko-KR" dirty="0"/>
              <a:t>, </a:t>
            </a:r>
            <a:r>
              <a:rPr lang="ko-KR" altLang="en-US" b="1" dirty="0"/>
              <a:t>여전히 </a:t>
            </a:r>
            <a:r>
              <a:rPr lang="en-US" altLang="ko-KR" b="1" dirty="0"/>
              <a:t>OECD </a:t>
            </a:r>
            <a:r>
              <a:rPr lang="ko-KR" altLang="en-US" b="1" dirty="0"/>
              <a:t>평균을 크게 상회하는 수준이며</a:t>
            </a:r>
            <a:r>
              <a:rPr lang="en-US" altLang="ko-KR" b="1" dirty="0"/>
              <a:t>, </a:t>
            </a:r>
            <a:r>
              <a:rPr lang="ko-KR" altLang="en-US" b="1" dirty="0"/>
              <a:t>실질적으로는 여전히 해결이 필요한 중요한 사회 문제로 남아 있습니다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빈곤은 단순히 소득 부족에 그치지 않고</a:t>
            </a:r>
            <a:r>
              <a:rPr lang="en-US" altLang="ko-KR" dirty="0"/>
              <a:t>, </a:t>
            </a:r>
            <a:r>
              <a:rPr lang="ko-KR" altLang="en-US" b="1" dirty="0"/>
              <a:t>자존감 저하</a:t>
            </a:r>
            <a:r>
              <a:rPr lang="en-US" altLang="ko-KR" b="1" dirty="0"/>
              <a:t>, </a:t>
            </a:r>
            <a:r>
              <a:rPr lang="ko-KR" altLang="en-US" b="1" dirty="0"/>
              <a:t>사회적 고립</a:t>
            </a:r>
            <a:r>
              <a:rPr lang="en-US" altLang="ko-KR" b="1" dirty="0"/>
              <a:t>, </a:t>
            </a:r>
            <a:r>
              <a:rPr lang="ko-KR" altLang="en-US" b="1" dirty="0"/>
              <a:t>정서적 불안정</a:t>
            </a:r>
            <a:r>
              <a:rPr lang="ko-KR" altLang="en-US" dirty="0"/>
              <a:t>과 같은 문제로 이어지며</a:t>
            </a:r>
            <a:r>
              <a:rPr lang="en-US" altLang="ko-KR" dirty="0"/>
              <a:t>, </a:t>
            </a:r>
            <a:r>
              <a:rPr lang="ko-KR" altLang="en-US" dirty="0"/>
              <a:t>이것이 노인의 자살률과 </a:t>
            </a:r>
            <a:r>
              <a:rPr lang="ko-KR" altLang="en-US" b="1" dirty="0"/>
              <a:t>상관관계를 보이는 것으로 나타납니다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그렇다면 우리는 이러한 상황에 어떻게 대응할 수 있을까요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저희는 해답을 </a:t>
            </a:r>
            <a:r>
              <a:rPr lang="ko-KR" altLang="en-US" b="1" dirty="0"/>
              <a:t>자산 관리의 대중화</a:t>
            </a:r>
            <a:r>
              <a:rPr lang="ko-KR" altLang="en-US" dirty="0"/>
              <a:t>에서 찾고자 했습니다</a:t>
            </a:r>
            <a:r>
              <a:rPr lang="en-US" altLang="ko-KR" dirty="0"/>
              <a:t>. </a:t>
            </a:r>
            <a:r>
              <a:rPr lang="ko-KR" altLang="en-US" dirty="0"/>
              <a:t>단기적인 수익 추구가 아닌</a:t>
            </a:r>
            <a:r>
              <a:rPr lang="en-US" altLang="ko-KR" dirty="0"/>
              <a:t>, </a:t>
            </a:r>
            <a:r>
              <a:rPr lang="ko-KR" altLang="en-US" b="1" dirty="0"/>
              <a:t>장기적인 관점에서 자산을 계획하고 유지할 수 있도록 돕는 시스템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누구나 쉽게 접근하고 사용할 수 있는 도구가 필요하다고 판단했고</a:t>
            </a:r>
            <a:r>
              <a:rPr lang="en-US" altLang="ko-KR" dirty="0"/>
              <a:t>, </a:t>
            </a:r>
            <a:r>
              <a:rPr lang="ko-KR" altLang="en-US" dirty="0"/>
              <a:t>이에 따라 </a:t>
            </a:r>
            <a:r>
              <a:rPr lang="en-US" altLang="ko-KR" b="1" dirty="0"/>
              <a:t>ALTH </a:t>
            </a:r>
            <a:r>
              <a:rPr lang="ko-KR" altLang="en-US" b="1" dirty="0"/>
              <a:t>소프트웨어</a:t>
            </a:r>
            <a:r>
              <a:rPr lang="ko-KR" altLang="en-US" dirty="0"/>
              <a:t>를 개발하게 되었습니다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ALTH</a:t>
            </a:r>
            <a:r>
              <a:rPr lang="ko-KR" altLang="en-US" dirty="0"/>
              <a:t>는 </a:t>
            </a:r>
            <a:r>
              <a:rPr lang="ko-KR" altLang="en-US" b="1" dirty="0"/>
              <a:t>시장 데이터를 시각적으로 보여주고</a:t>
            </a:r>
            <a:r>
              <a:rPr lang="en-US" altLang="ko-KR" dirty="0"/>
              <a:t>, </a:t>
            </a:r>
            <a:r>
              <a:rPr lang="ko-KR" altLang="en-US" dirty="0"/>
              <a:t>사용자가 객관적인 정보를 바탕으로 투자 판단을 내릴 수 있도록 도와줍니다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단순한 예측이 아니라</a:t>
            </a:r>
            <a:r>
              <a:rPr lang="en-US" altLang="ko-KR" dirty="0"/>
              <a:t>, </a:t>
            </a:r>
            <a:r>
              <a:rPr lang="ko-KR" altLang="en-US" b="1" dirty="0"/>
              <a:t>스스로 계획을 세우고 자산을 관리하는 힘</a:t>
            </a:r>
            <a:r>
              <a:rPr lang="ko-KR" altLang="en-US" dirty="0"/>
              <a:t>을 키우도록 지원하는 것이 핵심입니다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9F449-7D43-44B7-AA8F-5BB4E66CB3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6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투자관전 제공</a:t>
            </a:r>
            <a:r>
              <a:rPr lang="en-US" altLang="ko-KR" dirty="0"/>
              <a:t>. </a:t>
            </a:r>
            <a:r>
              <a:rPr lang="ko-KR" altLang="en-US" dirty="0"/>
              <a:t>쉽게 말해 매수에 관한 정보를 </a:t>
            </a:r>
            <a:r>
              <a:rPr lang="ko-KR" altLang="en-US" dirty="0" err="1"/>
              <a:t>제공한다일정</a:t>
            </a:r>
            <a:r>
              <a:rPr lang="ko-KR" altLang="en-US" dirty="0"/>
              <a:t> 기간 동안의 가격</a:t>
            </a:r>
            <a:r>
              <a:rPr lang="en-US" altLang="ko-KR" dirty="0"/>
              <a:t>(</a:t>
            </a:r>
            <a:r>
              <a:rPr lang="ko-KR" altLang="en-US" dirty="0"/>
              <a:t>또는 데이터</a:t>
            </a:r>
            <a:r>
              <a:rPr lang="en-US" altLang="ko-KR" dirty="0"/>
              <a:t>)</a:t>
            </a:r>
            <a:r>
              <a:rPr lang="ko-KR" altLang="en-US" dirty="0"/>
              <a:t>의 평균을 계산하여 만든 선</a:t>
            </a:r>
            <a:r>
              <a:rPr lang="en-US" altLang="ko-KR" dirty="0"/>
              <a:t>, </a:t>
            </a:r>
            <a:r>
              <a:rPr lang="ko-KR" altLang="en-US" dirty="0"/>
              <a:t>가격의 추세를 부드럽게 나타내기 위해 사용</a:t>
            </a:r>
            <a:r>
              <a:rPr lang="en-US" altLang="ko-KR" dirty="0"/>
              <a:t>/ </a:t>
            </a:r>
            <a:r>
              <a:rPr lang="en-US" altLang="ko-KR" b="1" dirty="0"/>
              <a:t>SMA (Simple Moving Average)</a:t>
            </a:r>
            <a:r>
              <a:rPr lang="en-US" altLang="ko-KR" dirty="0"/>
              <a:t> : </a:t>
            </a:r>
            <a:r>
              <a:rPr lang="ko-KR" altLang="en-US" dirty="0"/>
              <a:t>단순 이동평균</a:t>
            </a:r>
          </a:p>
          <a:p>
            <a:r>
              <a:rPr lang="en-US" altLang="ko-KR" b="1" dirty="0"/>
              <a:t>EMA (Exponential Moving Average)</a:t>
            </a:r>
            <a:r>
              <a:rPr lang="en-US" altLang="ko-KR" dirty="0"/>
              <a:t> : </a:t>
            </a:r>
            <a:r>
              <a:rPr lang="ko-KR" altLang="en-US" dirty="0"/>
              <a:t>지수 가중 이동평균 </a:t>
            </a:r>
            <a:r>
              <a:rPr lang="en-US" altLang="ko-KR" dirty="0"/>
              <a:t>(</a:t>
            </a:r>
            <a:r>
              <a:rPr lang="ko-KR" altLang="en-US" dirty="0"/>
              <a:t>최근 데이터에 가중치 부여</a:t>
            </a:r>
            <a:r>
              <a:rPr lang="en-US" altLang="ko-KR" dirty="0"/>
              <a:t>), </a:t>
            </a:r>
            <a:r>
              <a:rPr lang="ko-KR" altLang="en-US" b="1" dirty="0"/>
              <a:t>단기 이동평균선이 장기 이동평균선을 상향 돌파</a:t>
            </a:r>
            <a:r>
              <a:rPr lang="ko-KR" altLang="en-US" dirty="0"/>
              <a:t>하면 </a:t>
            </a:r>
            <a:r>
              <a:rPr lang="en-US" altLang="ko-KR" dirty="0"/>
              <a:t>'</a:t>
            </a:r>
            <a:r>
              <a:rPr lang="ko-KR" altLang="en-US" dirty="0"/>
              <a:t>매수 신호</a:t>
            </a:r>
            <a:r>
              <a:rPr lang="en-US" altLang="ko-KR" dirty="0"/>
              <a:t>'</a:t>
            </a:r>
            <a:r>
              <a:rPr lang="ko-KR" altLang="en-US" dirty="0"/>
              <a:t>로 해석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개의 이동평균선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12</a:t>
            </a:r>
            <a:r>
              <a:rPr lang="ko-KR" altLang="en-US" dirty="0"/>
              <a:t>일 </a:t>
            </a:r>
            <a:r>
              <a:rPr lang="en-US" altLang="ko-KR" dirty="0"/>
              <a:t>EMA</a:t>
            </a:r>
            <a:r>
              <a:rPr lang="ko-KR" altLang="en-US" dirty="0"/>
              <a:t>와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en-US" altLang="ko-KR" dirty="0"/>
              <a:t>EMA)</a:t>
            </a:r>
            <a:r>
              <a:rPr lang="ko-KR" altLang="en-US" dirty="0"/>
              <a:t>의 차이를 계산한 후</a:t>
            </a:r>
            <a:r>
              <a:rPr lang="en-US" altLang="ko-KR" dirty="0"/>
              <a:t>, </a:t>
            </a:r>
            <a:r>
              <a:rPr lang="ko-KR" altLang="en-US" dirty="0"/>
              <a:t>그 차이를 기반으로 </a:t>
            </a:r>
            <a:r>
              <a:rPr lang="ko-KR" altLang="en-US" b="1" dirty="0"/>
              <a:t>추세 전환 시점</a:t>
            </a:r>
            <a:r>
              <a:rPr lang="ko-KR" altLang="en-US" dirty="0"/>
              <a:t>을 포착하는 지표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MACD</a:t>
            </a:r>
            <a:r>
              <a:rPr lang="ko-KR" altLang="en-US" dirty="0"/>
              <a:t>가 시그널선을 상향 돌파하면 </a:t>
            </a:r>
            <a:r>
              <a:rPr lang="en-US" altLang="ko-KR" dirty="0"/>
              <a:t>'</a:t>
            </a:r>
            <a:r>
              <a:rPr lang="ko-KR" altLang="en-US" dirty="0"/>
              <a:t>매수 신호</a:t>
            </a:r>
            <a:r>
              <a:rPr lang="en-US" altLang="ko-KR" dirty="0"/>
              <a:t>', </a:t>
            </a:r>
            <a:r>
              <a:rPr lang="ko-KR" altLang="en-US" dirty="0"/>
              <a:t>하향 돌파하면 </a:t>
            </a:r>
            <a:r>
              <a:rPr lang="en-US" altLang="ko-KR" dirty="0"/>
              <a:t>'</a:t>
            </a:r>
            <a:r>
              <a:rPr lang="ko-KR" altLang="en-US" dirty="0"/>
              <a:t>매도 신호</a:t>
            </a:r>
            <a:r>
              <a:rPr lang="en-US" altLang="ko-KR" dirty="0"/>
              <a:t>'</a:t>
            </a:r>
            <a:r>
              <a:rPr lang="ko-KR" altLang="en-US" dirty="0"/>
              <a:t>로 해석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주어진 두 점 사이를 </a:t>
            </a:r>
            <a:r>
              <a:rPr lang="ko-KR" altLang="en-US" b="1" dirty="0"/>
              <a:t>직선</a:t>
            </a:r>
            <a:r>
              <a:rPr lang="ko-KR" altLang="en-US" dirty="0"/>
              <a:t>으로 연결해서 </a:t>
            </a:r>
            <a:r>
              <a:rPr lang="ko-KR" altLang="en-US" dirty="0" err="1"/>
              <a:t>중간값을</a:t>
            </a:r>
            <a:r>
              <a:rPr lang="ko-KR" altLang="en-US" dirty="0"/>
              <a:t> 추정하는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간 간격이 클 때</a:t>
            </a:r>
            <a:r>
              <a:rPr lang="en-US" altLang="ko-KR" dirty="0"/>
              <a:t>, </a:t>
            </a:r>
            <a:r>
              <a:rPr lang="ko-KR" altLang="en-US" b="1" dirty="0"/>
              <a:t>새로운 데이터를 예측하거나 매끄럽게 연결</a:t>
            </a:r>
            <a:r>
              <a:rPr lang="ko-KR" altLang="en-US" dirty="0"/>
              <a:t>하기 위해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"</a:t>
            </a:r>
            <a:r>
              <a:rPr lang="ko-KR" altLang="en-US" dirty="0"/>
              <a:t>이 회사의 순이익을 기준으로 봤을 때</a:t>
            </a:r>
            <a:r>
              <a:rPr lang="en-US" altLang="ko-KR" dirty="0"/>
              <a:t>, </a:t>
            </a:r>
            <a:r>
              <a:rPr lang="ko-KR" altLang="en-US" dirty="0"/>
              <a:t>현재 주가는 몇 배로 거래되고 있는가</a:t>
            </a:r>
            <a:r>
              <a:rPr lang="en-US" altLang="ko-KR" dirty="0"/>
              <a:t>?"</a:t>
            </a:r>
          </a:p>
          <a:p>
            <a:r>
              <a:rPr lang="ko-KR" altLang="en-US" dirty="0"/>
              <a:t>낮을수록 저평가</a:t>
            </a:r>
            <a:r>
              <a:rPr lang="en-US" altLang="ko-KR" dirty="0"/>
              <a:t>, </a:t>
            </a:r>
            <a:r>
              <a:rPr lang="ko-KR" altLang="en-US" dirty="0"/>
              <a:t>높을수록 </a:t>
            </a:r>
            <a:r>
              <a:rPr lang="ko-KR" altLang="en-US" dirty="0" err="1"/>
              <a:t>고평가된</a:t>
            </a:r>
            <a:r>
              <a:rPr lang="ko-KR" altLang="en-US" dirty="0"/>
              <a:t> 주식으로 해석할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pBR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“회사의 장부가치</a:t>
            </a:r>
            <a:r>
              <a:rPr lang="en-US" altLang="ko-KR" dirty="0"/>
              <a:t>(</a:t>
            </a:r>
            <a:r>
              <a:rPr lang="ko-KR" altLang="en-US" dirty="0"/>
              <a:t>자산 </a:t>
            </a:r>
            <a:r>
              <a:rPr lang="en-US" altLang="ko-KR" dirty="0"/>
              <a:t>- </a:t>
            </a:r>
            <a:r>
              <a:rPr lang="ko-KR" altLang="en-US" dirty="0"/>
              <a:t>부채</a:t>
            </a:r>
            <a:r>
              <a:rPr lang="en-US" altLang="ko-KR" dirty="0"/>
              <a:t>)</a:t>
            </a:r>
            <a:r>
              <a:rPr lang="ko-KR" altLang="en-US" dirty="0"/>
              <a:t>에 비해 주가가 몇 배인가</a:t>
            </a:r>
            <a:r>
              <a:rPr lang="en-US" altLang="ko-KR" dirty="0"/>
              <a:t>?”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보다 작으면 </a:t>
            </a:r>
            <a:r>
              <a:rPr lang="ko-KR" altLang="en-US" b="1" dirty="0"/>
              <a:t>청산가치보다 낮은 가격에 거래</a:t>
            </a:r>
            <a:r>
              <a:rPr lang="en-US" altLang="ko-KR" dirty="0"/>
              <a:t>, </a:t>
            </a:r>
            <a:r>
              <a:rPr lang="ko-KR" altLang="en-US" dirty="0"/>
              <a:t>저평가로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“주주가 투자한 자본</a:t>
            </a:r>
            <a:r>
              <a:rPr lang="en-US" altLang="ko-KR" dirty="0"/>
              <a:t>(</a:t>
            </a:r>
            <a:r>
              <a:rPr lang="ko-KR" altLang="en-US" dirty="0"/>
              <a:t>자기자본</a:t>
            </a:r>
            <a:r>
              <a:rPr lang="en-US" altLang="ko-KR" dirty="0"/>
              <a:t>)</a:t>
            </a:r>
            <a:r>
              <a:rPr lang="ko-KR" altLang="en-US" dirty="0"/>
              <a:t>으로 얼마나 수익을 냈는가</a:t>
            </a:r>
            <a:r>
              <a:rPr lang="en-US" altLang="ko-KR" dirty="0"/>
              <a:t>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기업의 수익성</a:t>
            </a:r>
            <a:r>
              <a:rPr lang="ko-KR" altLang="en-US" dirty="0"/>
              <a:t>과 </a:t>
            </a:r>
            <a:r>
              <a:rPr lang="ko-KR" altLang="en-US" b="1" dirty="0"/>
              <a:t>경영 효율성</a:t>
            </a:r>
            <a:r>
              <a:rPr lang="ko-KR" altLang="en-US" dirty="0"/>
              <a:t>을 판단하는 지표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Profit Margin (</a:t>
            </a:r>
            <a:r>
              <a:rPr lang="ko-KR" altLang="en-US" dirty="0"/>
              <a:t>순이익률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“매출 </a:t>
            </a:r>
            <a:r>
              <a:rPr lang="en-US" altLang="ko-KR" dirty="0"/>
              <a:t>100</a:t>
            </a:r>
            <a:r>
              <a:rPr lang="ko-KR" altLang="en-US" dirty="0"/>
              <a:t>원을 벌어들였을 때</a:t>
            </a:r>
            <a:r>
              <a:rPr lang="en-US" altLang="ko-KR" dirty="0"/>
              <a:t>, </a:t>
            </a:r>
            <a:r>
              <a:rPr lang="ko-KR" altLang="en-US" dirty="0"/>
              <a:t>실제로 순이익이 얼마나 남는가</a:t>
            </a:r>
            <a:r>
              <a:rPr lang="en-US" altLang="ko-KR" dirty="0"/>
              <a:t>?”</a:t>
            </a:r>
          </a:p>
          <a:p>
            <a:r>
              <a:rPr lang="ko-KR" altLang="en-US" dirty="0"/>
              <a:t>이익의 </a:t>
            </a:r>
            <a:r>
              <a:rPr lang="ko-KR" altLang="en-US" b="1" dirty="0"/>
              <a:t>절대적 효율성</a:t>
            </a:r>
            <a:r>
              <a:rPr lang="ko-KR" altLang="en-US" dirty="0"/>
              <a:t>을 보여주는 지표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[5]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/>
              <a:t>전통적인 </a:t>
            </a:r>
            <a:r>
              <a:rPr lang="en-US" altLang="ko-KR" dirty="0"/>
              <a:t>MACD</a:t>
            </a:r>
            <a:r>
              <a:rPr lang="ko-KR" altLang="en-US" dirty="0"/>
              <a:t>로 나스닥</a:t>
            </a:r>
            <a:r>
              <a:rPr lang="en-US" altLang="ko-KR" dirty="0"/>
              <a:t>, S&amp;P 500</a:t>
            </a:r>
            <a:r>
              <a:rPr lang="ko-KR" altLang="en-US" dirty="0"/>
              <a:t>지수에 적용하여 성과를 평가함</a:t>
            </a:r>
            <a:endParaRPr lang="en-US" altLang="ko-KR" dirty="0"/>
          </a:p>
          <a:p>
            <a:r>
              <a:rPr lang="en-US" altLang="ko-KR" dirty="0"/>
              <a:t>[6] </a:t>
            </a:r>
            <a:r>
              <a:rPr lang="ko-KR" altLang="en-US" dirty="0"/>
              <a:t>에서 </a:t>
            </a:r>
            <a:r>
              <a:rPr lang="en-US" altLang="ko-KR" dirty="0"/>
              <a:t>MACD</a:t>
            </a:r>
            <a:r>
              <a:rPr lang="ko-KR" altLang="en-US" dirty="0"/>
              <a:t>를 활용된 모델로 </a:t>
            </a:r>
            <a:r>
              <a:rPr lang="en-US" altLang="ko-KR" dirty="0"/>
              <a:t>1.42%</a:t>
            </a:r>
            <a:r>
              <a:rPr lang="ko-KR" altLang="en-US" dirty="0"/>
              <a:t>의 평균 수익률과 최대 </a:t>
            </a:r>
            <a:r>
              <a:rPr lang="en-US" altLang="ko-KR" dirty="0"/>
              <a:t>14.77%</a:t>
            </a:r>
            <a:r>
              <a:rPr lang="ko-KR" altLang="en-US" dirty="0"/>
              <a:t>의 수익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9F449-7D43-44B7-AA8F-5BB4E66CB3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연기금 주식 </a:t>
            </a:r>
            <a:r>
              <a:rPr lang="en-US" altLang="ko-KR" dirty="0"/>
              <a:t>: 48%, </a:t>
            </a:r>
            <a:r>
              <a:rPr lang="ko-KR" altLang="en-US" dirty="0"/>
              <a:t>채권 </a:t>
            </a:r>
            <a:r>
              <a:rPr lang="en-US" altLang="ko-KR" dirty="0"/>
              <a:t>35.3%, </a:t>
            </a:r>
            <a:r>
              <a:rPr lang="ko-KR" altLang="en-US" dirty="0"/>
              <a:t>대체투자 </a:t>
            </a:r>
            <a:r>
              <a:rPr lang="en-US" altLang="ko-KR" dirty="0"/>
              <a:t>16.6%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9F449-7D43-44B7-AA8F-5BB4E66CB3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매수함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9F449-7D43-44B7-AA8F-5BB4E66CB3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이처럼 </a:t>
            </a:r>
            <a:r>
              <a:rPr lang="en-US" altLang="ko-KR" dirty="0"/>
              <a:t>ALTH </a:t>
            </a:r>
            <a:r>
              <a:rPr lang="ko-KR" altLang="en-US" dirty="0"/>
              <a:t>프로그램은 단순한 데이터 출력 도구를 넘어</a:t>
            </a:r>
            <a:r>
              <a:rPr lang="en-US" altLang="ko-KR" dirty="0"/>
              <a:t>, </a:t>
            </a:r>
            <a:r>
              <a:rPr lang="ko-KR" altLang="en-US" dirty="0"/>
              <a:t>사용자가 직접 자산을 시각적으로 분석하고 투자 흐름을 이해하도록 도와주는 역할을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이를 통해 </a:t>
            </a:r>
            <a:r>
              <a:rPr lang="ko-KR" altLang="en-US" b="1" dirty="0"/>
              <a:t>투자 판단력을 스스로 기를 수 있게 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예측하기 어려운 시장 환경에서도 </a:t>
            </a:r>
            <a:r>
              <a:rPr lang="ko-KR" altLang="en-US" b="1" dirty="0"/>
              <a:t>변동성에 유연하게 대응할 수 있는 힘을 기르게 됩니다</a:t>
            </a:r>
            <a:r>
              <a:rPr lang="en-US" altLang="ko-KR" b="1" dirty="0"/>
              <a:t>.</a:t>
            </a:r>
          </a:p>
          <a:p>
            <a:pPr>
              <a:buNone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통해 자산 관리에 어려움을 느끼는 일반 시민들도 보다 쉽게 장기적 전략을 수립할 수 있으며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노후를 맞기 전에</a:t>
            </a:r>
            <a:r>
              <a:rPr lang="en-US" altLang="ko-KR" b="1" dirty="0"/>
              <a:t>, </a:t>
            </a:r>
            <a:r>
              <a:rPr lang="ko-KR" altLang="en-US" b="1" dirty="0"/>
              <a:t>스스로 준비할 수 있는 기반을 마련해주는 것</a:t>
            </a:r>
            <a:r>
              <a:rPr lang="ko-KR" altLang="en-US" dirty="0"/>
              <a:t>이 이 소프트웨어의 목표입니다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궁극적으로는 금융 정보 격차를 줄이고</a:t>
            </a:r>
            <a:r>
              <a:rPr lang="en-US" altLang="ko-KR" dirty="0"/>
              <a:t>, </a:t>
            </a:r>
            <a:r>
              <a:rPr lang="ko-KR" altLang="en-US" dirty="0"/>
              <a:t>노후 불안과 빈곤 문제를 사전에 예방하는 데 기여하고자 합니다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ko-KR" altLang="en-US" dirty="0"/>
          </a:p>
          <a:p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/>
              <a:t>이 프로그램은 단기 수익보다는 </a:t>
            </a:r>
            <a:r>
              <a:rPr lang="ko-KR" altLang="en-US" b="1" dirty="0"/>
              <a:t>지속 가능한 자산 성장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그리고 </a:t>
            </a:r>
            <a:r>
              <a:rPr lang="ko-KR" altLang="en-US" b="1" dirty="0"/>
              <a:t>불확실한 미래에 대한 준비</a:t>
            </a:r>
            <a:r>
              <a:rPr lang="ko-KR" altLang="en-US" dirty="0"/>
              <a:t>라는 관점에서 의미 있는 도구가 될 것입니다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9F449-7D43-44B7-AA8F-5BB4E66CB3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5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93773092-B25D-21FB-4D09-35959C6013BE}"/>
              </a:ext>
            </a:extLst>
          </p:cNvPr>
          <p:cNvSpPr/>
          <p:nvPr/>
        </p:nvSpPr>
        <p:spPr>
          <a:xfrm>
            <a:off x="709457" y="3"/>
            <a:ext cx="1402441" cy="400797"/>
          </a:xfrm>
          <a:prstGeom prst="parallelogram">
            <a:avLst>
              <a:gd name="adj" fmla="val 95513"/>
            </a:avLst>
          </a:prstGeom>
          <a:gradFill>
            <a:gsLst>
              <a:gs pos="30000">
                <a:schemeClr val="bg1"/>
              </a:gs>
              <a:gs pos="84000">
                <a:srgbClr val="EFD4BB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1E10C7B-060C-7A2F-4883-22D944730C35}"/>
              </a:ext>
            </a:extLst>
          </p:cNvPr>
          <p:cNvSpPr/>
          <p:nvPr/>
        </p:nvSpPr>
        <p:spPr>
          <a:xfrm>
            <a:off x="1604872" y="3"/>
            <a:ext cx="1402441" cy="400797"/>
          </a:xfrm>
          <a:prstGeom prst="parallelogram">
            <a:avLst>
              <a:gd name="adj" fmla="val 95513"/>
            </a:avLst>
          </a:prstGeom>
          <a:gradFill>
            <a:gsLst>
              <a:gs pos="30000">
                <a:schemeClr val="bg1"/>
              </a:gs>
              <a:gs pos="84000">
                <a:srgbClr val="F2B0B0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6FFD5BF8-C8DF-B29A-2F00-F99FFF758A58}"/>
              </a:ext>
            </a:extLst>
          </p:cNvPr>
          <p:cNvSpPr/>
          <p:nvPr/>
        </p:nvSpPr>
        <p:spPr>
          <a:xfrm>
            <a:off x="2501738" y="2507"/>
            <a:ext cx="1402441" cy="400797"/>
          </a:xfrm>
          <a:prstGeom prst="parallelogram">
            <a:avLst>
              <a:gd name="adj" fmla="val 95513"/>
            </a:avLst>
          </a:prstGeom>
          <a:gradFill>
            <a:gsLst>
              <a:gs pos="30000">
                <a:schemeClr val="bg1"/>
              </a:gs>
              <a:gs pos="84000">
                <a:srgbClr val="A9C7E0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28D66C86-E8F1-AC8B-0529-012978C3EA83}"/>
              </a:ext>
            </a:extLst>
          </p:cNvPr>
          <p:cNvSpPr/>
          <p:nvPr/>
        </p:nvSpPr>
        <p:spPr>
          <a:xfrm>
            <a:off x="3370536" y="2"/>
            <a:ext cx="1402441" cy="400797"/>
          </a:xfrm>
          <a:prstGeom prst="parallelogram">
            <a:avLst>
              <a:gd name="adj" fmla="val 95513"/>
            </a:avLst>
          </a:prstGeom>
          <a:gradFill>
            <a:gsLst>
              <a:gs pos="30000">
                <a:schemeClr val="bg1"/>
              </a:gs>
              <a:gs pos="84000">
                <a:srgbClr val="AED7E2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C86E9CC9-F312-D878-9DD8-BAC559FA9176}"/>
              </a:ext>
            </a:extLst>
          </p:cNvPr>
          <p:cNvSpPr/>
          <p:nvPr/>
        </p:nvSpPr>
        <p:spPr>
          <a:xfrm>
            <a:off x="10146452" y="6565014"/>
            <a:ext cx="1205643" cy="292986"/>
          </a:xfrm>
          <a:prstGeom prst="parallelogram">
            <a:avLst>
              <a:gd name="adj" fmla="val 95513"/>
            </a:avLst>
          </a:prstGeom>
          <a:gradFill>
            <a:gsLst>
              <a:gs pos="30000">
                <a:schemeClr val="bg1"/>
              </a:gs>
              <a:gs pos="84000">
                <a:srgbClr val="EFD4BB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90DF0328-EA0D-6CBA-0259-0A506A9D725B}"/>
              </a:ext>
            </a:extLst>
          </p:cNvPr>
          <p:cNvSpPr/>
          <p:nvPr/>
        </p:nvSpPr>
        <p:spPr>
          <a:xfrm>
            <a:off x="9279327" y="6565014"/>
            <a:ext cx="1205643" cy="292986"/>
          </a:xfrm>
          <a:prstGeom prst="parallelogram">
            <a:avLst>
              <a:gd name="adj" fmla="val 95513"/>
            </a:avLst>
          </a:prstGeom>
          <a:gradFill>
            <a:gsLst>
              <a:gs pos="30000">
                <a:schemeClr val="bg1"/>
              </a:gs>
              <a:gs pos="84000">
                <a:srgbClr val="F2B0B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7B2F1BF3-6FB9-1CF5-3D5F-228BE6F59115}"/>
              </a:ext>
            </a:extLst>
          </p:cNvPr>
          <p:cNvSpPr/>
          <p:nvPr/>
        </p:nvSpPr>
        <p:spPr>
          <a:xfrm>
            <a:off x="8412203" y="6565014"/>
            <a:ext cx="1205643" cy="292986"/>
          </a:xfrm>
          <a:prstGeom prst="parallelogram">
            <a:avLst>
              <a:gd name="adj" fmla="val 95513"/>
            </a:avLst>
          </a:prstGeom>
          <a:gradFill>
            <a:gsLst>
              <a:gs pos="30000">
                <a:schemeClr val="bg1"/>
              </a:gs>
              <a:gs pos="84000">
                <a:srgbClr val="A9C7E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4DB6108B-B30C-72D0-72DB-9A1460719EE9}"/>
              </a:ext>
            </a:extLst>
          </p:cNvPr>
          <p:cNvSpPr/>
          <p:nvPr/>
        </p:nvSpPr>
        <p:spPr>
          <a:xfrm>
            <a:off x="7545078" y="6565014"/>
            <a:ext cx="1205643" cy="292986"/>
          </a:xfrm>
          <a:prstGeom prst="parallelogram">
            <a:avLst>
              <a:gd name="adj" fmla="val 95513"/>
            </a:avLst>
          </a:prstGeom>
          <a:gradFill>
            <a:gsLst>
              <a:gs pos="30000">
                <a:schemeClr val="bg1"/>
              </a:gs>
              <a:gs pos="84000">
                <a:srgbClr val="AED7E2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9604AA-E4D0-2004-43FA-BE3BF2944EB1}"/>
              </a:ext>
            </a:extLst>
          </p:cNvPr>
          <p:cNvCxnSpPr>
            <a:cxnSpLocks/>
          </p:cNvCxnSpPr>
          <p:nvPr/>
        </p:nvCxnSpPr>
        <p:spPr>
          <a:xfrm>
            <a:off x="1338797" y="3514017"/>
            <a:ext cx="95062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21">
            <a:extLst>
              <a:ext uri="{FF2B5EF4-FFF2-40B4-BE49-F238E27FC236}">
                <a16:creationId xmlns:a16="http://schemas.microsoft.com/office/drawing/2014/main" id="{55567A5E-A227-B3E3-D13D-2EF475E6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54" y="2188456"/>
            <a:ext cx="9498095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1"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099F5BC-3EE8-958A-1ED8-E0051AC1E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5475" y="3832167"/>
            <a:ext cx="7432895" cy="167109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latin typeface="+mn-lt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D9750-E13B-2537-2DD7-187202109F25}"/>
              </a:ext>
            </a:extLst>
          </p:cNvPr>
          <p:cNvSpPr txBox="1"/>
          <p:nvPr/>
        </p:nvSpPr>
        <p:spPr>
          <a:xfrm>
            <a:off x="7772401" y="6526841"/>
            <a:ext cx="35796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>
                <a:latin typeface="Times New Roman" panose="02020603050405020304" pitchFamily="18" charset="0"/>
                <a:cs typeface="Times New Roman" panose="02020603050405020304" pitchFamily="18" charset="0"/>
              </a:rPr>
              <a:t>Propulsion Energy Laboratory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54C0C869-4343-2B02-0070-085C9D689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" y="6604977"/>
            <a:ext cx="1481274" cy="2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57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28954A-9A49-B111-5BAB-E54088B45E75}"/>
              </a:ext>
            </a:extLst>
          </p:cNvPr>
          <p:cNvCxnSpPr/>
          <p:nvPr/>
        </p:nvCxnSpPr>
        <p:spPr>
          <a:xfrm>
            <a:off x="336000" y="732614"/>
            <a:ext cx="1152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ED0DBB-14EF-B69B-2129-E1312ED8D645}"/>
              </a:ext>
            </a:extLst>
          </p:cNvPr>
          <p:cNvCxnSpPr/>
          <p:nvPr/>
        </p:nvCxnSpPr>
        <p:spPr>
          <a:xfrm>
            <a:off x="336000" y="6555206"/>
            <a:ext cx="1152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588956C-882F-B2E9-D153-C08607A495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6351" y="165790"/>
            <a:ext cx="11519649" cy="4429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4259E11D-F8E3-A18F-7C35-8AD8A851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0561" y="6619298"/>
            <a:ext cx="470878" cy="213062"/>
          </a:xfrm>
        </p:spPr>
        <p:txBody>
          <a:bodyPr/>
          <a:lstStyle>
            <a:lvl1pPr algn="ctr">
              <a:defRPr sz="800" b="1">
                <a:solidFill>
                  <a:srgbClr val="4472C4"/>
                </a:solidFill>
                <a:latin typeface="+mn-lt"/>
              </a:defRPr>
            </a:lvl1pPr>
          </a:lstStyle>
          <a:p>
            <a:fld id="{19667478-9129-48E8-9961-39FFA6D4C39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EB76D-0247-316E-3F5D-D969F3E0034B}"/>
              </a:ext>
            </a:extLst>
          </p:cNvPr>
          <p:cNvSpPr txBox="1"/>
          <p:nvPr userDrawn="1"/>
        </p:nvSpPr>
        <p:spPr>
          <a:xfrm>
            <a:off x="8276305" y="6555206"/>
            <a:ext cx="35796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50">
                <a:solidFill>
                  <a:srgbClr val="4472C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Propulsion Energy Lab.</a:t>
            </a:r>
            <a:endParaRPr lang="ko-KR" altLang="en-US" sz="1350" dirty="0">
              <a:solidFill>
                <a:srgbClr val="4472C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258129F4-05BC-3A05-06E9-681356E67F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604977"/>
            <a:ext cx="1481274" cy="2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37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2026" userDrawn="1">
          <p15:clr>
            <a:srgbClr val="FBAE40"/>
          </p15:clr>
        </p15:guide>
        <p15:guide id="4" pos="565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0509AF9-9BDD-698B-9E12-590EEB66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0561" y="6619298"/>
            <a:ext cx="470878" cy="213062"/>
          </a:xfrm>
        </p:spPr>
        <p:txBody>
          <a:bodyPr/>
          <a:lstStyle>
            <a:lvl1pPr algn="ctr">
              <a:defRPr sz="800" b="1">
                <a:solidFill>
                  <a:srgbClr val="4472C4"/>
                </a:solidFill>
                <a:latin typeface="+mn-lt"/>
              </a:defRPr>
            </a:lvl1pPr>
          </a:lstStyle>
          <a:p>
            <a:fld id="{19667478-9129-48E8-9961-39FFA6D4C3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60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D21FD-4AB0-B6EC-F662-B072C484F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7BDA-5F91-4845-8E49-5F93368FE76F}" type="datetime1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57281-1CE5-95E0-EE4C-412EEE7BC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5D56C-8BF4-7F4B-783D-A07F5A99F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478-9129-48E8-9961-39FFA6D4C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19" userDrawn="1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yedaily.com/news/news_view.html?ID=166586" TargetMode="External"/><Relationship Id="rId2" Type="http://schemas.openxmlformats.org/officeDocument/2006/relationships/hyperlink" Target="https://www.yeongnam.com/web/view.php?key=202201230100027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ssbank.com/articles/four-seasons-portfoli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87447C7-8848-DA92-C4D9-D99D1C36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Source Portfolio Design Software</a:t>
            </a:r>
            <a:br>
              <a:rPr lang="en-US" altLang="ko-KR" dirty="0"/>
            </a:br>
            <a:r>
              <a:rPr lang="ko-KR" altLang="en-US" sz="3200" dirty="0"/>
              <a:t>전략적 자산 관리를 위한 프로그램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A14140-FD2B-5912-1EE0-F2C2E66D8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9552" y="3832167"/>
            <a:ext cx="7432895" cy="1671099"/>
          </a:xfrm>
        </p:spPr>
        <p:txBody>
          <a:bodyPr/>
          <a:lstStyle/>
          <a:p>
            <a:r>
              <a:rPr lang="en-US" altLang="ko-KR" dirty="0"/>
              <a:t>Announced by </a:t>
            </a:r>
            <a:r>
              <a:rPr lang="en-US" altLang="ko-KR" dirty="0" err="1"/>
              <a:t>Jaehoon</a:t>
            </a:r>
            <a:r>
              <a:rPr lang="en-US" altLang="ko-KR" dirty="0"/>
              <a:t> Lee</a:t>
            </a:r>
          </a:p>
          <a:p>
            <a:r>
              <a:rPr lang="en-US" altLang="ko-KR" dirty="0"/>
              <a:t>Developed with </a:t>
            </a:r>
            <a:r>
              <a:rPr lang="en-US" altLang="ko-KR" dirty="0" err="1"/>
              <a:t>Matlab</a:t>
            </a:r>
            <a:r>
              <a:rPr lang="en-US" altLang="ko-KR" dirty="0"/>
              <a:t> 2024a</a:t>
            </a:r>
          </a:p>
          <a:p>
            <a:r>
              <a:rPr lang="en-US" altLang="ko-KR" dirty="0"/>
              <a:t>2025.05.28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F6ABE8-1870-539A-930E-1E8BADB0B46B}"/>
              </a:ext>
            </a:extLst>
          </p:cNvPr>
          <p:cNvSpPr/>
          <p:nvPr/>
        </p:nvSpPr>
        <p:spPr>
          <a:xfrm>
            <a:off x="7297883" y="6546272"/>
            <a:ext cx="4236026" cy="311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3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AFA11-524F-7E1A-9315-38DC7F4B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5A89D1E4-9795-425F-BA7D-69B3C2E56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14" y="1515453"/>
            <a:ext cx="2811953" cy="17566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D3E0C2-9B4B-470C-B0F6-B3C1E4E5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213" y="1535998"/>
            <a:ext cx="3311969" cy="1781983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145F97-7619-A034-D786-210584948E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기능 소계 </a:t>
            </a:r>
            <a:r>
              <a:rPr lang="en-US" altLang="ko-KR" dirty="0"/>
              <a:t>(5/6)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35A6AA-E3B6-073A-63CB-FA338C07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FD683-1F0A-9042-B632-75CFA9C8CD52}"/>
              </a:ext>
            </a:extLst>
          </p:cNvPr>
          <p:cNvSpPr txBox="1"/>
          <p:nvPr/>
        </p:nvSpPr>
        <p:spPr>
          <a:xfrm>
            <a:off x="336351" y="792480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ko-KR" altLang="en-US" sz="1600" dirty="0"/>
              <a:t>자산 비율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63734-7C80-66D3-EC8B-04142A302560}"/>
              </a:ext>
            </a:extLst>
          </p:cNvPr>
          <p:cNvSpPr txBox="1"/>
          <p:nvPr/>
        </p:nvSpPr>
        <p:spPr>
          <a:xfrm>
            <a:off x="336351" y="4205190"/>
            <a:ext cx="10490385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시각화 기반의 자산 구성 비율 도출로 직관적인 포트폴리오 분석을 지원함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자산 분산 상태를 한눈에 파악하고</a:t>
            </a:r>
            <a:r>
              <a:rPr lang="en-US" altLang="ko-KR" sz="1600" dirty="0"/>
              <a:t>, </a:t>
            </a:r>
            <a:r>
              <a:rPr lang="ko-KR" altLang="en-US" sz="1600" dirty="0"/>
              <a:t>투자 비중을 설계하고 관리할 수 있도록 지원함</a:t>
            </a:r>
            <a:endParaRPr lang="en-US" altLang="ko-KR" sz="16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모든 자산 입력 값은 </a:t>
            </a:r>
            <a:r>
              <a:rPr lang="ko-KR" altLang="en-US" sz="1600" b="1" dirty="0"/>
              <a:t>미국 달러</a:t>
            </a:r>
            <a:r>
              <a:rPr lang="en-US" altLang="ko-KR" sz="1600" b="1" dirty="0"/>
              <a:t>(USD) </a:t>
            </a:r>
            <a:r>
              <a:rPr lang="ko-KR" altLang="en-US" sz="1600" dirty="0"/>
              <a:t>기준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955BE4-287C-7E87-3D8D-BD402FA8DE49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7CC2A0-1AD9-B294-D60C-4534C145FB26}"/>
              </a:ext>
            </a:extLst>
          </p:cNvPr>
          <p:cNvGrpSpPr/>
          <p:nvPr/>
        </p:nvGrpSpPr>
        <p:grpSpPr>
          <a:xfrm>
            <a:off x="589620" y="1502285"/>
            <a:ext cx="1520838" cy="1913076"/>
            <a:chOff x="4234083" y="1206910"/>
            <a:chExt cx="1520838" cy="191307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92F4A20-5BA6-7F81-6EA8-7CAE51680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6336" b="71870"/>
            <a:stretch/>
          </p:blipFill>
          <p:spPr>
            <a:xfrm>
              <a:off x="4234083" y="1206910"/>
              <a:ext cx="1520838" cy="100592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D2C280-44A4-7259-80F6-75203B7D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6336" t="74633"/>
            <a:stretch/>
          </p:blipFill>
          <p:spPr>
            <a:xfrm>
              <a:off x="4234083" y="2212837"/>
              <a:ext cx="1520838" cy="90714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19FD58-D9D5-4216-B6F6-E3E56CFB8B7F}"/>
              </a:ext>
            </a:extLst>
          </p:cNvPr>
          <p:cNvSpPr txBox="1"/>
          <p:nvPr/>
        </p:nvSpPr>
        <p:spPr>
          <a:xfrm>
            <a:off x="557959" y="3404012"/>
            <a:ext cx="69572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altLang="ko-KR" sz="1050" dirty="0"/>
              <a:t>(a) </a:t>
            </a:r>
            <a:r>
              <a:rPr lang="ko-KR" altLang="en-US" sz="1050" dirty="0"/>
              <a:t>자산 비율 </a:t>
            </a:r>
            <a:r>
              <a:rPr lang="ko-KR" altLang="en-US" sz="1050" dirty="0" err="1"/>
              <a:t>화면창</a:t>
            </a:r>
            <a:r>
              <a:rPr lang="ko-KR" altLang="en-US" sz="1050" dirty="0"/>
              <a:t> 구성</a:t>
            </a:r>
            <a:r>
              <a:rPr lang="en-US" altLang="ko-KR" sz="1050" dirty="0"/>
              <a:t>, (1) </a:t>
            </a:r>
            <a:r>
              <a:rPr lang="ko-KR" altLang="en-US" sz="1050" dirty="0"/>
              <a:t>자산</a:t>
            </a:r>
            <a:r>
              <a:rPr lang="en-US" altLang="ko-KR" sz="1050" dirty="0"/>
              <a:t> </a:t>
            </a:r>
            <a:r>
              <a:rPr lang="ko-KR" altLang="en-US" sz="1050" dirty="0"/>
              <a:t>선택 메뉴</a:t>
            </a:r>
            <a:r>
              <a:rPr lang="en-US" altLang="ko-KR" sz="1050" dirty="0"/>
              <a:t>, (2) </a:t>
            </a:r>
            <a:r>
              <a:rPr lang="ko-KR" altLang="en-US" sz="1050" dirty="0"/>
              <a:t>직접 추가 입력 인터페이스</a:t>
            </a:r>
            <a:r>
              <a:rPr lang="en-US" altLang="ko-KR" sz="1050" dirty="0"/>
              <a:t>, (3)</a:t>
            </a:r>
            <a:r>
              <a:rPr lang="ko-KR" altLang="en-US" sz="1050" dirty="0"/>
              <a:t> 자산 비율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F510F5-60D9-426D-AC35-96BDA9CC7F17}"/>
              </a:ext>
            </a:extLst>
          </p:cNvPr>
          <p:cNvSpPr/>
          <p:nvPr/>
        </p:nvSpPr>
        <p:spPr>
          <a:xfrm>
            <a:off x="555166" y="1394896"/>
            <a:ext cx="8131633" cy="2034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31E3F2-7122-4168-8F65-18AEB8CC60AD}"/>
              </a:ext>
            </a:extLst>
          </p:cNvPr>
          <p:cNvGrpSpPr/>
          <p:nvPr/>
        </p:nvGrpSpPr>
        <p:grpSpPr>
          <a:xfrm>
            <a:off x="9048676" y="1535998"/>
            <a:ext cx="2553704" cy="2102775"/>
            <a:chOff x="5935669" y="1548300"/>
            <a:chExt cx="2553704" cy="21027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A8AFC83-D0A0-BB01-0526-8EC2BBA9A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6481" y="1548300"/>
              <a:ext cx="2552892" cy="185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A803E8-4A09-4030-973C-3985069D6CB9}"/>
                </a:ext>
              </a:extLst>
            </p:cNvPr>
            <p:cNvSpPr txBox="1"/>
            <p:nvPr/>
          </p:nvSpPr>
          <p:spPr>
            <a:xfrm>
              <a:off x="5935669" y="3397159"/>
              <a:ext cx="15180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 altLang="ko-KR" sz="1050" dirty="0"/>
                <a:t>(b) </a:t>
              </a:r>
              <a:r>
                <a:rPr lang="ko-KR" altLang="en-US" sz="1050" dirty="0"/>
                <a:t>자산 비율 예시 </a:t>
              </a:r>
              <a:r>
                <a:rPr lang="en-US" altLang="ko-KR" sz="1050" dirty="0"/>
                <a:t>[9]</a:t>
              </a:r>
              <a:endParaRPr lang="ko-KR" altLang="en-US" sz="10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ED8B98-8BB9-4486-9AF2-56B87226BC99}"/>
              </a:ext>
            </a:extLst>
          </p:cNvPr>
          <p:cNvSpPr txBox="1"/>
          <p:nvPr/>
        </p:nvSpPr>
        <p:spPr>
          <a:xfrm>
            <a:off x="1839463" y="1478003"/>
            <a:ext cx="413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200" b="1" dirty="0"/>
              <a:t>(1)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B0AAB-BA0B-4A5E-A46D-24DDB8F97566}"/>
              </a:ext>
            </a:extLst>
          </p:cNvPr>
          <p:cNvSpPr txBox="1"/>
          <p:nvPr/>
        </p:nvSpPr>
        <p:spPr>
          <a:xfrm>
            <a:off x="5075069" y="1489046"/>
            <a:ext cx="413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200" b="1" dirty="0"/>
              <a:t>(2)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8CCC77-F9FA-4BDF-9FE2-2FB9118BC4AC}"/>
              </a:ext>
            </a:extLst>
          </p:cNvPr>
          <p:cNvSpPr txBox="1"/>
          <p:nvPr/>
        </p:nvSpPr>
        <p:spPr>
          <a:xfrm>
            <a:off x="8290315" y="1511760"/>
            <a:ext cx="413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200" b="1" dirty="0"/>
              <a:t>(3)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179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32FF8-5A62-03D1-D8AB-7900E1C3F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DB78DCE-61CC-55EF-43E2-677086D08C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기능 소계 </a:t>
            </a:r>
            <a:r>
              <a:rPr lang="en-US" altLang="ko-KR" dirty="0"/>
              <a:t>(6/6)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5C555E-61F1-36C5-E0F8-93852779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1C85A-1181-9BDA-EC8A-95F12534F0C1}"/>
              </a:ext>
            </a:extLst>
          </p:cNvPr>
          <p:cNvSpPr txBox="1"/>
          <p:nvPr/>
        </p:nvSpPr>
        <p:spPr>
          <a:xfrm>
            <a:off x="336351" y="792480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ko-KR" altLang="en-US" sz="1600" dirty="0"/>
              <a:t>그 외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24054-96FF-177F-CF85-0C031D5C7BB1}"/>
              </a:ext>
            </a:extLst>
          </p:cNvPr>
          <p:cNvSpPr txBox="1"/>
          <p:nvPr/>
        </p:nvSpPr>
        <p:spPr>
          <a:xfrm>
            <a:off x="6535651" y="1585261"/>
            <a:ext cx="3846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환율 그래프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Api </a:t>
            </a:r>
            <a:r>
              <a:rPr lang="ko-KR" altLang="en-US" sz="1600" dirty="0"/>
              <a:t>등록 후 사용 가능</a:t>
            </a:r>
            <a:endParaRPr lang="en-US" altLang="ko-KR" sz="16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안정화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37299C-C833-65B4-BE5B-D312E3DA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900"/>
          <a:stretch/>
        </p:blipFill>
        <p:spPr>
          <a:xfrm>
            <a:off x="563268" y="1385932"/>
            <a:ext cx="5370172" cy="37417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D22998-6611-2C21-CAAE-47EFDDC0AF93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3827F-EE3F-98A1-2987-0D6D77E1C8B9}"/>
              </a:ext>
            </a:extLst>
          </p:cNvPr>
          <p:cNvSpPr txBox="1"/>
          <p:nvPr/>
        </p:nvSpPr>
        <p:spPr>
          <a:xfrm>
            <a:off x="6535651" y="3270316"/>
            <a:ext cx="4696922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주의사항 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무료 </a:t>
            </a:r>
            <a:r>
              <a:rPr lang="en-US" altLang="ko-KR" sz="1600" dirty="0"/>
              <a:t>Api </a:t>
            </a:r>
            <a:r>
              <a:rPr lang="ko-KR" altLang="en-US" sz="1600" dirty="0"/>
              <a:t>호출횟수 제안 있음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추가 설치해야 하는 </a:t>
            </a:r>
            <a:r>
              <a:rPr lang="en-US" altLang="ko-KR" sz="1600" dirty="0" err="1"/>
              <a:t>matlab</a:t>
            </a:r>
            <a:r>
              <a:rPr lang="en-US" altLang="ko-KR" sz="1600" dirty="0"/>
              <a:t> toolbox </a:t>
            </a:r>
            <a:r>
              <a:rPr lang="ko-KR" altLang="en-US" sz="1600" dirty="0"/>
              <a:t>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5413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704B59-7739-4F35-8B0A-06ABDD5D83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실제 운용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ED348-B572-43B5-B7FC-6D01DC9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A28CE8-DFDF-35C0-5FB2-FEE9605356A3}"/>
              </a:ext>
            </a:extLst>
          </p:cNvPr>
          <p:cNvGrpSpPr/>
          <p:nvPr/>
        </p:nvGrpSpPr>
        <p:grpSpPr>
          <a:xfrm>
            <a:off x="5503073" y="1222049"/>
            <a:ext cx="2531267" cy="2604949"/>
            <a:chOff x="8647057" y="1238091"/>
            <a:chExt cx="2531267" cy="26049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14F75D3-CE7A-6BEE-3E25-975E124FF3F6}"/>
                </a:ext>
              </a:extLst>
            </p:cNvPr>
            <p:cNvGrpSpPr/>
            <p:nvPr/>
          </p:nvGrpSpPr>
          <p:grpSpPr>
            <a:xfrm>
              <a:off x="8658324" y="1238091"/>
              <a:ext cx="2520000" cy="2160000"/>
              <a:chOff x="336351" y="968310"/>
              <a:chExt cx="5294440" cy="396000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6678E4D-22A0-4534-9630-286ADDF9D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48" y="968310"/>
                <a:ext cx="5294143" cy="396000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FBB6FBD-8194-44FA-BF36-8EFAAA60F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51" y="968310"/>
                <a:ext cx="5270769" cy="3960000"/>
              </a:xfrm>
              <a:prstGeom prst="rect">
                <a:avLst/>
              </a:prstGeom>
            </p:spPr>
          </p:pic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EE20A9D6-E586-4FE9-8A8F-DCCA5FA55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840" y="1574800"/>
                <a:ext cx="0" cy="200660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C790D410-5191-46D2-B9B8-964903FF5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840" y="2355850"/>
                <a:ext cx="0" cy="206375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34054490-7590-43B0-B761-5F2B85147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840" y="3333750"/>
                <a:ext cx="0" cy="195263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32EAD3-DC18-46F7-B689-54A874FE1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6543"/>
            <a:stretch/>
          </p:blipFill>
          <p:spPr>
            <a:xfrm>
              <a:off x="8647057" y="3429000"/>
              <a:ext cx="1558800" cy="414040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B6BE70E-6D07-603F-4731-0F86808F7C54}"/>
              </a:ext>
            </a:extLst>
          </p:cNvPr>
          <p:cNvGrpSpPr/>
          <p:nvPr/>
        </p:nvGrpSpPr>
        <p:grpSpPr>
          <a:xfrm>
            <a:off x="2856351" y="1222049"/>
            <a:ext cx="2583361" cy="2551170"/>
            <a:chOff x="4772639" y="1225391"/>
            <a:chExt cx="2583361" cy="255117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F501856-F93F-F9F4-B77D-86BA5EE64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4843" b="33391"/>
            <a:stretch/>
          </p:blipFill>
          <p:spPr>
            <a:xfrm>
              <a:off x="4772639" y="3383461"/>
              <a:ext cx="1558800" cy="393100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AD2ABA7-D3C2-EB5D-FD68-75F73972696F}"/>
                </a:ext>
              </a:extLst>
            </p:cNvPr>
            <p:cNvGrpSpPr/>
            <p:nvPr/>
          </p:nvGrpSpPr>
          <p:grpSpPr>
            <a:xfrm>
              <a:off x="4836000" y="1225391"/>
              <a:ext cx="2520000" cy="2160000"/>
              <a:chOff x="336351" y="968310"/>
              <a:chExt cx="4784537" cy="3565114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F780DAB-AA8D-1121-0EE7-525C34459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351" y="968310"/>
                <a:ext cx="4784537" cy="3565114"/>
              </a:xfrm>
              <a:prstGeom prst="rect">
                <a:avLst/>
              </a:prstGeom>
            </p:spPr>
          </p:pic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C7337435-E2CE-2424-3C3F-DD9E908BC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839" y="1409701"/>
                <a:ext cx="0" cy="285272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9EA3CFC-4A8E-85FE-87AA-0F242D0B5F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9839" y="2222501"/>
                <a:ext cx="2" cy="180781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7C09C09-9964-446A-2AA4-5D234019F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839" y="3071731"/>
                <a:ext cx="0" cy="226060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5BC95-6F59-792B-FE18-C3468391D691}"/>
              </a:ext>
            </a:extLst>
          </p:cNvPr>
          <p:cNvGrpSpPr/>
          <p:nvPr/>
        </p:nvGrpSpPr>
        <p:grpSpPr>
          <a:xfrm>
            <a:off x="336351" y="1222049"/>
            <a:ext cx="2520000" cy="2574491"/>
            <a:chOff x="1013676" y="1225391"/>
            <a:chExt cx="2520000" cy="257449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F0844E9-CE64-F9E7-4751-DB95CC046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7344"/>
            <a:stretch/>
          </p:blipFill>
          <p:spPr>
            <a:xfrm>
              <a:off x="1013676" y="3395762"/>
              <a:ext cx="1558800" cy="404120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761FA9E-1EF0-0705-97C7-772223B51BD6}"/>
                </a:ext>
              </a:extLst>
            </p:cNvPr>
            <p:cNvGrpSpPr/>
            <p:nvPr/>
          </p:nvGrpSpPr>
          <p:grpSpPr>
            <a:xfrm>
              <a:off x="1013676" y="1225391"/>
              <a:ext cx="2520000" cy="2160000"/>
              <a:chOff x="336648" y="968310"/>
              <a:chExt cx="5294143" cy="39600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1A24895-7EEE-3742-ABC1-02C5D9B9C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48" y="968310"/>
                <a:ext cx="5294143" cy="3960000"/>
              </a:xfrm>
              <a:prstGeom prst="rect">
                <a:avLst/>
              </a:prstGeom>
            </p:spPr>
          </p:pic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586ADF1-C61B-3C1A-D475-1171FD1883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840" y="1508760"/>
                <a:ext cx="0" cy="266700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2DE3F0E9-B921-8D20-2864-E1617C870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840" y="2339340"/>
                <a:ext cx="0" cy="266700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E5733E81-4EEA-1495-B2CA-FE8F4BF04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840" y="3486150"/>
                <a:ext cx="0" cy="80010"/>
              </a:xfrm>
              <a:prstGeom prst="line">
                <a:avLst/>
              </a:prstGeom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F6EEEA3-DFB9-2083-34CC-CF12F6741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71809"/>
              </p:ext>
            </p:extLst>
          </p:nvPr>
        </p:nvGraphicFramePr>
        <p:xfrm>
          <a:off x="8097701" y="1468270"/>
          <a:ext cx="3757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590">
                  <a:extLst>
                    <a:ext uri="{9D8B030D-6E8A-4147-A177-3AD203B41FA5}">
                      <a16:colId xmlns:a16="http://schemas.microsoft.com/office/drawing/2014/main" val="1537732847"/>
                    </a:ext>
                  </a:extLst>
                </a:gridCol>
                <a:gridCol w="751590">
                  <a:extLst>
                    <a:ext uri="{9D8B030D-6E8A-4147-A177-3AD203B41FA5}">
                      <a16:colId xmlns:a16="http://schemas.microsoft.com/office/drawing/2014/main" val="2890126202"/>
                    </a:ext>
                  </a:extLst>
                </a:gridCol>
                <a:gridCol w="646055">
                  <a:extLst>
                    <a:ext uri="{9D8B030D-6E8A-4147-A177-3AD203B41FA5}">
                      <a16:colId xmlns:a16="http://schemas.microsoft.com/office/drawing/2014/main" val="1437525943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1658218638"/>
                    </a:ext>
                  </a:extLst>
                </a:gridCol>
                <a:gridCol w="703742">
                  <a:extLst>
                    <a:ext uri="{9D8B030D-6E8A-4147-A177-3AD203B41FA5}">
                      <a16:colId xmlns:a16="http://schemas.microsoft.com/office/drawing/2014/main" val="148624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MSFT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GOOGL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34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매수</a:t>
                      </a:r>
                      <a:r>
                        <a:rPr lang="en-US" altLang="ko-KR" dirty="0"/>
                        <a:t>[$]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43.02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167.69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898.46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03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[$]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450.18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43.20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168.35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9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수익률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6.84 %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07984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27739C3-8598-24DD-C5E3-CCFDB3E3BE5C}"/>
              </a:ext>
            </a:extLst>
          </p:cNvPr>
          <p:cNvSpPr txBox="1"/>
          <p:nvPr/>
        </p:nvSpPr>
        <p:spPr>
          <a:xfrm>
            <a:off x="336351" y="4773991"/>
            <a:ext cx="11154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총</a:t>
            </a:r>
            <a:r>
              <a:rPr lang="en-US" altLang="ko-KR" sz="1600" dirty="0"/>
              <a:t> 6.84%</a:t>
            </a:r>
            <a:r>
              <a:rPr lang="ko-KR" altLang="en-US" sz="1600" dirty="0"/>
              <a:t>의 수익률 달성함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한국은행 기준금리</a:t>
            </a:r>
            <a:r>
              <a:rPr lang="en-US" altLang="ko-KR" sz="1600" dirty="0"/>
              <a:t>(25</a:t>
            </a:r>
            <a:r>
              <a:rPr lang="ko-KR" altLang="en-US" sz="1600" dirty="0"/>
              <a:t>년</a:t>
            </a:r>
            <a:r>
              <a:rPr lang="en-US" altLang="ko-KR" sz="1600" dirty="0"/>
              <a:t>02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2.75 [%] </a:t>
            </a:r>
            <a:r>
              <a:rPr lang="ko-KR" altLang="en-US" sz="1600" dirty="0"/>
              <a:t>및 시중은행의 만기 정기예금 기본 금리인 </a:t>
            </a:r>
            <a:r>
              <a:rPr lang="en-US" altLang="ko-KR" sz="1600" dirty="0"/>
              <a:t>2.15~2.6</a:t>
            </a:r>
            <a:r>
              <a:rPr lang="ko-KR" altLang="en-US" sz="1600" dirty="0"/>
              <a:t> </a:t>
            </a:r>
            <a:r>
              <a:rPr lang="en-US" altLang="ko-KR" sz="1600" dirty="0"/>
              <a:t>% [10] </a:t>
            </a:r>
            <a:r>
              <a:rPr lang="ko-KR" altLang="en-US" sz="1600" dirty="0"/>
              <a:t>를 상회함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단편적 사례로 일반화에는 한계가 있음</a:t>
            </a:r>
            <a:endParaRPr lang="en-US" altLang="ko-KR" sz="1600" dirty="0"/>
          </a:p>
          <a:p>
            <a:pPr marL="12001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5B350C-F949-3C2F-789C-08496570A08F}"/>
              </a:ext>
            </a:extLst>
          </p:cNvPr>
          <p:cNvSpPr txBox="1"/>
          <p:nvPr/>
        </p:nvSpPr>
        <p:spPr>
          <a:xfrm>
            <a:off x="8086434" y="1222049"/>
            <a:ext cx="3377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000" b="1" dirty="0" err="1"/>
              <a:t>Tabel</a:t>
            </a:r>
            <a:r>
              <a:rPr lang="en-US" altLang="ko-KR" sz="1000" b="1" dirty="0"/>
              <a:t> 1</a:t>
            </a:r>
            <a:r>
              <a:rPr lang="en-US" altLang="ko-KR" sz="1000" dirty="0"/>
              <a:t> : </a:t>
            </a:r>
            <a:r>
              <a:rPr lang="ko-KR" altLang="en-US" sz="1000" dirty="0"/>
              <a:t>투자 결과 총 정리</a:t>
            </a:r>
            <a:r>
              <a:rPr lang="en-US" altLang="ko-KR" sz="1000" dirty="0"/>
              <a:t>(25.05.23 </a:t>
            </a:r>
            <a:r>
              <a:rPr lang="ko-KR" altLang="en-US" sz="1000" dirty="0"/>
              <a:t>종가 기준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7F18A2-25C3-46F7-B1F2-A483AF69C357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9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EF6D00-2F18-AB0B-8791-A5A359CF9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B2EAE3-A1DF-46D2-5184-617819A6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319D-B16C-B0F1-9EFE-D27D798A49B9}"/>
              </a:ext>
            </a:extLst>
          </p:cNvPr>
          <p:cNvSpPr txBox="1"/>
          <p:nvPr/>
        </p:nvSpPr>
        <p:spPr>
          <a:xfrm>
            <a:off x="336351" y="1348376"/>
            <a:ext cx="7030804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투자 판단력을 기를 수 있도록 지원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장기적 자산 관리 전략에 도움</a:t>
            </a:r>
            <a:endParaRPr lang="en-US" altLang="ko-KR" sz="16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시장 변동성 대응력 강화</a:t>
            </a:r>
            <a:endParaRPr lang="en-US" altLang="ko-KR" sz="16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금융 정보 격차를 줄이고</a:t>
            </a:r>
            <a:r>
              <a:rPr lang="en-US" altLang="ko-KR" sz="1600" dirty="0"/>
              <a:t>, </a:t>
            </a:r>
            <a:r>
              <a:rPr lang="ko-KR" altLang="en-US" sz="1600" dirty="0"/>
              <a:t>노후 불안과 빈곤 문제를 사전에 예방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460531-979A-99BB-6B17-60501F6BCFBD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2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A7B555-DF5E-16E8-66E6-4D996DB74A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C050D7-4BAA-B1C0-A7DC-D6C25650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DA1D4-5D93-EEBD-38E5-BF76E2C1D536}"/>
              </a:ext>
            </a:extLst>
          </p:cNvPr>
          <p:cNvSpPr txBox="1"/>
          <p:nvPr/>
        </p:nvSpPr>
        <p:spPr>
          <a:xfrm>
            <a:off x="2907638" y="2828835"/>
            <a:ext cx="59058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/>
              <a:t>Thank you for listening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7B8301-E54E-DDF7-5299-910A8D21D5AA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1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4B3D0A-A584-4786-8E4D-8A4F7A608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4F4A85-64BA-454A-A00B-FF702073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6B10C4-754B-4572-8D91-D7A6F390264A}"/>
              </a:ext>
            </a:extLst>
          </p:cNvPr>
          <p:cNvSpPr/>
          <p:nvPr/>
        </p:nvSpPr>
        <p:spPr>
          <a:xfrm>
            <a:off x="336351" y="969202"/>
            <a:ext cx="11519648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altLang="ko-KR" sz="1400" dirty="0"/>
              <a:t>[1] </a:t>
            </a:r>
            <a:r>
              <a:rPr lang="ko-KR" altLang="en-US" sz="1400" dirty="0" err="1"/>
              <a:t>이남영</a:t>
            </a:r>
            <a:r>
              <a:rPr lang="en-US" altLang="ko-KR" sz="1400" dirty="0"/>
              <a:t>,”</a:t>
            </a:r>
            <a:r>
              <a:rPr lang="ko-KR" altLang="en-US" sz="1400" dirty="0"/>
              <a:t>한국 노인빈곤율 </a:t>
            </a:r>
            <a:r>
              <a:rPr lang="en-US" altLang="ko-KR" sz="1400" dirty="0"/>
              <a:t>40.4% ‘OECD</a:t>
            </a:r>
            <a:r>
              <a:rPr lang="ko-KR" altLang="en-US" sz="1400" dirty="0"/>
              <a:t>중 최악</a:t>
            </a:r>
            <a:r>
              <a:rPr lang="en-US" altLang="ko-KR" sz="1400" dirty="0"/>
              <a:t>”, </a:t>
            </a:r>
            <a:r>
              <a:rPr lang="ko-KR" altLang="en-US" sz="1400" dirty="0"/>
              <a:t>영남일보</a:t>
            </a:r>
            <a:r>
              <a:rPr lang="en-US" altLang="ko-KR" sz="1400" dirty="0"/>
              <a:t>, 2022,01,23, </a:t>
            </a:r>
            <a:r>
              <a:rPr lang="en-US" altLang="ko-KR" sz="1400" dirty="0">
                <a:hlinkClick r:id="rId2"/>
              </a:rPr>
              <a:t>https://www.yeongnam.com/web/view.php?key=20220123010002728</a:t>
            </a:r>
            <a:endParaRPr lang="en-US" altLang="ko-KR" sz="1400" dirty="0"/>
          </a:p>
          <a:p>
            <a:pPr>
              <a:spcBef>
                <a:spcPts val="800"/>
              </a:spcBef>
            </a:pPr>
            <a:r>
              <a:rPr lang="en-US" altLang="ko-KR" sz="1400" dirty="0"/>
              <a:t>[2] </a:t>
            </a:r>
            <a:r>
              <a:rPr lang="ko-KR" altLang="en-US" sz="1400" dirty="0"/>
              <a:t>국가지표체계</a:t>
            </a:r>
            <a:r>
              <a:rPr lang="en-US" altLang="ko-KR" sz="1400" dirty="0"/>
              <a:t>,2024,12,25, </a:t>
            </a:r>
          </a:p>
          <a:p>
            <a:pPr>
              <a:spcBef>
                <a:spcPts val="800"/>
              </a:spcBef>
            </a:pPr>
            <a:r>
              <a:rPr lang="en-US" altLang="ko-KR" sz="1100" dirty="0"/>
              <a:t>https://www.index.go.kr/unify/idx-info.do?idxCd=5057#:~:text=%EB%85%B8%EC%9D%B8%EC%9D%B8%EA%B5%AC%EC%9D%98%20%EC%83%81%EB%8C%80%EC%A0%81%20%EB%B9%88%EA%B3%A4%EC%9C%A8%EC%9D%80%20%EC%8B%9C%EC%9E%A5%EC%86%8C%EB%93%9D%20%EA%B8%B0%EC%A4%80%EC%9C%BC%EB%A1%9C%20%EB%B3%BC%20%EB%95%8C,46.5%%EC%97%90%EC%84%9C%202023%EB%85%84%2038.2%%EB%A1%9C%20%EA%B0%90%EC%86%8C%ED%95%9C%20%EB%AA%A8%EC%8A%B5%EC%9D%84%20%EB%B3%B4%EC%9D%B4%EA%B3%A0%20%EC%9E%88%EB%8B%A4.</a:t>
            </a:r>
            <a:br>
              <a:rPr lang="en-US" altLang="ko-KR" sz="1400" dirty="0"/>
            </a:br>
            <a:r>
              <a:rPr lang="en-US" altLang="ko-KR" sz="1400" dirty="0"/>
              <a:t>[3] </a:t>
            </a:r>
            <a:r>
              <a:rPr lang="ko-KR" altLang="en-US" sz="1400" dirty="0"/>
              <a:t>보험연구원</a:t>
            </a:r>
            <a:r>
              <a:rPr lang="en-US" altLang="ko-KR" sz="1400" dirty="0"/>
              <a:t>, </a:t>
            </a:r>
            <a:r>
              <a:rPr lang="ko-KR" altLang="en-US" sz="1400" dirty="0"/>
              <a:t>정원석</a:t>
            </a:r>
            <a:r>
              <a:rPr lang="en-US" altLang="ko-KR" sz="1400" dirty="0"/>
              <a:t>, </a:t>
            </a:r>
            <a:r>
              <a:rPr lang="ko-KR" altLang="en-US" sz="1400" dirty="0"/>
              <a:t>김미화</a:t>
            </a:r>
            <a:r>
              <a:rPr lang="en-US" altLang="ko-KR" sz="1400" dirty="0"/>
              <a:t>, </a:t>
            </a:r>
            <a:r>
              <a:rPr lang="ko-KR" altLang="en-US" sz="1400" dirty="0"/>
              <a:t>고령화에 대응한 생애자산관리 서비스 활성화 방안</a:t>
            </a:r>
            <a:r>
              <a:rPr lang="en-US" altLang="ko-KR" sz="1400" dirty="0"/>
              <a:t>: </a:t>
            </a:r>
            <a:r>
              <a:rPr lang="ko-KR" altLang="en-US" sz="1400" dirty="0"/>
              <a:t>중산층 노후소득보장을 위한 재무설계를 중심으로</a:t>
            </a:r>
            <a:r>
              <a:rPr lang="en-US" altLang="ko-KR" sz="1400" dirty="0"/>
              <a:t>, 2015,06</a:t>
            </a:r>
          </a:p>
          <a:p>
            <a:pPr>
              <a:spcBef>
                <a:spcPts val="800"/>
              </a:spcBef>
            </a:pPr>
            <a:r>
              <a:rPr lang="en-US" altLang="ko-KR" sz="1400" dirty="0"/>
              <a:t>[4] </a:t>
            </a:r>
            <a:r>
              <a:rPr lang="ko-KR" altLang="en-US" sz="1400" dirty="0"/>
              <a:t>정진호</a:t>
            </a:r>
            <a:r>
              <a:rPr lang="en-US" altLang="ko-KR" sz="1400" dirty="0"/>
              <a:t>,”</a:t>
            </a:r>
            <a:r>
              <a:rPr lang="ko-KR" altLang="en-US" sz="1400" dirty="0"/>
              <a:t> 국민연금 평균 </a:t>
            </a:r>
            <a:r>
              <a:rPr lang="en-US" altLang="ko-KR" sz="1400" dirty="0"/>
              <a:t>38</a:t>
            </a:r>
            <a:r>
              <a:rPr lang="ko-KR" altLang="en-US" sz="1400" dirty="0"/>
              <a:t>만원 받는데</a:t>
            </a:r>
            <a:r>
              <a:rPr lang="en-US" altLang="ko-KR" sz="1400" dirty="0"/>
              <a:t>…‘</a:t>
            </a:r>
            <a:r>
              <a:rPr lang="ko-KR" altLang="en-US" sz="1400" dirty="0"/>
              <a:t>기초연금 </a:t>
            </a:r>
            <a:r>
              <a:rPr lang="en-US" altLang="ko-KR" sz="1400" dirty="0"/>
              <a:t>40</a:t>
            </a:r>
            <a:r>
              <a:rPr lang="ko-KR" altLang="en-US" sz="1400" dirty="0"/>
              <a:t>만원’ 논란 </a:t>
            </a:r>
            <a:r>
              <a:rPr lang="en-US" altLang="ko-KR" sz="1400" dirty="0"/>
              <a:t>,</a:t>
            </a:r>
            <a:r>
              <a:rPr lang="ko-KR" altLang="en-US" sz="1400" dirty="0"/>
              <a:t>중앙일보</a:t>
            </a:r>
            <a:r>
              <a:rPr lang="en-US" altLang="ko-KR" sz="1400" dirty="0"/>
              <a:t>,2023.11.03,https://www.joongang.co.kr/article/25204434”</a:t>
            </a:r>
          </a:p>
          <a:p>
            <a:pPr>
              <a:spcBef>
                <a:spcPts val="800"/>
              </a:spcBef>
            </a:pPr>
            <a:r>
              <a:rPr lang="en-US" altLang="ko-KR" sz="1400" dirty="0"/>
              <a:t>[5]</a:t>
            </a:r>
            <a:r>
              <a:rPr lang="ko-KR" altLang="en-US" sz="1400" dirty="0"/>
              <a:t>서한기</a:t>
            </a:r>
            <a:r>
              <a:rPr lang="en-US" altLang="ko-KR" sz="1400" dirty="0"/>
              <a:t>, “</a:t>
            </a:r>
            <a:r>
              <a:rPr lang="ko-KR" altLang="en-US" sz="1400" dirty="0"/>
              <a:t>기초연금 수급 노인 </a:t>
            </a:r>
            <a:r>
              <a:rPr lang="en-US" altLang="ko-KR" sz="1400" dirty="0"/>
              <a:t>77.1% "</a:t>
            </a:r>
            <a:r>
              <a:rPr lang="ko-KR" altLang="en-US" sz="1400" dirty="0"/>
              <a:t>노후준비 못 했다</a:t>
            </a:r>
            <a:r>
              <a:rPr lang="en-US" altLang="ko-KR" sz="1400" dirty="0"/>
              <a:t>"…</a:t>
            </a:r>
            <a:r>
              <a:rPr lang="ko-KR" altLang="en-US" sz="1400" dirty="0"/>
              <a:t>그 이유는</a:t>
            </a:r>
            <a:r>
              <a:rPr lang="en-US" altLang="ko-KR" sz="1400" dirty="0"/>
              <a:t>?”,</a:t>
            </a:r>
            <a:r>
              <a:rPr lang="ko-KR" altLang="en-US" sz="1400" dirty="0"/>
              <a:t> 연합뉴스</a:t>
            </a:r>
            <a:r>
              <a:rPr lang="en-US" altLang="ko-KR" sz="1400" dirty="0"/>
              <a:t>,2022.10.19,</a:t>
            </a:r>
            <a:r>
              <a:rPr lang="ko-KR" altLang="en-US" sz="1400" dirty="0"/>
              <a:t>https://www.yna.co.kr/view/AKR20221018072900501</a:t>
            </a:r>
          </a:p>
          <a:p>
            <a:pPr>
              <a:spcBef>
                <a:spcPts val="800"/>
              </a:spcBef>
            </a:pPr>
            <a:r>
              <a:rPr lang="en-US" altLang="ko-KR" sz="1400" dirty="0"/>
              <a:t>[6]</a:t>
            </a:r>
            <a:r>
              <a:rPr lang="ko-KR" altLang="en-US" sz="1400" dirty="0"/>
              <a:t>윤승준</a:t>
            </a:r>
            <a:r>
              <a:rPr lang="en-US" altLang="ko-KR" sz="1400" dirty="0"/>
              <a:t>, “</a:t>
            </a:r>
            <a:r>
              <a:rPr lang="ko-KR" altLang="en-US" sz="1400" dirty="0"/>
              <a:t>연금 소득대체율 </a:t>
            </a:r>
            <a:r>
              <a:rPr lang="en-US" altLang="ko-KR" sz="1400" dirty="0"/>
              <a:t>OECD </a:t>
            </a:r>
            <a:r>
              <a:rPr lang="ko-KR" altLang="en-US" sz="1400" dirty="0"/>
              <a:t>최하위 수준</a:t>
            </a:r>
            <a:r>
              <a:rPr lang="en-US" altLang="ko-KR" sz="1400" dirty="0"/>
              <a:t>… </a:t>
            </a:r>
            <a:r>
              <a:rPr lang="ko-KR" altLang="en-US" sz="1400" dirty="0"/>
              <a:t>정부 연금개혁 ‘뇌관</a:t>
            </a:r>
            <a:r>
              <a:rPr lang="en-US" altLang="ko-KR" sz="1400" dirty="0"/>
              <a:t>”,</a:t>
            </a:r>
            <a:r>
              <a:rPr lang="ko-KR" altLang="en-US" sz="1400" dirty="0" err="1"/>
              <a:t>스카이데일리</a:t>
            </a:r>
            <a:r>
              <a:rPr lang="en-US" altLang="ko-KR" sz="1400" dirty="0"/>
              <a:t>,2022.09.10, </a:t>
            </a:r>
            <a:r>
              <a:rPr lang="en-US" altLang="ko-KR" sz="1400" dirty="0">
                <a:hlinkClick r:id="rId3"/>
              </a:rPr>
              <a:t>https://www.skyedaily.com/news/news_view.html?ID=166586</a:t>
            </a:r>
            <a:endParaRPr lang="en-US" altLang="ko-KR" sz="1400" dirty="0"/>
          </a:p>
          <a:p>
            <a:r>
              <a:rPr lang="en-US" altLang="ko-KR" sz="1400" dirty="0"/>
              <a:t>[7] A comparative study of the MACD-base trading strategies : evidence from the US stock market</a:t>
            </a:r>
          </a:p>
          <a:p>
            <a:r>
              <a:rPr lang="en-US" altLang="ko-KR" sz="1400" dirty="0"/>
              <a:t>[8] Effective Stock Prediction Model using MACD method</a:t>
            </a:r>
          </a:p>
          <a:p>
            <a:r>
              <a:rPr lang="en-US" altLang="ko-KR" sz="1400" dirty="0"/>
              <a:t>[9] tossbank,2025.05.20</a:t>
            </a:r>
          </a:p>
          <a:p>
            <a:r>
              <a:rPr lang="en-US" altLang="ko-KR" sz="1400" dirty="0">
                <a:hlinkClick r:id="rId4"/>
              </a:rPr>
              <a:t>https://www.tossbank.com/articles/four-seasons-portfolio</a:t>
            </a:r>
            <a:endParaRPr lang="en-US" altLang="ko-KR" sz="1400" dirty="0"/>
          </a:p>
          <a:p>
            <a:r>
              <a:rPr lang="en-US" altLang="ko-KR" sz="1400" dirty="0"/>
              <a:t>[10]</a:t>
            </a:r>
            <a:r>
              <a:rPr lang="ko-KR" altLang="en-US" sz="1400" dirty="0"/>
              <a:t>지유진</a:t>
            </a:r>
            <a:r>
              <a:rPr lang="en-US" altLang="ko-KR" sz="1400" dirty="0"/>
              <a:t>,”</a:t>
            </a:r>
            <a:r>
              <a:rPr lang="ko-KR" altLang="en-US" sz="1400" dirty="0"/>
              <a:t> 갈 곳 없는 돈 </a:t>
            </a:r>
            <a:r>
              <a:rPr lang="en-US" altLang="ko-KR" sz="1400" dirty="0"/>
              <a:t>… </a:t>
            </a:r>
            <a:r>
              <a:rPr lang="ko-KR" altLang="en-US" sz="1400" dirty="0"/>
              <a:t>은행 예금보다 </a:t>
            </a:r>
            <a:r>
              <a:rPr lang="en-US" altLang="ko-KR" sz="1400" dirty="0"/>
              <a:t>MMF</a:t>
            </a:r>
            <a:r>
              <a:rPr lang="ko-KR" altLang="en-US" sz="1400" dirty="0"/>
              <a:t>로 몰린다</a:t>
            </a:r>
            <a:r>
              <a:rPr lang="en-US" altLang="ko-KR" sz="1400" dirty="0"/>
              <a:t>”,</a:t>
            </a:r>
            <a:r>
              <a:rPr lang="ko-KR" altLang="en-US" sz="1400" dirty="0"/>
              <a:t>매일경제</a:t>
            </a:r>
            <a:r>
              <a:rPr lang="en-US" altLang="ko-KR" sz="1400" dirty="0"/>
              <a:t>,2025.05.22,</a:t>
            </a:r>
            <a:endParaRPr lang="en-US" altLang="ko-KR" sz="1100" dirty="0"/>
          </a:p>
          <a:p>
            <a:r>
              <a:rPr lang="ko-KR" altLang="en-US" sz="1100" dirty="0"/>
              <a:t>https://www.mk.co.kr/news/economy/11323926#:~:text=%EC%9D%80%ED%96%89%EC%97%B0%ED%95%A9%ED%9A%8C%EC%97%90%20%EB%94%B0%EB%A5%B4%EB%A9%B4%20KB%EA%B5%AD%EB%AF%BC%C2%B7%EC%8B%A0%ED%95%9C%C2%B7%ED%95%98%EB%82%98%C2%B7%EC%9A%B0%EB%A6%AC%C2%B7NH%EB%86%8D%ED%98%91%EC%9D%80%ED%96%89%20%EB%93%B1%205%EB%8C%80%20%EC%8B%9C%EC%A4%91%EC%9D%80%ED%96%89%EC%9D%98%20%EB%A7%8C%EA%B8%B0,1.8%%EA%B9%8C%EC%A7%80%20%ED%95%98%EB%9D%BD%ED%95%98%EB%8A%94%20%EB%93%B1%20%EC%98%88%EA%B8%88%EA%B8%88%EB%A6%AC%EA%B0%80%20%EB%B9%A0%EB%A5%B4%EA%B2%8C%20%EB%82%AE%EC%95%84%EC%A7%80%EB%8A%94%20%EC%B6%94%EC%84%B8%EB%8B%A4.</a:t>
            </a:r>
            <a:endParaRPr lang="en-US" altLang="ko-KR" sz="1100" dirty="0"/>
          </a:p>
          <a:p>
            <a:endParaRPr lang="en-US" altLang="ko-KR" sz="1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0F545D-476C-45BF-975F-7E967EDF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2979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543AC8-6812-6BBE-C350-51D6BFBE33C1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7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876DCF-3B41-0462-1C5E-57BA7D18C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키 </a:t>
            </a:r>
            <a:r>
              <a:rPr lang="ko-KR" altLang="en-US" dirty="0" err="1"/>
              <a:t>발급법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3A7A3C-5271-4141-22AE-1166B86F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1" y="1194955"/>
            <a:ext cx="7587290" cy="4070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F173F3-660B-DD39-8CF0-16FFB3DD285E}"/>
              </a:ext>
            </a:extLst>
          </p:cNvPr>
          <p:cNvSpPr/>
          <p:nvPr/>
        </p:nvSpPr>
        <p:spPr>
          <a:xfrm>
            <a:off x="904991" y="2808665"/>
            <a:ext cx="3051313" cy="654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BDCE2-5E51-575A-231E-C05CD3EC0C6E}"/>
              </a:ext>
            </a:extLst>
          </p:cNvPr>
          <p:cNvSpPr txBox="1"/>
          <p:nvPr/>
        </p:nvSpPr>
        <p:spPr>
          <a:xfrm>
            <a:off x="2219933" y="2916444"/>
            <a:ext cx="400583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51A45F-9436-04A2-25CC-B021832CB4AE}"/>
              </a:ext>
            </a:extLst>
          </p:cNvPr>
          <p:cNvSpPr/>
          <p:nvPr/>
        </p:nvSpPr>
        <p:spPr>
          <a:xfrm>
            <a:off x="904991" y="3474680"/>
            <a:ext cx="3051313" cy="574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AF2BF-0F1C-95C6-A8F4-98EE47CCD6FB}"/>
              </a:ext>
            </a:extLst>
          </p:cNvPr>
          <p:cNvSpPr txBox="1"/>
          <p:nvPr/>
        </p:nvSpPr>
        <p:spPr>
          <a:xfrm>
            <a:off x="2215942" y="3614634"/>
            <a:ext cx="42941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(2)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9FE978-B12B-27DB-9FB8-07366D728D04}"/>
              </a:ext>
            </a:extLst>
          </p:cNvPr>
          <p:cNvSpPr/>
          <p:nvPr/>
        </p:nvSpPr>
        <p:spPr>
          <a:xfrm>
            <a:off x="904991" y="4049335"/>
            <a:ext cx="3051313" cy="574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24553-AC71-5F46-2902-6F67BC75D6E1}"/>
              </a:ext>
            </a:extLst>
          </p:cNvPr>
          <p:cNvSpPr txBox="1"/>
          <p:nvPr/>
        </p:nvSpPr>
        <p:spPr>
          <a:xfrm>
            <a:off x="2215942" y="4111611"/>
            <a:ext cx="42941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(3)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157E1-1735-B194-14E1-567F2E30D9A1}"/>
              </a:ext>
            </a:extLst>
          </p:cNvPr>
          <p:cNvSpPr txBox="1"/>
          <p:nvPr/>
        </p:nvSpPr>
        <p:spPr>
          <a:xfrm>
            <a:off x="4396905" y="4781815"/>
            <a:ext cx="4572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(4)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1534EC-4C7F-78ED-6E2E-97340E2F0F59}"/>
              </a:ext>
            </a:extLst>
          </p:cNvPr>
          <p:cNvCxnSpPr>
            <a:cxnSpLocks/>
          </p:cNvCxnSpPr>
          <p:nvPr/>
        </p:nvCxnSpPr>
        <p:spPr>
          <a:xfrm flipH="1">
            <a:off x="2316480" y="4979357"/>
            <a:ext cx="2080425" cy="0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3ECB48-BD78-49F2-68D6-C85AE68AB7F9}"/>
              </a:ext>
            </a:extLst>
          </p:cNvPr>
          <p:cNvSpPr txBox="1"/>
          <p:nvPr/>
        </p:nvSpPr>
        <p:spPr>
          <a:xfrm>
            <a:off x="8930640" y="1531449"/>
            <a:ext cx="1859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1. </a:t>
            </a:r>
            <a:r>
              <a:rPr lang="ko-KR" altLang="en-US" sz="1600" dirty="0"/>
              <a:t>직업 선택</a:t>
            </a:r>
            <a:endParaRPr lang="en-US" altLang="ko-KR" sz="1600" dirty="0"/>
          </a:p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2. </a:t>
            </a:r>
            <a:r>
              <a:rPr lang="ko-KR" altLang="en-US" sz="1600" dirty="0"/>
              <a:t>조직 선택</a:t>
            </a:r>
            <a:endParaRPr lang="en-US" altLang="ko-KR" sz="1600" dirty="0"/>
          </a:p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3. </a:t>
            </a:r>
            <a:r>
              <a:rPr lang="ko-KR" altLang="en-US" sz="1600" dirty="0"/>
              <a:t>이메일 입력</a:t>
            </a:r>
            <a:endParaRPr lang="en-US" altLang="ko-KR" sz="1600" dirty="0"/>
          </a:p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4. API </a:t>
            </a:r>
            <a:r>
              <a:rPr lang="ko-KR" altLang="en-US" sz="1600" dirty="0"/>
              <a:t>키 발급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AB7FF6-C302-2D58-CC77-F61A218CC6CC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7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9DE040-864C-E3DC-C93C-B44215E85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문제인식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3D150F-76A8-9A1A-96B9-1FDE5453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0A519-A363-8B34-0381-4E6109B0F24E}"/>
              </a:ext>
            </a:extLst>
          </p:cNvPr>
          <p:cNvSpPr txBox="1"/>
          <p:nvPr/>
        </p:nvSpPr>
        <p:spPr>
          <a:xfrm>
            <a:off x="681790" y="4552689"/>
            <a:ext cx="11174209" cy="136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한국의 노인 빈곤율이 경제협력개발기구</a:t>
            </a:r>
            <a:r>
              <a:rPr lang="en-US" altLang="ko-KR" sz="1600" dirty="0"/>
              <a:t>(OECD)</a:t>
            </a:r>
            <a:r>
              <a:rPr lang="ko-KR" altLang="en-US" sz="1600" dirty="0"/>
              <a:t> 회원국 중 가장 높음 </a:t>
            </a:r>
            <a:r>
              <a:rPr lang="en-US" altLang="ko-KR" sz="1600" dirty="0"/>
              <a:t>[2]</a:t>
            </a:r>
          </a:p>
          <a:p>
            <a:pPr marL="285750" indent="-285750" algn="l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노인 빈곤은 정부 재정만으로 감당하기 어렵기 때문에 국민 모두의 부담으로 이어질 수 있는 사회적 문제다 </a:t>
            </a:r>
            <a:r>
              <a:rPr lang="en-US" altLang="ko-KR" sz="1600" dirty="0"/>
              <a:t>[3]</a:t>
            </a:r>
          </a:p>
          <a:p>
            <a:pPr marL="742950" lvl="1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400" dirty="0"/>
              <a:t>기초연금 </a:t>
            </a:r>
            <a:r>
              <a:rPr lang="en-US" altLang="ko-KR" sz="1400" dirty="0"/>
              <a:t>: </a:t>
            </a:r>
            <a:r>
              <a:rPr lang="ko-KR" altLang="en-US" sz="1400" dirty="0"/>
              <a:t>대한민국 국적을 가진 만 </a:t>
            </a:r>
            <a:r>
              <a:rPr lang="en-US" altLang="ko-KR" sz="1400" dirty="0"/>
              <a:t>65</a:t>
            </a:r>
            <a:r>
              <a:rPr lang="ko-KR" altLang="en-US" sz="1400" dirty="0"/>
              <a:t>세 이상인 자 중 소득 하위 </a:t>
            </a:r>
            <a:r>
              <a:rPr lang="en-US" altLang="ko-KR" sz="1400" dirty="0"/>
              <a:t>70% </a:t>
            </a:r>
            <a:r>
              <a:rPr lang="ko-KR" altLang="en-US" sz="1400" dirty="0"/>
              <a:t>이하인 분들께 국가에서 매월 지급하는 연금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D22A2B-887A-CFE2-01F7-DC887D974689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B95FC9-2A7E-42E6-96A2-E12D9B451C94}"/>
              </a:ext>
            </a:extLst>
          </p:cNvPr>
          <p:cNvGrpSpPr/>
          <p:nvPr/>
        </p:nvGrpSpPr>
        <p:grpSpPr>
          <a:xfrm>
            <a:off x="1719398" y="1178201"/>
            <a:ext cx="4111882" cy="3179890"/>
            <a:chOff x="681791" y="1139384"/>
            <a:chExt cx="4111882" cy="3179890"/>
          </a:xfrm>
        </p:grpSpPr>
        <p:pic>
          <p:nvPicPr>
            <p:cNvPr id="1026" name="Picture 2" descr="한국 노인빈곤율 40.4% 'OECD 중 최악'">
              <a:extLst>
                <a:ext uri="{FF2B5EF4-FFF2-40B4-BE49-F238E27FC236}">
                  <a16:creationId xmlns:a16="http://schemas.microsoft.com/office/drawing/2014/main" id="{36AA8076-AA62-F647-C5D3-DB9F3E38E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91" y="1139384"/>
              <a:ext cx="4111882" cy="2897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56C40-7283-6941-3149-FE60FCC7A92A}"/>
                </a:ext>
              </a:extLst>
            </p:cNvPr>
            <p:cNvSpPr txBox="1"/>
            <p:nvPr/>
          </p:nvSpPr>
          <p:spPr>
            <a:xfrm>
              <a:off x="681791" y="4065358"/>
              <a:ext cx="32315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 altLang="ko-KR" sz="1050" dirty="0"/>
                <a:t>(a) OECD </a:t>
              </a:r>
              <a:r>
                <a:rPr lang="ko-KR" altLang="en-US" sz="1050" dirty="0"/>
                <a:t>주요국 노인 </a:t>
              </a:r>
              <a:r>
                <a:rPr lang="ko-KR" altLang="en-US" sz="1050" dirty="0" err="1"/>
                <a:t>빈곤율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[1] </a:t>
              </a:r>
              <a:endParaRPr lang="ko-KR" altLang="en-US" sz="105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B54011-DB57-4720-97D0-D15AC88833D2}"/>
              </a:ext>
            </a:extLst>
          </p:cNvPr>
          <p:cNvGrpSpPr/>
          <p:nvPr/>
        </p:nvGrpSpPr>
        <p:grpSpPr>
          <a:xfrm>
            <a:off x="6237690" y="1189504"/>
            <a:ext cx="3231573" cy="3169640"/>
            <a:chOff x="5047065" y="1139384"/>
            <a:chExt cx="3231573" cy="31696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364675-420A-337E-FD3E-FC224413D324}"/>
                </a:ext>
              </a:extLst>
            </p:cNvPr>
            <p:cNvSpPr txBox="1"/>
            <p:nvPr/>
          </p:nvSpPr>
          <p:spPr>
            <a:xfrm>
              <a:off x="5047065" y="4055108"/>
              <a:ext cx="323157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 altLang="ko-KR" sz="1050" dirty="0"/>
                <a:t>(b) </a:t>
              </a:r>
              <a:r>
                <a:rPr lang="ko-KR" altLang="en-US" sz="1050" dirty="0"/>
                <a:t>한국 노인 빈곤율과 자살률 변화 </a:t>
              </a:r>
              <a:r>
                <a:rPr lang="en-US" altLang="ko-KR" sz="1050" dirty="0"/>
                <a:t>[4]</a:t>
              </a:r>
              <a:endParaRPr lang="ko-KR" altLang="en-US" sz="1050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6AF3B0F-B0B6-E79F-FFED-EB6DC2FD6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0096" y="1139384"/>
              <a:ext cx="3043362" cy="292061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BAA0C06-ED6F-4A8E-B155-4F1FB44A2B4E}"/>
              </a:ext>
            </a:extLst>
          </p:cNvPr>
          <p:cNvSpPr txBox="1"/>
          <p:nvPr/>
        </p:nvSpPr>
        <p:spPr>
          <a:xfrm>
            <a:off x="336351" y="729755"/>
            <a:ext cx="11174209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ko-KR" altLang="en-US" sz="1600" dirty="0"/>
              <a:t>노인 빈곤은 한국의 주요한 사회문제다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4809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BDC997-76F9-E06D-0F9D-55578A98C1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642E63-E928-9751-B666-8D06007A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7CBD6-810C-CB00-1A1B-B6FA24B6B2F8}"/>
              </a:ext>
            </a:extLst>
          </p:cNvPr>
          <p:cNvSpPr txBox="1"/>
          <p:nvPr/>
        </p:nvSpPr>
        <p:spPr>
          <a:xfrm>
            <a:off x="681790" y="4552689"/>
            <a:ext cx="11174209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국민연금의 소득 대체율이 선진국 중 하위를 차지하고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재정 안정성 문제가 있음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400" dirty="0"/>
              <a:t>소득 </a:t>
            </a:r>
            <a:r>
              <a:rPr lang="ko-KR" altLang="en-US" sz="1400" dirty="0" err="1"/>
              <a:t>대체율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연금 가입 기간의 평균 소득에 대하여 받을 연금액이 얼마인가를 나타내는 비율</a:t>
            </a:r>
            <a:endParaRPr lang="en-US" altLang="ko-KR" sz="1600" dirty="0"/>
          </a:p>
          <a:p>
            <a:pPr marL="285750" indent="-285750" algn="l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개인 연금 및 금융상품을 직접 운용할 시 정보가 필요함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자산관리 서비스는 이런 결과를 줄일 수 있는 방법 중 하나 </a:t>
            </a:r>
            <a:r>
              <a:rPr lang="en-US" altLang="ko-KR" sz="1600" dirty="0"/>
              <a:t>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A18CD-F5ED-1BFF-F5EA-A459D6384D8C}"/>
              </a:ext>
            </a:extLst>
          </p:cNvPr>
          <p:cNvSpPr txBox="1"/>
          <p:nvPr/>
        </p:nvSpPr>
        <p:spPr>
          <a:xfrm>
            <a:off x="336351" y="729755"/>
            <a:ext cx="11174209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800"/>
              </a:spcBef>
            </a:pPr>
            <a:r>
              <a:rPr lang="ko-KR" altLang="en-US" sz="1600" dirty="0"/>
              <a:t>대한민국의 노후 소득보장 체계는 취약함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DB874-A6ED-47A9-A3AB-645D37D163C0}"/>
              </a:ext>
            </a:extLst>
          </p:cNvPr>
          <p:cNvSpPr txBox="1"/>
          <p:nvPr/>
        </p:nvSpPr>
        <p:spPr>
          <a:xfrm>
            <a:off x="5923455" y="4043442"/>
            <a:ext cx="3846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050" dirty="0"/>
              <a:t>(b) OECD </a:t>
            </a:r>
            <a:r>
              <a:rPr lang="ko-KR" altLang="en-US" sz="1050" dirty="0"/>
              <a:t>주요국 공적연금 소득 </a:t>
            </a:r>
            <a:r>
              <a:rPr lang="ko-KR" altLang="en-US" sz="1050" dirty="0" err="1"/>
              <a:t>대체율</a:t>
            </a:r>
            <a:r>
              <a:rPr lang="en-US" altLang="ko-KR" sz="1050" dirty="0"/>
              <a:t>(2021</a:t>
            </a:r>
            <a:r>
              <a:rPr lang="ko-KR" altLang="en-US" sz="1050" dirty="0"/>
              <a:t>년 기준</a:t>
            </a:r>
            <a:r>
              <a:rPr lang="en-US" altLang="ko-KR" sz="1050" dirty="0"/>
              <a:t>) [6] </a:t>
            </a:r>
            <a:endParaRPr lang="ko-KR" altLang="en-US" sz="1050" dirty="0"/>
          </a:p>
        </p:txBody>
      </p:sp>
      <p:pic>
        <p:nvPicPr>
          <p:cNvPr id="7" name="Picture 2" descr="[그래픽] 노후 준비 및 고령자 생활비 마련 방법">
            <a:extLst>
              <a:ext uri="{FF2B5EF4-FFF2-40B4-BE49-F238E27FC236}">
                <a16:creationId xmlns:a16="http://schemas.microsoft.com/office/drawing/2014/main" id="{A7AFCBEC-47BB-4F26-9AE1-417DDAE2F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1" t="10865" b="41375"/>
          <a:stretch/>
        </p:blipFill>
        <p:spPr bwMode="auto">
          <a:xfrm>
            <a:off x="1434165" y="1491032"/>
            <a:ext cx="2419364" cy="25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8AB27F-2926-4F3F-AF03-6A79D39B8E1E}"/>
              </a:ext>
            </a:extLst>
          </p:cNvPr>
          <p:cNvSpPr/>
          <p:nvPr/>
        </p:nvSpPr>
        <p:spPr>
          <a:xfrm>
            <a:off x="1434165" y="4043442"/>
            <a:ext cx="20393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(a) </a:t>
            </a:r>
            <a:r>
              <a:rPr lang="ko-KR" altLang="en-US" sz="1050" dirty="0"/>
              <a:t>고령자 생활비 준비 방법</a:t>
            </a:r>
            <a:r>
              <a:rPr lang="en-US" altLang="ko-KR" sz="1050" dirty="0"/>
              <a:t> [5] </a:t>
            </a:r>
            <a:endParaRPr lang="ko-KR" altLang="en-US" sz="1050" dirty="0"/>
          </a:p>
        </p:txBody>
      </p:sp>
      <p:pic>
        <p:nvPicPr>
          <p:cNvPr id="1028" name="Picture 4" descr="http://pds.skyedaily.com/news_large_image/166586_s_1.jpg?20250526212316">
            <a:extLst>
              <a:ext uri="{FF2B5EF4-FFF2-40B4-BE49-F238E27FC236}">
                <a16:creationId xmlns:a16="http://schemas.microsoft.com/office/drawing/2014/main" id="{398A5956-438A-462A-9254-E8DDA2FFA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6" y="1491032"/>
            <a:ext cx="5238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81F9D6C-2428-4882-826B-8F4D34F2196E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DEB7D24-C428-873D-FF0D-4C84C286DE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Problem &amp; Solution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5E855B-007A-31A5-6217-CF249F21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22BDA-9F13-6596-DE83-B488120B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43" y="1565879"/>
            <a:ext cx="2639947" cy="2834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C723D-CE9A-6CF2-B8D3-1313E5862D3F}"/>
              </a:ext>
            </a:extLst>
          </p:cNvPr>
          <p:cNvSpPr txBox="1"/>
          <p:nvPr/>
        </p:nvSpPr>
        <p:spPr>
          <a:xfrm>
            <a:off x="462930" y="4840013"/>
            <a:ext cx="4987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기존 프로그램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자산 항목의 유동적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제거 기능이 제한적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사용 과정이 번거롭다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 시각화</a:t>
            </a:r>
            <a:r>
              <a:rPr lang="en-US" altLang="ko-KR" sz="1600" dirty="0"/>
              <a:t>, </a:t>
            </a:r>
            <a:r>
              <a:rPr lang="ko-KR" altLang="en-US" sz="1600" dirty="0"/>
              <a:t>통합적으로 기능에서 한계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F9FD1-395D-8F3C-EA6B-69521D453D7A}"/>
              </a:ext>
            </a:extLst>
          </p:cNvPr>
          <p:cNvSpPr txBox="1"/>
          <p:nvPr/>
        </p:nvSpPr>
        <p:spPr>
          <a:xfrm>
            <a:off x="6741809" y="4756808"/>
            <a:ext cx="6079149" cy="1935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OSPD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개인이</a:t>
            </a:r>
            <a:r>
              <a:rPr lang="en-US" altLang="ko-KR" sz="1600" dirty="0"/>
              <a:t> </a:t>
            </a:r>
            <a:r>
              <a:rPr lang="ko-KR" altLang="en-US" sz="1600" dirty="0"/>
              <a:t>자유롭게 포트폴리오 수립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주가 데이터 제공 및 매도</a:t>
            </a:r>
            <a:r>
              <a:rPr lang="en-US" altLang="ko-KR" sz="1600" dirty="0"/>
              <a:t>/</a:t>
            </a:r>
            <a:r>
              <a:rPr lang="ko-KR" altLang="en-US" sz="1600" dirty="0"/>
              <a:t>매수 관점 제시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 편의성 및 필요에 따라 기능 확장 및 수정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2EAD46B-A301-AB88-B785-61200504B9F3}"/>
              </a:ext>
            </a:extLst>
          </p:cNvPr>
          <p:cNvSpPr/>
          <p:nvPr/>
        </p:nvSpPr>
        <p:spPr>
          <a:xfrm>
            <a:off x="5746531" y="5369407"/>
            <a:ext cx="698938" cy="4231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AD8BD7-2EA8-A0FF-B05E-9B15E178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82" y="1554611"/>
            <a:ext cx="5860561" cy="2734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A0CB54-0929-E8A1-220B-124D0491C2F0}"/>
              </a:ext>
            </a:extLst>
          </p:cNvPr>
          <p:cNvSpPr txBox="1"/>
          <p:nvPr/>
        </p:nvSpPr>
        <p:spPr>
          <a:xfrm>
            <a:off x="336351" y="827215"/>
            <a:ext cx="115196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OSPD (Open</a:t>
            </a:r>
            <a:r>
              <a:rPr lang="ko-KR" altLang="en-US" dirty="0"/>
              <a:t> </a:t>
            </a:r>
            <a:r>
              <a:rPr lang="en-US" altLang="ko-KR" dirty="0"/>
              <a:t>source Portfolio Designer)</a:t>
            </a:r>
            <a:r>
              <a:rPr lang="ko-KR" altLang="en-US" dirty="0"/>
              <a:t>은 사용자에게 포트폴리오 자산 관리를 지원하는</a:t>
            </a:r>
            <a:r>
              <a:rPr lang="en-US" altLang="ko-KR" dirty="0"/>
              <a:t> MATLAB </a:t>
            </a:r>
            <a:r>
              <a:rPr lang="ko-KR" altLang="en-US" dirty="0"/>
              <a:t>기반의 자산관리 소프트웨어다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5AACF9-354D-451B-BD1B-3EAC3DE6350F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F51DAE-709B-4FC3-A991-9669CA3CCE88}"/>
              </a:ext>
            </a:extLst>
          </p:cNvPr>
          <p:cNvSpPr/>
          <p:nvPr/>
        </p:nvSpPr>
        <p:spPr>
          <a:xfrm>
            <a:off x="921043" y="4273674"/>
            <a:ext cx="16578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(a) </a:t>
            </a:r>
            <a:r>
              <a:rPr lang="ko-KR" altLang="en-US" sz="1050" dirty="0"/>
              <a:t>기존 프로그램</a:t>
            </a:r>
            <a:r>
              <a:rPr lang="en-US" altLang="ko-KR" sz="1050" dirty="0"/>
              <a:t>-</a:t>
            </a:r>
            <a:r>
              <a:rPr lang="ko-KR" altLang="en-US" sz="1050" dirty="0"/>
              <a:t>모바일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47D4B7-5F2B-482D-A1BD-28BBDC859B5D}"/>
              </a:ext>
            </a:extLst>
          </p:cNvPr>
          <p:cNvSpPr/>
          <p:nvPr/>
        </p:nvSpPr>
        <p:spPr>
          <a:xfrm>
            <a:off x="3988093" y="4288722"/>
            <a:ext cx="2002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(b) </a:t>
            </a:r>
            <a:r>
              <a:rPr lang="ko-KR" altLang="en-US" sz="1050" dirty="0"/>
              <a:t>기존 프로그램 </a:t>
            </a:r>
            <a:r>
              <a:rPr lang="en-US" altLang="ko-KR" sz="1050" dirty="0"/>
              <a:t>- </a:t>
            </a:r>
            <a:r>
              <a:rPr lang="ko-KR" altLang="en-US" sz="1050" dirty="0" err="1"/>
              <a:t>웹트레이딩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8991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A03BA-6E3D-D6F2-63A6-5BD25801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47F537A-109A-EE83-48BE-DC3CBF37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38" y="1723189"/>
            <a:ext cx="6296995" cy="4003359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D242B65-0976-034B-B9F6-4073E698E5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기능 소계 </a:t>
            </a:r>
            <a:r>
              <a:rPr lang="en-US" altLang="ko-KR" dirty="0"/>
              <a:t>(1/6)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2ED8A2-49BE-480B-4895-84274FC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468F8-85A5-C1C9-9D17-7B3FF61C701B}"/>
              </a:ext>
            </a:extLst>
          </p:cNvPr>
          <p:cNvSpPr txBox="1"/>
          <p:nvPr/>
        </p:nvSpPr>
        <p:spPr>
          <a:xfrm>
            <a:off x="7871112" y="2016652"/>
            <a:ext cx="45845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dirty="0"/>
              <a:t>1. </a:t>
            </a:r>
            <a:r>
              <a:rPr lang="ko-KR" altLang="en-US" sz="1600" dirty="0"/>
              <a:t>파일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저장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불러오기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새로 만들기</a:t>
            </a:r>
            <a:endParaRPr lang="en-US" altLang="ko-KR" sz="1600" dirty="0"/>
          </a:p>
          <a:p>
            <a:pPr algn="l">
              <a:spcBef>
                <a:spcPts val="800"/>
              </a:spcBef>
            </a:pPr>
            <a:r>
              <a:rPr lang="en-US" altLang="ko-KR" sz="1600" dirty="0"/>
              <a:t>2. API(Application</a:t>
            </a:r>
            <a:r>
              <a:rPr lang="ko-KR" altLang="en-US" sz="1600" dirty="0"/>
              <a:t> </a:t>
            </a:r>
            <a:r>
              <a:rPr lang="en-US" altLang="ko-KR" sz="1600" dirty="0"/>
              <a:t>Programming</a:t>
            </a:r>
            <a:r>
              <a:rPr lang="ko-KR" altLang="en-US" sz="1600" dirty="0"/>
              <a:t> </a:t>
            </a:r>
            <a:r>
              <a:rPr lang="en-US" altLang="ko-KR" sz="1600" dirty="0"/>
              <a:t>Interface)</a:t>
            </a:r>
          </a:p>
          <a:p>
            <a:pPr algn="l">
              <a:spcBef>
                <a:spcPts val="800"/>
              </a:spcBef>
            </a:pPr>
            <a:r>
              <a:rPr lang="en-US" altLang="ko-KR" sz="1600" dirty="0"/>
              <a:t>3. </a:t>
            </a:r>
            <a:r>
              <a:rPr lang="ko-KR" altLang="en-US" sz="1600" dirty="0"/>
              <a:t>종목 검색</a:t>
            </a:r>
            <a:endParaRPr lang="en-US" altLang="ko-KR" sz="1600" dirty="0"/>
          </a:p>
          <a:p>
            <a:pPr algn="l">
              <a:spcBef>
                <a:spcPts val="800"/>
              </a:spcBef>
            </a:pPr>
            <a:r>
              <a:rPr lang="en-US" altLang="ko-KR" sz="1600" dirty="0"/>
              <a:t>4. </a:t>
            </a:r>
            <a:r>
              <a:rPr lang="ko-KR" altLang="en-US" sz="1600" dirty="0"/>
              <a:t>종목 입력</a:t>
            </a:r>
            <a:endParaRPr lang="en-US" altLang="ko-KR" sz="1600" dirty="0"/>
          </a:p>
          <a:p>
            <a:pPr algn="l">
              <a:spcBef>
                <a:spcPts val="800"/>
              </a:spcBef>
            </a:pPr>
            <a:r>
              <a:rPr lang="en-US" altLang="ko-KR" sz="1600" dirty="0"/>
              <a:t>5. </a:t>
            </a:r>
            <a:r>
              <a:rPr lang="ko-KR" altLang="en-US" sz="1600" dirty="0"/>
              <a:t>주가 예측</a:t>
            </a:r>
            <a:endParaRPr lang="en-US" altLang="ko-KR" sz="1600" dirty="0"/>
          </a:p>
          <a:p>
            <a:pPr algn="l">
              <a:spcBef>
                <a:spcPts val="800"/>
              </a:spcBef>
            </a:pPr>
            <a:r>
              <a:rPr lang="en-US" altLang="ko-KR" sz="1600" dirty="0"/>
              <a:t>6. </a:t>
            </a:r>
            <a:r>
              <a:rPr lang="ko-KR" altLang="en-US" sz="1600" dirty="0"/>
              <a:t>자산비율</a:t>
            </a:r>
            <a:endParaRPr lang="en-US" altLang="ko-KR" sz="1600" dirty="0"/>
          </a:p>
          <a:p>
            <a:pPr algn="l">
              <a:spcBef>
                <a:spcPts val="800"/>
              </a:spcBef>
            </a:pPr>
            <a:r>
              <a:rPr lang="en-US" altLang="ko-KR" sz="1600" dirty="0"/>
              <a:t>7. </a:t>
            </a:r>
            <a:r>
              <a:rPr lang="ko-KR" altLang="en-US" sz="1600" dirty="0"/>
              <a:t>환율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7CBF50-C2B8-7A59-01AD-2E09CE06DBE2}"/>
              </a:ext>
            </a:extLst>
          </p:cNvPr>
          <p:cNvSpPr txBox="1"/>
          <p:nvPr/>
        </p:nvSpPr>
        <p:spPr>
          <a:xfrm>
            <a:off x="1041889" y="1269651"/>
            <a:ext cx="4572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05E5A3-ACC5-078A-31BC-B12C68711F69}"/>
              </a:ext>
            </a:extLst>
          </p:cNvPr>
          <p:cNvCxnSpPr>
            <a:cxnSpLocks/>
          </p:cNvCxnSpPr>
          <p:nvPr/>
        </p:nvCxnSpPr>
        <p:spPr>
          <a:xfrm flipH="1">
            <a:off x="708660" y="1484089"/>
            <a:ext cx="332878" cy="417508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51B4C8-B7DA-78FF-7B42-496D39578C5D}"/>
              </a:ext>
            </a:extLst>
          </p:cNvPr>
          <p:cNvSpPr txBox="1"/>
          <p:nvPr/>
        </p:nvSpPr>
        <p:spPr>
          <a:xfrm>
            <a:off x="2148840" y="1286547"/>
            <a:ext cx="4572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(2)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DFB61CF-2869-D79A-C95C-4E665585D817}"/>
              </a:ext>
            </a:extLst>
          </p:cNvPr>
          <p:cNvCxnSpPr>
            <a:cxnSpLocks/>
          </p:cNvCxnSpPr>
          <p:nvPr/>
        </p:nvCxnSpPr>
        <p:spPr>
          <a:xfrm flipH="1">
            <a:off x="915471" y="1484089"/>
            <a:ext cx="1233369" cy="698520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63AA5F-67C4-23F3-36A0-77350F567FF8}"/>
              </a:ext>
            </a:extLst>
          </p:cNvPr>
          <p:cNvSpPr txBox="1"/>
          <p:nvPr/>
        </p:nvSpPr>
        <p:spPr>
          <a:xfrm>
            <a:off x="3013113" y="1269651"/>
            <a:ext cx="4572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(3)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92B02F-34A1-F4A5-F054-44CBDEC7333E}"/>
              </a:ext>
            </a:extLst>
          </p:cNvPr>
          <p:cNvCxnSpPr>
            <a:cxnSpLocks/>
          </p:cNvCxnSpPr>
          <p:nvPr/>
        </p:nvCxnSpPr>
        <p:spPr>
          <a:xfrm flipH="1">
            <a:off x="1668780" y="1467193"/>
            <a:ext cx="1344333" cy="696887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A2880D-E485-72A2-DB32-6DD1B4BCB24B}"/>
              </a:ext>
            </a:extLst>
          </p:cNvPr>
          <p:cNvSpPr/>
          <p:nvPr/>
        </p:nvSpPr>
        <p:spPr>
          <a:xfrm>
            <a:off x="1826596" y="2034570"/>
            <a:ext cx="2280584" cy="861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D112C3-1F85-A3AF-C486-F4C681B63C8A}"/>
              </a:ext>
            </a:extLst>
          </p:cNvPr>
          <p:cNvSpPr txBox="1"/>
          <p:nvPr/>
        </p:nvSpPr>
        <p:spPr>
          <a:xfrm>
            <a:off x="2738288" y="2223742"/>
            <a:ext cx="45720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(4)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681EA2-4D27-CCCE-E418-931077F2BB0C}"/>
              </a:ext>
            </a:extLst>
          </p:cNvPr>
          <p:cNvSpPr txBox="1"/>
          <p:nvPr/>
        </p:nvSpPr>
        <p:spPr>
          <a:xfrm>
            <a:off x="4331281" y="1347394"/>
            <a:ext cx="4572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(5)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3FE474F-55E9-FE05-B543-E9171DC54D5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559881" y="1685948"/>
            <a:ext cx="0" cy="424792"/>
          </a:xfrm>
          <a:prstGeom prst="straightConnector1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7D5C1ED-ECA4-6FE0-92E4-323B18C81137}"/>
              </a:ext>
            </a:extLst>
          </p:cNvPr>
          <p:cNvCxnSpPr/>
          <p:nvPr/>
        </p:nvCxnSpPr>
        <p:spPr>
          <a:xfrm>
            <a:off x="6522720" y="228600"/>
            <a:ext cx="0" cy="0"/>
          </a:xfrm>
          <a:prstGeom prst="line">
            <a:avLst/>
          </a:prstGeom>
          <a:ln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33F4DF-8F9D-A701-ACDE-34CADE719BE0}"/>
              </a:ext>
            </a:extLst>
          </p:cNvPr>
          <p:cNvCxnSpPr>
            <a:cxnSpLocks/>
          </p:cNvCxnSpPr>
          <p:nvPr/>
        </p:nvCxnSpPr>
        <p:spPr>
          <a:xfrm>
            <a:off x="4861560" y="2034570"/>
            <a:ext cx="1915112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FD311B8-E6A7-AE4D-8AD5-44512EB1E10B}"/>
              </a:ext>
            </a:extLst>
          </p:cNvPr>
          <p:cNvCxnSpPr>
            <a:cxnSpLocks/>
          </p:cNvCxnSpPr>
          <p:nvPr/>
        </p:nvCxnSpPr>
        <p:spPr>
          <a:xfrm flipH="1">
            <a:off x="6776672" y="2034570"/>
            <a:ext cx="71" cy="324897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2B77AC3-9E07-610E-ABC9-BB6ACCA27DF6}"/>
              </a:ext>
            </a:extLst>
          </p:cNvPr>
          <p:cNvCxnSpPr>
            <a:cxnSpLocks/>
          </p:cNvCxnSpPr>
          <p:nvPr/>
        </p:nvCxnSpPr>
        <p:spPr>
          <a:xfrm>
            <a:off x="4107180" y="2428429"/>
            <a:ext cx="75438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339CA79-5D68-19BD-D72D-7B87E3AE05C6}"/>
              </a:ext>
            </a:extLst>
          </p:cNvPr>
          <p:cNvCxnSpPr>
            <a:cxnSpLocks/>
          </p:cNvCxnSpPr>
          <p:nvPr/>
        </p:nvCxnSpPr>
        <p:spPr>
          <a:xfrm>
            <a:off x="4107180" y="5257800"/>
            <a:ext cx="2669492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645258-5F20-4D17-0072-4BFCFB00C17D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107180" y="2465085"/>
            <a:ext cx="0" cy="2792715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89C2BCD-A8B6-96DC-814D-ABD87702DCAB}"/>
              </a:ext>
            </a:extLst>
          </p:cNvPr>
          <p:cNvCxnSpPr>
            <a:cxnSpLocks/>
          </p:cNvCxnSpPr>
          <p:nvPr/>
        </p:nvCxnSpPr>
        <p:spPr>
          <a:xfrm>
            <a:off x="4861560" y="2034570"/>
            <a:ext cx="0" cy="39385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C3F7901-1CA2-4381-5AA1-9EDBAC895D86}"/>
              </a:ext>
            </a:extLst>
          </p:cNvPr>
          <p:cNvSpPr txBox="1"/>
          <p:nvPr/>
        </p:nvSpPr>
        <p:spPr>
          <a:xfrm>
            <a:off x="5361916" y="2895600"/>
            <a:ext cx="45720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(6)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73A1130-3884-BA9A-857F-8CEFBBE583EC}"/>
              </a:ext>
            </a:extLst>
          </p:cNvPr>
          <p:cNvSpPr/>
          <p:nvPr/>
        </p:nvSpPr>
        <p:spPr>
          <a:xfrm>
            <a:off x="600099" y="2897237"/>
            <a:ext cx="3507005" cy="2334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DA439B-75BA-3D56-CC1C-AC93842DA7CD}"/>
              </a:ext>
            </a:extLst>
          </p:cNvPr>
          <p:cNvSpPr txBox="1"/>
          <p:nvPr/>
        </p:nvSpPr>
        <p:spPr>
          <a:xfrm>
            <a:off x="2125001" y="3921116"/>
            <a:ext cx="45720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(7)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301011-D0E5-EF61-21A1-78FB2265504A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04DE4-4C80-C467-AA54-D6B69BDBE9F3}"/>
              </a:ext>
            </a:extLst>
          </p:cNvPr>
          <p:cNvSpPr txBox="1"/>
          <p:nvPr/>
        </p:nvSpPr>
        <p:spPr>
          <a:xfrm>
            <a:off x="479638" y="5728628"/>
            <a:ext cx="3231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050" dirty="0"/>
              <a:t>(a) OPSD</a:t>
            </a:r>
            <a:r>
              <a:rPr lang="ko-KR" altLang="en-US" sz="1050" dirty="0"/>
              <a:t>의 메인 화면</a:t>
            </a:r>
          </a:p>
        </p:txBody>
      </p:sp>
    </p:spTree>
    <p:extLst>
      <p:ext uri="{BB962C8B-B14F-4D97-AF65-F5344CB8AC3E}">
        <p14:creationId xmlns:p14="http://schemas.microsoft.com/office/powerpoint/2010/main" val="286465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79075-F6BB-0B76-78BB-8BBA20434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214811-739D-644D-77E7-28CFBF0A92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기능 소계 </a:t>
            </a:r>
            <a:r>
              <a:rPr lang="en-US" altLang="ko-KR" dirty="0"/>
              <a:t>(2/6)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8B4427-8D73-A20F-293F-B620B7D4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ED49A-8AD8-1A15-595B-B5E0C049B0BC}"/>
              </a:ext>
            </a:extLst>
          </p:cNvPr>
          <p:cNvSpPr txBox="1"/>
          <p:nvPr/>
        </p:nvSpPr>
        <p:spPr>
          <a:xfrm>
            <a:off x="336351" y="792480"/>
            <a:ext cx="5025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dirty="0"/>
              <a:t>API : </a:t>
            </a:r>
            <a:r>
              <a:rPr lang="ko-KR" altLang="en-US" sz="1600" dirty="0"/>
              <a:t>프로그램이 통신할 수 있게 하는 메커니즘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6CB44-743E-B4E0-E92A-2F8299B2D021}"/>
              </a:ext>
            </a:extLst>
          </p:cNvPr>
          <p:cNvSpPr txBox="1"/>
          <p:nvPr/>
        </p:nvSpPr>
        <p:spPr>
          <a:xfrm>
            <a:off x="540433" y="4529157"/>
            <a:ext cx="9985558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금융관련 정보사이트</a:t>
            </a:r>
            <a:r>
              <a:rPr lang="en-US" altLang="ko-KR" sz="1600" dirty="0"/>
              <a:t>(ALPHA VANTAGE)</a:t>
            </a:r>
            <a:r>
              <a:rPr lang="ko-KR" altLang="en-US" sz="1600" dirty="0"/>
              <a:t>와 통신하기 위해  </a:t>
            </a:r>
            <a:r>
              <a:rPr lang="en-US" altLang="ko-KR" sz="1600" dirty="0"/>
              <a:t>API</a:t>
            </a:r>
            <a:r>
              <a:rPr lang="ko-KR" altLang="en-US" sz="1600" dirty="0"/>
              <a:t>입력해야 함</a:t>
            </a:r>
            <a:endParaRPr lang="en-US" altLang="ko-KR" sz="1600" dirty="0"/>
          </a:p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구성요소</a:t>
            </a:r>
            <a:endParaRPr lang="en-US" altLang="ko-KR" sz="1600" dirty="0"/>
          </a:p>
          <a:p>
            <a:pPr marL="800100" lvl="1" indent="-342900">
              <a:spcBef>
                <a:spcPts val="800"/>
              </a:spcBef>
              <a:buFont typeface="+mj-lt"/>
              <a:buAutoNum type="arabicPeriod"/>
            </a:pPr>
            <a:r>
              <a:rPr lang="en-US" altLang="ko-KR" sz="1600" dirty="0"/>
              <a:t> API </a:t>
            </a:r>
            <a:r>
              <a:rPr lang="ko-KR" altLang="en-US" sz="1600" dirty="0"/>
              <a:t>입력 창</a:t>
            </a:r>
            <a:r>
              <a:rPr lang="en-US" altLang="ko-KR" sz="1600" dirty="0"/>
              <a:t> : </a:t>
            </a:r>
            <a:r>
              <a:rPr lang="ko-KR" altLang="en-US" sz="1600" dirty="0"/>
              <a:t>발급받은 </a:t>
            </a:r>
            <a:r>
              <a:rPr lang="en-US" altLang="ko-KR" sz="1600" dirty="0"/>
              <a:t>API</a:t>
            </a:r>
            <a:r>
              <a:rPr lang="ko-KR" altLang="en-US" sz="1600" dirty="0"/>
              <a:t>를 입력</a:t>
            </a:r>
            <a:endParaRPr lang="en-US" altLang="ko-KR" sz="1600" dirty="0"/>
          </a:p>
          <a:p>
            <a:pPr marL="800100" lvl="1" indent="-342900">
              <a:spcBef>
                <a:spcPts val="800"/>
              </a:spcBef>
              <a:buFont typeface="+mj-lt"/>
              <a:buAutoNum type="arabicPeriod"/>
            </a:pPr>
            <a:r>
              <a:rPr lang="ko-KR" altLang="en-US" sz="1600" dirty="0"/>
              <a:t>저장</a:t>
            </a:r>
            <a:endParaRPr lang="en-US" altLang="ko-KR" sz="1600" dirty="0"/>
          </a:p>
          <a:p>
            <a:pPr marL="800100" lvl="1" indent="-342900">
              <a:spcBef>
                <a:spcPts val="800"/>
              </a:spcBef>
              <a:buFont typeface="+mj-lt"/>
              <a:buAutoNum type="arabicPeriod"/>
            </a:pPr>
            <a:r>
              <a:rPr lang="en-US" altLang="ko-KR" sz="1600" dirty="0"/>
              <a:t>API </a:t>
            </a:r>
            <a:r>
              <a:rPr lang="ko-KR" altLang="en-US" sz="1600" dirty="0"/>
              <a:t>발급 링크</a:t>
            </a:r>
            <a:endParaRPr lang="en-US" altLang="ko-KR" sz="1600" dirty="0"/>
          </a:p>
          <a:p>
            <a:pPr marL="800100" lvl="1" indent="-342900">
              <a:spcBef>
                <a:spcPts val="800"/>
              </a:spcBef>
              <a:buFont typeface="+mj-lt"/>
              <a:buAutoNum type="arabicPeriod"/>
            </a:pPr>
            <a:r>
              <a:rPr lang="en-US" altLang="ko-KR" sz="1600" dirty="0"/>
              <a:t>API </a:t>
            </a:r>
            <a:r>
              <a:rPr lang="ko-KR" altLang="en-US" sz="1600" dirty="0"/>
              <a:t>가이드 </a:t>
            </a:r>
            <a:endParaRPr lang="en-US" altLang="ko-KR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8E2727-B64B-10DA-4A37-5C338018CF4B}"/>
              </a:ext>
            </a:extLst>
          </p:cNvPr>
          <p:cNvGrpSpPr/>
          <p:nvPr/>
        </p:nvGrpSpPr>
        <p:grpSpPr>
          <a:xfrm>
            <a:off x="1189482" y="1404550"/>
            <a:ext cx="4172227" cy="2602275"/>
            <a:chOff x="566028" y="1585261"/>
            <a:chExt cx="4696480" cy="3029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3CD1F62-3F22-FEBC-B336-3C447D7E8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28" y="1585261"/>
              <a:ext cx="4696480" cy="30293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52CCE6-44A4-A44F-D565-98447E2CD8C1}"/>
                </a:ext>
              </a:extLst>
            </p:cNvPr>
            <p:cNvSpPr txBox="1"/>
            <p:nvPr/>
          </p:nvSpPr>
          <p:spPr>
            <a:xfrm>
              <a:off x="2367280" y="2517894"/>
              <a:ext cx="2895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Ex) 7SMMIM1ED9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138120-EC24-14FF-031A-5A59B1A1D706}"/>
                </a:ext>
              </a:extLst>
            </p:cNvPr>
            <p:cNvSpPr/>
            <p:nvPr/>
          </p:nvSpPr>
          <p:spPr>
            <a:xfrm>
              <a:off x="697370" y="2354580"/>
              <a:ext cx="4301350" cy="5256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28BE2E-527B-8863-F3A8-E4AF2C782150}"/>
                </a:ext>
              </a:extLst>
            </p:cNvPr>
            <p:cNvSpPr txBox="1"/>
            <p:nvPr/>
          </p:nvSpPr>
          <p:spPr>
            <a:xfrm>
              <a:off x="1844409" y="2462424"/>
              <a:ext cx="457200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 altLang="ko-KR" sz="1600" b="1" dirty="0">
                  <a:solidFill>
                    <a:srgbClr val="FF0000"/>
                  </a:solidFill>
                </a:rPr>
                <a:t>(1)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E5B29B-5B4F-310E-2A3A-C850A02CC8A7}"/>
                </a:ext>
              </a:extLst>
            </p:cNvPr>
            <p:cNvSpPr/>
            <p:nvPr/>
          </p:nvSpPr>
          <p:spPr>
            <a:xfrm>
              <a:off x="697370" y="2964292"/>
              <a:ext cx="4301350" cy="5256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B7B5FC-1AF5-D0D7-3AE4-20C3FA943294}"/>
                </a:ext>
              </a:extLst>
            </p:cNvPr>
            <p:cNvSpPr txBox="1"/>
            <p:nvPr/>
          </p:nvSpPr>
          <p:spPr>
            <a:xfrm>
              <a:off x="1844409" y="3050953"/>
              <a:ext cx="457200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 altLang="ko-KR" sz="1600" b="1" dirty="0">
                  <a:solidFill>
                    <a:srgbClr val="FF0000"/>
                  </a:solidFill>
                </a:rPr>
                <a:t>(2)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842AD86-1EC0-9AE6-084C-F94EC7C4A229}"/>
                </a:ext>
              </a:extLst>
            </p:cNvPr>
            <p:cNvSpPr/>
            <p:nvPr/>
          </p:nvSpPr>
          <p:spPr>
            <a:xfrm>
              <a:off x="721308" y="3567024"/>
              <a:ext cx="2166672" cy="5550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261D622-6B2F-47A5-BA48-22EFC5F2ECC3}"/>
                </a:ext>
              </a:extLst>
            </p:cNvPr>
            <p:cNvSpPr/>
            <p:nvPr/>
          </p:nvSpPr>
          <p:spPr>
            <a:xfrm>
              <a:off x="2991908" y="3567024"/>
              <a:ext cx="2006812" cy="5550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48480E-FCE5-0E79-6591-25BD4D36C60A}"/>
                </a:ext>
              </a:extLst>
            </p:cNvPr>
            <p:cNvSpPr txBox="1"/>
            <p:nvPr/>
          </p:nvSpPr>
          <p:spPr>
            <a:xfrm>
              <a:off x="799726" y="3649565"/>
              <a:ext cx="457200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 altLang="ko-KR" sz="1600" b="1" dirty="0">
                  <a:solidFill>
                    <a:srgbClr val="FF0000"/>
                  </a:solidFill>
                </a:rPr>
                <a:t>(3)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98E9D8-C7F5-24AD-1EC2-78115F0BBBC3}"/>
                </a:ext>
              </a:extLst>
            </p:cNvPr>
            <p:cNvSpPr txBox="1"/>
            <p:nvPr/>
          </p:nvSpPr>
          <p:spPr>
            <a:xfrm>
              <a:off x="2991908" y="3667882"/>
              <a:ext cx="457200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l">
                <a:spcBef>
                  <a:spcPts val="800"/>
                </a:spcBef>
              </a:pPr>
              <a:r>
                <a:rPr lang="en-US" altLang="ko-KR" sz="1600" b="1" dirty="0">
                  <a:solidFill>
                    <a:srgbClr val="FF0000"/>
                  </a:solidFill>
                </a:rPr>
                <a:t>(4)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3A349F-BB16-9311-5E92-BBDC4FB47C58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311D86-2C5E-F225-74DC-29B6FE42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61" y="1420500"/>
            <a:ext cx="4655385" cy="2586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03A9A4-3236-C7CA-18D5-BCC70D4D1C6E}"/>
              </a:ext>
            </a:extLst>
          </p:cNvPr>
          <p:cNvSpPr txBox="1"/>
          <p:nvPr/>
        </p:nvSpPr>
        <p:spPr>
          <a:xfrm>
            <a:off x="1115538" y="3990972"/>
            <a:ext cx="3231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050" dirty="0"/>
              <a:t>(a) ADTH</a:t>
            </a:r>
            <a:r>
              <a:rPr lang="ko-KR" altLang="en-US" sz="1050" dirty="0"/>
              <a:t>의 </a:t>
            </a:r>
            <a:r>
              <a:rPr lang="en-US" altLang="ko-KR" sz="1050" dirty="0"/>
              <a:t>API </a:t>
            </a:r>
            <a:r>
              <a:rPr lang="ko-KR" altLang="en-US" sz="1050" dirty="0"/>
              <a:t>입력 인터페이스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5A4EA-0FD3-40CE-03E6-EE263990719B}"/>
              </a:ext>
            </a:extLst>
          </p:cNvPr>
          <p:cNvSpPr txBox="1"/>
          <p:nvPr/>
        </p:nvSpPr>
        <p:spPr>
          <a:xfrm>
            <a:off x="5860561" y="3990972"/>
            <a:ext cx="3231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050" dirty="0"/>
              <a:t>(b) API </a:t>
            </a:r>
            <a:r>
              <a:rPr lang="ko-KR" altLang="en-US" sz="1050" dirty="0"/>
              <a:t>발급 방법 </a:t>
            </a:r>
            <a:r>
              <a:rPr lang="en-US" altLang="ko-KR" sz="1050" dirty="0"/>
              <a:t>pdf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0382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1173B-4607-259E-124F-40492FB01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F053CF8-F0D2-86DF-CFCA-07DD148A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5" y="1577300"/>
            <a:ext cx="3920962" cy="1567968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6FDA388-8DD6-3646-19AF-B7D76F8CD4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기능 소계 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9340DC-8F39-94BB-AEB2-3DFC07CF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93EB4-9019-6BCA-01FD-89A732DCD78E}"/>
              </a:ext>
            </a:extLst>
          </p:cNvPr>
          <p:cNvSpPr txBox="1"/>
          <p:nvPr/>
        </p:nvSpPr>
        <p:spPr>
          <a:xfrm>
            <a:off x="336351" y="792480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ko-KR" altLang="en-US" sz="1600" dirty="0"/>
              <a:t>종목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22EC9-4B86-8646-3FF9-44E7946582A8}"/>
              </a:ext>
            </a:extLst>
          </p:cNvPr>
          <p:cNvSpPr txBox="1"/>
          <p:nvPr/>
        </p:nvSpPr>
        <p:spPr>
          <a:xfrm>
            <a:off x="336351" y="4689130"/>
            <a:ext cx="109377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사용자는 관심 있는 자산의 식별자</a:t>
            </a:r>
            <a:r>
              <a:rPr lang="en-US" altLang="ko-KR" sz="1600" dirty="0"/>
              <a:t>(symbol)</a:t>
            </a:r>
            <a:r>
              <a:rPr lang="ko-KR" altLang="en-US" sz="1600" dirty="0"/>
              <a:t>를 입력하여</a:t>
            </a:r>
            <a:r>
              <a:rPr lang="en-US" altLang="ko-KR" sz="1600" dirty="0"/>
              <a:t>, </a:t>
            </a:r>
            <a:r>
              <a:rPr lang="ko-KR" altLang="en-US" sz="1600" dirty="0"/>
              <a:t>중</a:t>
            </a:r>
            <a:r>
              <a:rPr lang="en-US" altLang="ko-KR" sz="1600" dirty="0"/>
              <a:t>·</a:t>
            </a:r>
            <a:r>
              <a:rPr lang="ko-KR" altLang="en-US" sz="1600" dirty="0"/>
              <a:t>단기적인 가격 추이를 예측할 수 있음</a:t>
            </a:r>
            <a:endParaRPr lang="en-US" altLang="ko-KR" sz="1600" dirty="0"/>
          </a:p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원하는 자산</a:t>
            </a:r>
            <a:r>
              <a:rPr lang="en-US" altLang="ko-KR" sz="1600" dirty="0"/>
              <a:t>(</a:t>
            </a:r>
            <a:r>
              <a:rPr lang="ko-KR" altLang="en-US" sz="1600" dirty="0"/>
              <a:t>금융상품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symbol</a:t>
            </a:r>
            <a:r>
              <a:rPr lang="ko-KR" altLang="en-US" sz="1600" dirty="0"/>
              <a:t>을 확인하여 기입 후 저장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미국 상장 자산에 최적화</a:t>
            </a:r>
            <a:r>
              <a:rPr lang="ko-KR" altLang="en-US" sz="1600" dirty="0"/>
              <a:t>되어 있으며</a:t>
            </a:r>
            <a:r>
              <a:rPr lang="en-US" altLang="ko-KR" sz="1600" dirty="0"/>
              <a:t>, </a:t>
            </a:r>
            <a:r>
              <a:rPr lang="ko-KR" altLang="en-US" sz="1600" b="1" dirty="0"/>
              <a:t>국내 종목은 지원에 제한</a:t>
            </a:r>
            <a:r>
              <a:rPr lang="ko-KR" altLang="en-US" sz="1600" dirty="0"/>
              <a:t>이 있음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537761-8DE1-A443-AB26-2EA07551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927" y="1170189"/>
            <a:ext cx="3524742" cy="25169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4559EF-22CD-4A3C-3D03-DEFC5401D5BE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5133F-4F86-37E3-3DE7-98F5492606D8}"/>
              </a:ext>
            </a:extLst>
          </p:cNvPr>
          <p:cNvSpPr txBox="1"/>
          <p:nvPr/>
        </p:nvSpPr>
        <p:spPr>
          <a:xfrm>
            <a:off x="565480" y="2260624"/>
            <a:ext cx="3249470" cy="432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Ex) apple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9384E-88B9-B046-20CE-EEB2CACEBC5D}"/>
              </a:ext>
            </a:extLst>
          </p:cNvPr>
          <p:cNvSpPr txBox="1"/>
          <p:nvPr/>
        </p:nvSpPr>
        <p:spPr>
          <a:xfrm>
            <a:off x="574429" y="3148445"/>
            <a:ext cx="3231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050" dirty="0"/>
              <a:t>(a) </a:t>
            </a:r>
            <a:r>
              <a:rPr lang="ko-KR" altLang="en-US" sz="1050" dirty="0"/>
              <a:t>종목검색시 나타나는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4F54F6-EB43-07E3-7F5C-8637D49A3FFC}"/>
              </a:ext>
            </a:extLst>
          </p:cNvPr>
          <p:cNvSpPr txBox="1"/>
          <p:nvPr/>
        </p:nvSpPr>
        <p:spPr>
          <a:xfrm>
            <a:off x="4710927" y="3736690"/>
            <a:ext cx="3231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050" dirty="0"/>
              <a:t>(b) </a:t>
            </a:r>
            <a:r>
              <a:rPr lang="ko-KR" altLang="en-US" sz="1050" dirty="0"/>
              <a:t>금융상품 검색 결과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0239E-1250-CD9B-CAC0-C259BF3DD73F}"/>
              </a:ext>
            </a:extLst>
          </p:cNvPr>
          <p:cNvSpPr txBox="1"/>
          <p:nvPr/>
        </p:nvSpPr>
        <p:spPr>
          <a:xfrm>
            <a:off x="8350952" y="3061202"/>
            <a:ext cx="3231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050" dirty="0"/>
              <a:t>(c) Symbol </a:t>
            </a:r>
            <a:r>
              <a:rPr lang="ko-KR" altLang="en-US" sz="1050" dirty="0"/>
              <a:t>입력 창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2E7C90-8295-4220-A3BE-D68C9265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237" y="1822422"/>
            <a:ext cx="343900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2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49865-A5F3-0C98-35B0-5D3CE9B9B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3B8C5E-815C-61C0-04DD-F5F20CBD4A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기능 소계 </a:t>
            </a:r>
            <a:r>
              <a:rPr lang="en-US" altLang="ko-KR" dirty="0"/>
              <a:t>(4/6)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B6AEE3-67E3-8BC3-D483-E93F72C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AFBF8-DE57-F645-3008-A373FEF186C6}"/>
              </a:ext>
            </a:extLst>
          </p:cNvPr>
          <p:cNvSpPr txBox="1"/>
          <p:nvPr/>
        </p:nvSpPr>
        <p:spPr>
          <a:xfrm>
            <a:off x="336351" y="792480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ko-KR" altLang="en-US" sz="1600" dirty="0"/>
              <a:t>투자관점 제공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8F852-FFB1-DDBC-EFFB-4C7C453434BA}"/>
              </a:ext>
            </a:extLst>
          </p:cNvPr>
          <p:cNvSpPr txBox="1"/>
          <p:nvPr/>
        </p:nvSpPr>
        <p:spPr>
          <a:xfrm>
            <a:off x="7616881" y="1571849"/>
            <a:ext cx="42812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1. </a:t>
            </a:r>
            <a:r>
              <a:rPr lang="ko-KR" altLang="en-US" sz="1600" dirty="0"/>
              <a:t>주가 그래프</a:t>
            </a:r>
            <a:endParaRPr lang="en-US" altLang="ko-KR" sz="1600" dirty="0"/>
          </a:p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2. </a:t>
            </a:r>
            <a:r>
              <a:rPr lang="ko-KR" altLang="en-US" sz="1600" dirty="0"/>
              <a:t>이동평균성 그래프</a:t>
            </a:r>
            <a:endParaRPr lang="en-US" altLang="ko-KR" sz="1600" dirty="0"/>
          </a:p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3. MACD</a:t>
            </a:r>
            <a:r>
              <a:rPr lang="ko-KR" altLang="en-US" sz="1600" dirty="0"/>
              <a:t> 그래프</a:t>
            </a:r>
            <a:r>
              <a:rPr lang="en-US" altLang="ko-KR" sz="1600" dirty="0"/>
              <a:t>[5,6]</a:t>
            </a:r>
          </a:p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4. </a:t>
            </a:r>
            <a:r>
              <a:rPr lang="ko-KR" altLang="en-US" sz="1600" dirty="0"/>
              <a:t>선형보관 그래프</a:t>
            </a:r>
            <a:endParaRPr lang="en-US" altLang="ko-KR" sz="1600" dirty="0"/>
          </a:p>
          <a:p>
            <a:pPr marL="285750" indent="-285750" algn="l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5. </a:t>
            </a:r>
            <a:r>
              <a:rPr lang="ko-KR" altLang="en-US" sz="1600" dirty="0"/>
              <a:t>기업재무제표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PER = </a:t>
            </a:r>
            <a:r>
              <a:rPr lang="ko-KR" altLang="en-US" sz="1600" dirty="0"/>
              <a:t>주가</a:t>
            </a:r>
            <a:r>
              <a:rPr lang="en-US" altLang="ko-KR" sz="1600" dirty="0"/>
              <a:t>/</a:t>
            </a:r>
            <a:r>
              <a:rPr lang="ko-KR" altLang="en-US" sz="1600" dirty="0"/>
              <a:t>주당순이익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PBR =</a:t>
            </a:r>
            <a:r>
              <a:rPr lang="ko-KR" altLang="en-US" sz="1600" dirty="0"/>
              <a:t>주가</a:t>
            </a:r>
            <a:r>
              <a:rPr lang="en-US" altLang="ko-KR" sz="1600" dirty="0"/>
              <a:t>/</a:t>
            </a:r>
            <a:r>
              <a:rPr lang="ko-KR" altLang="en-US" sz="1600" dirty="0"/>
              <a:t>주당</a:t>
            </a:r>
            <a:r>
              <a:rPr lang="en-US" altLang="ko-KR" sz="1600" dirty="0"/>
              <a:t> </a:t>
            </a:r>
            <a:r>
              <a:rPr lang="ko-KR" altLang="en-US" sz="1600" dirty="0"/>
              <a:t>순자산</a:t>
            </a:r>
            <a:endParaRPr lang="en-US" altLang="ko-KR" sz="1600" dirty="0"/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ROE= </a:t>
            </a:r>
            <a:r>
              <a:rPr lang="ko-KR" altLang="en-US" sz="1600" dirty="0"/>
              <a:t>당기순이익</a:t>
            </a:r>
            <a:r>
              <a:rPr lang="en-US" altLang="ko-KR" sz="1600" dirty="0"/>
              <a:t>/</a:t>
            </a:r>
            <a:r>
              <a:rPr lang="ko-KR" altLang="en-US" sz="1600" dirty="0"/>
              <a:t>자기자본</a:t>
            </a:r>
            <a:r>
              <a:rPr lang="en-US" altLang="ko-KR" sz="1600" dirty="0"/>
              <a:t>*100%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Profit Margin =</a:t>
            </a:r>
            <a:r>
              <a:rPr lang="ko-KR" altLang="en-US" sz="1600" dirty="0"/>
              <a:t>당기순이익</a:t>
            </a:r>
            <a:r>
              <a:rPr lang="en-US" altLang="ko-KR" sz="1600" dirty="0"/>
              <a:t>/</a:t>
            </a:r>
            <a:r>
              <a:rPr lang="ko-KR" altLang="en-US" sz="1600" dirty="0"/>
              <a:t>매출</a:t>
            </a:r>
            <a:r>
              <a:rPr lang="en-US" altLang="ko-KR" sz="1600" dirty="0"/>
              <a:t>*100%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Target Price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8947A5-D72E-FBAA-90C8-B3D0B2997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51" y="1646850"/>
            <a:ext cx="6831830" cy="33910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9DDEB9-2201-D3AE-E594-4BDB94A436FE}"/>
              </a:ext>
            </a:extLst>
          </p:cNvPr>
          <p:cNvSpPr/>
          <p:nvPr/>
        </p:nvSpPr>
        <p:spPr>
          <a:xfrm>
            <a:off x="5860561" y="1906348"/>
            <a:ext cx="1356776" cy="302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ADE10-BE11-6346-17ED-415D1AAB5DD2}"/>
              </a:ext>
            </a:extLst>
          </p:cNvPr>
          <p:cNvSpPr txBox="1"/>
          <p:nvPr/>
        </p:nvSpPr>
        <p:spPr>
          <a:xfrm>
            <a:off x="6331439" y="3173113"/>
            <a:ext cx="45720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(5)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C91085-AF79-5890-E30D-70AD3AC1690A}"/>
              </a:ext>
            </a:extLst>
          </p:cNvPr>
          <p:cNvSpPr/>
          <p:nvPr/>
        </p:nvSpPr>
        <p:spPr>
          <a:xfrm>
            <a:off x="433043" y="1658447"/>
            <a:ext cx="5284018" cy="835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A878C-7D57-F399-C395-F841F4B31F01}"/>
              </a:ext>
            </a:extLst>
          </p:cNvPr>
          <p:cNvSpPr txBox="1"/>
          <p:nvPr/>
        </p:nvSpPr>
        <p:spPr>
          <a:xfrm>
            <a:off x="4243666" y="1739098"/>
            <a:ext cx="178058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BCF566-C6AB-E7D9-C2DD-221DFC624F18}"/>
              </a:ext>
            </a:extLst>
          </p:cNvPr>
          <p:cNvSpPr/>
          <p:nvPr/>
        </p:nvSpPr>
        <p:spPr>
          <a:xfrm>
            <a:off x="453887" y="2505416"/>
            <a:ext cx="5284018" cy="835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3D6FF-3215-2875-7494-8E22CF87A4A7}"/>
              </a:ext>
            </a:extLst>
          </p:cNvPr>
          <p:cNvSpPr txBox="1"/>
          <p:nvPr/>
        </p:nvSpPr>
        <p:spPr>
          <a:xfrm>
            <a:off x="4264510" y="2586067"/>
            <a:ext cx="178058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(2)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9BC713-4A7E-32B1-C97A-48017A424A84}"/>
              </a:ext>
            </a:extLst>
          </p:cNvPr>
          <p:cNvSpPr/>
          <p:nvPr/>
        </p:nvSpPr>
        <p:spPr>
          <a:xfrm>
            <a:off x="531236" y="3340788"/>
            <a:ext cx="5284018" cy="835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311EE-0DE9-71C9-95A1-5E62B0B863E0}"/>
              </a:ext>
            </a:extLst>
          </p:cNvPr>
          <p:cNvSpPr txBox="1"/>
          <p:nvPr/>
        </p:nvSpPr>
        <p:spPr>
          <a:xfrm>
            <a:off x="4264510" y="3375298"/>
            <a:ext cx="178058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(3)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9DF3BA-FF45-09C4-6A31-3BC5539C8EA5}"/>
              </a:ext>
            </a:extLst>
          </p:cNvPr>
          <p:cNvSpPr/>
          <p:nvPr/>
        </p:nvSpPr>
        <p:spPr>
          <a:xfrm>
            <a:off x="458651" y="4164529"/>
            <a:ext cx="5284018" cy="835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ED159-073E-4064-A182-E68CE01E68F8}"/>
              </a:ext>
            </a:extLst>
          </p:cNvPr>
          <p:cNvSpPr txBox="1"/>
          <p:nvPr/>
        </p:nvSpPr>
        <p:spPr>
          <a:xfrm>
            <a:off x="4191925" y="4199039"/>
            <a:ext cx="1780584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600" b="1" dirty="0">
                <a:solidFill>
                  <a:srgbClr val="FF0000"/>
                </a:solidFill>
              </a:rPr>
              <a:t>(4)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2CFBA2-3954-E146-7326-CC70910D4C9C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68CF2-D4B3-4F84-ABB5-6A4D53A82154}"/>
              </a:ext>
            </a:extLst>
          </p:cNvPr>
          <p:cNvSpPr txBox="1"/>
          <p:nvPr/>
        </p:nvSpPr>
        <p:spPr>
          <a:xfrm>
            <a:off x="374404" y="5024870"/>
            <a:ext cx="3231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altLang="ko-KR" sz="1050" dirty="0"/>
              <a:t>(a) </a:t>
            </a:r>
            <a:r>
              <a:rPr lang="ko-KR" altLang="en-US" sz="1050" dirty="0"/>
              <a:t>가격 추정 화면</a:t>
            </a:r>
          </a:p>
        </p:txBody>
      </p:sp>
    </p:spTree>
    <p:extLst>
      <p:ext uri="{BB962C8B-B14F-4D97-AF65-F5344CB8AC3E}">
        <p14:creationId xmlns:p14="http://schemas.microsoft.com/office/powerpoint/2010/main" val="225998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DB8B7A-A175-EEA4-D6A0-EF14C644A8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CC5D15-E7FD-94D9-B45C-2B0E570C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478-9129-48E8-9961-39FFA6D4C398}" type="slidenum">
              <a:rPr lang="ko-KR" altLang="en-US" smtClean="0"/>
              <a:pPr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3BF814-A47E-18BE-7AF4-A8B3CB1723EE}"/>
                  </a:ext>
                </a:extLst>
              </p:cNvPr>
              <p:cNvSpPr txBox="1"/>
              <p:nvPr/>
            </p:nvSpPr>
            <p:spPr>
              <a:xfrm>
                <a:off x="336351" y="854877"/>
                <a:ext cx="1055332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800"/>
                  </a:spcBef>
                </a:pPr>
                <a:endParaRPr lang="en-US" altLang="ko-KR" sz="1600" dirty="0"/>
              </a:p>
              <a:p>
                <a:pPr marL="285750" indent="-285750" algn="l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이동평균성 그래프</a:t>
                </a:r>
                <a:endParaRPr lang="en-US" altLang="ko-KR" sz="1600" dirty="0"/>
              </a:p>
              <a:p>
                <a:pPr marL="742950" lvl="1" indent="-28575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일정 기간의 가격 평균을 구해 만든 선형 그래프</a:t>
                </a:r>
                <a:r>
                  <a:rPr lang="en-US" altLang="ko-KR" sz="1600" dirty="0"/>
                  <a:t>.</a:t>
                </a:r>
              </a:p>
              <a:p>
                <a:pPr marL="742950" lvl="1" indent="-28575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가격 변동의 </a:t>
                </a:r>
                <a:r>
                  <a:rPr lang="en-US" altLang="ko-KR" sz="1600" dirty="0"/>
                  <a:t>"</a:t>
                </a:r>
                <a:r>
                  <a:rPr lang="ko-KR" altLang="en-US" sz="1600" dirty="0"/>
                  <a:t>추세</a:t>
                </a:r>
                <a:r>
                  <a:rPr lang="en-US" altLang="ko-KR" sz="1600" dirty="0"/>
                  <a:t>"</a:t>
                </a:r>
                <a:r>
                  <a:rPr lang="ko-KR" altLang="en-US" sz="1600" dirty="0"/>
                  <a:t>를 부드럽게 표현하고 단기</a:t>
                </a:r>
                <a:r>
                  <a:rPr lang="en-US" altLang="ko-KR" sz="1600" dirty="0"/>
                  <a:t>/</a:t>
                </a:r>
                <a:r>
                  <a:rPr lang="ko-KR" altLang="en-US" sz="1600" dirty="0"/>
                  <a:t>중기</a:t>
                </a:r>
                <a:r>
                  <a:rPr lang="en-US" altLang="ko-KR" sz="1600" dirty="0"/>
                  <a:t>/</a:t>
                </a:r>
                <a:r>
                  <a:rPr lang="ko-KR" altLang="en-US" sz="1600" dirty="0"/>
                  <a:t>장기 방향성을 확인하는 데 사용됨</a:t>
                </a:r>
              </a:p>
              <a:p>
                <a:pPr marL="742950" lvl="1" indent="-28575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 algn="l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MACD</a:t>
                </a:r>
                <a:r>
                  <a:rPr lang="ko-KR" altLang="en-US" sz="1600" dirty="0"/>
                  <a:t> 그래프</a:t>
                </a:r>
                <a:endParaRPr lang="en-US" altLang="ko-KR" sz="1600" dirty="0"/>
              </a:p>
              <a:p>
                <a:pPr marL="742950" lvl="1" indent="-28575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2</a:t>
                </a:r>
                <a:r>
                  <a:rPr lang="ko-KR" altLang="en-US" sz="1600" dirty="0"/>
                  <a:t>개의 이동평균선 간 차이를 계산하여 만든 모멘텀 기반 지표</a:t>
                </a:r>
              </a:p>
              <a:p>
                <a:pPr marL="742950" lvl="1" indent="-28575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추세 전환 시점을 빠르게 포착하는 데 유용</a:t>
                </a:r>
                <a:endParaRPr lang="en-US" altLang="ko-KR" sz="1600" dirty="0"/>
              </a:p>
              <a:p>
                <a:pPr marL="742950" lvl="1" indent="-28575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 marL="285750" indent="-285750" algn="l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선형보관 그래프</a:t>
                </a:r>
                <a:endParaRPr lang="en-US" altLang="ko-KR" sz="1600" dirty="0"/>
              </a:p>
              <a:p>
                <a:pPr marL="742950" lvl="1" indent="-28575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두 점 사이의 값을 직선으로 연결하여 중간 값을 추정하는 방식</a:t>
                </a:r>
              </a:p>
              <a:p>
                <a:pPr marL="742950" lvl="1" indent="-28575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데이터 간격이 일정하지 않거나 누락된 데이터를 </a:t>
                </a:r>
                <a:r>
                  <a:rPr lang="ko-KR" altLang="en-US" sz="1600" dirty="0" err="1"/>
                  <a:t>보간하는</a:t>
                </a:r>
                <a:r>
                  <a:rPr lang="ko-KR" altLang="en-US" sz="1600" dirty="0"/>
                  <a:t> 데 사용</a:t>
                </a:r>
                <a:endParaRPr lang="en-US" altLang="ko-KR" sz="1600" dirty="0"/>
              </a:p>
              <a:p>
                <a:pPr marL="742950" lvl="1" indent="-28575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 err="1"/>
                  <a:t>두점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​,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​), (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​,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​) 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사이에서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​&lt;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1​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일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3BF814-A47E-18BE-7AF4-A8B3CB172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51" y="854877"/>
                <a:ext cx="10553322" cy="4524315"/>
              </a:xfrm>
              <a:prstGeom prst="rect">
                <a:avLst/>
              </a:prstGeom>
              <a:blipFill>
                <a:blip r:embed="rId2"/>
                <a:stretch>
                  <a:fillRect l="-231" b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5E9BB7-14DA-C0C8-6B4B-F404E405D299}"/>
                  </a:ext>
                </a:extLst>
              </p:cNvPr>
              <p:cNvSpPr txBox="1"/>
              <p:nvPr/>
            </p:nvSpPr>
            <p:spPr>
              <a:xfrm flipH="1">
                <a:off x="3485785" y="5761890"/>
                <a:ext cx="3418610" cy="473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5E9BB7-14DA-C0C8-6B4B-F404E405D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85785" y="5761890"/>
                <a:ext cx="3418610" cy="473206"/>
              </a:xfrm>
              <a:prstGeom prst="rect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757541EF-229F-C33A-1B70-09E6B5F619DA}"/>
              </a:ext>
            </a:extLst>
          </p:cNvPr>
          <p:cNvSpPr/>
          <p:nvPr/>
        </p:nvSpPr>
        <p:spPr>
          <a:xfrm>
            <a:off x="9936480" y="6619298"/>
            <a:ext cx="2106584" cy="213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13009"/>
      </p:ext>
    </p:extLst>
  </p:cSld>
  <p:clrMapOvr>
    <a:masterClrMapping/>
  </p:clrMapOvr>
</p:sld>
</file>

<file path=ppt/theme/theme1.xml><?xml version="1.0" encoding="utf-8"?>
<a:theme xmlns:a="http://schemas.openxmlformats.org/drawingml/2006/main" name="신영테마2308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HY신명조">
      <a:majorFont>
        <a:latin typeface="Times New Roman"/>
        <a:ea typeface="HY신명조"/>
        <a:cs typeface=""/>
      </a:majorFont>
      <a:minorFont>
        <a:latin typeface="Times New Roman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miter lim="800000"/>
          <a:headEnd type="none" w="sm" len="sm"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5750" indent="-285750" algn="l">
          <a:spcBef>
            <a:spcPts val="800"/>
          </a:spcBef>
          <a:buFont typeface="Arial" panose="020B0604020202020204" pitchFamily="34" charset="0"/>
          <a:buChar char="•"/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신영테마230810" id="{9B5C9FF5-5121-4DF4-9548-1AD12A2BFED3}" vid="{22043872-B5CC-41E3-A610-3E8BFA64FC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신영테마230810</Template>
  <TotalTime>115157</TotalTime>
  <Words>2280</Words>
  <Application>Microsoft Office PowerPoint</Application>
  <PresentationFormat>와이드스크린</PresentationFormat>
  <Paragraphs>234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HY신명조</vt:lpstr>
      <vt:lpstr>맑은 고딕</vt:lpstr>
      <vt:lpstr>Arial</vt:lpstr>
      <vt:lpstr>Cambria Math</vt:lpstr>
      <vt:lpstr>Times New Roman</vt:lpstr>
      <vt:lpstr>신영테마230810</vt:lpstr>
      <vt:lpstr>Open Source Portfolio Design Software 전략적 자산 관리를 위한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연소기 설계</dc:title>
  <dc:creator>이재훈</dc:creator>
  <cp:lastModifiedBy>PC</cp:lastModifiedBy>
  <cp:revision>1740</cp:revision>
  <dcterms:created xsi:type="dcterms:W3CDTF">2024-05-20T04:50:42Z</dcterms:created>
  <dcterms:modified xsi:type="dcterms:W3CDTF">2025-05-27T15:28:36Z</dcterms:modified>
</cp:coreProperties>
</file>