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ko-KR"/>
    </a:defPPr>
    <a:lvl1pPr marL="0" algn="l" defTabSz="1783537" rtl="0" eaLnBrk="1" latinLnBrk="1" hangingPunct="1">
      <a:defRPr sz="3511" kern="1200">
        <a:solidFill>
          <a:schemeClr val="tx1"/>
        </a:solidFill>
        <a:latin typeface="+mn-lt"/>
        <a:ea typeface="+mn-ea"/>
        <a:cs typeface="+mn-cs"/>
      </a:defRPr>
    </a:lvl1pPr>
    <a:lvl2pPr marL="891769" algn="l" defTabSz="1783537" rtl="0" eaLnBrk="1" latinLnBrk="1" hangingPunct="1">
      <a:defRPr sz="3511" kern="1200">
        <a:solidFill>
          <a:schemeClr val="tx1"/>
        </a:solidFill>
        <a:latin typeface="+mn-lt"/>
        <a:ea typeface="+mn-ea"/>
        <a:cs typeface="+mn-cs"/>
      </a:defRPr>
    </a:lvl2pPr>
    <a:lvl3pPr marL="1783537" algn="l" defTabSz="1783537" rtl="0" eaLnBrk="1" latinLnBrk="1" hangingPunct="1">
      <a:defRPr sz="3511" kern="1200">
        <a:solidFill>
          <a:schemeClr val="tx1"/>
        </a:solidFill>
        <a:latin typeface="+mn-lt"/>
        <a:ea typeface="+mn-ea"/>
        <a:cs typeface="+mn-cs"/>
      </a:defRPr>
    </a:lvl3pPr>
    <a:lvl4pPr marL="2675306" algn="l" defTabSz="1783537" rtl="0" eaLnBrk="1" latinLnBrk="1" hangingPunct="1">
      <a:defRPr sz="3511" kern="1200">
        <a:solidFill>
          <a:schemeClr val="tx1"/>
        </a:solidFill>
        <a:latin typeface="+mn-lt"/>
        <a:ea typeface="+mn-ea"/>
        <a:cs typeface="+mn-cs"/>
      </a:defRPr>
    </a:lvl4pPr>
    <a:lvl5pPr marL="3567074" algn="l" defTabSz="1783537" rtl="0" eaLnBrk="1" latinLnBrk="1" hangingPunct="1">
      <a:defRPr sz="3511" kern="1200">
        <a:solidFill>
          <a:schemeClr val="tx1"/>
        </a:solidFill>
        <a:latin typeface="+mn-lt"/>
        <a:ea typeface="+mn-ea"/>
        <a:cs typeface="+mn-cs"/>
      </a:defRPr>
    </a:lvl5pPr>
    <a:lvl6pPr marL="4458843" algn="l" defTabSz="1783537" rtl="0" eaLnBrk="1" latinLnBrk="1" hangingPunct="1">
      <a:defRPr sz="3511" kern="1200">
        <a:solidFill>
          <a:schemeClr val="tx1"/>
        </a:solidFill>
        <a:latin typeface="+mn-lt"/>
        <a:ea typeface="+mn-ea"/>
        <a:cs typeface="+mn-cs"/>
      </a:defRPr>
    </a:lvl6pPr>
    <a:lvl7pPr marL="5350612" algn="l" defTabSz="1783537" rtl="0" eaLnBrk="1" latinLnBrk="1" hangingPunct="1">
      <a:defRPr sz="3511" kern="1200">
        <a:solidFill>
          <a:schemeClr val="tx1"/>
        </a:solidFill>
        <a:latin typeface="+mn-lt"/>
        <a:ea typeface="+mn-ea"/>
        <a:cs typeface="+mn-cs"/>
      </a:defRPr>
    </a:lvl7pPr>
    <a:lvl8pPr marL="6242380" algn="l" defTabSz="1783537" rtl="0" eaLnBrk="1" latinLnBrk="1" hangingPunct="1">
      <a:defRPr sz="3511" kern="1200">
        <a:solidFill>
          <a:schemeClr val="tx1"/>
        </a:solidFill>
        <a:latin typeface="+mn-lt"/>
        <a:ea typeface="+mn-ea"/>
        <a:cs typeface="+mn-cs"/>
      </a:defRPr>
    </a:lvl8pPr>
    <a:lvl9pPr marL="7134149" algn="l" defTabSz="1783537" rtl="0" eaLnBrk="1" latinLnBrk="1" hangingPunct="1">
      <a:defRPr sz="35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111" autoAdjust="0"/>
    <p:restoredTop sz="94660"/>
  </p:normalViewPr>
  <p:slideViewPr>
    <p:cSldViewPr snapToGrid="0">
      <p:cViewPr>
        <p:scale>
          <a:sx n="63" d="100"/>
          <a:sy n="63" d="100"/>
        </p:scale>
        <p:origin x="-2672" y="-46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1EC0-BCCE-4111-A01A-2D9F9D9C8EF9}" type="datetimeFigureOut">
              <a:rPr lang="ko-KR" altLang="en-US" smtClean="0"/>
              <a:t>2024. 6. 23.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E1B-1866-441D-BCEF-19BEE433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7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1EC0-BCCE-4111-A01A-2D9F9D9C8EF9}" type="datetimeFigureOut">
              <a:rPr lang="ko-KR" altLang="en-US" smtClean="0"/>
              <a:t>2024. 6. 23.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E1B-1866-441D-BCEF-19BEE433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70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1EC0-BCCE-4111-A01A-2D9F9D9C8EF9}" type="datetimeFigureOut">
              <a:rPr lang="ko-KR" altLang="en-US" smtClean="0"/>
              <a:t>2024. 6. 23.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E1B-1866-441D-BCEF-19BEE433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2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1EC0-BCCE-4111-A01A-2D9F9D9C8EF9}" type="datetimeFigureOut">
              <a:rPr lang="ko-KR" altLang="en-US" smtClean="0"/>
              <a:t>2024. 6. 23.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E1B-1866-441D-BCEF-19BEE433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4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1EC0-BCCE-4111-A01A-2D9F9D9C8EF9}" type="datetimeFigureOut">
              <a:rPr lang="ko-KR" altLang="en-US" smtClean="0"/>
              <a:t>2024. 6. 23.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E1B-1866-441D-BCEF-19BEE433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6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1EC0-BCCE-4111-A01A-2D9F9D9C8EF9}" type="datetimeFigureOut">
              <a:rPr lang="ko-KR" altLang="en-US" smtClean="0"/>
              <a:t>2024. 6. 23.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E1B-1866-441D-BCEF-19BEE433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2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1EC0-BCCE-4111-A01A-2D9F9D9C8EF9}" type="datetimeFigureOut">
              <a:rPr lang="ko-KR" altLang="en-US" smtClean="0"/>
              <a:t>2024. 6. 23.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E1B-1866-441D-BCEF-19BEE433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4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1EC0-BCCE-4111-A01A-2D9F9D9C8EF9}" type="datetimeFigureOut">
              <a:rPr lang="ko-KR" altLang="en-US" smtClean="0"/>
              <a:t>2024. 6. 23.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E1B-1866-441D-BCEF-19BEE433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1EC0-BCCE-4111-A01A-2D9F9D9C8EF9}" type="datetimeFigureOut">
              <a:rPr lang="ko-KR" altLang="en-US" smtClean="0"/>
              <a:t>2024. 6. 23.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E1B-1866-441D-BCEF-19BEE433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7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1EC0-BCCE-4111-A01A-2D9F9D9C8EF9}" type="datetimeFigureOut">
              <a:rPr lang="ko-KR" altLang="en-US" smtClean="0"/>
              <a:t>2024. 6. 23.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E1B-1866-441D-BCEF-19BEE433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5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1EC0-BCCE-4111-A01A-2D9F9D9C8EF9}" type="datetimeFigureOut">
              <a:rPr lang="ko-KR" altLang="en-US" smtClean="0"/>
              <a:t>2024. 6. 23.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9E1B-1866-441D-BCEF-19BEE433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53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B1EC0-BCCE-4111-A01A-2D9F9D9C8EF9}" type="datetimeFigureOut">
              <a:rPr lang="ko-KR" altLang="en-US" smtClean="0"/>
              <a:t>2024. 6. 23.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09E1B-1866-441D-BCEF-19BEE433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6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4" y="1025485"/>
            <a:ext cx="30275213" cy="428022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72914" y="3113755"/>
            <a:ext cx="17419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주민들과 함께 만드는 공공데이터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2914" y="6218434"/>
            <a:ext cx="269189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 dirty="0" err="1">
                <a:latin typeface="KoPub돋움체 Bold"/>
                <a:ea typeface="KoPub돋움체 Bold"/>
              </a:rPr>
              <a:t>국립한밭대학교</a:t>
            </a:r>
            <a:r>
              <a:rPr lang="ko-KR" altLang="en-US" sz="4800" dirty="0">
                <a:latin typeface="KoPub돋움체 Bold"/>
                <a:ea typeface="KoPub돋움체 Bold"/>
              </a:rPr>
              <a:t> </a:t>
            </a:r>
            <a:r>
              <a:rPr lang="ko-KR" altLang="en-US" sz="4800" dirty="0" err="1">
                <a:latin typeface="KoPub돋움체 Bold"/>
                <a:ea typeface="KoPub돋움체 Bold"/>
              </a:rPr>
              <a:t>리빙랩</a:t>
            </a:r>
            <a:r>
              <a:rPr lang="ko-KR" altLang="en-US" sz="4800" dirty="0">
                <a:latin typeface="KoPub돋움체 Bold"/>
                <a:ea typeface="KoPub돋움체 Bold"/>
              </a:rPr>
              <a:t> </a:t>
            </a:r>
            <a:r>
              <a:rPr lang="en-US" altLang="ko-KR" sz="4800" dirty="0">
                <a:latin typeface="KoPub돋움체 Bold"/>
                <a:ea typeface="KoPub돋움체 Bold"/>
              </a:rPr>
              <a:t>4</a:t>
            </a:r>
            <a:r>
              <a:rPr lang="ko-KR" altLang="en-US" sz="4800" dirty="0">
                <a:latin typeface="KoPub돋움체 Bold"/>
                <a:ea typeface="KoPub돋움체 Bold"/>
              </a:rPr>
              <a:t>팀 프라임 </a:t>
            </a:r>
            <a:r>
              <a:rPr lang="en-US" altLang="ko-KR" sz="4800" dirty="0">
                <a:latin typeface="KoPub돋움체 Bold"/>
                <a:ea typeface="KoPub돋움체 Bold"/>
              </a:rPr>
              <a:t>(</a:t>
            </a:r>
            <a:r>
              <a:rPr lang="ko-KR" altLang="en-US" sz="4800" dirty="0">
                <a:latin typeface="KoPub돋움체 Bold"/>
                <a:ea typeface="KoPub돋움체 Bold"/>
              </a:rPr>
              <a:t>김영빈</a:t>
            </a:r>
            <a:r>
              <a:rPr lang="en-US" altLang="ko-KR" sz="4800" dirty="0">
                <a:latin typeface="KoPub돋움체 Bold"/>
                <a:ea typeface="KoPub돋움체 Bold"/>
              </a:rPr>
              <a:t>,</a:t>
            </a:r>
            <a:r>
              <a:rPr lang="ko-KR" altLang="en-US" sz="4800" dirty="0">
                <a:latin typeface="KoPub돋움체 Bold"/>
                <a:ea typeface="KoPub돋움체 Bold"/>
              </a:rPr>
              <a:t> 장재혁</a:t>
            </a:r>
            <a:r>
              <a:rPr lang="en-US" altLang="ko-KR" sz="4800" dirty="0">
                <a:latin typeface="KoPub돋움체 Bold"/>
                <a:ea typeface="KoPub돋움체 Bold"/>
              </a:rPr>
              <a:t>,</a:t>
            </a:r>
            <a:r>
              <a:rPr lang="ko-KR" altLang="en-US" sz="4800" dirty="0">
                <a:latin typeface="KoPub돋움체 Bold"/>
                <a:ea typeface="KoPub돋움체 Bold"/>
              </a:rPr>
              <a:t> </a:t>
            </a:r>
            <a:r>
              <a:rPr lang="ko-KR" altLang="en-US" sz="4800" dirty="0" err="1">
                <a:latin typeface="KoPub돋움체 Bold"/>
                <a:ea typeface="KoPub돋움체 Bold"/>
              </a:rPr>
              <a:t>서진주</a:t>
            </a:r>
            <a:r>
              <a:rPr lang="en-US" altLang="ko-KR" sz="4800" dirty="0">
                <a:latin typeface="KoPub돋움체 Bold"/>
                <a:ea typeface="KoPub돋움체 Bold"/>
              </a:rPr>
              <a:t>,</a:t>
            </a:r>
            <a:r>
              <a:rPr lang="ko-KR" altLang="en-US" sz="4800" dirty="0">
                <a:latin typeface="KoPub돋움체 Bold"/>
                <a:ea typeface="KoPub돋움체 Bold"/>
              </a:rPr>
              <a:t> </a:t>
            </a:r>
            <a:r>
              <a:rPr lang="ko-KR" altLang="en-US" sz="4800" dirty="0" err="1">
                <a:latin typeface="KoPub돋움체 Bold"/>
                <a:ea typeface="KoPub돋움체 Bold"/>
              </a:rPr>
              <a:t>강은찬</a:t>
            </a:r>
            <a:r>
              <a:rPr lang="en-US" altLang="ko-KR" sz="4800" dirty="0">
                <a:latin typeface="KoPub돋움체 Bold"/>
                <a:ea typeface="KoPub돋움체 Bold"/>
              </a:rPr>
              <a:t>,</a:t>
            </a:r>
            <a:r>
              <a:rPr lang="ko-KR" altLang="en-US" sz="4800" dirty="0">
                <a:latin typeface="KoPub돋움체 Bold"/>
                <a:ea typeface="KoPub돋움체 Bold"/>
              </a:rPr>
              <a:t> 이해나</a:t>
            </a:r>
            <a:r>
              <a:rPr lang="en-US" altLang="ko-KR" sz="4800" dirty="0">
                <a:latin typeface="KoPub돋움체 Bold"/>
                <a:ea typeface="KoPub돋움체 Bold"/>
              </a:rPr>
              <a:t>)</a:t>
            </a:r>
            <a:r>
              <a:rPr lang="ko-KR" altLang="en-US" sz="4800" dirty="0">
                <a:latin typeface="KoPub돋움체 Bold"/>
                <a:ea typeface="KoPub돋움체 Bold"/>
              </a:rPr>
              <a:t>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913" y="8384481"/>
            <a:ext cx="13160468" cy="9494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12393" y="8595942"/>
            <a:ext cx="4164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연구배경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547" y="8384481"/>
            <a:ext cx="13160468" cy="89532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056691" y="8595942"/>
            <a:ext cx="4164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연구결과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06972" y="24729384"/>
            <a:ext cx="13160468" cy="949472"/>
          </a:xfrm>
          <a:prstGeom prst="rect">
            <a:avLst/>
          </a:prstGeom>
        </p:spPr>
      </p:pic>
      <p:sp>
        <p:nvSpPr>
          <p:cNvPr id="24" name="TextBox 10"/>
          <p:cNvSpPr txBox="1"/>
          <p:nvPr/>
        </p:nvSpPr>
        <p:spPr>
          <a:xfrm>
            <a:off x="1980883" y="30560878"/>
            <a:ext cx="11717513" cy="7676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ts val="3300"/>
              </a:lnSpc>
              <a:defRPr/>
            </a:pPr>
            <a:r>
              <a:rPr lang="ko-KR" altLang="en-US" sz="2600" spc="-150" dirty="0">
                <a:latin typeface="KoPub돋움체 Medium"/>
                <a:ea typeface="KoPub돋움체 Medium"/>
              </a:rPr>
              <a:t>사용자에게 이미지 데이터와 텍스트 데이터들을 데이터베이스에 </a:t>
            </a:r>
            <a:r>
              <a:rPr lang="ko-KR" altLang="en-US" sz="2600" spc="-150" dirty="0" err="1">
                <a:latin typeface="KoPub돋움체 Medium"/>
                <a:ea typeface="KoPub돋움체 Medium"/>
              </a:rPr>
              <a:t>받아오기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 위해 위와 같이 설계하였다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.</a:t>
            </a:r>
          </a:p>
          <a:p>
            <a:pPr marL="514350" lvl="0" indent="-514350" algn="just">
              <a:lnSpc>
                <a:spcPts val="3300"/>
              </a:lnSpc>
              <a:buAutoNum type="arabicPeriod"/>
              <a:defRPr/>
            </a:pPr>
            <a:r>
              <a:rPr lang="ko-KR" altLang="en-US" sz="2600" spc="-150" dirty="0">
                <a:latin typeface="KoPub돋움체 Medium"/>
                <a:ea typeface="KoPub돋움체 Medium"/>
              </a:rPr>
              <a:t>사용자에게 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API</a:t>
            </a:r>
            <a:r>
              <a:rPr lang="ko-KR" altLang="en-US" sz="2600" spc="-150" dirty="0" err="1">
                <a:latin typeface="KoPub돋움체 Medium"/>
                <a:ea typeface="KoPub돋움체 Medium"/>
              </a:rPr>
              <a:t>를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 통해 데이터들을 받아와 데이터베이스에 전송</a:t>
            </a:r>
            <a:endParaRPr lang="en-US" altLang="ko-KR" sz="2600" spc="-150" dirty="0">
              <a:latin typeface="KoPub돋움체 Medium"/>
              <a:ea typeface="KoPub돋움체 Medium"/>
            </a:endParaRPr>
          </a:p>
          <a:p>
            <a:pPr marL="514350" lvl="0" indent="-514350" algn="just">
              <a:lnSpc>
                <a:spcPts val="3300"/>
              </a:lnSpc>
              <a:buAutoNum type="arabicPeriod"/>
              <a:defRPr/>
            </a:pPr>
            <a:r>
              <a:rPr lang="ko-KR" altLang="en-US" sz="2600" spc="-150" dirty="0">
                <a:latin typeface="KoPub돋움체 Medium"/>
                <a:ea typeface="KoPub돋움체 Medium"/>
              </a:rPr>
              <a:t>이미지 데이터는 해당 경로만 데이터베이스에 전송하고 이미지 파일을 파일 시스템에 저장</a:t>
            </a:r>
            <a:endParaRPr lang="en-US" altLang="ko-KR" sz="2600" spc="-150" dirty="0">
              <a:latin typeface="KoPub돋움체 Medium"/>
              <a:ea typeface="KoPub돋움체 Medium"/>
            </a:endParaRPr>
          </a:p>
          <a:p>
            <a:pPr marL="514350" lvl="0" indent="-514350" algn="just">
              <a:lnSpc>
                <a:spcPts val="3300"/>
              </a:lnSpc>
              <a:buAutoNum type="arabicPeriod"/>
              <a:defRPr/>
            </a:pPr>
            <a:r>
              <a:rPr lang="ko-KR" altLang="en-US" sz="2600" spc="-150" dirty="0">
                <a:latin typeface="KoPub돋움체 Medium"/>
                <a:ea typeface="KoPub돋움체 Medium"/>
              </a:rPr>
              <a:t>해당 데이터들을 처음 </a:t>
            </a:r>
            <a:r>
              <a:rPr lang="ko-KR" altLang="en-US" sz="2600" spc="-150" dirty="0" err="1">
                <a:latin typeface="KoPub돋움체 Medium"/>
                <a:ea typeface="KoPub돋움체 Medium"/>
              </a:rPr>
              <a:t>저장할때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 특정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(</a:t>
            </a:r>
            <a:r>
              <a:rPr lang="en-US" altLang="ko-KR" sz="2600" spc="-150" dirty="0" err="1">
                <a:latin typeface="KoPub돋움체 Medium"/>
                <a:ea typeface="KoPub돋움체 Medium"/>
              </a:rPr>
              <a:t>isOK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)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 컬럼에 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false 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값으로 저장</a:t>
            </a:r>
            <a:endParaRPr lang="en-US" altLang="ko-KR" sz="2600" spc="-150" dirty="0">
              <a:latin typeface="KoPub돋움체 Medium"/>
              <a:ea typeface="KoPub돋움체 Medium"/>
            </a:endParaRPr>
          </a:p>
          <a:p>
            <a:pPr marL="514350" lvl="0" indent="-514350" algn="just">
              <a:lnSpc>
                <a:spcPts val="3300"/>
              </a:lnSpc>
              <a:buAutoNum type="arabicPeriod"/>
              <a:defRPr/>
            </a:pPr>
            <a:r>
              <a:rPr lang="ko-KR" altLang="en-US" sz="2600" spc="-150" dirty="0">
                <a:latin typeface="KoPub돋움체 Medium"/>
                <a:ea typeface="KoPub돋움체 Medium"/>
              </a:rPr>
              <a:t>관리자는 특정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(</a:t>
            </a:r>
            <a:r>
              <a:rPr lang="en-US" altLang="ko-KR" sz="2600" spc="-150" dirty="0" err="1">
                <a:latin typeface="KoPub돋움체 Medium"/>
                <a:ea typeface="KoPub돋움체 Medium"/>
              </a:rPr>
              <a:t>isOK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)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 컬럼이 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false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인 데이터들을 서버에 요청</a:t>
            </a:r>
            <a:endParaRPr lang="en-US" altLang="ko-KR" sz="2600" spc="-150" dirty="0">
              <a:latin typeface="KoPub돋움체 Medium"/>
              <a:ea typeface="KoPub돋움체 Medium"/>
            </a:endParaRPr>
          </a:p>
          <a:p>
            <a:pPr marL="514350" lvl="0" indent="-514350" algn="just">
              <a:lnSpc>
                <a:spcPts val="3300"/>
              </a:lnSpc>
              <a:buAutoNum type="arabicPeriod"/>
              <a:defRPr/>
            </a:pPr>
            <a:r>
              <a:rPr lang="ko-KR" altLang="en-US" sz="2600" spc="-150" dirty="0">
                <a:latin typeface="KoPub돋움체 Medium"/>
                <a:ea typeface="KoPub돋움체 Medium"/>
              </a:rPr>
              <a:t>해당 데이터들을 관리자가 판단하여 특정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(</a:t>
            </a:r>
            <a:r>
              <a:rPr lang="en-US" altLang="ko-KR" sz="2600" spc="-150" dirty="0" err="1">
                <a:latin typeface="KoPub돋움체 Medium"/>
                <a:ea typeface="KoPub돋움체 Medium"/>
              </a:rPr>
              <a:t>isOK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)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 컬럼을 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true 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값으로 수정</a:t>
            </a:r>
            <a:endParaRPr lang="en-US" altLang="ko-KR" sz="2600" spc="-150" dirty="0">
              <a:latin typeface="KoPub돋움체 Medium"/>
              <a:ea typeface="KoPub돋움체 Medium"/>
            </a:endParaRPr>
          </a:p>
          <a:p>
            <a:pPr marL="514350" lvl="0" indent="-514350" algn="just">
              <a:lnSpc>
                <a:spcPts val="3300"/>
              </a:lnSpc>
              <a:buAutoNum type="arabicPeriod"/>
              <a:defRPr/>
            </a:pPr>
            <a:r>
              <a:rPr lang="ko-KR" altLang="en-US" sz="2600" spc="-150" dirty="0">
                <a:latin typeface="KoPub돋움체 Medium"/>
                <a:ea typeface="KoPub돋움체 Medium"/>
              </a:rPr>
              <a:t>특정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(</a:t>
            </a:r>
            <a:r>
              <a:rPr lang="en-US" altLang="ko-KR" sz="2600" spc="-150" dirty="0" err="1">
                <a:latin typeface="KoPub돋움체 Medium"/>
                <a:ea typeface="KoPub돋움체 Medium"/>
              </a:rPr>
              <a:t>isOK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)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 컬럼이 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true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인 데이터들을 </a:t>
            </a:r>
            <a:r>
              <a:rPr lang="ko-KR" altLang="en-US" sz="2600" spc="-150" dirty="0" err="1">
                <a:latin typeface="KoPub돋움체 Medium"/>
                <a:ea typeface="KoPub돋움체 Medium"/>
              </a:rPr>
              <a:t>맵에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 표시</a:t>
            </a:r>
            <a:endParaRPr lang="en-US" altLang="ko-KR" sz="2600" spc="-150" dirty="0">
              <a:latin typeface="KoPub돋움체 Medium"/>
              <a:ea typeface="KoPub돋움체 Medium"/>
            </a:endParaRPr>
          </a:p>
          <a:p>
            <a:pPr lvl="0" algn="just">
              <a:lnSpc>
                <a:spcPts val="3300"/>
              </a:lnSpc>
              <a:defRPr/>
            </a:pPr>
            <a:r>
              <a:rPr lang="ko-KR" altLang="en-US" sz="2600" spc="-150" dirty="0">
                <a:latin typeface="KoPub돋움체 Medium"/>
                <a:ea typeface="KoPub돋움체 Medium"/>
              </a:rPr>
              <a:t>해당 기능들을 사용하기 위해 데이터베이스는 유성구청 데이터팀에서 주로 사용하는 인프라인 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MariaDB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로 결정했다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.</a:t>
            </a:r>
          </a:p>
          <a:p>
            <a:pPr lvl="0" algn="just">
              <a:lnSpc>
                <a:spcPts val="3300"/>
              </a:lnSpc>
              <a:defRPr/>
            </a:pPr>
            <a:r>
              <a:rPr lang="ko-KR" altLang="en-US" sz="2600" spc="-150" dirty="0">
                <a:latin typeface="KoPub돋움체 Medium"/>
                <a:ea typeface="KoPub돋움체 Medium"/>
              </a:rPr>
              <a:t>이미지를 데이터베이스에 어떤 방식으로 저장할지 고민</a:t>
            </a:r>
            <a:endParaRPr lang="en-US" altLang="ko-KR" sz="2600" spc="-150" dirty="0">
              <a:latin typeface="KoPub돋움체 Medium"/>
              <a:ea typeface="KoPub돋움체 Medium"/>
            </a:endParaRPr>
          </a:p>
          <a:p>
            <a:pPr marL="514350" lvl="0" indent="-514350" algn="just">
              <a:lnSpc>
                <a:spcPts val="3300"/>
              </a:lnSpc>
              <a:buAutoNum type="arabicPeriod"/>
              <a:defRPr/>
            </a:pPr>
            <a:r>
              <a:rPr lang="ko-KR" altLang="en-US" sz="2600" spc="-150" dirty="0">
                <a:latin typeface="KoPub돋움체 Medium"/>
                <a:ea typeface="KoPub돋움체 Medium"/>
              </a:rPr>
              <a:t>데이터베이스에 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BLOB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 필드에 이미지를 저장</a:t>
            </a:r>
            <a:endParaRPr lang="en-US" altLang="ko-KR" sz="2600" spc="-150" dirty="0">
              <a:latin typeface="KoPub돋움체 Medium"/>
              <a:ea typeface="KoPub돋움체 Medium"/>
            </a:endParaRPr>
          </a:p>
          <a:p>
            <a:pPr marL="514350" lvl="0" indent="-514350" algn="just">
              <a:lnSpc>
                <a:spcPts val="3300"/>
              </a:lnSpc>
              <a:buAutoNum type="arabicPeriod"/>
              <a:defRPr/>
            </a:pPr>
            <a:r>
              <a:rPr lang="ko-KR" altLang="en-US" sz="2600" spc="-150" dirty="0">
                <a:latin typeface="KoPub돋움체 Medium"/>
                <a:ea typeface="KoPub돋움체 Medium"/>
              </a:rPr>
              <a:t>파일 시스템에 저장하고 이미지의 경로만 데이터베이스에 저장</a:t>
            </a:r>
            <a:endParaRPr lang="en-US" altLang="ko-KR" sz="2600" spc="-150" dirty="0">
              <a:latin typeface="KoPub돋움체 Medium"/>
              <a:ea typeface="KoPub돋움체 Medium"/>
            </a:endParaRPr>
          </a:p>
          <a:p>
            <a:pPr lvl="0" algn="just">
              <a:lnSpc>
                <a:spcPts val="3300"/>
              </a:lnSpc>
              <a:defRPr/>
            </a:pPr>
            <a:r>
              <a:rPr lang="en-US" altLang="ko-KR" sz="2600" spc="-150" dirty="0">
                <a:latin typeface="KoPub돋움체 Medium"/>
                <a:ea typeface="KoPub돋움체 Medium"/>
              </a:rPr>
              <a:t>1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번 방법은 데이터베이스 크기가 커져 성능 저하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,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 이미지 접근 속도가 느릴 수 있다고 판단했다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.</a:t>
            </a:r>
          </a:p>
          <a:p>
            <a:pPr lvl="0" algn="just">
              <a:lnSpc>
                <a:spcPts val="3300"/>
              </a:lnSpc>
              <a:defRPr/>
            </a:pPr>
            <a:r>
              <a:rPr lang="en-US" altLang="ko-KR" sz="2600" spc="-150" dirty="0">
                <a:latin typeface="KoPub돋움체 Medium"/>
                <a:ea typeface="KoPub돋움체 Medium"/>
              </a:rPr>
              <a:t>2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번 방법은 데이터베이스의 크기를 줄일 수 있어서 데이터베이스 성능을 향상시키고 이미지 접근 속도가 빠르며 이미지 관리가 용이하여 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2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번 방법을 채택했다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.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 </a:t>
            </a:r>
            <a:endParaRPr lang="en-US" altLang="ko-KR" sz="2600" spc="-150" dirty="0">
              <a:latin typeface="KoPub돋움체 Medium"/>
              <a:ea typeface="KoPub돋움체 Medium"/>
            </a:endParaRPr>
          </a:p>
        </p:txBody>
      </p:sp>
      <p:sp>
        <p:nvSpPr>
          <p:cNvPr id="25" name="TextBox 9"/>
          <p:cNvSpPr txBox="1"/>
          <p:nvPr/>
        </p:nvSpPr>
        <p:spPr>
          <a:xfrm>
            <a:off x="2042452" y="24940844"/>
            <a:ext cx="4164611" cy="646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KoPub돋움체 Bold"/>
                <a:ea typeface="KoPub돋움체 Bold"/>
              </a:rPr>
              <a:t>연구방법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137606" y="24729384"/>
            <a:ext cx="13160468" cy="895328"/>
          </a:xfrm>
          <a:prstGeom prst="rect">
            <a:avLst/>
          </a:prstGeom>
        </p:spPr>
      </p:pic>
      <p:sp>
        <p:nvSpPr>
          <p:cNvPr id="27" name="TextBox 17"/>
          <p:cNvSpPr txBox="1"/>
          <p:nvPr/>
        </p:nvSpPr>
        <p:spPr>
          <a:xfrm>
            <a:off x="15710550" y="24940842"/>
            <a:ext cx="4164610" cy="646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latin typeface="KoPub돋움체 Bold"/>
                <a:ea typeface="KoPub돋움체 Bold"/>
              </a:rPr>
              <a:t>결론</a:t>
            </a:r>
          </a:p>
        </p:txBody>
      </p:sp>
      <p:sp>
        <p:nvSpPr>
          <p:cNvPr id="28" name="TextBox 21"/>
          <p:cNvSpPr txBox="1"/>
          <p:nvPr/>
        </p:nvSpPr>
        <p:spPr>
          <a:xfrm>
            <a:off x="15786750" y="25991328"/>
            <a:ext cx="11717514" cy="3867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ts val="3300"/>
              </a:lnSpc>
              <a:defRPr/>
            </a:pPr>
            <a:r>
              <a:rPr lang="ko-KR" altLang="en-US" sz="2600" spc="-150" dirty="0">
                <a:latin typeface="KoPub돋움체 Bold"/>
                <a:ea typeface="KoPub돋움체 Bold"/>
              </a:rPr>
              <a:t>현재 유성구청에서 관리하지 않는 의류 수거함과 같은 공공 데이터들에 대한 정보를 유성구청 주민들이 접근하기에 어려움을 느끼고 있다</a:t>
            </a:r>
            <a:r>
              <a:rPr lang="en-US" altLang="ko-KR" sz="2600" spc="-150" dirty="0">
                <a:latin typeface="KoPub돋움체 Bold"/>
                <a:ea typeface="KoPub돋움체 Bold"/>
              </a:rPr>
              <a:t>.</a:t>
            </a:r>
            <a:r>
              <a:rPr lang="ko-KR" altLang="en-US" sz="2600" spc="-150" dirty="0">
                <a:latin typeface="KoPub돋움체 Bold"/>
                <a:ea typeface="KoPub돋움체 Bold"/>
              </a:rPr>
              <a:t> 또한 불편 신고 등의 일상 생활 개선에 필요한 문의를 </a:t>
            </a:r>
            <a:r>
              <a:rPr lang="ko-KR" altLang="en-US" sz="2600" spc="-150" dirty="0" err="1">
                <a:latin typeface="KoPub돋움체 Bold"/>
                <a:ea typeface="KoPub돋움체 Bold"/>
              </a:rPr>
              <a:t>할때에도</a:t>
            </a:r>
            <a:r>
              <a:rPr lang="ko-KR" altLang="en-US" sz="2600" spc="-150" dirty="0">
                <a:latin typeface="KoPub돋움체 Bold"/>
                <a:ea typeface="KoPub돋움체 Bold"/>
              </a:rPr>
              <a:t> 매번 개인정보를 기입하거나 다른 페이지로 이동 후 문의한다는 불편한 점이 있었다</a:t>
            </a:r>
            <a:r>
              <a:rPr lang="en-US" altLang="ko-KR" sz="2600" spc="-150" dirty="0">
                <a:latin typeface="KoPub돋움체 Bold"/>
                <a:ea typeface="KoPub돋움체 Bold"/>
              </a:rPr>
              <a:t>.</a:t>
            </a:r>
          </a:p>
          <a:p>
            <a:pPr lvl="0" algn="just">
              <a:lnSpc>
                <a:spcPts val="3300"/>
              </a:lnSpc>
              <a:defRPr/>
            </a:pPr>
            <a:r>
              <a:rPr lang="ko-KR" altLang="en-US" sz="2600" spc="-150" dirty="0">
                <a:latin typeface="KoPub돋움체 Bold"/>
                <a:ea typeface="KoPub돋움체 Bold"/>
              </a:rPr>
              <a:t>그러나 앞서 제시한 방식으로 시스템을 구축하게 된다면 유성구청은 공공 데이터들을 수집할 수 있다</a:t>
            </a:r>
            <a:r>
              <a:rPr lang="en-US" altLang="ko-KR" sz="2600" spc="-150" dirty="0">
                <a:latin typeface="KoPub돋움체 Bold"/>
                <a:ea typeface="KoPub돋움체 Bold"/>
              </a:rPr>
              <a:t>.</a:t>
            </a:r>
            <a:r>
              <a:rPr lang="ko-KR" altLang="en-US" sz="2600" spc="-150" dirty="0">
                <a:latin typeface="KoPub돋움체 Bold"/>
                <a:ea typeface="KoPub돋움체 Bold"/>
              </a:rPr>
              <a:t> 그리고 사용자들 즉</a:t>
            </a:r>
            <a:r>
              <a:rPr lang="en-US" altLang="ko-KR" sz="2600" spc="-150" dirty="0">
                <a:latin typeface="KoPub돋움체 Bold"/>
                <a:ea typeface="KoPub돋움체 Bold"/>
              </a:rPr>
              <a:t>,</a:t>
            </a:r>
            <a:r>
              <a:rPr lang="ko-KR" altLang="en-US" sz="2600" spc="-150" dirty="0">
                <a:latin typeface="KoPub돋움체 Bold"/>
                <a:ea typeface="KoPub돋움체 Bold"/>
              </a:rPr>
              <a:t> 유성구청에 거주하는 주민들은 보다 편하게 공공 데이터에 접근할 수 있을 뿐만 아니라 불편 신고 등의 일상 생활 개선에 필요한 문의도 이 시스템을 통하여 쉽게 문의할 수 있게 되어 긍정적인 영향을 끼칠 수 있을 것이다</a:t>
            </a:r>
            <a:r>
              <a:rPr lang="en-US" altLang="ko-KR" sz="2600" spc="-150" dirty="0">
                <a:latin typeface="KoPub돋움체 Bold"/>
                <a:ea typeface="KoPub돋움체 Bold"/>
              </a:rPr>
              <a:t>.</a:t>
            </a:r>
            <a:endParaRPr lang="ko-KR" altLang="en-US" sz="2600" spc="-150" dirty="0">
              <a:latin typeface="KoPub돋움체 Bold"/>
              <a:ea typeface="KoPub돋움체 Bold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4B0619-1759-B304-B46E-C89D630A7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49" y="38334572"/>
            <a:ext cx="2819400" cy="271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2C093028-C14C-59FD-62AD-3730D5557D05}"/>
              </a:ext>
            </a:extLst>
          </p:cNvPr>
          <p:cNvSpPr txBox="1"/>
          <p:nvPr/>
        </p:nvSpPr>
        <p:spPr>
          <a:xfrm>
            <a:off x="4705349" y="38237595"/>
            <a:ext cx="8993048" cy="2175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ts val="3300"/>
              </a:lnSpc>
              <a:defRPr/>
            </a:pPr>
            <a:r>
              <a:rPr lang="en-US" altLang="ko-KR" sz="2600" spc="-150" dirty="0">
                <a:latin typeface="KoPub돋움체 Medium"/>
                <a:ea typeface="KoPub돋움체 Medium"/>
              </a:rPr>
              <a:t>API 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서버로 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Node.js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와 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Spring boot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중에 어떤 것을 채택할지 고민하였다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.</a:t>
            </a:r>
          </a:p>
          <a:p>
            <a:pPr lvl="0" algn="just">
              <a:lnSpc>
                <a:spcPts val="3300"/>
              </a:lnSpc>
              <a:defRPr/>
            </a:pPr>
            <a:r>
              <a:rPr lang="en-US" altLang="ko-KR" sz="2600" spc="-150" dirty="0">
                <a:latin typeface="KoPub돋움체 Medium"/>
                <a:ea typeface="KoPub돋움체 Medium"/>
              </a:rPr>
              <a:t>Spring Boot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는 개발에 필요한 다양한 기능을 제공하고 안정성과 성능이 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Node.js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에 비해 좋다고 판단하였고 따라서 보안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,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 데이터 처리 등에 더 적합한 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Spring boot</a:t>
            </a:r>
            <a:r>
              <a:rPr lang="ko-KR" altLang="en-US" sz="2600" spc="-150" dirty="0" err="1">
                <a:latin typeface="KoPub돋움체 Medium"/>
                <a:ea typeface="KoPub돋움체 Medium"/>
              </a:rPr>
              <a:t>를</a:t>
            </a:r>
            <a:r>
              <a:rPr lang="ko-KR" altLang="en-US" sz="2600" spc="-150" dirty="0">
                <a:latin typeface="KoPub돋움체 Medium"/>
                <a:ea typeface="KoPub돋움체 Medium"/>
              </a:rPr>
              <a:t> 채택했다</a:t>
            </a:r>
            <a:r>
              <a:rPr lang="en-US" altLang="ko-KR" sz="2600" spc="-150" dirty="0">
                <a:latin typeface="KoPub돋움체 Medium"/>
                <a:ea typeface="KoPub돋움체 Medium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DA775F4-3FE8-A419-FC55-8ABF03BD941E}"/>
              </a:ext>
            </a:extLst>
          </p:cNvPr>
          <p:cNvGrpSpPr/>
          <p:nvPr/>
        </p:nvGrpSpPr>
        <p:grpSpPr>
          <a:xfrm>
            <a:off x="2267142" y="9636614"/>
            <a:ext cx="11717513" cy="14377889"/>
            <a:chOff x="2386413" y="9636614"/>
            <a:chExt cx="11717513" cy="143778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4BBF3A-0197-7C24-1A86-C397B883B4D3}"/>
                </a:ext>
              </a:extLst>
            </p:cNvPr>
            <p:cNvSpPr txBox="1"/>
            <p:nvPr/>
          </p:nvSpPr>
          <p:spPr>
            <a:xfrm>
              <a:off x="2386413" y="9636614"/>
              <a:ext cx="11717513" cy="302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300"/>
                </a:lnSpc>
              </a:pP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대전시 유성구에서는 의류 수거함 위치 현황 및 불편 신고 등의 일상 생활 개선에 필요한 문의를 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”</a:t>
              </a: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유성구 홈페이지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”</a:t>
              </a: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혹은 유성구에서 공식으로 제공하고 있는 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“</a:t>
              </a: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유성이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”</a:t>
              </a: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애플리케이션을 이용해서 진행할 수 있었다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.</a:t>
              </a: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하지만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</a:t>
              </a: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두 방법 모두 사용자 편의성이 다소 부족한 부분이 있었다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.</a:t>
              </a: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“</a:t>
              </a: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유성구 홈페이지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”</a:t>
              </a: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를 통하여 문의하기 위해서는 아래와 같이 개인정보를 매번 기입해야 하며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</a:t>
              </a: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“</a:t>
              </a: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유성이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”</a:t>
              </a: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는 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“</a:t>
              </a: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생활불편신고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”</a:t>
              </a: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탭을 선택하면 앱 내부에서 문의가 진행되는 것이 아닌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</a:t>
              </a: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“</a:t>
              </a: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안전신문고 생활불편 신고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”</a:t>
              </a: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페이지로 이동 후 문의가 가능하다는 불편함이 있었다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.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2267D9A-5C2C-2734-414F-3FB528F24798}"/>
                </a:ext>
              </a:extLst>
            </p:cNvPr>
            <p:cNvGrpSpPr/>
            <p:nvPr/>
          </p:nvGrpSpPr>
          <p:grpSpPr>
            <a:xfrm>
              <a:off x="3084321" y="12960871"/>
              <a:ext cx="4102292" cy="5054365"/>
              <a:chOff x="3084321" y="12960871"/>
              <a:chExt cx="4102292" cy="5054365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B53933-5BD7-11C6-EDD4-0E2ABC5B0BCC}"/>
                  </a:ext>
                </a:extLst>
              </p:cNvPr>
              <p:cNvSpPr txBox="1"/>
              <p:nvPr/>
            </p:nvSpPr>
            <p:spPr>
              <a:xfrm>
                <a:off x="3617262" y="17738237"/>
                <a:ext cx="3161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/>
                  <a:t>[</a:t>
                </a:r>
                <a:r>
                  <a:rPr kumimoji="1" lang="ko-KR" altLang="en-US" sz="1200" dirty="0"/>
                  <a:t>그림 </a:t>
                </a:r>
                <a:r>
                  <a:rPr kumimoji="1" lang="en-US" altLang="ko-KR" sz="1200" dirty="0"/>
                  <a:t>1-1:</a:t>
                </a:r>
                <a:r>
                  <a:rPr kumimoji="1" lang="ko-KR" altLang="en-US" sz="1200" dirty="0"/>
                  <a:t> 유성구 홈페이지 온라인 민원상담</a:t>
                </a:r>
                <a:r>
                  <a:rPr kumimoji="1" lang="en-US" altLang="ko-KR" sz="1200" dirty="0"/>
                  <a:t>]</a:t>
                </a:r>
                <a:endParaRPr kumimoji="1" lang="ko-KR" altLang="en-US" sz="1200" dirty="0"/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D9EC1867-7D9E-8DC7-CCD8-9CCE36145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4321" y="12960871"/>
                <a:ext cx="4102292" cy="472894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AB9F5E-B92A-CE1D-B748-CB9AD8A57BF6}"/>
                </a:ext>
              </a:extLst>
            </p:cNvPr>
            <p:cNvSpPr txBox="1"/>
            <p:nvPr/>
          </p:nvSpPr>
          <p:spPr>
            <a:xfrm>
              <a:off x="2386413" y="18540820"/>
              <a:ext cx="11717513" cy="132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ts val="3300"/>
                </a:lnSpc>
              </a:pP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또한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</a:t>
              </a: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광주시 광산구는 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”</a:t>
              </a: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광산 공공데이터 플랫폼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”</a:t>
              </a: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홈페이지 통해 생활 민원을 시각화 하여 제공하고 있다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.</a:t>
              </a: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따라서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</a:t>
              </a: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유성구에도 사용자가 쉽게 생활 민원을 문의할 수 있고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,</a:t>
              </a:r>
              <a:r>
                <a:rPr lang="ko-KR" altLang="en-US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이를 시각화 하여 제공하는 기능의 필요성을 느껴 해당 연구를 진행하게 되었다</a:t>
              </a:r>
              <a:r>
                <a:rPr lang="en-US" altLang="ko-KR" sz="2600" spc="-15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.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5DD09C2-D8CD-D49C-4973-D43270E0D9B3}"/>
                </a:ext>
              </a:extLst>
            </p:cNvPr>
            <p:cNvGrpSpPr/>
            <p:nvPr/>
          </p:nvGrpSpPr>
          <p:grpSpPr>
            <a:xfrm>
              <a:off x="2530121" y="20095701"/>
              <a:ext cx="4936655" cy="3918802"/>
              <a:chOff x="2530121" y="19181306"/>
              <a:chExt cx="4936655" cy="3918802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3634702A-F237-82BF-ECA0-726D7AB49D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30121" y="19181306"/>
                <a:ext cx="4936655" cy="361886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FBB3081-3023-2A40-90CF-BB8085EA35EB}"/>
                  </a:ext>
                </a:extLst>
              </p:cNvPr>
              <p:cNvSpPr txBox="1"/>
              <p:nvPr/>
            </p:nvSpPr>
            <p:spPr>
              <a:xfrm>
                <a:off x="3748747" y="22823109"/>
                <a:ext cx="262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/>
                  <a:t>[</a:t>
                </a:r>
                <a:r>
                  <a:rPr kumimoji="1" lang="ko-KR" altLang="en-US" sz="1200" dirty="0"/>
                  <a:t>그림 </a:t>
                </a:r>
                <a:r>
                  <a:rPr kumimoji="1" lang="en-US" altLang="ko-KR" sz="1200" dirty="0"/>
                  <a:t>1-3:</a:t>
                </a:r>
                <a:r>
                  <a:rPr kumimoji="1" lang="ko-KR" altLang="en-US" sz="1200" dirty="0"/>
                  <a:t> 광산 공공데이터 플랫폼 </a:t>
                </a:r>
                <a:r>
                  <a:rPr kumimoji="1" lang="en-US" altLang="ko-KR" sz="1200" dirty="0"/>
                  <a:t>1]</a:t>
                </a:r>
                <a:endParaRPr kumimoji="1" lang="ko-KR" altLang="en-US" sz="1200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E242185-96C4-617B-36F7-EF0F2B9FFB9A}"/>
                </a:ext>
              </a:extLst>
            </p:cNvPr>
            <p:cNvGrpSpPr/>
            <p:nvPr/>
          </p:nvGrpSpPr>
          <p:grpSpPr>
            <a:xfrm>
              <a:off x="9135277" y="20095701"/>
              <a:ext cx="4936655" cy="3918802"/>
              <a:chOff x="9135277" y="19181306"/>
              <a:chExt cx="4936655" cy="3918802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22850988-FBF4-7315-703D-9FA622FCB0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35277" y="19181306"/>
                <a:ext cx="4936655" cy="361886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AA2D223-356B-44D7-A359-6DB01FF59C18}"/>
                  </a:ext>
                </a:extLst>
              </p:cNvPr>
              <p:cNvSpPr txBox="1"/>
              <p:nvPr/>
            </p:nvSpPr>
            <p:spPr>
              <a:xfrm>
                <a:off x="10353903" y="22823109"/>
                <a:ext cx="262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/>
                  <a:t>[</a:t>
                </a:r>
                <a:r>
                  <a:rPr kumimoji="1" lang="ko-KR" altLang="en-US" sz="1200" dirty="0"/>
                  <a:t>그림 </a:t>
                </a:r>
                <a:r>
                  <a:rPr kumimoji="1" lang="en-US" altLang="ko-KR" sz="1200" dirty="0"/>
                  <a:t>1-4:</a:t>
                </a:r>
                <a:r>
                  <a:rPr kumimoji="1" lang="ko-KR" altLang="en-US" sz="1200" dirty="0"/>
                  <a:t> 광산 공공데이터 플랫폼 </a:t>
                </a:r>
                <a:r>
                  <a:rPr kumimoji="1" lang="en-US" altLang="ko-KR" sz="1200" dirty="0"/>
                  <a:t>2]</a:t>
                </a:r>
                <a:endParaRPr kumimoji="1" lang="ko-KR" altLang="en-US" sz="1200" dirty="0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6DD6732-DA54-E1C8-40EA-CB2435CC3608}"/>
                </a:ext>
              </a:extLst>
            </p:cNvPr>
            <p:cNvGrpSpPr/>
            <p:nvPr/>
          </p:nvGrpSpPr>
          <p:grpSpPr>
            <a:xfrm>
              <a:off x="9552458" y="12960871"/>
              <a:ext cx="4102292" cy="5054365"/>
              <a:chOff x="9552458" y="12960871"/>
              <a:chExt cx="4102292" cy="5054365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A872E4D-99C3-9815-24C3-ACF114A476B8}"/>
                  </a:ext>
                </a:extLst>
              </p:cNvPr>
              <p:cNvSpPr txBox="1"/>
              <p:nvPr/>
            </p:nvSpPr>
            <p:spPr>
              <a:xfrm>
                <a:off x="10021279" y="17738237"/>
                <a:ext cx="32896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/>
                  <a:t>[</a:t>
                </a:r>
                <a:r>
                  <a:rPr kumimoji="1" lang="ko-KR" altLang="en-US" sz="1200" dirty="0"/>
                  <a:t>그림 </a:t>
                </a:r>
                <a:r>
                  <a:rPr kumimoji="1" lang="en-US" altLang="ko-KR" sz="1200" dirty="0"/>
                  <a:t>1-2:</a:t>
                </a:r>
                <a:r>
                  <a:rPr kumimoji="1" lang="ko-KR" altLang="en-US" sz="1200" dirty="0"/>
                  <a:t> </a:t>
                </a:r>
                <a:r>
                  <a:rPr kumimoji="1" lang="en-US" altLang="ko-KR" sz="1200" dirty="0"/>
                  <a:t>”</a:t>
                </a:r>
                <a:r>
                  <a:rPr kumimoji="1" lang="ko-KR" altLang="en-US" sz="1200" dirty="0"/>
                  <a:t>유성이</a:t>
                </a:r>
                <a:r>
                  <a:rPr kumimoji="1" lang="en-US" altLang="ko-KR" sz="1200" dirty="0"/>
                  <a:t>”</a:t>
                </a:r>
                <a:r>
                  <a:rPr kumimoji="1" lang="ko-KR" altLang="en-US" sz="1200" dirty="0"/>
                  <a:t> 생활불편 신고 </a:t>
                </a:r>
                <a:r>
                  <a:rPr kumimoji="1" lang="ko-KR" altLang="en-US" sz="1200" dirty="0" err="1"/>
                  <a:t>리다이렉트</a:t>
                </a:r>
                <a:r>
                  <a:rPr kumimoji="1" lang="en-US" altLang="ko-KR" sz="1200" dirty="0"/>
                  <a:t>]</a:t>
                </a:r>
                <a:endParaRPr kumimoji="1" lang="ko-KR" altLang="en-US" sz="1200" dirty="0"/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7E8BB7C6-D8A6-723F-A1BF-D1006CD4EFE7}"/>
                  </a:ext>
                </a:extLst>
              </p:cNvPr>
              <p:cNvGrpSpPr/>
              <p:nvPr/>
            </p:nvGrpSpPr>
            <p:grpSpPr>
              <a:xfrm>
                <a:off x="9552458" y="12960871"/>
                <a:ext cx="4102292" cy="4728948"/>
                <a:chOff x="7899208" y="12972969"/>
                <a:chExt cx="4102292" cy="4728948"/>
              </a:xfrm>
            </p:grpSpPr>
            <p:pic>
              <p:nvPicPr>
                <p:cNvPr id="31" name="그림 30" descr="텍스트, 소프트웨어, 컴퓨터 아이콘, 웹 페이지이(가) 표시된 사진&#10;&#10;자동 생성된 설명">
                  <a:extLst>
                    <a:ext uri="{FF2B5EF4-FFF2-40B4-BE49-F238E27FC236}">
                      <a16:creationId xmlns:a16="http://schemas.microsoft.com/office/drawing/2014/main" id="{70AA16EF-0261-55B5-16A3-B58EE71A22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03084" y="12972969"/>
                  <a:ext cx="1905320" cy="4716850"/>
                </a:xfrm>
                <a:prstGeom prst="rect">
                  <a:avLst/>
                </a:prstGeom>
                <a:ln w="19050">
                  <a:noFill/>
                </a:ln>
              </p:spPr>
            </p:pic>
            <p:pic>
              <p:nvPicPr>
                <p:cNvPr id="32" name="그림 31" descr="텍스트, 소프트웨어, 웹 페이지, 웹사이트이(가) 표시된 사진&#10;&#10;자동 생성된 설명">
                  <a:extLst>
                    <a:ext uri="{FF2B5EF4-FFF2-40B4-BE49-F238E27FC236}">
                      <a16:creationId xmlns:a16="http://schemas.microsoft.com/office/drawing/2014/main" id="{B625BDB5-1028-53B0-BD57-B89A62F732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92669" y="12985068"/>
                  <a:ext cx="1905319" cy="4716849"/>
                </a:xfrm>
                <a:prstGeom prst="rect">
                  <a:avLst/>
                </a:prstGeom>
                <a:ln w="19050">
                  <a:noFill/>
                </a:ln>
              </p:spPr>
            </p:pic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CD62E0A-7C0F-3ACA-567E-F4B346AA6107}"/>
                    </a:ext>
                  </a:extLst>
                </p:cNvPr>
                <p:cNvSpPr/>
                <p:nvPr/>
              </p:nvSpPr>
              <p:spPr>
                <a:xfrm>
                  <a:off x="8005751" y="14898607"/>
                  <a:ext cx="435295" cy="163444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CE8B84D1-2A95-984C-3DCF-4E9E0DB2318C}"/>
                    </a:ext>
                  </a:extLst>
                </p:cNvPr>
                <p:cNvSpPr/>
                <p:nvPr/>
              </p:nvSpPr>
              <p:spPr>
                <a:xfrm>
                  <a:off x="10110755" y="13242930"/>
                  <a:ext cx="553396" cy="20403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D6723CD0-2BE3-A7CF-AA6A-125EE162BE5B}"/>
                    </a:ext>
                  </a:extLst>
                </p:cNvPr>
                <p:cNvSpPr/>
                <p:nvPr/>
              </p:nvSpPr>
              <p:spPr>
                <a:xfrm>
                  <a:off x="7899208" y="12972969"/>
                  <a:ext cx="4102292" cy="472894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8D7DB70F-5E31-C3FF-B81F-E16B8A2A90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133862" y="33615872"/>
            <a:ext cx="13160468" cy="89532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7A77947-195F-B430-1108-28DDAEFFE8C0}"/>
              </a:ext>
            </a:extLst>
          </p:cNvPr>
          <p:cNvSpPr txBox="1"/>
          <p:nvPr/>
        </p:nvSpPr>
        <p:spPr>
          <a:xfrm>
            <a:off x="4782218" y="40594089"/>
            <a:ext cx="1625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[</a:t>
            </a:r>
            <a:r>
              <a:rPr kumimoji="1" lang="ko-KR" altLang="en-US" sz="1200" dirty="0"/>
              <a:t>그림 </a:t>
            </a:r>
            <a:r>
              <a:rPr kumimoji="1" lang="en-US" altLang="ko-KR" sz="1200" dirty="0"/>
              <a:t>2-2: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Spring Boot]</a:t>
            </a:r>
            <a:endParaRPr kumimoji="1"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5700801" y="33740370"/>
            <a:ext cx="4164611" cy="646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dirty="0">
                <a:latin typeface="KoPub돋움체 Bold"/>
                <a:ea typeface="KoPub돋움체 Bold"/>
              </a:rPr>
              <a:t>키워드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EA79A9-D713-F512-D693-363391532386}"/>
              </a:ext>
            </a:extLst>
          </p:cNvPr>
          <p:cNvSpPr txBox="1"/>
          <p:nvPr/>
        </p:nvSpPr>
        <p:spPr>
          <a:xfrm>
            <a:off x="24934871" y="13444066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[</a:t>
            </a:r>
            <a:r>
              <a:rPr kumimoji="1" lang="ko-KR" altLang="en-US" sz="1200" dirty="0"/>
              <a:t>그림 </a:t>
            </a:r>
            <a:r>
              <a:rPr kumimoji="1" lang="en-US" altLang="ko-KR" sz="1200" dirty="0"/>
              <a:t>3-2:</a:t>
            </a:r>
            <a:r>
              <a:rPr kumimoji="1" lang="ko-KR" altLang="en-US" sz="1200" dirty="0"/>
              <a:t> 스키마</a:t>
            </a:r>
            <a:r>
              <a:rPr kumimoji="1" lang="en-US" altLang="ko-KR" sz="1200" dirty="0"/>
              <a:t>]</a:t>
            </a:r>
            <a:endParaRPr kumimoji="1" lang="ko-KR" altLang="en-US" sz="1200" dirty="0"/>
          </a:p>
        </p:txBody>
      </p:sp>
      <p:pic>
        <p:nvPicPr>
          <p:cNvPr id="58" name="그림 57" descr="텍스트, 스크린샷, 원, 로고이(가) 표시된 사진&#10;&#10;자동 생성된 설명">
            <a:extLst>
              <a:ext uri="{FF2B5EF4-FFF2-40B4-BE49-F238E27FC236}">
                <a16:creationId xmlns:a16="http://schemas.microsoft.com/office/drawing/2014/main" id="{B70712CB-1F1B-87D3-2934-B86F0A5F29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279" y="25798636"/>
            <a:ext cx="10892530" cy="471482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ACDF7A0-10CD-C10B-D33B-93446EE5DDA3}"/>
              </a:ext>
            </a:extLst>
          </p:cNvPr>
          <p:cNvSpPr txBox="1"/>
          <p:nvPr/>
        </p:nvSpPr>
        <p:spPr>
          <a:xfrm>
            <a:off x="11153152" y="30236460"/>
            <a:ext cx="1705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[</a:t>
            </a:r>
            <a:r>
              <a:rPr kumimoji="1" lang="ko-KR" altLang="en-US" sz="1200" dirty="0"/>
              <a:t>그림 </a:t>
            </a:r>
            <a:r>
              <a:rPr kumimoji="1" lang="en-US" altLang="ko-KR" sz="1200" dirty="0"/>
              <a:t>2-1:</a:t>
            </a:r>
            <a:r>
              <a:rPr kumimoji="1" lang="ko-KR" altLang="en-US" sz="1200" dirty="0"/>
              <a:t> 전체 흐름도</a:t>
            </a:r>
            <a:r>
              <a:rPr kumimoji="1" lang="en-US" altLang="ko-KR" sz="1200" dirty="0"/>
              <a:t>]</a:t>
            </a:r>
            <a:endParaRPr kumimoji="1"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037C5BA-FB49-5930-DDC3-D7B499AC9D9B}"/>
              </a:ext>
            </a:extLst>
          </p:cNvPr>
          <p:cNvSpPr txBox="1"/>
          <p:nvPr/>
        </p:nvSpPr>
        <p:spPr>
          <a:xfrm>
            <a:off x="15786837" y="14087253"/>
            <a:ext cx="14266847" cy="471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ts val="3300"/>
              </a:lnSpc>
              <a:buFont typeface="Wingdings" pitchFamily="2" charset="2"/>
              <a:buChar char="§"/>
            </a:pPr>
            <a:r>
              <a:rPr lang="ko-KR" altLang="en-US" sz="2600" b="1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생활데이터 서비스 시스템</a:t>
            </a:r>
            <a:endParaRPr lang="en-US" altLang="ko-KR" sz="2600" b="1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1.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비회원</a:t>
            </a:r>
          </a:p>
          <a:p>
            <a:pPr algn="just">
              <a:lnSpc>
                <a:spcPts val="3300"/>
              </a:lnSpc>
            </a:pPr>
            <a:r>
              <a:rPr lang="ko-KR" altLang="en-US" sz="2600" b="1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1)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웹사이트 보기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웹사이트의 기본적인 내용을 둘러볼 수 있으며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상세 정보 조회를 할 수 있다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algn="just">
              <a:lnSpc>
                <a:spcPts val="3300"/>
              </a:lnSpc>
            </a:pPr>
            <a:r>
              <a:rPr lang="ko-KR" altLang="en-US" sz="2600" b="1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2)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회원가입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시스템에 가입하여 회원이 될 수 있다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algn="just">
              <a:lnSpc>
                <a:spcPts val="3300"/>
              </a:lnSpc>
            </a:pP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2.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회원</a:t>
            </a:r>
          </a:p>
          <a:p>
            <a:pPr algn="just">
              <a:lnSpc>
                <a:spcPts val="3300"/>
              </a:lnSpc>
            </a:pPr>
            <a:r>
              <a:rPr lang="ko-KR" altLang="en-US" sz="2600" b="1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1)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로그인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로그인 과정을 통해 시스템에 접근할 수 있다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algn="just">
              <a:lnSpc>
                <a:spcPts val="3300"/>
              </a:lnSpc>
            </a:pPr>
            <a:r>
              <a:rPr lang="ko-KR" altLang="en-US" sz="2600" b="1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2)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생활 데이터 업로드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생활 데이터를 업로드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수정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삭제 할 수 있으며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카테고리 선택을 해야 한다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algn="just">
              <a:lnSpc>
                <a:spcPts val="3300"/>
              </a:lnSpc>
            </a:pP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3.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관리자</a:t>
            </a:r>
          </a:p>
          <a:p>
            <a:pPr algn="just">
              <a:lnSpc>
                <a:spcPts val="3300"/>
              </a:lnSpc>
            </a:pPr>
            <a:r>
              <a:rPr lang="ko-KR" altLang="en-US" sz="2600" b="1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1)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로그인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시스템에 로그인하여 관리 기능에 접근할 수 있다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endParaRPr lang="en-US" altLang="ko-KR" sz="26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r>
              <a:rPr lang="ko-KR" altLang="en-US" sz="2600" b="1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2) 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생활 데이터 관리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회원이 업로드한 생활 데이터를 관리할 수 있다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</a:p>
          <a:p>
            <a:pPr algn="just">
              <a:lnSpc>
                <a:spcPts val="3300"/>
              </a:lnSpc>
            </a:pPr>
            <a:r>
              <a:rPr lang="ko-KR" altLang="en-US" sz="2600" b="1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 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3) 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카테고리 관리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데이터별 카테고리를 관리할 수 있으며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등록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수정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삭제 기능이 존재한다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EA07132-F79C-AEF0-87A0-DD8360322F0D}"/>
              </a:ext>
            </a:extLst>
          </p:cNvPr>
          <p:cNvSpPr txBox="1"/>
          <p:nvPr/>
        </p:nvSpPr>
        <p:spPr>
          <a:xfrm>
            <a:off x="23085986" y="18858493"/>
            <a:ext cx="69676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ko-KR" altLang="en-US" sz="26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추후 접근방법</a:t>
            </a:r>
            <a:endParaRPr lang="en-US" altLang="ko-KR" sz="26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생활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데이터의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통계적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분석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기능을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추가하여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수집한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데이터를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바탕으로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의미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있는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정보를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도출한다</a:t>
            </a:r>
            <a:r>
              <a:rPr lang="en-US" altLang="ko-KR" sz="260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en-US" altLang="ko-KR" sz="2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6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1)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효율적인 의류 수거함 배치</a:t>
            </a:r>
            <a:endParaRPr lang="en-US" altLang="ko-KR" sz="260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en-US" altLang="ko-KR" sz="260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2)</a:t>
            </a:r>
            <a:r>
              <a:rPr lang="ko-KR" altLang="en-US" sz="260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쓰레기장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위치와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무단투기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문제의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상관관계를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endParaRPr lang="en-US" altLang="ko-KR" sz="260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ko-KR" altLang="en-US" sz="260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   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분석하여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효율적인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쓰레기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관리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방안 제안</a:t>
            </a:r>
            <a:endParaRPr lang="en-US" altLang="ko-KR" sz="260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en-US" altLang="ko-KR" sz="260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3)</a:t>
            </a:r>
            <a:r>
              <a:rPr lang="ko-KR" altLang="en-US" sz="260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고장 난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가로등</a:t>
            </a:r>
            <a:r>
              <a:rPr lang="en-US" altLang="ko-KR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훼손된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도로의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빈도를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분석하여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endParaRPr lang="en-US" altLang="ko-KR" sz="260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ko-KR" altLang="en-US" sz="260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   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도시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인프라의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유지보수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필요성 예측</a:t>
            </a:r>
            <a:r>
              <a:rPr lang="en-US" altLang="ko-KR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</a:p>
          <a:p>
            <a:endParaRPr lang="en-US" altLang="ko-KR" sz="260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pPr marL="457200" indent="-457200">
              <a:buFont typeface="Symbol" pitchFamily="2" charset="2"/>
              <a:buChar char="Þ"/>
            </a:pP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이러한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분석을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통해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도시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관리의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효율성을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endParaRPr lang="en-US" altLang="ko-KR" sz="260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ko-KR" altLang="en-US" sz="260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    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향상시키고</a:t>
            </a:r>
            <a:r>
              <a:rPr lang="en-US" altLang="ko-KR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주민의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생활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환경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개선할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있다</a:t>
            </a:r>
            <a:r>
              <a:rPr lang="en-US" altLang="ko-KR" sz="26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sz="26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1" name="그림 60" descr="도표, 원, 그림, 스케치이(가) 표시된 사진&#10;&#10;자동 생성된 설명">
            <a:extLst>
              <a:ext uri="{FF2B5EF4-FFF2-40B4-BE49-F238E27FC236}">
                <a16:creationId xmlns:a16="http://schemas.microsoft.com/office/drawing/2014/main" id="{E2820570-DE7F-FE42-7E42-300CC528C1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7861" y="18858493"/>
            <a:ext cx="7772400" cy="562635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F0056AE-E13D-D085-AE91-E1B4749C2353}"/>
              </a:ext>
            </a:extLst>
          </p:cNvPr>
          <p:cNvSpPr txBox="1"/>
          <p:nvPr/>
        </p:nvSpPr>
        <p:spPr>
          <a:xfrm>
            <a:off x="15786750" y="9632429"/>
            <a:ext cx="6541822" cy="429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ts val="3300"/>
              </a:lnSpc>
              <a:buFont typeface="Wingdings" pitchFamily="2" charset="2"/>
              <a:buChar char="§"/>
            </a:pPr>
            <a:r>
              <a:rPr lang="ko-KR" altLang="en-US" sz="2600" b="1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스키마 구성</a:t>
            </a:r>
            <a:endParaRPr lang="en-US" altLang="ko-KR" sz="2600" b="1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ts val="3300"/>
              </a:lnSpc>
            </a:pP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본 시스템의 데이터베이스 테이블은 다음과 같은 필드들로 구성되어 있다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</a:p>
          <a:p>
            <a:pPr marL="457200" indent="-457200" algn="just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id: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고유 식별자</a:t>
            </a:r>
            <a:endParaRPr lang="en-US" altLang="ko-KR" sz="26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457200" indent="-457200" algn="just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</a:t>
            </a:r>
            <a:r>
              <a:rPr lang="en" altLang="ko-KR" sz="2600" spc="-15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atitude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longitude 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사용자 위치 정보 저장</a:t>
            </a:r>
            <a:endParaRPr lang="en-US" altLang="ko-KR" sz="26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457200" indent="-457200" algn="just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" altLang="ko-KR" sz="2600" spc="-15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photoUrl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사진경로 저장</a:t>
            </a:r>
            <a:endParaRPr lang="en-US" altLang="ko-KR" sz="26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457200" indent="-457200" algn="just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" altLang="ko-KR" sz="2600" spc="-15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escription</a:t>
            </a:r>
            <a:r>
              <a:rPr lang="en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:  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사진에 대한 설명 저장</a:t>
            </a:r>
            <a:endParaRPr lang="en-US" altLang="ko-KR" sz="26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457200" indent="-457200" algn="just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" altLang="ko-KR" sz="2600" spc="-15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createdAt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데이터 생성 시간</a:t>
            </a:r>
            <a:endParaRPr lang="en-US" altLang="ko-KR" sz="26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457200" indent="-457200" algn="just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" altLang="ko-KR" sz="2600" spc="-15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updatedAt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마지막 업데이트 시간 기록</a:t>
            </a:r>
            <a:endParaRPr lang="en-US" altLang="ko-KR" sz="26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457200" indent="-457200" algn="just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ko-KR" sz="2600" spc="-15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isOK</a:t>
            </a:r>
            <a:r>
              <a:rPr lang="en-US" altLang="ko-KR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2600" spc="-15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관리자의 검토 유무 확인</a:t>
            </a:r>
            <a:endParaRPr lang="en-US" altLang="ko-KR" sz="2600" spc="-15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63" name="그림 62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89220472-D497-2BF7-058D-B35D5D0755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818" y="10015478"/>
            <a:ext cx="4405576" cy="3780375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CBF7FE17-E44A-2156-29F8-3E04AAD4FECA}"/>
              </a:ext>
            </a:extLst>
          </p:cNvPr>
          <p:cNvSpPr txBox="1"/>
          <p:nvPr/>
        </p:nvSpPr>
        <p:spPr>
          <a:xfrm>
            <a:off x="25145139" y="13901885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[</a:t>
            </a:r>
            <a:r>
              <a:rPr kumimoji="1" lang="ko-KR" altLang="en-US" sz="1200" dirty="0"/>
              <a:t>그림 </a:t>
            </a:r>
            <a:r>
              <a:rPr kumimoji="1" lang="en-US" altLang="ko-KR" sz="1200" dirty="0"/>
              <a:t>3-2:</a:t>
            </a:r>
            <a:r>
              <a:rPr kumimoji="1" lang="ko-KR" altLang="en-US" sz="1200" dirty="0"/>
              <a:t> 스키마</a:t>
            </a:r>
            <a:r>
              <a:rPr kumimoji="1" lang="en-US" altLang="ko-KR" sz="1200" dirty="0"/>
              <a:t>]</a:t>
            </a:r>
            <a:endParaRPr kumimoji="1"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A15984-A195-EB8E-DD5D-06D82B4A05DF}"/>
              </a:ext>
            </a:extLst>
          </p:cNvPr>
          <p:cNvSpPr txBox="1"/>
          <p:nvPr/>
        </p:nvSpPr>
        <p:spPr>
          <a:xfrm>
            <a:off x="22547507" y="24014503"/>
            <a:ext cx="2475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[</a:t>
            </a:r>
            <a:r>
              <a:rPr kumimoji="1" lang="ko-KR" altLang="en-US" sz="1200" dirty="0"/>
              <a:t>그림 </a:t>
            </a:r>
            <a:r>
              <a:rPr kumimoji="1" lang="en-US" altLang="ko-KR" sz="1200" dirty="0"/>
              <a:t>3-2: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유스케이스</a:t>
            </a:r>
            <a:r>
              <a:rPr kumimoji="1" lang="ko-KR" altLang="en-US" sz="1200" dirty="0"/>
              <a:t> 다이어그램</a:t>
            </a:r>
            <a:r>
              <a:rPr kumimoji="1" lang="en-US" altLang="ko-KR" sz="1200" dirty="0"/>
              <a:t>]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804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760</Words>
  <Application>Microsoft Macintosh PowerPoint</Application>
  <PresentationFormat>사용자 지정</PresentationFormat>
  <Paragraphs>66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Apple SD Gothic Neo</vt:lpstr>
      <vt:lpstr>KoPub돋움체 Bold</vt:lpstr>
      <vt:lpstr>KoPub돋움체 Medium</vt:lpstr>
      <vt:lpstr>Arial</vt:lpstr>
      <vt:lpstr>Calibri</vt:lpstr>
      <vt:lpstr>Calibri Light</vt:lpstr>
      <vt:lpstr>Helvetica Neue</vt:lpstr>
      <vt:lpstr>Symbol</vt:lpstr>
      <vt:lpstr>Wingdings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김영빈</cp:lastModifiedBy>
  <cp:revision>26</cp:revision>
  <dcterms:created xsi:type="dcterms:W3CDTF">2024-06-07T01:28:12Z</dcterms:created>
  <dcterms:modified xsi:type="dcterms:W3CDTF">2024-06-23T05:42:43Z</dcterms:modified>
  <cp:version/>
</cp:coreProperties>
</file>