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1"/>
  </p:notesMasterIdLst>
  <p:handoutMasterIdLst>
    <p:handoutMasterId r:id="rId32"/>
  </p:handoutMasterIdLst>
  <p:sldIdLst>
    <p:sldId id="264" r:id="rId5"/>
    <p:sldId id="265" r:id="rId6"/>
    <p:sldId id="291" r:id="rId7"/>
    <p:sldId id="267" r:id="rId8"/>
    <p:sldId id="269" r:id="rId9"/>
    <p:sldId id="270" r:id="rId10"/>
    <p:sldId id="271" r:id="rId11"/>
    <p:sldId id="272" r:id="rId12"/>
    <p:sldId id="281" r:id="rId13"/>
    <p:sldId id="277" r:id="rId14"/>
    <p:sldId id="283" r:id="rId15"/>
    <p:sldId id="282" r:id="rId16"/>
    <p:sldId id="289" r:id="rId17"/>
    <p:sldId id="278" r:id="rId18"/>
    <p:sldId id="284" r:id="rId19"/>
    <p:sldId id="285" r:id="rId20"/>
    <p:sldId id="279" r:id="rId21"/>
    <p:sldId id="287" r:id="rId22"/>
    <p:sldId id="288" r:id="rId23"/>
    <p:sldId id="286" r:id="rId24"/>
    <p:sldId id="280" r:id="rId25"/>
    <p:sldId id="290" r:id="rId26"/>
    <p:sldId id="273" r:id="rId27"/>
    <p:sldId id="274" r:id="rId28"/>
    <p:sldId id="276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CEA73D-2B19-428C-BF20-01656BBBEAEF}">
          <p14:sldIdLst>
            <p14:sldId id="264"/>
            <p14:sldId id="265"/>
            <p14:sldId id="291"/>
            <p14:sldId id="267"/>
            <p14:sldId id="269"/>
            <p14:sldId id="270"/>
            <p14:sldId id="271"/>
            <p14:sldId id="272"/>
            <p14:sldId id="281"/>
            <p14:sldId id="277"/>
            <p14:sldId id="283"/>
            <p14:sldId id="282"/>
            <p14:sldId id="289"/>
            <p14:sldId id="278"/>
            <p14:sldId id="284"/>
            <p14:sldId id="285"/>
            <p14:sldId id="279"/>
            <p14:sldId id="287"/>
            <p14:sldId id="288"/>
            <p14:sldId id="286"/>
            <p14:sldId id="280"/>
            <p14:sldId id="290"/>
            <p14:sldId id="273"/>
            <p14:sldId id="274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5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6" autoAdjust="0"/>
    <p:restoredTop sz="72353" autoAdjust="0"/>
  </p:normalViewPr>
  <p:slideViewPr>
    <p:cSldViewPr snapToGrid="0">
      <p:cViewPr varScale="1">
        <p:scale>
          <a:sx n="66" d="100"/>
          <a:sy n="66" d="100"/>
        </p:scale>
        <p:origin x="523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Bom </a:t>
            </a:r>
            <a:r>
              <a:rPr lang="en-GB" dirty="0" err="1"/>
              <a:t>dia</a:t>
            </a:r>
            <a:r>
              <a:rPr lang="en-GB" dirty="0"/>
              <a:t> e </a:t>
            </a:r>
            <a:r>
              <a:rPr lang="en-GB" dirty="0" err="1"/>
              <a:t>obrigado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disponibilizarem</a:t>
            </a:r>
            <a:r>
              <a:rPr lang="en-GB" dirty="0"/>
              <a:t> o </a:t>
            </a:r>
            <a:r>
              <a:rPr lang="en-GB" dirty="0" err="1"/>
              <a:t>vosso</a:t>
            </a:r>
            <a:r>
              <a:rPr lang="en-GB" dirty="0"/>
              <a:t> tempo</a:t>
            </a:r>
          </a:p>
          <a:p>
            <a:endParaRPr lang="en-GB" dirty="0"/>
          </a:p>
          <a:p>
            <a:r>
              <a:rPr lang="en-GB" dirty="0"/>
              <a:t>Sou o hugo prata, sou </a:t>
            </a:r>
            <a:r>
              <a:rPr lang="en-GB" dirty="0" err="1"/>
              <a:t>estudante</a:t>
            </a:r>
            <a:r>
              <a:rPr lang="en-GB" dirty="0"/>
              <a:t> no </a:t>
            </a:r>
            <a:r>
              <a:rPr lang="en-GB" dirty="0" err="1"/>
              <a:t>mestrado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eng</a:t>
            </a:r>
            <a:r>
              <a:rPr lang="en-GB" dirty="0"/>
              <a:t> informatica, </a:t>
            </a:r>
            <a:r>
              <a:rPr lang="en-GB" dirty="0" err="1"/>
              <a:t>sistemas</a:t>
            </a:r>
            <a:r>
              <a:rPr lang="en-GB" dirty="0"/>
              <a:t> </a:t>
            </a:r>
            <a:r>
              <a:rPr lang="en-GB" dirty="0" err="1"/>
              <a:t>inteligentes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Dissertação</a:t>
            </a:r>
            <a:r>
              <a:rPr lang="en-GB" dirty="0"/>
              <a:t> </a:t>
            </a:r>
            <a:r>
              <a:rPr lang="en-GB" dirty="0" err="1"/>
              <a:t>envolve</a:t>
            </a:r>
            <a:r>
              <a:rPr lang="en-GB" dirty="0"/>
              <a:t> </a:t>
            </a:r>
            <a:r>
              <a:rPr lang="en-GB" dirty="0" err="1"/>
              <a:t>metodos</a:t>
            </a:r>
            <a:r>
              <a:rPr lang="en-GB" dirty="0"/>
              <a:t> </a:t>
            </a:r>
            <a:r>
              <a:rPr lang="en-GB" dirty="0" err="1"/>
              <a:t>inteligentes</a:t>
            </a:r>
            <a:r>
              <a:rPr lang="en-GB" dirty="0"/>
              <a:t> para </a:t>
            </a:r>
            <a:r>
              <a:rPr lang="en-GB" dirty="0" err="1"/>
              <a:t>consolidação</a:t>
            </a:r>
            <a:r>
              <a:rPr lang="en-GB" dirty="0"/>
              <a:t> de dados crowd-sourced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8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Low-Level data fusion é o </a:t>
            </a:r>
            <a:r>
              <a:rPr lang="en-GB" dirty="0" err="1"/>
              <a:t>nivel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baixo</a:t>
            </a:r>
            <a:r>
              <a:rPr lang="en-GB" dirty="0"/>
              <a:t>, e simples.</a:t>
            </a:r>
          </a:p>
          <a:p>
            <a:r>
              <a:rPr lang="en-GB" dirty="0" err="1"/>
              <a:t>Trabalha</a:t>
            </a:r>
            <a:r>
              <a:rPr lang="en-GB" dirty="0"/>
              <a:t> com dados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bruto</a:t>
            </a:r>
            <a:r>
              <a:rPr lang="en-GB" dirty="0"/>
              <a:t>, </a:t>
            </a:r>
            <a:r>
              <a:rPr lang="en-GB" dirty="0" err="1"/>
              <a:t>normalmente</a:t>
            </a:r>
            <a:r>
              <a:rPr lang="en-GB" dirty="0"/>
              <a:t> outputs </a:t>
            </a:r>
            <a:r>
              <a:rPr lang="en-GB" dirty="0" err="1"/>
              <a:t>numericos</a:t>
            </a:r>
            <a:r>
              <a:rPr lang="en-GB" dirty="0"/>
              <a:t> de </a:t>
            </a:r>
            <a:r>
              <a:rPr lang="en-GB" dirty="0" err="1"/>
              <a:t>sensores</a:t>
            </a:r>
            <a:r>
              <a:rPr lang="en-GB" dirty="0"/>
              <a:t> que </a:t>
            </a:r>
            <a:r>
              <a:rPr lang="en-GB" dirty="0" err="1"/>
              <a:t>só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compreedidos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maquinas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Funciona</a:t>
            </a:r>
            <a:r>
              <a:rPr lang="en-GB" dirty="0"/>
              <a:t> á base de </a:t>
            </a:r>
            <a:r>
              <a:rPr lang="en-GB" dirty="0" err="1"/>
              <a:t>filtros</a:t>
            </a:r>
            <a:r>
              <a:rPr lang="en-GB" dirty="0"/>
              <a:t>, e </a:t>
            </a:r>
            <a:r>
              <a:rPr lang="en-GB" dirty="0" err="1"/>
              <a:t>cria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 dados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bruto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4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medium level DF, </a:t>
            </a:r>
            <a:r>
              <a:rPr lang="en-GB" dirty="0" err="1"/>
              <a:t>ou</a:t>
            </a:r>
            <a:r>
              <a:rPr lang="en-GB" dirty="0"/>
              <a:t> feature level. </a:t>
            </a:r>
          </a:p>
          <a:p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de DF </a:t>
            </a:r>
            <a:r>
              <a:rPr lang="en-GB" dirty="0" err="1"/>
              <a:t>trabalha</a:t>
            </a:r>
            <a:r>
              <a:rPr lang="en-GB" dirty="0"/>
              <a:t> com datasets multi-feature </a:t>
            </a:r>
          </a:p>
          <a:p>
            <a:endParaRPr lang="en-GB" dirty="0"/>
          </a:p>
          <a:p>
            <a:r>
              <a:rPr lang="en-GB" dirty="0"/>
              <a:t>O objective é </a:t>
            </a:r>
            <a:r>
              <a:rPr lang="en-GB" dirty="0" err="1"/>
              <a:t>descartar</a:t>
            </a:r>
            <a:r>
              <a:rPr lang="en-GB" dirty="0"/>
              <a:t> features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relevantes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usa</a:t>
            </a:r>
            <a:r>
              <a:rPr lang="en-GB" dirty="0"/>
              <a:t> </a:t>
            </a:r>
            <a:r>
              <a:rPr lang="en-GB" dirty="0" err="1"/>
              <a:t>algoritmos</a:t>
            </a:r>
            <a:r>
              <a:rPr lang="en-GB" dirty="0"/>
              <a:t> para </a:t>
            </a:r>
            <a:r>
              <a:rPr lang="en-GB" dirty="0" err="1"/>
              <a:t>isto</a:t>
            </a:r>
            <a:r>
              <a:rPr lang="en-GB" dirty="0"/>
              <a:t>. </a:t>
            </a:r>
          </a:p>
          <a:p>
            <a:r>
              <a:rPr lang="en-GB" dirty="0" err="1"/>
              <a:t>Significa</a:t>
            </a:r>
            <a:r>
              <a:rPr lang="en-GB" dirty="0"/>
              <a:t> que é </a:t>
            </a:r>
            <a:r>
              <a:rPr lang="en-GB" dirty="0" err="1"/>
              <a:t>necessario</a:t>
            </a:r>
            <a:r>
              <a:rPr lang="en-GB" dirty="0"/>
              <a:t> </a:t>
            </a:r>
            <a:r>
              <a:rPr lang="en-GB" dirty="0" err="1"/>
              <a:t>perceber</a:t>
            </a:r>
            <a:r>
              <a:rPr lang="en-GB" dirty="0"/>
              <a:t> tanto o dataset </a:t>
            </a:r>
            <a:r>
              <a:rPr lang="en-GB" dirty="0" err="1"/>
              <a:t>como</a:t>
            </a:r>
            <a:r>
              <a:rPr lang="en-GB" dirty="0"/>
              <a:t> o </a:t>
            </a:r>
            <a:r>
              <a:rPr lang="en-GB" dirty="0" err="1"/>
              <a:t>algoritmo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5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ultimo </a:t>
            </a:r>
            <a:r>
              <a:rPr lang="en-GB" dirty="0" err="1"/>
              <a:t>nivel</a:t>
            </a:r>
            <a:r>
              <a:rPr lang="en-GB" dirty="0"/>
              <a:t> que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considerado</a:t>
            </a:r>
            <a:r>
              <a:rPr lang="en-GB" dirty="0"/>
              <a:t> é o high level DF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decisao</a:t>
            </a:r>
            <a:endParaRPr lang="en-GB" dirty="0"/>
          </a:p>
          <a:p>
            <a:r>
              <a:rPr lang="en-GB" dirty="0"/>
              <a:t>Ë o </a:t>
            </a:r>
            <a:r>
              <a:rPr lang="en-GB" dirty="0" err="1"/>
              <a:t>mais</a:t>
            </a:r>
            <a:r>
              <a:rPr lang="en-GB" dirty="0"/>
              <a:t> complex dos 3, </a:t>
            </a:r>
            <a:r>
              <a:rPr lang="en-GB" dirty="0" err="1"/>
              <a:t>usa</a:t>
            </a:r>
            <a:r>
              <a:rPr lang="en-GB" dirty="0"/>
              <a:t> </a:t>
            </a:r>
            <a:r>
              <a:rPr lang="en-GB" dirty="0" err="1"/>
              <a:t>inferencia</a:t>
            </a:r>
            <a:r>
              <a:rPr lang="en-GB" dirty="0"/>
              <a:t> e </a:t>
            </a:r>
            <a:r>
              <a:rPr lang="en-GB" dirty="0" err="1"/>
              <a:t>estimação</a:t>
            </a:r>
            <a:endParaRPr lang="en-GB" dirty="0"/>
          </a:p>
          <a:p>
            <a:r>
              <a:rPr lang="en-GB" dirty="0" err="1"/>
              <a:t>Não</a:t>
            </a:r>
            <a:r>
              <a:rPr lang="en-GB" dirty="0"/>
              <a:t> é </a:t>
            </a:r>
            <a:r>
              <a:rPr lang="en-GB" dirty="0" err="1"/>
              <a:t>incomum</a:t>
            </a:r>
            <a:r>
              <a:rPr lang="en-GB" dirty="0"/>
              <a:t>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DF a ser </a:t>
            </a:r>
            <a:r>
              <a:rPr lang="en-GB" dirty="0" err="1"/>
              <a:t>usado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conjunto com fuzzy logic e NN</a:t>
            </a:r>
          </a:p>
          <a:p>
            <a:endParaRPr lang="en-GB" dirty="0"/>
          </a:p>
          <a:p>
            <a:r>
              <a:rPr lang="en-GB" dirty="0" err="1"/>
              <a:t>Basicamente</a:t>
            </a:r>
            <a:r>
              <a:rPr lang="en-GB" dirty="0"/>
              <a:t>, </a:t>
            </a:r>
            <a:r>
              <a:rPr lang="en-GB" dirty="0" err="1"/>
              <a:t>classificadores</a:t>
            </a:r>
            <a:r>
              <a:rPr lang="en-GB" dirty="0"/>
              <a:t> </a:t>
            </a:r>
            <a:r>
              <a:rPr lang="en-GB" dirty="0" err="1"/>
              <a:t>decidem</a:t>
            </a:r>
            <a:r>
              <a:rPr lang="en-GB" dirty="0"/>
              <a:t> </a:t>
            </a:r>
            <a:r>
              <a:rPr lang="en-GB" dirty="0" err="1"/>
              <a:t>numa</a:t>
            </a:r>
            <a:r>
              <a:rPr lang="en-GB" dirty="0"/>
              <a:t> </a:t>
            </a:r>
            <a:r>
              <a:rPr lang="en-GB" dirty="0" err="1"/>
              <a:t>ocurrencia</a:t>
            </a:r>
            <a:r>
              <a:rPr lang="en-GB" dirty="0"/>
              <a:t>, e </a:t>
            </a:r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decisoes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transformadas</a:t>
            </a:r>
            <a:r>
              <a:rPr lang="en-GB" dirty="0"/>
              <a:t> </a:t>
            </a:r>
            <a:r>
              <a:rPr lang="en-GB" dirty="0" err="1"/>
              <a:t>numa</a:t>
            </a:r>
            <a:r>
              <a:rPr lang="en-GB" dirty="0"/>
              <a:t> </a:t>
            </a:r>
            <a:r>
              <a:rPr lang="en-GB" dirty="0" err="1"/>
              <a:t>decisao</a:t>
            </a:r>
            <a:r>
              <a:rPr lang="en-GB" dirty="0"/>
              <a:t> </a:t>
            </a:r>
            <a:r>
              <a:rPr lang="en-GB" dirty="0" err="1"/>
              <a:t>comum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58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Sintese</a:t>
            </a:r>
            <a:r>
              <a:rPr lang="en-GB" dirty="0"/>
              <a:t> dos </a:t>
            </a:r>
            <a:r>
              <a:rPr lang="en-GB" dirty="0" err="1"/>
              <a:t>tres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data fusion</a:t>
            </a:r>
          </a:p>
          <a:p>
            <a:endParaRPr lang="en-GB" dirty="0"/>
          </a:p>
          <a:p>
            <a:r>
              <a:rPr lang="en-GB" dirty="0"/>
              <a:t>É </a:t>
            </a:r>
            <a:r>
              <a:rPr lang="en-GB" dirty="0" err="1"/>
              <a:t>interessante</a:t>
            </a:r>
            <a:r>
              <a:rPr lang="en-GB" dirty="0"/>
              <a:t>  </a:t>
            </a:r>
            <a:r>
              <a:rPr lang="en-GB" dirty="0" err="1"/>
              <a:t>comparar</a:t>
            </a:r>
            <a:r>
              <a:rPr lang="en-GB" dirty="0"/>
              <a:t> o </a:t>
            </a:r>
            <a:r>
              <a:rPr lang="en-GB" dirty="0" err="1"/>
              <a:t>ponto</a:t>
            </a:r>
            <a:r>
              <a:rPr lang="en-GB" dirty="0"/>
              <a:t> de </a:t>
            </a:r>
            <a:r>
              <a:rPr lang="en-GB" dirty="0" err="1"/>
              <a:t>fusao</a:t>
            </a:r>
            <a:r>
              <a:rPr lang="en-GB" dirty="0"/>
              <a:t>, que e </a:t>
            </a:r>
            <a:r>
              <a:rPr lang="en-GB" dirty="0" err="1"/>
              <a:t>adiado</a:t>
            </a:r>
            <a:r>
              <a:rPr lang="en-GB" dirty="0"/>
              <a:t> o </a:t>
            </a:r>
            <a:r>
              <a:rPr lang="en-GB" dirty="0" err="1"/>
              <a:t>quao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alto se </a:t>
            </a:r>
            <a:r>
              <a:rPr lang="en-GB" dirty="0" err="1"/>
              <a:t>torna</a:t>
            </a:r>
            <a:r>
              <a:rPr lang="en-GB" dirty="0"/>
              <a:t> o </a:t>
            </a:r>
            <a:r>
              <a:rPr lang="en-GB" dirty="0" err="1"/>
              <a:t>nivel</a:t>
            </a:r>
            <a:endParaRPr lang="en-GB" dirty="0"/>
          </a:p>
          <a:p>
            <a:r>
              <a:rPr lang="en-GB" dirty="0" err="1"/>
              <a:t>Tambem</a:t>
            </a:r>
            <a:r>
              <a:rPr lang="en-GB" dirty="0"/>
              <a:t> </a:t>
            </a:r>
            <a:r>
              <a:rPr lang="en-GB" dirty="0" err="1"/>
              <a:t>acho</a:t>
            </a:r>
            <a:r>
              <a:rPr lang="en-GB" dirty="0"/>
              <a:t> </a:t>
            </a:r>
            <a:r>
              <a:rPr lang="en-GB" dirty="0" err="1"/>
              <a:t>interessante</a:t>
            </a:r>
            <a:r>
              <a:rPr lang="en-GB" dirty="0"/>
              <a:t>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pontos</a:t>
            </a:r>
            <a:r>
              <a:rPr lang="en-GB" dirty="0"/>
              <a:t> </a:t>
            </a:r>
            <a:r>
              <a:rPr lang="en-GB" dirty="0" err="1"/>
              <a:t>comuns</a:t>
            </a:r>
            <a:r>
              <a:rPr lang="en-GB" dirty="0"/>
              <a:t> entre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niveis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9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Tendo </a:t>
            </a:r>
            <a:r>
              <a:rPr lang="en-GB" dirty="0" err="1"/>
              <a:t>criado</a:t>
            </a:r>
            <a:r>
              <a:rPr lang="en-GB" dirty="0"/>
              <a:t> </a:t>
            </a:r>
            <a:r>
              <a:rPr lang="en-GB" dirty="0" err="1"/>
              <a:t>eventos</a:t>
            </a:r>
            <a:r>
              <a:rPr lang="en-GB" dirty="0"/>
              <a:t>, o requisite </a:t>
            </a:r>
            <a:r>
              <a:rPr lang="en-GB" dirty="0" err="1"/>
              <a:t>sequinte</a:t>
            </a:r>
            <a:r>
              <a:rPr lang="en-GB" dirty="0"/>
              <a:t> </a:t>
            </a:r>
            <a:r>
              <a:rPr lang="en-GB" dirty="0" err="1"/>
              <a:t>envolve</a:t>
            </a:r>
            <a:r>
              <a:rPr lang="en-GB" dirty="0"/>
              <a:t> </a:t>
            </a:r>
            <a:r>
              <a:rPr lang="en-GB" dirty="0" err="1"/>
              <a:t>contextualizar</a:t>
            </a:r>
            <a:r>
              <a:rPr lang="en-GB" dirty="0"/>
              <a:t>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eventos</a:t>
            </a:r>
            <a:r>
              <a:rPr lang="en-GB" dirty="0"/>
              <a:t>.</a:t>
            </a:r>
          </a:p>
          <a:p>
            <a:r>
              <a:rPr lang="en-GB" dirty="0"/>
              <a:t>É </a:t>
            </a:r>
            <a:r>
              <a:rPr lang="en-GB" dirty="0" err="1"/>
              <a:t>necessário</a:t>
            </a:r>
            <a:r>
              <a:rPr lang="en-GB" dirty="0"/>
              <a:t>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prioridade</a:t>
            </a:r>
            <a:r>
              <a:rPr lang="en-GB" dirty="0"/>
              <a:t> a </a:t>
            </a:r>
            <a:r>
              <a:rPr lang="en-GB" dirty="0" err="1"/>
              <a:t>certos</a:t>
            </a:r>
            <a:r>
              <a:rPr lang="en-GB" dirty="0"/>
              <a:t> </a:t>
            </a:r>
            <a:r>
              <a:rPr lang="en-GB" dirty="0" err="1"/>
              <a:t>eventos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Quantas</a:t>
            </a:r>
            <a:r>
              <a:rPr lang="en-GB" dirty="0"/>
              <a:t> </a:t>
            </a:r>
            <a:r>
              <a:rPr lang="en-GB" dirty="0" err="1"/>
              <a:t>submissoes</a:t>
            </a:r>
            <a:r>
              <a:rPr lang="en-GB" dirty="0"/>
              <a:t> </a:t>
            </a:r>
            <a:r>
              <a:rPr lang="en-GB" dirty="0" err="1"/>
              <a:t>envolvem</a:t>
            </a:r>
            <a:r>
              <a:rPr lang="en-GB" dirty="0"/>
              <a:t>, </a:t>
            </a:r>
            <a:r>
              <a:rPr lang="en-GB" dirty="0" err="1"/>
              <a:t>quem</a:t>
            </a:r>
            <a:r>
              <a:rPr lang="en-GB" dirty="0"/>
              <a:t> as </a:t>
            </a:r>
            <a:r>
              <a:rPr lang="en-GB" dirty="0" err="1"/>
              <a:t>submeteu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fatores</a:t>
            </a:r>
            <a:r>
              <a:rPr lang="en-GB" dirty="0"/>
              <a:t> </a:t>
            </a:r>
            <a:r>
              <a:rPr lang="en-GB" dirty="0" err="1"/>
              <a:t>internos</a:t>
            </a:r>
            <a:r>
              <a:rPr lang="en-GB" dirty="0"/>
              <a:t> do </a:t>
            </a:r>
            <a:r>
              <a:rPr lang="en-GB" dirty="0" err="1"/>
              <a:t>evento</a:t>
            </a:r>
            <a:r>
              <a:rPr lang="en-GB" dirty="0"/>
              <a:t>,</a:t>
            </a:r>
          </a:p>
          <a:p>
            <a:r>
              <a:rPr lang="en-GB" dirty="0"/>
              <a:t>É </a:t>
            </a:r>
            <a:r>
              <a:rPr lang="en-GB" dirty="0" err="1"/>
              <a:t>tambem</a:t>
            </a:r>
            <a:r>
              <a:rPr lang="en-GB" dirty="0"/>
              <a:t> </a:t>
            </a:r>
            <a:r>
              <a:rPr lang="en-GB" dirty="0" err="1"/>
              <a:t>necessário</a:t>
            </a:r>
            <a:r>
              <a:rPr lang="en-GB" dirty="0"/>
              <a:t> definer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vida</a:t>
            </a:r>
            <a:r>
              <a:rPr lang="en-GB" dirty="0"/>
              <a:t> </a:t>
            </a:r>
            <a:r>
              <a:rPr lang="en-GB" dirty="0" err="1"/>
              <a:t>útil</a:t>
            </a:r>
            <a:r>
              <a:rPr lang="en-GB" dirty="0"/>
              <a:t> do </a:t>
            </a:r>
            <a:r>
              <a:rPr lang="en-GB" dirty="0" err="1"/>
              <a:t>evento</a:t>
            </a:r>
            <a:r>
              <a:rPr lang="en-GB" dirty="0"/>
              <a:t>, </a:t>
            </a:r>
          </a:p>
          <a:p>
            <a:r>
              <a:rPr lang="en-GB" dirty="0"/>
              <a:t>para </a:t>
            </a:r>
            <a:r>
              <a:rPr lang="en-GB" dirty="0" err="1"/>
              <a:t>saber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monitorizar</a:t>
            </a:r>
            <a:r>
              <a:rPr lang="en-GB" dirty="0"/>
              <a:t> a </a:t>
            </a:r>
            <a:r>
              <a:rPr lang="en-GB" dirty="0" err="1"/>
              <a:t>progressão</a:t>
            </a:r>
            <a:endParaRPr lang="en-GB" dirty="0"/>
          </a:p>
          <a:p>
            <a:r>
              <a:rPr lang="en-GB" dirty="0"/>
              <a:t>para </a:t>
            </a:r>
            <a:r>
              <a:rPr lang="en-GB" dirty="0" err="1"/>
              <a:t>saber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e </a:t>
            </a:r>
            <a:r>
              <a:rPr lang="en-GB" dirty="0" err="1"/>
              <a:t>relegado</a:t>
            </a:r>
            <a:r>
              <a:rPr lang="en-GB" dirty="0"/>
              <a:t> para um </a:t>
            </a:r>
            <a:r>
              <a:rPr lang="en-GB" dirty="0" err="1"/>
              <a:t>historico</a:t>
            </a:r>
            <a:endParaRPr lang="en-GB" dirty="0"/>
          </a:p>
          <a:p>
            <a:endParaRPr lang="en-GB" dirty="0"/>
          </a:p>
          <a:p>
            <a:r>
              <a:rPr lang="en-GB" dirty="0"/>
              <a:t>Para </a:t>
            </a:r>
            <a:r>
              <a:rPr lang="en-GB" dirty="0" err="1"/>
              <a:t>este</a:t>
            </a:r>
            <a:r>
              <a:rPr lang="en-GB" dirty="0"/>
              <a:t> requisite,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consideradas</a:t>
            </a:r>
            <a:r>
              <a:rPr lang="en-GB" dirty="0"/>
              <a:t> </a:t>
            </a:r>
            <a:r>
              <a:rPr lang="en-GB" dirty="0" err="1"/>
              <a:t>tecnicas</a:t>
            </a:r>
            <a:r>
              <a:rPr lang="en-GB" dirty="0"/>
              <a:t> de Deep-learning –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expecifico</a:t>
            </a:r>
            <a:r>
              <a:rPr lang="en-GB" dirty="0"/>
              <a:t> 2 </a:t>
            </a:r>
            <a:r>
              <a:rPr lang="en-GB" dirty="0" err="1"/>
              <a:t>tipos</a:t>
            </a:r>
            <a:r>
              <a:rPr lang="en-GB" dirty="0"/>
              <a:t> redes </a:t>
            </a:r>
            <a:r>
              <a:rPr lang="en-GB" dirty="0" err="1"/>
              <a:t>neuronais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53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primeira</a:t>
            </a:r>
            <a:r>
              <a:rPr lang="en-GB" dirty="0"/>
              <a:t> é CNN </a:t>
            </a:r>
          </a:p>
          <a:p>
            <a:endParaRPr lang="en-GB" dirty="0"/>
          </a:p>
          <a:p>
            <a:r>
              <a:rPr lang="en-GB" dirty="0"/>
              <a:t>Sao NN feed - forward,</a:t>
            </a:r>
          </a:p>
          <a:p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bastante</a:t>
            </a:r>
            <a:r>
              <a:rPr lang="en-GB" dirty="0"/>
              <a:t> </a:t>
            </a:r>
            <a:r>
              <a:rPr lang="en-GB" dirty="0" err="1"/>
              <a:t>interessantes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dirty="0" err="1"/>
              <a:t>extremamente</a:t>
            </a:r>
            <a:r>
              <a:rPr lang="en-GB" dirty="0"/>
              <a:t> </a:t>
            </a:r>
            <a:r>
              <a:rPr lang="en-GB" dirty="0" err="1"/>
              <a:t>adaptáveis</a:t>
            </a:r>
            <a:r>
              <a:rPr lang="en-GB" dirty="0"/>
              <a:t> </a:t>
            </a:r>
          </a:p>
          <a:p>
            <a:r>
              <a:rPr lang="en-GB" dirty="0"/>
              <a:t>Uma CNN </a:t>
            </a:r>
            <a:r>
              <a:rPr lang="en-GB" dirty="0" err="1"/>
              <a:t>pode</a:t>
            </a:r>
            <a:r>
              <a:rPr lang="en-GB" dirty="0"/>
              <a:t> ser pre-</a:t>
            </a:r>
            <a:r>
              <a:rPr lang="en-GB" dirty="0" err="1"/>
              <a:t>treinada</a:t>
            </a:r>
            <a:r>
              <a:rPr lang="en-GB" dirty="0"/>
              <a:t> para </a:t>
            </a:r>
            <a:r>
              <a:rPr lang="en-GB" dirty="0" err="1"/>
              <a:t>varios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 </a:t>
            </a:r>
            <a:r>
              <a:rPr lang="en-GB" dirty="0" err="1"/>
              <a:t>nao</a:t>
            </a:r>
            <a:r>
              <a:rPr lang="en-GB" dirty="0"/>
              <a:t> </a:t>
            </a:r>
            <a:r>
              <a:rPr lang="en-GB" dirty="0" err="1"/>
              <a:t>relacionados</a:t>
            </a:r>
            <a:r>
              <a:rPr lang="en-GB" dirty="0"/>
              <a:t>, com </a:t>
            </a:r>
            <a:r>
              <a:rPr lang="en-GB" dirty="0" err="1"/>
              <a:t>uso</a:t>
            </a:r>
            <a:r>
              <a:rPr lang="en-GB" dirty="0"/>
              <a:t> de transfer learning. </a:t>
            </a:r>
          </a:p>
          <a:p>
            <a:endParaRPr lang="en-GB" dirty="0"/>
          </a:p>
          <a:p>
            <a:r>
              <a:rPr lang="en-GB" dirty="0" err="1"/>
              <a:t>Sofrem</a:t>
            </a:r>
            <a:r>
              <a:rPr lang="en-GB" dirty="0"/>
              <a:t> de over-fitting no </a:t>
            </a:r>
            <a:r>
              <a:rPr lang="en-GB" dirty="0" err="1"/>
              <a:t>entanto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61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seguinte</a:t>
            </a:r>
            <a:r>
              <a:rPr lang="en-GB" dirty="0"/>
              <a:t> é LSTM</a:t>
            </a:r>
          </a:p>
          <a:p>
            <a:endParaRPr lang="en-GB" dirty="0"/>
          </a:p>
          <a:p>
            <a:r>
              <a:rPr lang="en-GB" dirty="0"/>
              <a:t>Neste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 feed – backward. </a:t>
            </a:r>
            <a:r>
              <a:rPr lang="en-GB" dirty="0" err="1"/>
              <a:t>Fazem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do conjunto de redes </a:t>
            </a:r>
            <a:r>
              <a:rPr lang="en-GB" dirty="0" err="1"/>
              <a:t>recurrentes</a:t>
            </a:r>
            <a:r>
              <a:rPr lang="en-GB" dirty="0"/>
              <a:t>, </a:t>
            </a:r>
            <a:r>
              <a:rPr lang="en-GB" dirty="0" err="1"/>
              <a:t>permitem</a:t>
            </a:r>
            <a:r>
              <a:rPr lang="en-GB" dirty="0"/>
              <a:t> </a:t>
            </a:r>
            <a:r>
              <a:rPr lang="en-GB" dirty="0" err="1"/>
              <a:t>ciclos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Têm</a:t>
            </a:r>
            <a:r>
              <a:rPr lang="en-GB" dirty="0"/>
              <a:t> short-term memory de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duração</a:t>
            </a:r>
            <a:r>
              <a:rPr lang="en-GB" dirty="0"/>
              <a:t>, o que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memorizar</a:t>
            </a:r>
            <a:r>
              <a:rPr lang="en-GB" dirty="0"/>
              <a:t>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dependencias</a:t>
            </a:r>
            <a:r>
              <a:rPr lang="en-GB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isto</a:t>
            </a:r>
            <a:r>
              <a:rPr lang="en-GB" dirty="0"/>
              <a:t> é de interesse para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projeto</a:t>
            </a:r>
            <a:r>
              <a:rPr lang="en-GB" dirty="0"/>
              <a:t> </a:t>
            </a:r>
            <a:r>
              <a:rPr lang="en-GB" dirty="0" err="1"/>
              <a:t>pq</a:t>
            </a:r>
            <a:r>
              <a:rPr lang="en-GB" dirty="0"/>
              <a:t> </a:t>
            </a:r>
            <a:r>
              <a:rPr lang="en-GB" dirty="0" err="1"/>
              <a:t>facilita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 </a:t>
            </a:r>
            <a:r>
              <a:rPr lang="en-GB" dirty="0" err="1"/>
              <a:t>temporais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Sao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complexas</a:t>
            </a:r>
            <a:r>
              <a:rPr lang="en-GB" dirty="0"/>
              <a:t> e </a:t>
            </a:r>
            <a:r>
              <a:rPr lang="en-GB" dirty="0" err="1"/>
              <a:t>pesadas</a:t>
            </a:r>
            <a:r>
              <a:rPr lang="en-GB" dirty="0"/>
              <a:t> que as CNN, e </a:t>
            </a:r>
            <a:r>
              <a:rPr lang="en-GB" dirty="0" err="1"/>
              <a:t>partilham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 de overfitting.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6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ultimo </a:t>
            </a:r>
            <a:r>
              <a:rPr lang="en-GB" dirty="0" err="1"/>
              <a:t>topico</a:t>
            </a:r>
            <a:r>
              <a:rPr lang="en-GB" dirty="0"/>
              <a:t> é o de </a:t>
            </a:r>
            <a:r>
              <a:rPr lang="en-GB" dirty="0" err="1"/>
              <a:t>correlação</a:t>
            </a:r>
            <a:r>
              <a:rPr lang="en-GB" dirty="0"/>
              <a:t> de </a:t>
            </a:r>
            <a:r>
              <a:rPr lang="en-GB" dirty="0" err="1"/>
              <a:t>eventos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Um </a:t>
            </a:r>
            <a:r>
              <a:rPr lang="en-GB" dirty="0" err="1"/>
              <a:t>fogo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é </a:t>
            </a:r>
            <a:r>
              <a:rPr lang="en-GB" dirty="0" err="1"/>
              <a:t>necessariamente</a:t>
            </a:r>
            <a:r>
              <a:rPr lang="en-GB" dirty="0"/>
              <a:t> um </a:t>
            </a:r>
            <a:r>
              <a:rPr lang="en-GB" dirty="0" err="1"/>
              <a:t>só</a:t>
            </a:r>
            <a:r>
              <a:rPr lang="en-GB" dirty="0"/>
              <a:t> </a:t>
            </a:r>
            <a:r>
              <a:rPr lang="en-GB" dirty="0" err="1"/>
              <a:t>evento</a:t>
            </a:r>
            <a:r>
              <a:rPr lang="en-GB" dirty="0"/>
              <a:t>, é </a:t>
            </a:r>
            <a:r>
              <a:rPr lang="en-GB" dirty="0" err="1"/>
              <a:t>necessario</a:t>
            </a:r>
            <a:r>
              <a:rPr lang="en-GB" dirty="0"/>
              <a:t> </a:t>
            </a:r>
            <a:r>
              <a:rPr lang="en-GB" dirty="0" err="1"/>
              <a:t>agrupar</a:t>
            </a:r>
            <a:r>
              <a:rPr lang="en-GB" dirty="0"/>
              <a:t> </a:t>
            </a:r>
            <a:r>
              <a:rPr lang="en-GB" dirty="0" err="1"/>
              <a:t>eventos</a:t>
            </a:r>
            <a:r>
              <a:rPr lang="en-GB" dirty="0"/>
              <a:t> </a:t>
            </a:r>
            <a:r>
              <a:rPr lang="en-GB" dirty="0" err="1"/>
              <a:t>semelhantes</a:t>
            </a:r>
            <a:r>
              <a:rPr lang="en-GB" dirty="0"/>
              <a:t> para “</a:t>
            </a:r>
            <a:r>
              <a:rPr lang="en-GB" dirty="0" err="1"/>
              <a:t>simular</a:t>
            </a:r>
            <a:r>
              <a:rPr lang="en-GB" dirty="0"/>
              <a:t> um </a:t>
            </a:r>
            <a:r>
              <a:rPr lang="en-GB" dirty="0" err="1"/>
              <a:t>fogo</a:t>
            </a:r>
            <a:r>
              <a:rPr lang="en-GB" dirty="0"/>
              <a:t>”</a:t>
            </a:r>
          </a:p>
          <a:p>
            <a:r>
              <a:rPr lang="en-GB" dirty="0" err="1"/>
              <a:t>Mantendo</a:t>
            </a:r>
            <a:r>
              <a:rPr lang="en-GB" dirty="0"/>
              <a:t> a </a:t>
            </a:r>
            <a:r>
              <a:rPr lang="en-GB" dirty="0" err="1"/>
              <a:t>individualidade</a:t>
            </a:r>
            <a:r>
              <a:rPr lang="en-GB" dirty="0"/>
              <a:t> dos </a:t>
            </a:r>
            <a:r>
              <a:rPr lang="en-GB" dirty="0" err="1"/>
              <a:t>eventos</a:t>
            </a:r>
            <a:endParaRPr lang="en-GB" dirty="0"/>
          </a:p>
          <a:p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metodo</a:t>
            </a:r>
            <a:r>
              <a:rPr lang="en-GB" dirty="0"/>
              <a:t> que </a:t>
            </a:r>
            <a:r>
              <a:rPr lang="en-GB" dirty="0" err="1"/>
              <a:t>pareceu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prometedor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context </a:t>
            </a:r>
            <a:r>
              <a:rPr lang="en-GB" dirty="0" err="1"/>
              <a:t>foi</a:t>
            </a:r>
            <a:r>
              <a:rPr lang="en-GB" dirty="0"/>
              <a:t> clustering, do qual 4 </a:t>
            </a:r>
            <a:r>
              <a:rPr lang="en-GB" dirty="0" err="1"/>
              <a:t>tecnicas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consideradas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9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Clustering </a:t>
            </a:r>
            <a:r>
              <a:rPr lang="en-GB" dirty="0" err="1"/>
              <a:t>baseado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centroides</a:t>
            </a:r>
            <a:r>
              <a:rPr lang="en-GB" dirty="0"/>
              <a:t>, que </a:t>
            </a:r>
            <a:r>
              <a:rPr lang="en-GB" dirty="0" err="1"/>
              <a:t>representam</a:t>
            </a:r>
            <a:r>
              <a:rPr lang="en-GB" dirty="0"/>
              <a:t> </a:t>
            </a:r>
            <a:r>
              <a:rPr lang="en-GB" dirty="0" err="1"/>
              <a:t>nucleos</a:t>
            </a:r>
            <a:r>
              <a:rPr lang="en-GB" dirty="0"/>
              <a:t>. </a:t>
            </a:r>
          </a:p>
          <a:p>
            <a:r>
              <a:rPr lang="en-GB" dirty="0"/>
              <a:t>Neste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temos</a:t>
            </a:r>
            <a:r>
              <a:rPr lang="en-GB" dirty="0"/>
              <a:t> o K-means. Simples</a:t>
            </a:r>
          </a:p>
          <a:p>
            <a:endParaRPr lang="en-GB" dirty="0"/>
          </a:p>
          <a:p>
            <a:r>
              <a:rPr lang="en-GB" dirty="0" err="1"/>
              <a:t>Funciona</a:t>
            </a:r>
            <a:r>
              <a:rPr lang="en-GB" dirty="0"/>
              <a:t> : </a:t>
            </a:r>
            <a:r>
              <a:rPr lang="en-GB" dirty="0" err="1"/>
              <a:t>Num</a:t>
            </a:r>
            <a:r>
              <a:rPr lang="en-GB" dirty="0"/>
              <a:t> </a:t>
            </a:r>
            <a:r>
              <a:rPr lang="en-GB" dirty="0" err="1"/>
              <a:t>grupo</a:t>
            </a:r>
            <a:r>
              <a:rPr lang="en-GB" dirty="0"/>
              <a:t> de </a:t>
            </a:r>
            <a:r>
              <a:rPr lang="en-GB" dirty="0" err="1"/>
              <a:t>pontos</a:t>
            </a:r>
            <a:r>
              <a:rPr lang="en-GB" dirty="0"/>
              <a:t>  e </a:t>
            </a:r>
            <a:r>
              <a:rPr lang="en-GB" dirty="0" err="1"/>
              <a:t>centroides</a:t>
            </a:r>
            <a:r>
              <a:rPr lang="en-GB" dirty="0"/>
              <a:t> </a:t>
            </a:r>
            <a:r>
              <a:rPr lang="en-GB" dirty="0" err="1"/>
              <a:t>gerados</a:t>
            </a:r>
            <a:r>
              <a:rPr lang="en-GB" dirty="0"/>
              <a:t> </a:t>
            </a:r>
            <a:r>
              <a:rPr lang="en-GB" dirty="0" err="1"/>
              <a:t>aleatoriamente</a:t>
            </a:r>
            <a:r>
              <a:rPr lang="en-GB" dirty="0"/>
              <a:t>, 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pontos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perto</a:t>
            </a:r>
            <a:r>
              <a:rPr lang="en-GB" dirty="0"/>
              <a:t> </a:t>
            </a:r>
            <a:r>
              <a:rPr lang="en-GB" dirty="0" err="1"/>
              <a:t>destes</a:t>
            </a:r>
            <a:r>
              <a:rPr lang="en-GB" dirty="0"/>
              <a:t> </a:t>
            </a:r>
            <a:r>
              <a:rPr lang="en-GB" dirty="0" err="1"/>
              <a:t>formam</a:t>
            </a:r>
            <a:r>
              <a:rPr lang="en-GB" dirty="0"/>
              <a:t> clusters</a:t>
            </a:r>
          </a:p>
          <a:p>
            <a:r>
              <a:rPr lang="en-GB" dirty="0"/>
              <a:t>Estes </a:t>
            </a:r>
            <a:r>
              <a:rPr lang="en-GB" dirty="0" err="1"/>
              <a:t>nucleos</a:t>
            </a:r>
            <a:r>
              <a:rPr lang="en-GB" dirty="0"/>
              <a:t> </a:t>
            </a:r>
            <a:r>
              <a:rPr lang="en-GB" dirty="0" err="1"/>
              <a:t>vao</a:t>
            </a:r>
            <a:r>
              <a:rPr lang="en-GB" dirty="0"/>
              <a:t> </a:t>
            </a:r>
            <a:r>
              <a:rPr lang="en-GB" dirty="0" err="1"/>
              <a:t>atualizando</a:t>
            </a:r>
            <a:r>
              <a:rPr lang="en-GB" dirty="0"/>
              <a:t> a </a:t>
            </a:r>
            <a:r>
              <a:rPr lang="en-GB" dirty="0" err="1"/>
              <a:t>medida</a:t>
            </a:r>
            <a:r>
              <a:rPr lang="en-GB" dirty="0"/>
              <a:t> que o cluster </a:t>
            </a:r>
            <a:r>
              <a:rPr lang="en-GB" dirty="0" err="1"/>
              <a:t>cresce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randomização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ser um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ignora</a:t>
            </a:r>
            <a:r>
              <a:rPr lang="en-GB" dirty="0"/>
              <a:t> “</a:t>
            </a:r>
            <a:r>
              <a:rPr lang="en-GB" dirty="0" err="1"/>
              <a:t>formas</a:t>
            </a:r>
            <a:r>
              <a:rPr lang="en-GB" dirty="0"/>
              <a:t>”.  </a:t>
            </a:r>
            <a:r>
              <a:rPr lang="en-GB" dirty="0" err="1"/>
              <a:t>Tambem</a:t>
            </a:r>
            <a:r>
              <a:rPr lang="en-GB" dirty="0"/>
              <a:t> é </a:t>
            </a:r>
            <a:r>
              <a:rPr lang="en-GB" dirty="0" err="1"/>
              <a:t>susceptivel</a:t>
            </a:r>
            <a:r>
              <a:rPr lang="en-GB" dirty="0"/>
              <a:t> a </a:t>
            </a:r>
            <a:r>
              <a:rPr lang="en-GB" dirty="0" err="1"/>
              <a:t>baixa</a:t>
            </a:r>
            <a:r>
              <a:rPr lang="en-GB" dirty="0"/>
              <a:t> </a:t>
            </a:r>
            <a:r>
              <a:rPr lang="en-GB" dirty="0" err="1"/>
              <a:t>densidade</a:t>
            </a:r>
            <a:r>
              <a:rPr lang="en-GB" dirty="0"/>
              <a:t> e </a:t>
            </a:r>
            <a:r>
              <a:rPr lang="en-GB" dirty="0" err="1"/>
              <a:t>ruido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1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Clustering </a:t>
            </a:r>
            <a:r>
              <a:rPr lang="en-GB" dirty="0" err="1"/>
              <a:t>densidade</a:t>
            </a:r>
            <a:r>
              <a:rPr lang="en-GB" dirty="0"/>
              <a:t>, </a:t>
            </a:r>
            <a:r>
              <a:rPr lang="en-GB" dirty="0" err="1"/>
              <a:t>Dbscan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Extremamente</a:t>
            </a:r>
            <a:r>
              <a:rPr lang="en-GB" dirty="0"/>
              <a:t> simples, </a:t>
            </a:r>
            <a:r>
              <a:rPr lang="en-GB" dirty="0" err="1"/>
              <a:t>cria</a:t>
            </a:r>
            <a:r>
              <a:rPr lang="en-GB" dirty="0"/>
              <a:t> clusters </a:t>
            </a:r>
            <a:r>
              <a:rPr lang="en-GB" dirty="0" err="1"/>
              <a:t>baseado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densidade</a:t>
            </a:r>
            <a:r>
              <a:rPr lang="en-GB" dirty="0"/>
              <a:t> de </a:t>
            </a:r>
            <a:r>
              <a:rPr lang="en-GB" dirty="0" err="1"/>
              <a:t>pontos</a:t>
            </a:r>
            <a:r>
              <a:rPr lang="en-GB" dirty="0"/>
              <a:t>. </a:t>
            </a:r>
          </a:p>
          <a:p>
            <a:r>
              <a:rPr lang="en-GB" dirty="0"/>
              <a:t>So </a:t>
            </a:r>
            <a:r>
              <a:rPr lang="en-GB" dirty="0" err="1"/>
              <a:t>precisa</a:t>
            </a:r>
            <a:r>
              <a:rPr lang="en-GB" dirty="0"/>
              <a:t> de um nr </a:t>
            </a:r>
            <a:r>
              <a:rPr lang="en-GB" dirty="0" err="1"/>
              <a:t>minimo</a:t>
            </a:r>
            <a:r>
              <a:rPr lang="en-GB" dirty="0"/>
              <a:t> </a:t>
            </a:r>
            <a:r>
              <a:rPr lang="en-GB" dirty="0" err="1"/>
              <a:t>pontos</a:t>
            </a:r>
            <a:r>
              <a:rPr lang="en-GB" dirty="0"/>
              <a:t> e </a:t>
            </a:r>
            <a:r>
              <a:rPr lang="en-GB" dirty="0" err="1"/>
              <a:t>distancia</a:t>
            </a:r>
            <a:r>
              <a:rPr lang="en-GB" dirty="0"/>
              <a:t> max para </a:t>
            </a:r>
            <a:r>
              <a:rPr lang="en-GB" dirty="0" err="1"/>
              <a:t>criar</a:t>
            </a:r>
            <a:r>
              <a:rPr lang="en-GB" dirty="0"/>
              <a:t> clusters</a:t>
            </a:r>
          </a:p>
          <a:p>
            <a:endParaRPr lang="en-GB" dirty="0"/>
          </a:p>
          <a:p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muitos</a:t>
            </a:r>
            <a:r>
              <a:rPr lang="en-GB" dirty="0"/>
              <a:t> dos </a:t>
            </a:r>
            <a:r>
              <a:rPr lang="en-GB" dirty="0" err="1"/>
              <a:t>problemas</a:t>
            </a:r>
            <a:r>
              <a:rPr lang="en-GB" dirty="0"/>
              <a:t> do </a:t>
            </a:r>
            <a:r>
              <a:rPr lang="en-GB" dirty="0" err="1"/>
              <a:t>kmeans</a:t>
            </a:r>
            <a:r>
              <a:rPr lang="en-GB" dirty="0"/>
              <a:t>. </a:t>
            </a:r>
            <a:r>
              <a:rPr lang="en-GB" dirty="0" err="1"/>
              <a:t>Aceita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, é </a:t>
            </a:r>
            <a:r>
              <a:rPr lang="en-GB" dirty="0" err="1"/>
              <a:t>robusto</a:t>
            </a:r>
            <a:r>
              <a:rPr lang="en-GB" dirty="0"/>
              <a:t> a </a:t>
            </a:r>
            <a:r>
              <a:rPr lang="en-GB" dirty="0" err="1"/>
              <a:t>ruido</a:t>
            </a:r>
            <a:r>
              <a:rPr lang="en-GB" dirty="0"/>
              <a:t>.</a:t>
            </a:r>
          </a:p>
          <a:p>
            <a:r>
              <a:rPr lang="en-GB" dirty="0"/>
              <a:t>Mas É </a:t>
            </a:r>
            <a:r>
              <a:rPr lang="en-GB" dirty="0" err="1"/>
              <a:t>necessario</a:t>
            </a:r>
            <a:r>
              <a:rPr lang="en-GB" dirty="0"/>
              <a:t> </a:t>
            </a:r>
            <a:r>
              <a:rPr lang="en-GB" dirty="0" err="1"/>
              <a:t>precaução</a:t>
            </a:r>
            <a:r>
              <a:rPr lang="en-GB" dirty="0"/>
              <a:t> com areas de </a:t>
            </a:r>
            <a:r>
              <a:rPr lang="en-GB" dirty="0" err="1"/>
              <a:t>baixa</a:t>
            </a:r>
            <a:r>
              <a:rPr lang="en-GB" dirty="0"/>
              <a:t> </a:t>
            </a:r>
            <a:r>
              <a:rPr lang="en-GB" dirty="0" err="1"/>
              <a:t>densidade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foi</a:t>
            </a:r>
            <a:r>
              <a:rPr lang="en-GB" dirty="0"/>
              <a:t> o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comum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trabalhos</a:t>
            </a:r>
            <a:r>
              <a:rPr lang="en-GB" dirty="0"/>
              <a:t> </a:t>
            </a:r>
            <a:r>
              <a:rPr lang="en-GB" dirty="0" err="1"/>
              <a:t>pesquisados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4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 err="1">
                <a:effectLst/>
                <a:latin typeface="Roboto" panose="020B0604020202020204" pitchFamily="2" charset="0"/>
              </a:rPr>
              <a:t>Esta</a:t>
            </a:r>
            <a:r>
              <a:rPr lang="en-GB" b="0" i="0" dirty="0">
                <a:effectLst/>
                <a:latin typeface="Roboto" panose="020B0604020202020204" pitchFamily="2" charset="0"/>
              </a:rPr>
              <a:t> </a:t>
            </a:r>
            <a:r>
              <a:rPr lang="en-GB" b="0" i="0" dirty="0" err="1">
                <a:effectLst/>
                <a:latin typeface="Roboto" panose="020B0604020202020204" pitchFamily="2" charset="0"/>
              </a:rPr>
              <a:t>apresentaçao</a:t>
            </a:r>
            <a:r>
              <a:rPr lang="en-GB" b="0" i="0" dirty="0">
                <a:effectLst/>
                <a:latin typeface="Roboto" panose="020B0604020202020204" pitchFamily="2" charset="0"/>
              </a:rPr>
              <a:t> </a:t>
            </a:r>
            <a:r>
              <a:rPr lang="en-GB" b="0" i="0" dirty="0" err="1">
                <a:effectLst/>
                <a:latin typeface="Roboto" panose="020B0604020202020204" pitchFamily="2" charset="0"/>
              </a:rPr>
              <a:t>está</a:t>
            </a:r>
            <a:r>
              <a:rPr lang="en-GB" b="0" i="0" dirty="0">
                <a:effectLst/>
                <a:latin typeface="Roboto" panose="020B0604020202020204" pitchFamily="2" charset="0"/>
              </a:rPr>
              <a:t> </a:t>
            </a:r>
            <a:r>
              <a:rPr lang="en-GB" b="0" i="0" dirty="0" err="1">
                <a:effectLst/>
                <a:latin typeface="Roboto" panose="020B0604020202020204" pitchFamily="2" charset="0"/>
              </a:rPr>
              <a:t>dividida</a:t>
            </a:r>
            <a:r>
              <a:rPr lang="en-GB" b="0" i="0" dirty="0">
                <a:effectLst/>
                <a:latin typeface="Roboto" panose="020B0604020202020204" pitchFamily="2" charset="0"/>
              </a:rPr>
              <a:t> </a:t>
            </a:r>
            <a:r>
              <a:rPr lang="en-GB" b="0" i="0" dirty="0" err="1">
                <a:effectLst/>
                <a:latin typeface="Roboto" panose="020B0604020202020204" pitchFamily="2" charset="0"/>
              </a:rPr>
              <a:t>nas</a:t>
            </a:r>
            <a:r>
              <a:rPr lang="en-GB" b="0" i="0" dirty="0">
                <a:effectLst/>
                <a:latin typeface="Roboto" panose="020B0604020202020204" pitchFamily="2" charset="0"/>
              </a:rPr>
              <a:t> </a:t>
            </a:r>
            <a:r>
              <a:rPr lang="en-GB" b="0" i="0" dirty="0" err="1">
                <a:effectLst/>
                <a:latin typeface="Roboto" panose="020B0604020202020204" pitchFamily="2" charset="0"/>
              </a:rPr>
              <a:t>seguintes</a:t>
            </a:r>
            <a:r>
              <a:rPr lang="en-GB" b="0" i="0" dirty="0">
                <a:effectLst/>
                <a:latin typeface="Roboto" panose="020B0604020202020204" pitchFamily="2" charset="0"/>
              </a:rPr>
              <a:t> </a:t>
            </a:r>
            <a:r>
              <a:rPr lang="en-GB" b="0" i="0" dirty="0" err="1">
                <a:effectLst/>
                <a:latin typeface="Roboto" panose="020B0604020202020204" pitchFamily="2" charset="0"/>
              </a:rPr>
              <a:t>partes</a:t>
            </a:r>
            <a:endParaRPr lang="en-GB" b="0" i="0" dirty="0">
              <a:effectLst/>
              <a:latin typeface="Roboto" panose="020B0604020202020204" pitchFamily="2" charset="0"/>
            </a:endParaRPr>
          </a:p>
          <a:p>
            <a:endParaRPr lang="en-GB" b="0" i="0" dirty="0">
              <a:effectLst/>
              <a:latin typeface="Roboto" panose="020B0604020202020204" pitchFamily="2" charset="0"/>
            </a:endParaRPr>
          </a:p>
          <a:p>
            <a:r>
              <a:rPr lang="en-GB" b="0" i="0" dirty="0" err="1">
                <a:effectLst/>
                <a:latin typeface="Roboto" panose="020B0604020202020204" pitchFamily="2" charset="0"/>
              </a:rPr>
              <a:t>Introduçao</a:t>
            </a:r>
            <a:r>
              <a:rPr lang="en-GB" b="0" i="0" dirty="0">
                <a:effectLst/>
                <a:latin typeface="Roboto" panose="020B0604020202020204" pitchFamily="2" charset="0"/>
              </a:rPr>
              <a:t> </a:t>
            </a:r>
          </a:p>
          <a:p>
            <a:r>
              <a:rPr lang="en-GB" b="0" i="0" dirty="0" err="1">
                <a:effectLst/>
                <a:latin typeface="Roboto" panose="020B0604020202020204" pitchFamily="2" charset="0"/>
              </a:rPr>
              <a:t>Sota</a:t>
            </a:r>
            <a:endParaRPr lang="en-GB" b="0" i="0" dirty="0">
              <a:effectLst/>
              <a:latin typeface="Roboto" panose="020B0604020202020204" pitchFamily="2" charset="0"/>
            </a:endParaRPr>
          </a:p>
          <a:p>
            <a:r>
              <a:rPr lang="en-GB" b="0" i="0" dirty="0">
                <a:effectLst/>
                <a:latin typeface="Roboto" panose="020B0604020202020204" pitchFamily="2" charset="0"/>
              </a:rPr>
              <a:t>Overview do </a:t>
            </a:r>
            <a:r>
              <a:rPr lang="en-GB" b="0" i="0" dirty="0" err="1">
                <a:effectLst/>
                <a:latin typeface="Roboto" panose="020B0604020202020204" pitchFamily="2" charset="0"/>
              </a:rPr>
              <a:t>prototipo</a:t>
            </a:r>
            <a:endParaRPr lang="en-GB" b="0" i="0" dirty="0">
              <a:effectLst/>
              <a:latin typeface="Roboto" panose="020B0604020202020204" pitchFamily="2" charset="0"/>
            </a:endParaRPr>
          </a:p>
          <a:p>
            <a:r>
              <a:rPr lang="en-GB" b="0" i="0" dirty="0" err="1">
                <a:effectLst/>
                <a:latin typeface="Roboto" panose="020B0604020202020204" pitchFamily="2" charset="0"/>
              </a:rPr>
              <a:t>Trabalho</a:t>
            </a:r>
            <a:r>
              <a:rPr lang="en-GB" b="0" i="0" dirty="0">
                <a:effectLst/>
                <a:latin typeface="Roboto" panose="020B0604020202020204" pitchFamily="2" charset="0"/>
              </a:rPr>
              <a:t> ate agora e </a:t>
            </a:r>
            <a:r>
              <a:rPr lang="en-GB" b="0" i="0" dirty="0" err="1">
                <a:effectLst/>
                <a:latin typeface="Roboto" panose="020B0604020202020204" pitchFamily="2" charset="0"/>
              </a:rPr>
              <a:t>trabalho</a:t>
            </a:r>
            <a:r>
              <a:rPr lang="en-GB" b="0" i="0" dirty="0">
                <a:effectLst/>
                <a:latin typeface="Roboto" panose="020B0604020202020204" pitchFamily="2" charset="0"/>
              </a:rPr>
              <a:t> </a:t>
            </a:r>
            <a:r>
              <a:rPr lang="en-GB" b="0" i="0" dirty="0" err="1">
                <a:effectLst/>
                <a:latin typeface="Roboto" panose="020B0604020202020204" pitchFamily="2" charset="0"/>
              </a:rPr>
              <a:t>planeado</a:t>
            </a:r>
            <a:endParaRPr lang="en-GB" b="0" i="0" dirty="0">
              <a:effectLst/>
              <a:latin typeface="Roboto" panose="020B0604020202020204" pitchFamily="2" charset="0"/>
            </a:endParaRPr>
          </a:p>
          <a:p>
            <a:r>
              <a:rPr lang="en-GB" b="0" i="0" dirty="0" err="1">
                <a:effectLst/>
                <a:latin typeface="Roboto" panose="020B0604020202020204" pitchFamily="2" charset="0"/>
              </a:rPr>
              <a:t>Sintese</a:t>
            </a:r>
            <a:r>
              <a:rPr lang="en-GB" b="0" i="0" dirty="0">
                <a:effectLst/>
                <a:latin typeface="Roboto" panose="020B0604020202020204" pitchFamily="2" charset="0"/>
              </a:rPr>
              <a:t> final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52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Tambem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consideradas</a:t>
            </a:r>
            <a:r>
              <a:rPr lang="en-GB" dirty="0"/>
              <a:t> </a:t>
            </a:r>
            <a:r>
              <a:rPr lang="en-GB" dirty="0" err="1"/>
              <a:t>tecnicas</a:t>
            </a:r>
            <a:r>
              <a:rPr lang="en-GB" dirty="0"/>
              <a:t>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convencionais</a:t>
            </a:r>
            <a:r>
              <a:rPr lang="en-GB" dirty="0"/>
              <a:t>. </a:t>
            </a:r>
          </a:p>
          <a:p>
            <a:r>
              <a:rPr lang="en-GB" dirty="0" err="1"/>
              <a:t>nao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feitas</a:t>
            </a:r>
            <a:r>
              <a:rPr lang="en-GB" dirty="0"/>
              <a:t> </a:t>
            </a:r>
            <a:r>
              <a:rPr lang="en-GB" dirty="0" err="1"/>
              <a:t>necessariamente</a:t>
            </a:r>
            <a:r>
              <a:rPr lang="en-GB" dirty="0"/>
              <a:t> para clustering, </a:t>
            </a:r>
            <a:r>
              <a:rPr lang="en-GB" dirty="0" err="1"/>
              <a:t>embora</a:t>
            </a:r>
            <a:r>
              <a:rPr lang="en-GB" dirty="0"/>
              <a:t> </a:t>
            </a:r>
            <a:r>
              <a:rPr lang="en-GB" dirty="0" err="1"/>
              <a:t>possam</a:t>
            </a:r>
            <a:r>
              <a:rPr lang="en-GB" dirty="0"/>
              <a:t> ser </a:t>
            </a:r>
            <a:r>
              <a:rPr lang="en-GB" dirty="0" err="1"/>
              <a:t>usadas</a:t>
            </a:r>
            <a:r>
              <a:rPr lang="en-GB" dirty="0"/>
              <a:t> para </a:t>
            </a:r>
            <a:r>
              <a:rPr lang="en-GB" dirty="0" err="1"/>
              <a:t>tal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Markov Random fields e Baysean networks</a:t>
            </a:r>
          </a:p>
          <a:p>
            <a:r>
              <a:rPr lang="en-GB" dirty="0"/>
              <a:t>Sao ambas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distribuição</a:t>
            </a:r>
            <a:r>
              <a:rPr lang="en-GB" dirty="0"/>
              <a:t> de </a:t>
            </a:r>
            <a:r>
              <a:rPr lang="en-GB" dirty="0" err="1"/>
              <a:t>probabilidade</a:t>
            </a:r>
            <a:r>
              <a:rPr lang="en-GB" dirty="0"/>
              <a:t>. </a:t>
            </a:r>
          </a:p>
          <a:p>
            <a:r>
              <a:rPr lang="en-GB" dirty="0"/>
              <a:t>Markov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nao</a:t>
            </a:r>
            <a:r>
              <a:rPr lang="en-GB" dirty="0"/>
              <a:t> </a:t>
            </a:r>
            <a:r>
              <a:rPr lang="en-GB" dirty="0" err="1"/>
              <a:t>direcionadas</a:t>
            </a:r>
            <a:r>
              <a:rPr lang="en-GB" dirty="0"/>
              <a:t>, e </a:t>
            </a:r>
            <a:r>
              <a:rPr lang="en-GB" dirty="0" err="1"/>
              <a:t>têm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facilidade</a:t>
            </a:r>
            <a:r>
              <a:rPr lang="en-GB" dirty="0"/>
              <a:t> a </a:t>
            </a:r>
            <a:r>
              <a:rPr lang="en-GB" dirty="0" err="1"/>
              <a:t>demonstrar</a:t>
            </a:r>
            <a:r>
              <a:rPr lang="en-GB" dirty="0"/>
              <a:t> </a:t>
            </a:r>
            <a:r>
              <a:rPr lang="en-GB" dirty="0" err="1"/>
              <a:t>dependencias</a:t>
            </a:r>
            <a:endParaRPr lang="en-GB" dirty="0"/>
          </a:p>
          <a:p>
            <a:r>
              <a:rPr lang="en-GB" dirty="0"/>
              <a:t>Baysean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difecionadas</a:t>
            </a:r>
            <a:r>
              <a:rPr lang="en-GB" dirty="0"/>
              <a:t> e </a:t>
            </a:r>
            <a:r>
              <a:rPr lang="en-GB" dirty="0" err="1"/>
              <a:t>permitem</a:t>
            </a:r>
            <a:r>
              <a:rPr lang="en-GB" dirty="0"/>
              <a:t> </a:t>
            </a:r>
            <a:r>
              <a:rPr lang="en-GB" dirty="0" err="1"/>
              <a:t>facilmente</a:t>
            </a:r>
            <a:r>
              <a:rPr lang="en-GB" dirty="0"/>
              <a:t> </a:t>
            </a:r>
            <a:r>
              <a:rPr lang="en-GB" dirty="0" err="1"/>
              <a:t>perceber</a:t>
            </a:r>
            <a:r>
              <a:rPr lang="en-GB" dirty="0"/>
              <a:t> </a:t>
            </a:r>
            <a:r>
              <a:rPr lang="en-GB" dirty="0" err="1"/>
              <a:t>causalidade</a:t>
            </a:r>
            <a:endParaRPr lang="en-GB" dirty="0"/>
          </a:p>
          <a:p>
            <a:endParaRPr lang="en-GB" dirty="0"/>
          </a:p>
          <a:p>
            <a:r>
              <a:rPr lang="en-GB" dirty="0"/>
              <a:t>No </a:t>
            </a:r>
            <a:r>
              <a:rPr lang="en-GB" dirty="0" err="1"/>
              <a:t>caso</a:t>
            </a:r>
            <a:r>
              <a:rPr lang="en-GB" dirty="0"/>
              <a:t> de clustering, ambas </a:t>
            </a:r>
            <a:r>
              <a:rPr lang="en-GB" dirty="0" err="1"/>
              <a:t>permitem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agregação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detalhada</a:t>
            </a:r>
            <a:r>
              <a:rPr lang="en-GB" dirty="0"/>
              <a:t> e </a:t>
            </a:r>
            <a:r>
              <a:rPr lang="en-GB" dirty="0" err="1"/>
              <a:t>expecifica</a:t>
            </a:r>
            <a:r>
              <a:rPr lang="en-GB" dirty="0"/>
              <a:t>, mas com </a:t>
            </a:r>
            <a:r>
              <a:rPr lang="en-GB" dirty="0" err="1"/>
              <a:t>custo</a:t>
            </a:r>
            <a:r>
              <a:rPr lang="en-GB" dirty="0"/>
              <a:t> </a:t>
            </a:r>
            <a:r>
              <a:rPr lang="en-GB" dirty="0" err="1"/>
              <a:t>computacial</a:t>
            </a:r>
            <a:r>
              <a:rPr lang="en-GB" dirty="0"/>
              <a:t> </a:t>
            </a:r>
            <a:r>
              <a:rPr lang="en-GB" dirty="0" err="1"/>
              <a:t>acrescido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9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Finalmente</a:t>
            </a:r>
            <a:r>
              <a:rPr lang="en-GB" dirty="0"/>
              <a:t>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poderado</a:t>
            </a:r>
            <a:r>
              <a:rPr lang="en-GB" dirty="0"/>
              <a:t> a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maneira</a:t>
            </a:r>
            <a:r>
              <a:rPr lang="en-GB" dirty="0"/>
              <a:t> de </a:t>
            </a:r>
            <a:r>
              <a:rPr lang="en-GB" dirty="0" err="1"/>
              <a:t>visualizar</a:t>
            </a:r>
            <a:r>
              <a:rPr lang="en-GB" dirty="0"/>
              <a:t>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eventos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Visto que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caracteristica</a:t>
            </a:r>
            <a:r>
              <a:rPr lang="en-GB" dirty="0"/>
              <a:t> </a:t>
            </a:r>
            <a:r>
              <a:rPr lang="en-GB" dirty="0" err="1"/>
              <a:t>inerente</a:t>
            </a:r>
            <a:r>
              <a:rPr lang="en-GB" dirty="0"/>
              <a:t> a clustering é o </a:t>
            </a:r>
            <a:r>
              <a:rPr lang="en-GB" dirty="0" err="1"/>
              <a:t>mapeamento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densidade</a:t>
            </a:r>
            <a:r>
              <a:rPr lang="en-GB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Propoe</a:t>
            </a:r>
            <a:r>
              <a:rPr lang="en-GB" dirty="0"/>
              <a:t>-se que </a:t>
            </a:r>
            <a:r>
              <a:rPr lang="en-GB" dirty="0" err="1"/>
              <a:t>seja</a:t>
            </a:r>
            <a:r>
              <a:rPr lang="en-GB" dirty="0"/>
              <a:t> </a:t>
            </a:r>
            <a:r>
              <a:rPr lang="en-GB" dirty="0" err="1"/>
              <a:t>usada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conjunto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tecnica</a:t>
            </a:r>
            <a:r>
              <a:rPr lang="en-GB" dirty="0"/>
              <a:t> de heat-maps, que </a:t>
            </a:r>
            <a:r>
              <a:rPr lang="en-GB" dirty="0" err="1"/>
              <a:t>mapeiam</a:t>
            </a:r>
            <a:r>
              <a:rPr lang="en-GB" dirty="0"/>
              <a:t> magnitude de </a:t>
            </a:r>
            <a:r>
              <a:rPr lang="en-GB" dirty="0" err="1"/>
              <a:t>eventos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cor</a:t>
            </a:r>
            <a:r>
              <a:rPr lang="en-GB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45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Aqui</a:t>
            </a:r>
            <a:r>
              <a:rPr lang="en-GB" dirty="0"/>
              <a:t> é </a:t>
            </a:r>
            <a:r>
              <a:rPr lang="en-GB" dirty="0" err="1"/>
              <a:t>possivel</a:t>
            </a:r>
            <a:r>
              <a:rPr lang="en-GB" dirty="0"/>
              <a:t> </a:t>
            </a:r>
            <a:r>
              <a:rPr lang="en-GB" dirty="0" err="1"/>
              <a:t>visualizar</a:t>
            </a:r>
            <a:r>
              <a:rPr lang="en-GB" dirty="0"/>
              <a:t> um overview do </a:t>
            </a:r>
            <a:r>
              <a:rPr lang="en-GB" dirty="0" err="1"/>
              <a:t>prototipo</a:t>
            </a:r>
            <a:r>
              <a:rPr lang="en-GB" dirty="0"/>
              <a:t> 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respetivos</a:t>
            </a:r>
            <a:r>
              <a:rPr lang="en-GB" dirty="0"/>
              <a:t> components</a:t>
            </a:r>
          </a:p>
          <a:p>
            <a:endParaRPr lang="en-GB" dirty="0"/>
          </a:p>
          <a:p>
            <a:r>
              <a:rPr lang="en-GB" dirty="0" err="1"/>
              <a:t>Juntamente</a:t>
            </a:r>
            <a:r>
              <a:rPr lang="en-GB" dirty="0"/>
              <a:t> com o </a:t>
            </a:r>
            <a:r>
              <a:rPr lang="en-GB" dirty="0" err="1"/>
              <a:t>ponto</a:t>
            </a:r>
            <a:r>
              <a:rPr lang="en-GB" dirty="0"/>
              <a:t> de entrada de dados de input via o Sistema </a:t>
            </a:r>
            <a:r>
              <a:rPr lang="en-GB" dirty="0" err="1"/>
              <a:t>fireloc</a:t>
            </a:r>
            <a:r>
              <a:rPr lang="en-GB" dirty="0"/>
              <a:t> no </a:t>
            </a:r>
            <a:r>
              <a:rPr lang="en-GB" dirty="0" err="1"/>
              <a:t>inicio</a:t>
            </a:r>
            <a:r>
              <a:rPr lang="en-GB" dirty="0"/>
              <a:t>, </a:t>
            </a:r>
          </a:p>
          <a:p>
            <a:endParaRPr lang="en-GB" dirty="0"/>
          </a:p>
          <a:p>
            <a:r>
              <a:rPr lang="en-GB" dirty="0"/>
              <a:t>E o </a:t>
            </a:r>
            <a:r>
              <a:rPr lang="en-GB" dirty="0" err="1"/>
              <a:t>enventual</a:t>
            </a:r>
            <a:r>
              <a:rPr lang="en-GB" dirty="0"/>
              <a:t> output de </a:t>
            </a:r>
            <a:r>
              <a:rPr lang="en-GB" dirty="0" err="1"/>
              <a:t>eventos</a:t>
            </a:r>
            <a:r>
              <a:rPr lang="en-GB" dirty="0"/>
              <a:t> para um modulo de </a:t>
            </a:r>
            <a:r>
              <a:rPr lang="en-GB" dirty="0" err="1"/>
              <a:t>visualização</a:t>
            </a:r>
            <a:r>
              <a:rPr lang="en-GB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11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Passando</a:t>
            </a:r>
            <a:r>
              <a:rPr lang="en-GB" dirty="0"/>
              <a:t> para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/>
              <a:t>gantt</a:t>
            </a:r>
          </a:p>
          <a:p>
            <a:r>
              <a:rPr lang="en-GB" dirty="0"/>
              <a:t>o </a:t>
            </a: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feito</a:t>
            </a:r>
            <a:r>
              <a:rPr lang="en-GB" dirty="0"/>
              <a:t> no 1ro semester </a:t>
            </a:r>
            <a:r>
              <a:rPr lang="en-GB" dirty="0" err="1"/>
              <a:t>baseou</a:t>
            </a:r>
            <a:r>
              <a:rPr lang="en-GB" dirty="0"/>
              <a:t>-se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pesquisa</a:t>
            </a:r>
            <a:r>
              <a:rPr lang="en-GB" dirty="0"/>
              <a:t> e </a:t>
            </a:r>
            <a:r>
              <a:rPr lang="en-GB" dirty="0" err="1"/>
              <a:t>escrita</a:t>
            </a:r>
            <a:r>
              <a:rPr lang="en-GB" dirty="0"/>
              <a:t> do document </a:t>
            </a:r>
            <a:r>
              <a:rPr lang="en-GB" dirty="0" err="1"/>
              <a:t>intermedio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38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Aqui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planeado</a:t>
            </a:r>
            <a:r>
              <a:rPr lang="en-GB" dirty="0"/>
              <a:t> o </a:t>
            </a:r>
            <a:r>
              <a:rPr lang="en-GB" dirty="0" err="1"/>
              <a:t>trabalho</a:t>
            </a:r>
            <a:r>
              <a:rPr lang="en-GB" dirty="0"/>
              <a:t> a </a:t>
            </a:r>
            <a:r>
              <a:rPr lang="en-GB" dirty="0" err="1"/>
              <a:t>realizar</a:t>
            </a:r>
            <a:r>
              <a:rPr lang="en-GB" dirty="0"/>
              <a:t> no Segundo semester,</a:t>
            </a:r>
          </a:p>
          <a:p>
            <a:endParaRPr lang="en-GB" dirty="0"/>
          </a:p>
          <a:p>
            <a:r>
              <a:rPr lang="en-GB" dirty="0"/>
              <a:t> que se </a:t>
            </a:r>
            <a:r>
              <a:rPr lang="en-GB" dirty="0" err="1"/>
              <a:t>foca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criação</a:t>
            </a:r>
            <a:r>
              <a:rPr lang="en-GB" dirty="0"/>
              <a:t> do </a:t>
            </a:r>
            <a:r>
              <a:rPr lang="en-GB" dirty="0" err="1"/>
              <a:t>prototipo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si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Tambem</a:t>
            </a:r>
            <a:r>
              <a:rPr lang="en-GB" dirty="0"/>
              <a:t> é </a:t>
            </a:r>
            <a:r>
              <a:rPr lang="en-GB" dirty="0" err="1"/>
              <a:t>alocado</a:t>
            </a:r>
            <a:r>
              <a:rPr lang="en-GB" dirty="0"/>
              <a:t> </a:t>
            </a:r>
            <a:r>
              <a:rPr lang="en-GB" dirty="0" err="1"/>
              <a:t>bastante</a:t>
            </a:r>
            <a:r>
              <a:rPr lang="en-GB" dirty="0"/>
              <a:t> tempo para o document final, e </a:t>
            </a:r>
            <a:r>
              <a:rPr lang="en-GB" dirty="0" err="1"/>
              <a:t>optimização</a:t>
            </a:r>
            <a:r>
              <a:rPr lang="en-GB" dirty="0"/>
              <a:t> do </a:t>
            </a:r>
            <a:r>
              <a:rPr lang="en-GB" dirty="0" err="1"/>
              <a:t>prototipo</a:t>
            </a:r>
            <a:r>
              <a:rPr lang="en-GB" dirty="0"/>
              <a:t>, visto que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fatores</a:t>
            </a:r>
            <a:r>
              <a:rPr lang="en-GB" dirty="0"/>
              <a:t> </a:t>
            </a:r>
            <a:r>
              <a:rPr lang="en-GB" dirty="0" err="1"/>
              <a:t>importantes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61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que </a:t>
            </a:r>
            <a:r>
              <a:rPr lang="en-GB" dirty="0" err="1"/>
              <a:t>toca</a:t>
            </a:r>
            <a:r>
              <a:rPr lang="en-GB" dirty="0"/>
              <a:t> a </a:t>
            </a:r>
            <a:r>
              <a:rPr lang="en-GB" dirty="0" err="1"/>
              <a:t>riscos</a:t>
            </a:r>
            <a:r>
              <a:rPr lang="en-GB" dirty="0"/>
              <a:t>, </a:t>
            </a:r>
            <a:r>
              <a:rPr lang="en-GB" dirty="0" err="1"/>
              <a:t>chegou</a:t>
            </a:r>
            <a:r>
              <a:rPr lang="en-GB" dirty="0"/>
              <a:t>-se á </a:t>
            </a:r>
            <a:r>
              <a:rPr lang="en-GB" dirty="0" err="1"/>
              <a:t>conclusao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riscos</a:t>
            </a:r>
            <a:r>
              <a:rPr lang="en-GB" dirty="0"/>
              <a:t> </a:t>
            </a:r>
            <a:r>
              <a:rPr lang="en-GB" dirty="0" err="1"/>
              <a:t>maiores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tecnicos</a:t>
            </a:r>
            <a:r>
              <a:rPr lang="en-GB" dirty="0"/>
              <a:t>, </a:t>
            </a:r>
          </a:p>
          <a:p>
            <a:r>
              <a:rPr lang="en-GB" dirty="0"/>
              <a:t>e </a:t>
            </a:r>
            <a:r>
              <a:rPr lang="en-GB" dirty="0" err="1"/>
              <a:t>envolvem</a:t>
            </a:r>
            <a:r>
              <a:rPr lang="en-GB" dirty="0"/>
              <a:t> a </a:t>
            </a:r>
            <a:r>
              <a:rPr lang="en-GB" dirty="0" err="1"/>
              <a:t>architetura</a:t>
            </a:r>
            <a:r>
              <a:rPr lang="en-GB" dirty="0"/>
              <a:t> do </a:t>
            </a:r>
            <a:r>
              <a:rPr lang="en-GB" dirty="0" err="1"/>
              <a:t>prototipo</a:t>
            </a:r>
            <a:r>
              <a:rPr lang="en-GB" dirty="0"/>
              <a:t>, </a:t>
            </a:r>
            <a:r>
              <a:rPr lang="en-GB" dirty="0" err="1"/>
              <a:t>ou</a:t>
            </a:r>
            <a:r>
              <a:rPr lang="en-GB" dirty="0"/>
              <a:t> a </a:t>
            </a:r>
            <a:r>
              <a:rPr lang="en-GB" dirty="0" err="1"/>
              <a:t>inesperiencia</a:t>
            </a:r>
            <a:r>
              <a:rPr lang="en-GB" dirty="0"/>
              <a:t> com as </a:t>
            </a:r>
            <a:r>
              <a:rPr lang="en-GB" dirty="0" err="1"/>
              <a:t>metodologias</a:t>
            </a:r>
            <a:r>
              <a:rPr lang="en-GB" dirty="0"/>
              <a:t> a usar. </a:t>
            </a:r>
          </a:p>
          <a:p>
            <a:endParaRPr lang="en-GB" dirty="0"/>
          </a:p>
          <a:p>
            <a:r>
              <a:rPr lang="en-GB" dirty="0" err="1"/>
              <a:t>Tambem</a:t>
            </a:r>
            <a:r>
              <a:rPr lang="en-GB" dirty="0"/>
              <a:t> se </a:t>
            </a:r>
            <a:r>
              <a:rPr lang="en-GB" dirty="0" err="1"/>
              <a:t>considerou</a:t>
            </a:r>
            <a:r>
              <a:rPr lang="en-GB" dirty="0"/>
              <a:t> o </a:t>
            </a:r>
            <a:r>
              <a:rPr lang="en-GB" dirty="0" err="1"/>
              <a:t>risco</a:t>
            </a:r>
            <a:r>
              <a:rPr lang="en-GB" dirty="0"/>
              <a:t> de </a:t>
            </a:r>
            <a:r>
              <a:rPr lang="en-GB" dirty="0" err="1"/>
              <a:t>nao</a:t>
            </a:r>
            <a:r>
              <a:rPr lang="en-GB" dirty="0"/>
              <a:t> haver dados </a:t>
            </a:r>
            <a:r>
              <a:rPr lang="en-GB" dirty="0" err="1"/>
              <a:t>suficientes</a:t>
            </a:r>
            <a:r>
              <a:rPr lang="en-GB" dirty="0"/>
              <a:t> para o </a:t>
            </a:r>
            <a:r>
              <a:rPr lang="en-GB" dirty="0" err="1"/>
              <a:t>treino</a:t>
            </a:r>
            <a:r>
              <a:rPr lang="en-GB" dirty="0"/>
              <a:t> de </a:t>
            </a:r>
            <a:r>
              <a:rPr lang="en-GB" dirty="0" err="1"/>
              <a:t>algoritmos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riscos</a:t>
            </a:r>
            <a:r>
              <a:rPr lang="en-GB" dirty="0"/>
              <a:t> </a:t>
            </a:r>
            <a:r>
              <a:rPr lang="en-GB" dirty="0" err="1"/>
              <a:t>menores</a:t>
            </a:r>
            <a:r>
              <a:rPr lang="en-GB" dirty="0"/>
              <a:t> </a:t>
            </a:r>
            <a:r>
              <a:rPr lang="en-GB" dirty="0" err="1"/>
              <a:t>envolvem</a:t>
            </a:r>
            <a:r>
              <a:rPr lang="en-GB" dirty="0"/>
              <a:t> </a:t>
            </a:r>
            <a:r>
              <a:rPr lang="en-GB" dirty="0" err="1"/>
              <a:t>gestao</a:t>
            </a:r>
            <a:r>
              <a:rPr lang="en-GB" dirty="0"/>
              <a:t> de tempo.  </a:t>
            </a:r>
          </a:p>
          <a:p>
            <a:endParaRPr lang="en-GB" dirty="0"/>
          </a:p>
          <a:p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planeadas</a:t>
            </a:r>
            <a:r>
              <a:rPr lang="en-GB" dirty="0"/>
              <a:t> </a:t>
            </a:r>
            <a:r>
              <a:rPr lang="en-GB" dirty="0" err="1"/>
              <a:t>varias</a:t>
            </a:r>
            <a:r>
              <a:rPr lang="en-GB" dirty="0"/>
              <a:t> </a:t>
            </a:r>
            <a:r>
              <a:rPr lang="en-GB" dirty="0" err="1"/>
              <a:t>maneiras</a:t>
            </a:r>
            <a:r>
              <a:rPr lang="en-GB" dirty="0"/>
              <a:t> de </a:t>
            </a:r>
            <a:r>
              <a:rPr lang="en-GB" dirty="0" err="1"/>
              <a:t>mitigar</a:t>
            </a:r>
            <a:r>
              <a:rPr lang="en-GB" dirty="0"/>
              <a:t>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riscos</a:t>
            </a:r>
            <a:r>
              <a:rPr lang="en-GB" dirty="0"/>
              <a:t>, </a:t>
            </a:r>
          </a:p>
          <a:p>
            <a:r>
              <a:rPr lang="en-GB" dirty="0" err="1"/>
              <a:t>desde</a:t>
            </a:r>
            <a:r>
              <a:rPr lang="en-GB" dirty="0"/>
              <a:t> a </a:t>
            </a:r>
            <a:r>
              <a:rPr lang="en-GB" dirty="0" err="1"/>
              <a:t>criação</a:t>
            </a:r>
            <a:r>
              <a:rPr lang="en-GB" dirty="0"/>
              <a:t> de milestones a </a:t>
            </a:r>
            <a:r>
              <a:rPr lang="en-GB" dirty="0" err="1"/>
              <a:t>alocação</a:t>
            </a:r>
            <a:r>
              <a:rPr lang="en-GB" dirty="0"/>
              <a:t> de tempo para </a:t>
            </a:r>
            <a:r>
              <a:rPr lang="en-GB" dirty="0" err="1"/>
              <a:t>testar</a:t>
            </a:r>
            <a:r>
              <a:rPr lang="en-GB" dirty="0"/>
              <a:t> e </a:t>
            </a:r>
            <a:r>
              <a:rPr lang="en-GB" dirty="0" err="1"/>
              <a:t>familiarizar</a:t>
            </a:r>
            <a:r>
              <a:rPr lang="en-GB" dirty="0"/>
              <a:t> as </a:t>
            </a:r>
            <a:r>
              <a:rPr lang="en-GB" dirty="0" err="1"/>
              <a:t>metedologias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31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Termino</a:t>
            </a:r>
            <a:r>
              <a:rPr lang="en-GB" dirty="0"/>
              <a:t> </a:t>
            </a:r>
            <a:r>
              <a:rPr lang="en-GB" dirty="0" err="1"/>
              <a:t>entao</a:t>
            </a:r>
            <a:r>
              <a:rPr lang="en-GB" dirty="0"/>
              <a:t> a </a:t>
            </a:r>
            <a:r>
              <a:rPr lang="en-GB" dirty="0" err="1"/>
              <a:t>apresentação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sintese</a:t>
            </a:r>
            <a:r>
              <a:rPr lang="en-GB" dirty="0"/>
              <a:t> do que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dito</a:t>
            </a:r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fase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envolveu</a:t>
            </a:r>
            <a:r>
              <a:rPr lang="en-GB" dirty="0"/>
              <a:t> a </a:t>
            </a:r>
            <a:r>
              <a:rPr lang="en-GB" dirty="0" err="1"/>
              <a:t>pesquisa</a:t>
            </a:r>
            <a:r>
              <a:rPr lang="en-GB" dirty="0"/>
              <a:t> e </a:t>
            </a:r>
            <a:r>
              <a:rPr lang="en-GB" dirty="0" err="1"/>
              <a:t>estudo</a:t>
            </a:r>
            <a:r>
              <a:rPr lang="en-GB" dirty="0"/>
              <a:t> de </a:t>
            </a:r>
            <a:r>
              <a:rPr lang="en-GB" dirty="0" err="1"/>
              <a:t>trabalhos</a:t>
            </a:r>
            <a:r>
              <a:rPr lang="en-GB" dirty="0"/>
              <a:t> </a:t>
            </a:r>
            <a:r>
              <a:rPr lang="en-GB" dirty="0" err="1"/>
              <a:t>anteriores</a:t>
            </a:r>
            <a:r>
              <a:rPr lang="en-GB" dirty="0"/>
              <a:t> e </a:t>
            </a:r>
            <a:r>
              <a:rPr lang="en-GB" dirty="0" err="1"/>
              <a:t>conceitos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 err="1"/>
              <a:t>Enquanto</a:t>
            </a:r>
            <a:r>
              <a:rPr lang="en-GB" dirty="0"/>
              <a:t> que a Segundo </a:t>
            </a:r>
            <a:r>
              <a:rPr lang="en-GB" dirty="0" err="1"/>
              <a:t>fase</a:t>
            </a:r>
            <a:r>
              <a:rPr lang="en-GB" dirty="0"/>
              <a:t> a </a:t>
            </a:r>
            <a:r>
              <a:rPr lang="en-GB" dirty="0" err="1"/>
              <a:t>decorrer</a:t>
            </a:r>
            <a:r>
              <a:rPr lang="en-GB" dirty="0"/>
              <a:t> no Segundo semester </a:t>
            </a:r>
            <a:r>
              <a:rPr lang="en-GB" dirty="0" err="1"/>
              <a:t>envolve</a:t>
            </a:r>
            <a:r>
              <a:rPr lang="en-GB" dirty="0"/>
              <a:t> a </a:t>
            </a:r>
            <a:r>
              <a:rPr lang="en-GB" dirty="0" err="1"/>
              <a:t>criação</a:t>
            </a:r>
            <a:r>
              <a:rPr lang="en-GB" dirty="0"/>
              <a:t> do </a:t>
            </a:r>
            <a:r>
              <a:rPr lang="en-GB" dirty="0" err="1"/>
              <a:t>prototipo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8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Vivemos</a:t>
            </a:r>
            <a:r>
              <a:rPr lang="en-GB" dirty="0"/>
              <a:t> </a:t>
            </a:r>
            <a:r>
              <a:rPr lang="en-GB" dirty="0" err="1"/>
              <a:t>numa</a:t>
            </a:r>
            <a:r>
              <a:rPr lang="en-GB" dirty="0"/>
              <a:t> </a:t>
            </a:r>
            <a:r>
              <a:rPr lang="en-GB" dirty="0" err="1"/>
              <a:t>sociedade</a:t>
            </a:r>
            <a:r>
              <a:rPr lang="en-GB" dirty="0"/>
              <a:t> </a:t>
            </a:r>
            <a:r>
              <a:rPr lang="en-GB" dirty="0" err="1"/>
              <a:t>technologica</a:t>
            </a:r>
            <a:r>
              <a:rPr lang="en-GB" dirty="0"/>
              <a:t>. </a:t>
            </a:r>
          </a:p>
          <a:p>
            <a:r>
              <a:rPr lang="en-GB" dirty="0"/>
              <a:t>Mas </a:t>
            </a:r>
            <a:r>
              <a:rPr lang="en-GB" dirty="0" err="1"/>
              <a:t>isto</a:t>
            </a:r>
            <a:r>
              <a:rPr lang="en-GB" dirty="0"/>
              <a:t> </a:t>
            </a:r>
            <a:r>
              <a:rPr lang="en-GB" dirty="0" err="1"/>
              <a:t>nao</a:t>
            </a:r>
            <a:r>
              <a:rPr lang="en-GB" dirty="0"/>
              <a:t> impede que </a:t>
            </a:r>
            <a:r>
              <a:rPr lang="en-GB" dirty="0" err="1"/>
              <a:t>desastres</a:t>
            </a:r>
            <a:r>
              <a:rPr lang="en-GB" dirty="0"/>
              <a:t> </a:t>
            </a:r>
            <a:r>
              <a:rPr lang="en-GB" dirty="0" err="1"/>
              <a:t>naturais</a:t>
            </a:r>
            <a:r>
              <a:rPr lang="en-GB" dirty="0"/>
              <a:t> </a:t>
            </a:r>
            <a:r>
              <a:rPr lang="en-GB" dirty="0" err="1"/>
              <a:t>sejam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comuns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Maioria</a:t>
            </a:r>
            <a:r>
              <a:rPr lang="en-GB" dirty="0"/>
              <a:t> das </a:t>
            </a:r>
            <a:r>
              <a:rPr lang="en-GB" dirty="0" err="1"/>
              <a:t>pessoas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accesso a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quase</a:t>
            </a:r>
            <a:r>
              <a:rPr lang="en-GB" dirty="0"/>
              <a:t> </a:t>
            </a:r>
            <a:r>
              <a:rPr lang="en-GB" dirty="0" err="1"/>
              <a:t>ilimitada</a:t>
            </a:r>
            <a:r>
              <a:rPr lang="en-GB" dirty="0"/>
              <a:t> e </a:t>
            </a:r>
            <a:r>
              <a:rPr lang="en-GB" dirty="0" err="1"/>
              <a:t>instantanea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atraves</a:t>
            </a:r>
            <a:r>
              <a:rPr lang="en-GB" dirty="0"/>
              <a:t> de </a:t>
            </a:r>
            <a:r>
              <a:rPr lang="en-GB" dirty="0" err="1"/>
              <a:t>dispositivos</a:t>
            </a:r>
            <a:r>
              <a:rPr lang="en-GB" dirty="0"/>
              <a:t> </a:t>
            </a:r>
            <a:r>
              <a:rPr lang="en-GB" dirty="0" err="1"/>
              <a:t>moveis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Porque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usar </a:t>
            </a:r>
            <a:r>
              <a:rPr lang="en-GB" dirty="0" err="1"/>
              <a:t>isto</a:t>
            </a:r>
            <a:r>
              <a:rPr lang="en-GB" dirty="0"/>
              <a:t> para combater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desastres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</a:t>
            </a:r>
            <a:r>
              <a:rPr lang="en-GB" dirty="0" err="1"/>
              <a:t>praticas</a:t>
            </a:r>
            <a:r>
              <a:rPr lang="en-GB" dirty="0"/>
              <a:t> </a:t>
            </a:r>
            <a:r>
              <a:rPr lang="en-GB" dirty="0" err="1"/>
              <a:t>atuais</a:t>
            </a:r>
            <a:r>
              <a:rPr lang="en-GB" dirty="0"/>
              <a:t> </a:t>
            </a:r>
            <a:r>
              <a:rPr lang="en-GB" dirty="0" err="1"/>
              <a:t>nao</a:t>
            </a:r>
            <a:r>
              <a:rPr lang="en-GB" dirty="0"/>
              <a:t> </a:t>
            </a:r>
            <a:r>
              <a:rPr lang="en-GB" dirty="0" err="1"/>
              <a:t>só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caras</a:t>
            </a:r>
            <a:r>
              <a:rPr lang="en-GB" dirty="0"/>
              <a:t> e </a:t>
            </a:r>
            <a:r>
              <a:rPr lang="en-GB" dirty="0" err="1"/>
              <a:t>dependentes</a:t>
            </a:r>
            <a:r>
              <a:rPr lang="en-GB" dirty="0"/>
              <a:t> de </a:t>
            </a:r>
            <a:r>
              <a:rPr lang="en-GB" dirty="0" err="1"/>
              <a:t>humanos</a:t>
            </a:r>
            <a:r>
              <a:rPr lang="en-GB" dirty="0"/>
              <a:t>, </a:t>
            </a:r>
          </a:p>
          <a:p>
            <a:r>
              <a:rPr lang="en-GB" dirty="0"/>
              <a:t>Mas no </a:t>
            </a:r>
            <a:r>
              <a:rPr lang="en-GB" dirty="0" err="1"/>
              <a:t>seu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 </a:t>
            </a:r>
            <a:r>
              <a:rPr lang="en-GB" dirty="0" err="1"/>
              <a:t>atual</a:t>
            </a:r>
            <a:r>
              <a:rPr lang="en-GB" dirty="0"/>
              <a:t> </a:t>
            </a:r>
            <a:r>
              <a:rPr lang="en-GB" dirty="0" err="1"/>
              <a:t>estao</a:t>
            </a:r>
            <a:r>
              <a:rPr lang="en-GB" dirty="0"/>
              <a:t> </a:t>
            </a:r>
            <a:r>
              <a:rPr lang="en-GB" dirty="0" err="1"/>
              <a:t>tambem</a:t>
            </a:r>
            <a:r>
              <a:rPr lang="en-GB" dirty="0"/>
              <a:t> a ser </a:t>
            </a:r>
            <a:r>
              <a:rPr lang="en-GB" dirty="0" err="1"/>
              <a:t>sobrecarregadas</a:t>
            </a:r>
            <a:endParaRPr lang="en-GB" dirty="0"/>
          </a:p>
          <a:p>
            <a:endParaRPr lang="en-GB" dirty="0"/>
          </a:p>
          <a:p>
            <a:r>
              <a:rPr lang="en-GB" dirty="0"/>
              <a:t>É </a:t>
            </a:r>
            <a:r>
              <a:rPr lang="en-GB" dirty="0" err="1"/>
              <a:t>necessario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distribuição</a:t>
            </a:r>
            <a:r>
              <a:rPr lang="en-GB" dirty="0"/>
              <a:t> de </a:t>
            </a:r>
            <a:r>
              <a:rPr lang="en-GB" dirty="0" err="1"/>
              <a:t>recursos</a:t>
            </a:r>
            <a:r>
              <a:rPr lang="en-GB" dirty="0"/>
              <a:t>.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automatização</a:t>
            </a:r>
            <a:r>
              <a:rPr lang="en-GB" dirty="0"/>
              <a:t> e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efficiencia</a:t>
            </a:r>
            <a:endParaRPr lang="en-GB" dirty="0"/>
          </a:p>
          <a:p>
            <a:r>
              <a:rPr lang="en-GB" dirty="0"/>
              <a:t>E </a:t>
            </a:r>
            <a:r>
              <a:rPr lang="en-GB" dirty="0" err="1"/>
              <a:t>informação</a:t>
            </a:r>
            <a:r>
              <a:rPr lang="en-GB" dirty="0"/>
              <a:t> é </a:t>
            </a:r>
            <a:r>
              <a:rPr lang="en-GB" dirty="0" err="1"/>
              <a:t>chave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1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</a:t>
            </a:r>
            <a:r>
              <a:rPr lang="en-GB" dirty="0" err="1"/>
              <a:t>praticas</a:t>
            </a:r>
            <a:r>
              <a:rPr lang="en-GB" dirty="0"/>
              <a:t> </a:t>
            </a:r>
            <a:r>
              <a:rPr lang="en-GB" dirty="0" err="1"/>
              <a:t>atuais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baseadas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chamadas</a:t>
            </a:r>
            <a:r>
              <a:rPr lang="en-GB" dirty="0"/>
              <a:t> para a rede de </a:t>
            </a:r>
            <a:r>
              <a:rPr lang="en-GB" dirty="0" err="1"/>
              <a:t>emergencia</a:t>
            </a:r>
            <a:r>
              <a:rPr lang="en-GB" dirty="0"/>
              <a:t>.</a:t>
            </a:r>
          </a:p>
          <a:p>
            <a:r>
              <a:rPr lang="en-GB" dirty="0"/>
              <a:t> </a:t>
            </a:r>
          </a:p>
          <a:p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chamadas</a:t>
            </a:r>
            <a:r>
              <a:rPr lang="en-GB" dirty="0"/>
              <a:t> </a:t>
            </a:r>
            <a:r>
              <a:rPr lang="en-GB" dirty="0" err="1"/>
              <a:t>podem</a:t>
            </a:r>
            <a:r>
              <a:rPr lang="en-GB" dirty="0"/>
              <a:t> ser </a:t>
            </a:r>
            <a:r>
              <a:rPr lang="en-GB" dirty="0" err="1"/>
              <a:t>ambiguas</a:t>
            </a:r>
            <a:r>
              <a:rPr lang="en-GB" dirty="0"/>
              <a:t>, </a:t>
            </a:r>
            <a:r>
              <a:rPr lang="en-GB" dirty="0" err="1"/>
              <a:t>redundantes</a:t>
            </a:r>
            <a:r>
              <a:rPr lang="en-GB" dirty="0"/>
              <a:t>, de </a:t>
            </a:r>
            <a:r>
              <a:rPr lang="en-GB" dirty="0" err="1"/>
              <a:t>pouco</a:t>
            </a:r>
            <a:r>
              <a:rPr lang="en-GB" dirty="0"/>
              <a:t> </a:t>
            </a:r>
            <a:r>
              <a:rPr lang="en-GB" dirty="0" err="1"/>
              <a:t>detalhe</a:t>
            </a:r>
            <a:r>
              <a:rPr lang="en-GB" dirty="0"/>
              <a:t>,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até</a:t>
            </a:r>
            <a:r>
              <a:rPr lang="en-GB" dirty="0"/>
              <a:t> </a:t>
            </a:r>
            <a:r>
              <a:rPr lang="en-GB" dirty="0" err="1"/>
              <a:t>incorretas</a:t>
            </a:r>
            <a:r>
              <a:rPr lang="en-GB" dirty="0"/>
              <a:t>. </a:t>
            </a:r>
          </a:p>
          <a:p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há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maneira</a:t>
            </a:r>
            <a:r>
              <a:rPr lang="en-GB" dirty="0"/>
              <a:t> de </a:t>
            </a:r>
            <a:r>
              <a:rPr lang="en-GB" dirty="0" err="1"/>
              <a:t>confirmar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filtrar</a:t>
            </a:r>
            <a:r>
              <a:rPr lang="en-GB" dirty="0"/>
              <a:t> </a:t>
            </a:r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chamadas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E o facto de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dirty="0" err="1"/>
              <a:t>necessarios</a:t>
            </a:r>
            <a:r>
              <a:rPr lang="en-GB" dirty="0"/>
              <a:t> </a:t>
            </a:r>
            <a:r>
              <a:rPr lang="en-GB" dirty="0" err="1"/>
              <a:t>humanos</a:t>
            </a:r>
            <a:r>
              <a:rPr lang="en-GB" dirty="0"/>
              <a:t> para lidar com </a:t>
            </a:r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chamadas</a:t>
            </a:r>
            <a:r>
              <a:rPr lang="en-GB" dirty="0"/>
              <a:t> </a:t>
            </a:r>
            <a:r>
              <a:rPr lang="en-GB" dirty="0" err="1"/>
              <a:t>cria</a:t>
            </a:r>
            <a:r>
              <a:rPr lang="en-GB" dirty="0"/>
              <a:t> um bottleneck no Sistema de </a:t>
            </a:r>
            <a:r>
              <a:rPr lang="en-GB" dirty="0" err="1"/>
              <a:t>resposta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projeto</a:t>
            </a:r>
            <a:r>
              <a:rPr lang="en-GB" dirty="0"/>
              <a:t> </a:t>
            </a:r>
            <a:r>
              <a:rPr lang="en-GB" dirty="0" err="1"/>
              <a:t>fireloc</a:t>
            </a:r>
            <a:r>
              <a:rPr lang="en-GB" dirty="0"/>
              <a:t> é um dos </a:t>
            </a:r>
            <a:r>
              <a:rPr lang="en-GB" dirty="0" err="1"/>
              <a:t>sistemas</a:t>
            </a:r>
            <a:r>
              <a:rPr lang="en-GB" dirty="0"/>
              <a:t> que </a:t>
            </a:r>
            <a:r>
              <a:rPr lang="en-GB" dirty="0" err="1"/>
              <a:t>pretende</a:t>
            </a:r>
            <a:r>
              <a:rPr lang="en-GB" dirty="0"/>
              <a:t> </a:t>
            </a:r>
            <a:r>
              <a:rPr lang="en-GB" dirty="0" err="1"/>
              <a:t>ajudar</a:t>
            </a:r>
            <a:r>
              <a:rPr lang="en-GB" dirty="0"/>
              <a:t> no </a:t>
            </a:r>
            <a:r>
              <a:rPr lang="en-GB" dirty="0" err="1"/>
              <a:t>combate</a:t>
            </a:r>
            <a:r>
              <a:rPr lang="en-GB" dirty="0"/>
              <a:t> a </a:t>
            </a:r>
            <a:r>
              <a:rPr lang="en-GB" dirty="0" err="1"/>
              <a:t>desastres</a:t>
            </a:r>
            <a:r>
              <a:rPr lang="en-GB" dirty="0"/>
              <a:t> </a:t>
            </a:r>
            <a:r>
              <a:rPr lang="en-GB" dirty="0" err="1"/>
              <a:t>naturais</a:t>
            </a:r>
            <a:r>
              <a:rPr lang="en-GB" dirty="0"/>
              <a:t>,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expecifico</a:t>
            </a:r>
            <a:r>
              <a:rPr lang="en-GB" dirty="0"/>
              <a:t> </a:t>
            </a:r>
            <a:r>
              <a:rPr lang="en-GB" dirty="0" err="1"/>
              <a:t>incendios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utilizar</a:t>
            </a:r>
            <a:r>
              <a:rPr lang="en-GB" dirty="0"/>
              <a:t> dados crowdsourced, </a:t>
            </a:r>
            <a:r>
              <a:rPr lang="en-GB" dirty="0" err="1"/>
              <a:t>pretende</a:t>
            </a:r>
            <a:r>
              <a:rPr lang="en-GB" dirty="0"/>
              <a:t>-se </a:t>
            </a:r>
            <a:r>
              <a:rPr lang="en-GB" dirty="0" err="1"/>
              <a:t>complementar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sistemas</a:t>
            </a:r>
            <a:r>
              <a:rPr lang="en-GB" dirty="0"/>
              <a:t> </a:t>
            </a:r>
            <a:r>
              <a:rPr lang="en-GB" dirty="0" err="1"/>
              <a:t>atuais</a:t>
            </a:r>
            <a:r>
              <a:rPr lang="en-GB" dirty="0"/>
              <a:t> </a:t>
            </a:r>
          </a:p>
          <a:p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proporcionar</a:t>
            </a:r>
            <a:r>
              <a:rPr lang="en-GB" dirty="0"/>
              <a:t>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incendios</a:t>
            </a:r>
            <a:r>
              <a:rPr lang="en-GB" dirty="0"/>
              <a:t>,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maneira</a:t>
            </a:r>
            <a:r>
              <a:rPr lang="en-GB" dirty="0"/>
              <a:t> </a:t>
            </a:r>
            <a:r>
              <a:rPr lang="en-GB" dirty="0" err="1"/>
              <a:t>automatizada</a:t>
            </a:r>
            <a:r>
              <a:rPr lang="en-GB" dirty="0"/>
              <a:t> e </a:t>
            </a:r>
            <a:r>
              <a:rPr lang="en-GB" dirty="0" err="1"/>
              <a:t>em</a:t>
            </a:r>
            <a:r>
              <a:rPr lang="en-GB" dirty="0"/>
              <a:t> real-time. </a:t>
            </a:r>
          </a:p>
          <a:p>
            <a:endParaRPr lang="en-GB" dirty="0"/>
          </a:p>
          <a:p>
            <a:r>
              <a:rPr lang="en-GB" dirty="0" err="1"/>
              <a:t>Embora</a:t>
            </a:r>
            <a:r>
              <a:rPr lang="en-GB" dirty="0"/>
              <a:t> </a:t>
            </a:r>
            <a:r>
              <a:rPr lang="en-GB" dirty="0" err="1"/>
              <a:t>ainda</a:t>
            </a:r>
            <a:r>
              <a:rPr lang="en-GB" dirty="0"/>
              <a:t> </a:t>
            </a:r>
            <a:r>
              <a:rPr lang="en-GB" dirty="0" err="1"/>
              <a:t>esteja</a:t>
            </a:r>
            <a:r>
              <a:rPr lang="en-GB" dirty="0"/>
              <a:t> </a:t>
            </a:r>
            <a:r>
              <a:rPr lang="en-GB" dirty="0" err="1"/>
              <a:t>numa</a:t>
            </a:r>
            <a:r>
              <a:rPr lang="en-GB" dirty="0"/>
              <a:t> </a:t>
            </a:r>
            <a:r>
              <a:rPr lang="en-GB" dirty="0" err="1"/>
              <a:t>fase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, o </a:t>
            </a:r>
            <a:r>
              <a:rPr lang="en-GB" dirty="0" err="1"/>
              <a:t>fireloc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mostra</a:t>
            </a:r>
            <a:r>
              <a:rPr lang="en-GB" dirty="0"/>
              <a:t> </a:t>
            </a:r>
            <a:r>
              <a:rPr lang="en-GB" dirty="0" err="1"/>
              <a:t>bastante</a:t>
            </a:r>
            <a:r>
              <a:rPr lang="en-GB" dirty="0"/>
              <a:t> </a:t>
            </a:r>
            <a:r>
              <a:rPr lang="en-GB" dirty="0" err="1"/>
              <a:t>potencial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objective </a:t>
            </a:r>
            <a:r>
              <a:rPr lang="en-GB" dirty="0" err="1"/>
              <a:t>deste</a:t>
            </a:r>
            <a:r>
              <a:rPr lang="en-GB" dirty="0"/>
              <a:t> </a:t>
            </a:r>
            <a:r>
              <a:rPr lang="en-GB" dirty="0" err="1"/>
              <a:t>estágio</a:t>
            </a:r>
            <a:r>
              <a:rPr lang="en-GB" dirty="0"/>
              <a:t> </a:t>
            </a:r>
            <a:r>
              <a:rPr lang="en-GB" dirty="0" err="1"/>
              <a:t>envolve</a:t>
            </a:r>
            <a:r>
              <a:rPr lang="en-GB" dirty="0"/>
              <a:t> </a:t>
            </a:r>
            <a:r>
              <a:rPr lang="en-GB" dirty="0" err="1"/>
              <a:t>contribuir</a:t>
            </a:r>
            <a:r>
              <a:rPr lang="en-GB" dirty="0"/>
              <a:t> um novo modulo para o Sistema </a:t>
            </a:r>
            <a:r>
              <a:rPr lang="en-GB" dirty="0" err="1"/>
              <a:t>fireloc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fireloc</a:t>
            </a:r>
            <a:r>
              <a:rPr lang="en-GB" dirty="0"/>
              <a:t>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trata</a:t>
            </a:r>
            <a:r>
              <a:rPr lang="en-GB" dirty="0"/>
              <a:t> de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submetida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voluntaries. </a:t>
            </a:r>
          </a:p>
          <a:p>
            <a:r>
              <a:rPr lang="en-GB" dirty="0" err="1"/>
              <a:t>Localização</a:t>
            </a:r>
            <a:r>
              <a:rPr lang="en-GB" dirty="0"/>
              <a:t>, </a:t>
            </a:r>
            <a:r>
              <a:rPr lang="en-GB" dirty="0" err="1"/>
              <a:t>analise</a:t>
            </a:r>
            <a:r>
              <a:rPr lang="en-GB" dirty="0"/>
              <a:t> de </a:t>
            </a:r>
            <a:r>
              <a:rPr lang="en-GB" dirty="0" err="1"/>
              <a:t>texto</a:t>
            </a:r>
            <a:r>
              <a:rPr lang="en-GB" dirty="0"/>
              <a:t>, </a:t>
            </a:r>
            <a:r>
              <a:rPr lang="en-GB" dirty="0" err="1"/>
              <a:t>reconhecimento</a:t>
            </a:r>
            <a:r>
              <a:rPr lang="en-GB" dirty="0"/>
              <a:t> de </a:t>
            </a:r>
            <a:r>
              <a:rPr lang="en-GB" dirty="0" err="1"/>
              <a:t>fogo</a:t>
            </a:r>
            <a:r>
              <a:rPr lang="en-GB" dirty="0"/>
              <a:t>/</a:t>
            </a:r>
            <a:r>
              <a:rPr lang="en-GB" dirty="0" err="1"/>
              <a:t>fumo</a:t>
            </a:r>
            <a:endParaRPr lang="en-GB" dirty="0"/>
          </a:p>
          <a:p>
            <a:endParaRPr lang="en-GB" dirty="0"/>
          </a:p>
          <a:p>
            <a:r>
              <a:rPr lang="en-GB" dirty="0"/>
              <a:t>O meu </a:t>
            </a:r>
            <a:r>
              <a:rPr lang="en-GB" dirty="0" err="1"/>
              <a:t>prototipo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objective </a:t>
            </a:r>
            <a:r>
              <a:rPr lang="en-GB" dirty="0" err="1"/>
              <a:t>juntar</a:t>
            </a:r>
            <a:r>
              <a:rPr lang="en-GB" dirty="0"/>
              <a:t> </a:t>
            </a:r>
            <a:r>
              <a:rPr lang="en-GB" dirty="0" err="1"/>
              <a:t>estes</a:t>
            </a:r>
            <a:r>
              <a:rPr lang="en-GB" dirty="0"/>
              <a:t> dados </a:t>
            </a:r>
            <a:r>
              <a:rPr lang="en-GB" dirty="0" err="1"/>
              <a:t>numa</a:t>
            </a:r>
            <a:r>
              <a:rPr lang="en-GB" dirty="0"/>
              <a:t> </a:t>
            </a:r>
            <a:r>
              <a:rPr lang="en-GB" dirty="0" err="1"/>
              <a:t>só</a:t>
            </a:r>
            <a:r>
              <a:rPr lang="en-GB" dirty="0"/>
              <a:t> </a:t>
            </a:r>
            <a:r>
              <a:rPr lang="en-GB" dirty="0" err="1"/>
              <a:t>entidade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complexa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Percebendo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objectivos</a:t>
            </a:r>
            <a:r>
              <a:rPr lang="en-GB" dirty="0"/>
              <a:t>, o </a:t>
            </a:r>
            <a:r>
              <a:rPr lang="en-GB" dirty="0" err="1"/>
              <a:t>passo</a:t>
            </a:r>
            <a:r>
              <a:rPr lang="en-GB" dirty="0"/>
              <a:t> </a:t>
            </a:r>
            <a:r>
              <a:rPr lang="en-GB" dirty="0" err="1"/>
              <a:t>seguinte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perceber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alcançar-los</a:t>
            </a:r>
            <a:r>
              <a:rPr lang="en-GB" dirty="0"/>
              <a:t>. </a:t>
            </a:r>
          </a:p>
          <a:p>
            <a:r>
              <a:rPr lang="en-GB" dirty="0"/>
              <a:t>O </a:t>
            </a:r>
            <a:r>
              <a:rPr lang="en-GB" dirty="0" err="1"/>
              <a:t>primeiro</a:t>
            </a:r>
            <a:r>
              <a:rPr lang="en-GB" dirty="0"/>
              <a:t> semester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maioritariamente</a:t>
            </a:r>
            <a:r>
              <a:rPr lang="en-GB" dirty="0"/>
              <a:t> </a:t>
            </a:r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pesquizar</a:t>
            </a:r>
            <a:r>
              <a:rPr lang="en-GB" dirty="0"/>
              <a:t> </a:t>
            </a:r>
            <a:r>
              <a:rPr lang="en-GB" dirty="0" err="1"/>
              <a:t>trabalhos</a:t>
            </a:r>
            <a:r>
              <a:rPr lang="en-GB" dirty="0"/>
              <a:t> </a:t>
            </a:r>
            <a:r>
              <a:rPr lang="en-GB" dirty="0" err="1"/>
              <a:t>anteriores</a:t>
            </a:r>
            <a:r>
              <a:rPr lang="en-GB" dirty="0"/>
              <a:t> 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conceitos</a:t>
            </a:r>
            <a:r>
              <a:rPr lang="en-GB" dirty="0"/>
              <a:t> </a:t>
            </a:r>
            <a:r>
              <a:rPr lang="en-GB" dirty="0" err="1"/>
              <a:t>neles</a:t>
            </a:r>
            <a:r>
              <a:rPr lang="en-GB" dirty="0"/>
              <a:t> </a:t>
            </a:r>
            <a:r>
              <a:rPr lang="en-GB" dirty="0" err="1"/>
              <a:t>utilizados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retrospectiva</a:t>
            </a:r>
            <a:r>
              <a:rPr lang="en-GB" dirty="0"/>
              <a:t>, 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possivel</a:t>
            </a:r>
            <a:r>
              <a:rPr lang="en-GB" dirty="0"/>
              <a:t> divider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conceitos</a:t>
            </a:r>
            <a:r>
              <a:rPr lang="en-GB" dirty="0"/>
              <a:t> </a:t>
            </a:r>
            <a:r>
              <a:rPr lang="en-GB" dirty="0" err="1"/>
              <a:t>pesquizados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3 </a:t>
            </a:r>
            <a:r>
              <a:rPr lang="en-GB" dirty="0" err="1"/>
              <a:t>topicos</a:t>
            </a:r>
            <a:r>
              <a:rPr lang="en-GB" dirty="0"/>
              <a:t>. </a:t>
            </a:r>
          </a:p>
          <a:p>
            <a:r>
              <a:rPr lang="en-GB" dirty="0" err="1"/>
              <a:t>Correlação</a:t>
            </a:r>
            <a:r>
              <a:rPr lang="en-GB" dirty="0"/>
              <a:t> de dados</a:t>
            </a:r>
          </a:p>
          <a:p>
            <a:r>
              <a:rPr lang="en-GB" dirty="0" err="1"/>
              <a:t>Contextualização</a:t>
            </a:r>
            <a:r>
              <a:rPr lang="en-GB" dirty="0"/>
              <a:t> de </a:t>
            </a:r>
            <a:r>
              <a:rPr lang="en-GB" dirty="0" err="1"/>
              <a:t>eventos</a:t>
            </a:r>
            <a:endParaRPr lang="en-GB" dirty="0"/>
          </a:p>
          <a:p>
            <a:r>
              <a:rPr lang="en-GB" dirty="0" err="1"/>
              <a:t>Correlação</a:t>
            </a:r>
            <a:r>
              <a:rPr lang="en-GB" dirty="0"/>
              <a:t> de </a:t>
            </a:r>
            <a:r>
              <a:rPr lang="en-GB" dirty="0" err="1"/>
              <a:t>eventos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9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topico</a:t>
            </a:r>
            <a:r>
              <a:rPr lang="en-GB" dirty="0"/>
              <a:t> </a:t>
            </a:r>
            <a:r>
              <a:rPr lang="en-GB" dirty="0" err="1"/>
              <a:t>envolve</a:t>
            </a:r>
            <a:r>
              <a:rPr lang="en-GB" dirty="0"/>
              <a:t> a </a:t>
            </a:r>
            <a:r>
              <a:rPr lang="en-GB" dirty="0" err="1"/>
              <a:t>correlação</a:t>
            </a:r>
            <a:r>
              <a:rPr lang="en-GB" dirty="0"/>
              <a:t> de dados. </a:t>
            </a:r>
          </a:p>
          <a:p>
            <a:endParaRPr lang="en-GB" dirty="0"/>
          </a:p>
          <a:p>
            <a:r>
              <a:rPr lang="en-GB" dirty="0"/>
              <a:t>Um dos requisites </a:t>
            </a:r>
            <a:r>
              <a:rPr lang="en-GB" dirty="0" err="1"/>
              <a:t>postos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dados </a:t>
            </a:r>
            <a:r>
              <a:rPr lang="en-GB" dirty="0" err="1"/>
              <a:t>inseridos</a:t>
            </a:r>
            <a:r>
              <a:rPr lang="en-GB" dirty="0"/>
              <a:t> </a:t>
            </a:r>
          </a:p>
          <a:p>
            <a:r>
              <a:rPr lang="en-GB" dirty="0"/>
              <a:t>no </a:t>
            </a:r>
            <a:r>
              <a:rPr lang="en-GB" dirty="0" err="1"/>
              <a:t>prototipo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Sistema </a:t>
            </a:r>
            <a:r>
              <a:rPr lang="en-GB" dirty="0" err="1"/>
              <a:t>fireloc</a:t>
            </a:r>
            <a:r>
              <a:rPr lang="en-GB" dirty="0"/>
              <a:t> </a:t>
            </a:r>
            <a:r>
              <a:rPr lang="en-GB" dirty="0" err="1"/>
              <a:t>devem</a:t>
            </a:r>
            <a:r>
              <a:rPr lang="en-GB" dirty="0"/>
              <a:t> “</a:t>
            </a:r>
            <a:r>
              <a:rPr lang="en-GB" dirty="0" err="1"/>
              <a:t>formar</a:t>
            </a:r>
            <a:r>
              <a:rPr lang="en-GB" dirty="0"/>
              <a:t>”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só</a:t>
            </a:r>
            <a:r>
              <a:rPr lang="en-GB" dirty="0"/>
              <a:t> “</a:t>
            </a:r>
            <a:r>
              <a:rPr lang="en-GB" dirty="0" err="1"/>
              <a:t>ocurrencia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 err="1"/>
              <a:t>Isto</a:t>
            </a:r>
            <a:r>
              <a:rPr lang="en-GB" dirty="0"/>
              <a:t> </a:t>
            </a:r>
            <a:r>
              <a:rPr lang="en-GB" dirty="0" err="1"/>
              <a:t>significa</a:t>
            </a:r>
            <a:r>
              <a:rPr lang="en-GB" dirty="0"/>
              <a:t> que, </a:t>
            </a:r>
            <a:r>
              <a:rPr lang="en-GB" dirty="0" err="1"/>
              <a:t>aquando</a:t>
            </a:r>
            <a:r>
              <a:rPr lang="en-GB" dirty="0"/>
              <a:t> da </a:t>
            </a:r>
            <a:r>
              <a:rPr lang="en-GB" dirty="0" err="1"/>
              <a:t>chegada</a:t>
            </a:r>
            <a:r>
              <a:rPr lang="en-GB" dirty="0"/>
              <a:t> de um novo input,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torna</a:t>
            </a:r>
            <a:r>
              <a:rPr lang="en-GB" dirty="0"/>
              <a:t>-se um </a:t>
            </a:r>
            <a:r>
              <a:rPr lang="en-GB" dirty="0" err="1"/>
              <a:t>evento</a:t>
            </a:r>
            <a:r>
              <a:rPr lang="en-GB" dirty="0"/>
              <a:t> novo, </a:t>
            </a:r>
            <a:r>
              <a:rPr lang="en-GB" dirty="0" err="1"/>
              <a:t>ou</a:t>
            </a:r>
            <a:r>
              <a:rPr lang="en-GB" dirty="0"/>
              <a:t> junta-se a um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existente</a:t>
            </a:r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metedologia</a:t>
            </a:r>
            <a:r>
              <a:rPr lang="en-GB" dirty="0"/>
              <a:t> que </a:t>
            </a:r>
            <a:r>
              <a:rPr lang="en-GB" dirty="0" err="1"/>
              <a:t>pareceu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adequada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context </a:t>
            </a:r>
            <a:r>
              <a:rPr lang="en-GB" dirty="0" err="1"/>
              <a:t>foi</a:t>
            </a:r>
            <a:r>
              <a:rPr lang="en-GB" dirty="0"/>
              <a:t> Data Fusion</a:t>
            </a:r>
          </a:p>
          <a:p>
            <a:r>
              <a:rPr lang="en-GB" dirty="0" err="1"/>
              <a:t>Vamos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conta</a:t>
            </a:r>
            <a:r>
              <a:rPr lang="en-GB" dirty="0"/>
              <a:t> 3 </a:t>
            </a:r>
            <a:r>
              <a:rPr lang="en-GB" dirty="0" err="1"/>
              <a:t>tipos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5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3616"/>
            <a:ext cx="9647853" cy="785688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GB" sz="2800" dirty="0"/>
            </a:br>
            <a:r>
              <a:rPr lang="en-GB" sz="2800" dirty="0"/>
              <a:t>Intelligent data consolidation methods </a:t>
            </a:r>
            <a:br>
              <a:rPr lang="en-GB" sz="2800" dirty="0"/>
            </a:br>
            <a:r>
              <a:rPr lang="en-GB" sz="2800" dirty="0"/>
              <a:t>for crowd-sourced 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56" y="1368490"/>
            <a:ext cx="11053859" cy="43916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sz="3200" dirty="0"/>
              <a:t>Intermediate Dissertation Presentation</a:t>
            </a:r>
          </a:p>
          <a:p>
            <a:r>
              <a:rPr lang="en-ZA" sz="3200" dirty="0"/>
              <a:t>	In the context of my Masters’ internship  </a:t>
            </a:r>
          </a:p>
          <a:p>
            <a:endParaRPr lang="en-ZA" sz="2400" noProof="1"/>
          </a:p>
          <a:p>
            <a:endParaRPr lang="en-ZA" sz="2400" noProof="1"/>
          </a:p>
          <a:p>
            <a:endParaRPr lang="en-ZA" sz="2400" noProof="1"/>
          </a:p>
          <a:p>
            <a:endParaRPr lang="en-ZA" sz="2400" noProof="1"/>
          </a:p>
          <a:p>
            <a:pPr algn="r"/>
            <a:r>
              <a:rPr lang="en-ZA" sz="2400" noProof="1"/>
              <a:t>By Hugo Prata, 2014198526, </a:t>
            </a:r>
          </a:p>
          <a:p>
            <a:pPr algn="r"/>
            <a:r>
              <a:rPr lang="en-ZA" sz="2400" noProof="1"/>
              <a:t>			    U.C. student in the field of Intelligent Systems, M.E.I.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B938F-5FDF-E12D-261F-76013F27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18" y="1855282"/>
            <a:ext cx="2994067" cy="30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49" y="2476800"/>
            <a:ext cx="11053859" cy="3814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dirty="0"/>
              <a:t>It’</a:t>
            </a:r>
            <a:r>
              <a:rPr lang="en-GB" sz="2400" cap="none" dirty="0"/>
              <a:t>s considered to be the simplest fusion method</a:t>
            </a:r>
            <a:r>
              <a:rPr lang="en-GB" sz="2400" dirty="0"/>
              <a:t>. </a:t>
            </a:r>
          </a:p>
          <a:p>
            <a:pPr algn="l"/>
            <a:r>
              <a:rPr lang="en-GB" sz="2400" dirty="0"/>
              <a:t>It combines several sources of raw data and seeks to produce new raw data.</a:t>
            </a:r>
          </a:p>
          <a:p>
            <a:pPr algn="l"/>
            <a:endParaRPr lang="en-GB" sz="2400" dirty="0"/>
          </a:p>
          <a:p>
            <a:r>
              <a:rPr lang="en-GB" sz="2400" dirty="0"/>
              <a:t>Kalman and Gaussian filters are a way of achieving this kind of data fusion.</a:t>
            </a:r>
          </a:p>
          <a:p>
            <a:pPr algn="l"/>
            <a:endParaRPr lang="en-GB" sz="2400" dirty="0"/>
          </a:p>
          <a:p>
            <a:pPr algn="l"/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4" y="825467"/>
            <a:ext cx="6127296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First Step - Data Correlation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223BD-1B84-3763-D279-74F1C6FA11F8}"/>
              </a:ext>
            </a:extLst>
          </p:cNvPr>
          <p:cNvSpPr txBox="1">
            <a:spLocks/>
          </p:cNvSpPr>
          <p:nvPr/>
        </p:nvSpPr>
        <p:spPr>
          <a:xfrm>
            <a:off x="195749" y="1559290"/>
            <a:ext cx="6565836" cy="917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Low-Level Data Fusion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BC8DC-ED18-EA13-D3DC-79945E3E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02" y="4709181"/>
            <a:ext cx="845938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6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49" y="2275200"/>
            <a:ext cx="11473337" cy="4234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cap="none" dirty="0"/>
              <a:t>Or Feature-Level DF, it’s based on feature extraction. </a:t>
            </a:r>
            <a:endParaRPr lang="en-GB" sz="2400" dirty="0"/>
          </a:p>
          <a:p>
            <a:pPr algn="l"/>
            <a:r>
              <a:rPr lang="en-GB" sz="2400" cap="none" dirty="0"/>
              <a:t>It attempts to maintain relevant variables while eliminating undesirable variables by </a:t>
            </a:r>
            <a:r>
              <a:rPr lang="en-GB" sz="2400" dirty="0"/>
              <a:t>using algorithms to extract meaningful features. 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This means thorough research of both the available algorithms and the features at hand is necessary. It also assumes that a large amount of training data exists.</a:t>
            </a:r>
          </a:p>
          <a:p>
            <a:pPr algn="l"/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11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4" y="825467"/>
            <a:ext cx="6127296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First Step - Data Correlation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223BD-1B84-3763-D279-74F1C6FA11F8}"/>
              </a:ext>
            </a:extLst>
          </p:cNvPr>
          <p:cNvSpPr txBox="1">
            <a:spLocks/>
          </p:cNvSpPr>
          <p:nvPr/>
        </p:nvSpPr>
        <p:spPr>
          <a:xfrm>
            <a:off x="195749" y="1552090"/>
            <a:ext cx="6565836" cy="917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Medium-Level Data Fusion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939AD-108D-67A6-BB4D-78DD2FB5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6617"/>
            <a:ext cx="12192000" cy="17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49" y="2220100"/>
            <a:ext cx="11053859" cy="4197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cap="none" dirty="0"/>
              <a:t>Or Decision-Level DF, it’s the most complex of the three. </a:t>
            </a:r>
          </a:p>
          <a:p>
            <a:pPr algn="l"/>
            <a:r>
              <a:rPr lang="en-GB" sz="2400" cap="none" dirty="0"/>
              <a:t>It makes use of selection, inference and state estimation. </a:t>
            </a:r>
            <a:r>
              <a:rPr lang="en-GB" sz="2400" dirty="0"/>
              <a:t>It isn’t uncommon for this DF to be combined with NN and fuzzy logic. </a:t>
            </a:r>
            <a:endParaRPr lang="en-GB" sz="2400" cap="none" dirty="0"/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Decisions from multiple classifiers are combined into a single, more complex model. In other words, a “common decision” about an occurrence.</a:t>
            </a:r>
          </a:p>
          <a:p>
            <a:pPr algn="l"/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12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4" y="825467"/>
            <a:ext cx="6127296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First Step - Data Correlation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223BD-1B84-3763-D279-74F1C6FA11F8}"/>
              </a:ext>
            </a:extLst>
          </p:cNvPr>
          <p:cNvSpPr txBox="1">
            <a:spLocks/>
          </p:cNvSpPr>
          <p:nvPr/>
        </p:nvSpPr>
        <p:spPr>
          <a:xfrm>
            <a:off x="195749" y="1511391"/>
            <a:ext cx="6565836" cy="917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High-Level Data Fusion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82733-ED44-BF3D-7F35-A277A730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1717"/>
            <a:ext cx="12192000" cy="1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6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13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4" y="825467"/>
            <a:ext cx="6127296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First Step - Data Correlation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223BD-1B84-3763-D279-74F1C6FA11F8}"/>
              </a:ext>
            </a:extLst>
          </p:cNvPr>
          <p:cNvSpPr txBox="1">
            <a:spLocks/>
          </p:cNvSpPr>
          <p:nvPr/>
        </p:nvSpPr>
        <p:spPr>
          <a:xfrm>
            <a:off x="195748" y="1302590"/>
            <a:ext cx="6020493" cy="50537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Data Fusion Synopsis:</a:t>
            </a:r>
          </a:p>
          <a:p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F1613-2D80-2042-DAE8-C1815DAA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3398"/>
            <a:ext cx="12192000" cy="43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6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56" y="1511559"/>
            <a:ext cx="11053859" cy="4998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Having created “event” entities, the prototype is now required to assign them context, or in other words, priority.</a:t>
            </a:r>
          </a:p>
          <a:p>
            <a:endParaRPr lang="en-GB" sz="2400" cap="none" dirty="0"/>
          </a:p>
          <a:p>
            <a:r>
              <a:rPr lang="en-GB" sz="2400" dirty="0"/>
              <a:t>This would be based on what is within the event, the amount of related contributions, and who submitted the contribution. </a:t>
            </a:r>
          </a:p>
          <a:p>
            <a:endParaRPr lang="en-GB" sz="2400" dirty="0"/>
          </a:p>
          <a:p>
            <a:r>
              <a:rPr lang="en-GB" sz="2400" dirty="0"/>
              <a:t>“Events” also need to be assigned a “lifespan”,  to show progression over time, and eventually be retired. </a:t>
            </a:r>
          </a:p>
          <a:p>
            <a:endParaRPr lang="en-GB" sz="2400" cap="none" dirty="0"/>
          </a:p>
          <a:p>
            <a:r>
              <a:rPr lang="en-GB" sz="2400" b="1" dirty="0"/>
              <a:t>Deep-Learning</a:t>
            </a:r>
            <a:r>
              <a:rPr lang="en-GB" sz="2400" dirty="0"/>
              <a:t> techniques were considered for this step.</a:t>
            </a:r>
            <a:endParaRPr lang="en-GB" sz="2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14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7906334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Second Step - Giving Context to Individual Events</a:t>
            </a:r>
          </a:p>
        </p:txBody>
      </p:sp>
    </p:spTree>
    <p:extLst>
      <p:ext uri="{BB962C8B-B14F-4D97-AF65-F5344CB8AC3E}">
        <p14:creationId xmlns:p14="http://schemas.microsoft.com/office/powerpoint/2010/main" val="162461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7" y="2176697"/>
            <a:ext cx="11053859" cy="1044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a type of Artificial Neural Network, often used in image processing. </a:t>
            </a:r>
            <a:endParaRPr lang="en-GB" sz="2400" dirty="0"/>
          </a:p>
          <a:p>
            <a:endParaRPr lang="en-GB" sz="2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7906334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Second Step - Giving Context to Individual Events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14D7C6-5BD8-2C0A-7E8C-10D32B5F56E7}"/>
              </a:ext>
            </a:extLst>
          </p:cNvPr>
          <p:cNvSpPr txBox="1">
            <a:spLocks/>
          </p:cNvSpPr>
          <p:nvPr/>
        </p:nvSpPr>
        <p:spPr>
          <a:xfrm>
            <a:off x="186417" y="1387813"/>
            <a:ext cx="7906334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CNN - Convolutional Neural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07E8D-31AF-96EF-930D-D120CF3DA678}"/>
              </a:ext>
            </a:extLst>
          </p:cNvPr>
          <p:cNvSpPr txBox="1"/>
          <p:nvPr/>
        </p:nvSpPr>
        <p:spPr>
          <a:xfrm>
            <a:off x="129654" y="2801945"/>
            <a:ext cx="111673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CNN are feed-forward NN. 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Their name comes from the convolutional operations they perform on data. 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are very adaptable, allowing for pre-trained networks to be used to solve multiple problems through transfer-learning.</a:t>
            </a:r>
          </a:p>
          <a:p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16B93-1C11-93AE-063F-4CB4D95B7200}"/>
              </a:ext>
            </a:extLst>
          </p:cNvPr>
          <p:cNvSpPr txBox="1"/>
          <p:nvPr/>
        </p:nvSpPr>
        <p:spPr>
          <a:xfrm>
            <a:off x="186417" y="5535323"/>
            <a:ext cx="10903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suffer from over-fitting, however, due to the nature of their layers.</a:t>
            </a:r>
          </a:p>
        </p:txBody>
      </p:sp>
    </p:spTree>
    <p:extLst>
      <p:ext uri="{BB962C8B-B14F-4D97-AF65-F5344CB8AC3E}">
        <p14:creationId xmlns:p14="http://schemas.microsoft.com/office/powerpoint/2010/main" val="381818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7" y="2253600"/>
            <a:ext cx="11053859" cy="1068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LSTM are feed-backward, recurrent networks.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GB" sz="24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hey can form cycles in their connections.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7906334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Second Step - Giving Context to Individual Events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14D7C6-5BD8-2C0A-7E8C-10D32B5F56E7}"/>
              </a:ext>
            </a:extLst>
          </p:cNvPr>
          <p:cNvSpPr txBox="1">
            <a:spLocks/>
          </p:cNvSpPr>
          <p:nvPr/>
        </p:nvSpPr>
        <p:spPr>
          <a:xfrm>
            <a:off x="186417" y="1387813"/>
            <a:ext cx="7906334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LSTM – Long Short-Term Memory Neural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E56ED-AD91-E419-A2F2-FE6D9319DAE7}"/>
              </a:ext>
            </a:extLst>
          </p:cNvPr>
          <p:cNvSpPr txBox="1"/>
          <p:nvPr/>
        </p:nvSpPr>
        <p:spPr>
          <a:xfrm>
            <a:off x="186417" y="3535961"/>
            <a:ext cx="113839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These NN were created to solve the “vanishing gradient” problem. </a:t>
            </a:r>
          </a:p>
          <a:p>
            <a:endParaRPr lang="en-GB" sz="2400" dirty="0"/>
          </a:p>
          <a:p>
            <a:r>
              <a:rPr lang="en-GB" sz="2400" dirty="0"/>
              <a:t>They have “longer” short-term memory, and thus easily learn long-term dependencies.</a:t>
            </a:r>
          </a:p>
          <a:p>
            <a:endParaRPr lang="en-GB" sz="2400" dirty="0"/>
          </a:p>
          <a:p>
            <a:r>
              <a:rPr lang="en-GB" sz="2400" dirty="0"/>
              <a:t>They excel at time-series problems, but are complex, easy to overfit, and “heavy”.</a:t>
            </a:r>
          </a:p>
        </p:txBody>
      </p:sp>
    </p:spTree>
    <p:extLst>
      <p:ext uri="{BB962C8B-B14F-4D97-AF65-F5344CB8AC3E}">
        <p14:creationId xmlns:p14="http://schemas.microsoft.com/office/powerpoint/2010/main" val="120104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56" y="1511558"/>
            <a:ext cx="11053859" cy="48447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The final requirement when it comes to event processing involves grouping the events in a relevant matter.</a:t>
            </a:r>
          </a:p>
          <a:p>
            <a:endParaRPr lang="en-GB" sz="2400" dirty="0"/>
          </a:p>
          <a:p>
            <a:r>
              <a:rPr lang="en-GB" sz="2400" dirty="0"/>
              <a:t>This is because a wildfire isn’t a single event, but a group of events evolving dynamically over time. </a:t>
            </a:r>
          </a:p>
          <a:p>
            <a:endParaRPr lang="en-GB" sz="2400" dirty="0"/>
          </a:p>
          <a:p>
            <a:r>
              <a:rPr lang="en-GB" sz="2400" dirty="0"/>
              <a:t>To meet this requirement, the concept of “</a:t>
            </a:r>
            <a:r>
              <a:rPr lang="en-GB" sz="2400" b="1" dirty="0"/>
              <a:t>Clustering</a:t>
            </a:r>
            <a:r>
              <a:rPr lang="en-GB" sz="2400" dirty="0"/>
              <a:t>” was researched. </a:t>
            </a:r>
          </a:p>
          <a:p>
            <a:r>
              <a:rPr lang="en-GB" sz="2400" dirty="0"/>
              <a:t>Clustering can be defined as the task of grouping objects in such a way that the groups are made up of similar objects. 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6469419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Third Step - Event Correlation</a:t>
            </a:r>
          </a:p>
        </p:txBody>
      </p:sp>
    </p:spTree>
    <p:extLst>
      <p:ext uri="{BB962C8B-B14F-4D97-AF65-F5344CB8AC3E}">
        <p14:creationId xmlns:p14="http://schemas.microsoft.com/office/powerpoint/2010/main" val="347588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7" y="1950159"/>
            <a:ext cx="11053859" cy="46184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The </a:t>
            </a:r>
            <a:r>
              <a:rPr lang="en-GB" sz="2400" b="1" dirty="0"/>
              <a:t>K-means</a:t>
            </a:r>
            <a:r>
              <a:rPr lang="en-GB" sz="2400" dirty="0"/>
              <a:t> technique is one of the most well established methods of clustering.</a:t>
            </a:r>
          </a:p>
          <a:p>
            <a:r>
              <a:rPr lang="en-GB" sz="2400" cap="none" dirty="0"/>
              <a:t>It’s simple, efficient and scales well to large datasets.</a:t>
            </a:r>
          </a:p>
          <a:p>
            <a:endParaRPr lang="en-GB" sz="2400" cap="none" dirty="0"/>
          </a:p>
          <a:p>
            <a:r>
              <a:rPr lang="en-GB" sz="2400" dirty="0"/>
              <a:t>The way it works is that each individual observation belongs to the cluster with the nearest mean to a cluster centroid. </a:t>
            </a:r>
          </a:p>
          <a:p>
            <a:r>
              <a:rPr lang="en-GB" sz="2400" dirty="0"/>
              <a:t>These centres are randomized at first and then recalculated. </a:t>
            </a:r>
          </a:p>
          <a:p>
            <a:endParaRPr lang="en-GB" sz="2400" cap="none" dirty="0"/>
          </a:p>
          <a:p>
            <a:r>
              <a:rPr lang="en-GB" sz="2400" dirty="0"/>
              <a:t>K-means is very sensitive, and suffers from randomization problems. </a:t>
            </a:r>
            <a:endParaRPr lang="en-GB" sz="2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7906334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Third Step - Event Correlation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14D7C6-5BD8-2C0A-7E8C-10D32B5F56E7}"/>
              </a:ext>
            </a:extLst>
          </p:cNvPr>
          <p:cNvSpPr txBox="1">
            <a:spLocks/>
          </p:cNvSpPr>
          <p:nvPr/>
        </p:nvSpPr>
        <p:spPr>
          <a:xfrm>
            <a:off x="186417" y="1387813"/>
            <a:ext cx="7906334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noProof="1"/>
              <a:t>Centroid Based Methodologies to Clustering - K-Means</a:t>
            </a:r>
          </a:p>
        </p:txBody>
      </p:sp>
    </p:spTree>
    <p:extLst>
      <p:ext uri="{BB962C8B-B14F-4D97-AF65-F5344CB8AC3E}">
        <p14:creationId xmlns:p14="http://schemas.microsoft.com/office/powerpoint/2010/main" val="335519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7" y="1948504"/>
            <a:ext cx="11053859" cy="44078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cap="none" dirty="0"/>
              <a:t>DBSCAN</a:t>
            </a:r>
            <a:r>
              <a:rPr lang="en-GB" sz="2400" cap="none" dirty="0"/>
              <a:t>, clusters </a:t>
            </a:r>
            <a:r>
              <a:rPr lang="en-GB" sz="2400" dirty="0"/>
              <a:t>entities by </a:t>
            </a:r>
            <a:r>
              <a:rPr lang="en-GB" sz="2400" cap="none" dirty="0"/>
              <a:t>connecting areas of high density. </a:t>
            </a:r>
          </a:p>
          <a:p>
            <a:endParaRPr lang="en-GB" sz="2400" cap="none" dirty="0"/>
          </a:p>
          <a:p>
            <a:r>
              <a:rPr lang="en-GB" sz="2400" cap="none" dirty="0"/>
              <a:t>It’s extremely simple to implement (only requires min. cluster size and max. distance between its members).</a:t>
            </a:r>
          </a:p>
          <a:p>
            <a:endParaRPr lang="en-GB" sz="2400" cap="none" dirty="0"/>
          </a:p>
          <a:p>
            <a:r>
              <a:rPr lang="en-GB" sz="2400" dirty="0"/>
              <a:t>It has many benefits: arbitrary-shaped distributions, robust to noise and outliers, “light”. Low-density areas require additional work, however.</a:t>
            </a:r>
          </a:p>
          <a:p>
            <a:endParaRPr lang="en-GB" sz="2400" dirty="0"/>
          </a:p>
          <a:p>
            <a:r>
              <a:rPr lang="en-GB" sz="2400" dirty="0"/>
              <a:t>It was the </a:t>
            </a:r>
            <a:r>
              <a:rPr lang="en-GB" sz="2400" b="1" dirty="0"/>
              <a:t>most commonly used</a:t>
            </a:r>
            <a:r>
              <a:rPr lang="en-GB" sz="2400" dirty="0"/>
              <a:t> in similar works.</a:t>
            </a:r>
          </a:p>
          <a:p>
            <a:endParaRPr lang="en-GB" sz="2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7906334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Third Step - Event Correlation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14D7C6-5BD8-2C0A-7E8C-10D32B5F56E7}"/>
              </a:ext>
            </a:extLst>
          </p:cNvPr>
          <p:cNvSpPr txBox="1">
            <a:spLocks/>
          </p:cNvSpPr>
          <p:nvPr/>
        </p:nvSpPr>
        <p:spPr>
          <a:xfrm>
            <a:off x="186417" y="1387813"/>
            <a:ext cx="7906334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noProof="1"/>
              <a:t>Density Based Methodologies to Clustering - DBSCAN</a:t>
            </a:r>
          </a:p>
        </p:txBody>
      </p:sp>
    </p:spTree>
    <p:extLst>
      <p:ext uri="{BB962C8B-B14F-4D97-AF65-F5344CB8AC3E}">
        <p14:creationId xmlns:p14="http://schemas.microsoft.com/office/powerpoint/2010/main" val="116664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Introduction to the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524" y="825467"/>
            <a:ext cx="5511476" cy="363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Presentation Overview</a:t>
            </a:r>
          </a:p>
          <a:p>
            <a:endParaRPr lang="en-ZA" sz="2400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EC7595-60CA-9B70-7FB9-AE52B7DFF806}"/>
              </a:ext>
            </a:extLst>
          </p:cNvPr>
          <p:cNvSpPr txBox="1">
            <a:spLocks/>
          </p:cNvSpPr>
          <p:nvPr/>
        </p:nvSpPr>
        <p:spPr>
          <a:xfrm>
            <a:off x="1294677" y="1551963"/>
            <a:ext cx="7631209" cy="42584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Introduction to the Internship;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1">
                <a:solidFill>
                  <a:schemeClr val="tx1"/>
                </a:solidFill>
              </a:rPr>
              <a:t>State of the Art &amp; Concepts;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Introduction</a:t>
            </a:r>
            <a:r>
              <a:rPr lang="en-GB" sz="2400" noProof="1">
                <a:solidFill>
                  <a:schemeClr val="tx1"/>
                </a:solidFill>
              </a:rPr>
              <a:t> to the SotA</a:t>
            </a:r>
            <a:r>
              <a:rPr lang="en-ZA" sz="2400" noProof="1">
                <a:solidFill>
                  <a:schemeClr val="tx1"/>
                </a:solidFill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Concepts and Methodologies;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1">
                <a:solidFill>
                  <a:schemeClr val="tx1"/>
                </a:solidFill>
              </a:rPr>
              <a:t>Flow of the Prototype Components;</a:t>
            </a:r>
            <a:endParaRPr lang="en-ZA" sz="2400" noProof="1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Current Work;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Next steps going further;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The Approach;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The Risks;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Conclusion;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400" noProof="1"/>
          </a:p>
        </p:txBody>
      </p:sp>
    </p:spTree>
    <p:extLst>
      <p:ext uri="{BB962C8B-B14F-4D97-AF65-F5344CB8AC3E}">
        <p14:creationId xmlns:p14="http://schemas.microsoft.com/office/powerpoint/2010/main" val="3278163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6" y="2152799"/>
            <a:ext cx="11053859" cy="43568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 dirty="0"/>
              <a:t>T</a:t>
            </a:r>
            <a:r>
              <a:rPr lang="en-GB" sz="2400" cap="none" dirty="0"/>
              <a:t>he novel methods which appeared most commonly in our research were </a:t>
            </a:r>
            <a:r>
              <a:rPr lang="en-GB" sz="2400" b="1" cap="none" dirty="0"/>
              <a:t>Markov Random Fields </a:t>
            </a:r>
            <a:r>
              <a:rPr lang="en-GB" sz="2400" cap="none" dirty="0"/>
              <a:t>and </a:t>
            </a:r>
            <a:r>
              <a:rPr lang="en-GB" sz="2400" b="1" cap="none" dirty="0"/>
              <a:t>Bayesian Networks</a:t>
            </a:r>
            <a:r>
              <a:rPr lang="en-GB" sz="2400" cap="none" dirty="0"/>
              <a:t>. </a:t>
            </a:r>
          </a:p>
          <a:p>
            <a:endParaRPr lang="en-GB" sz="2400" dirty="0"/>
          </a:p>
          <a:p>
            <a:r>
              <a:rPr lang="en-GB" sz="2400" cap="none" dirty="0"/>
              <a:t>Both are probability distribution models that simulate propagation within their nodes. </a:t>
            </a:r>
            <a:endParaRPr lang="en-GB" sz="2400" dirty="0"/>
          </a:p>
          <a:p>
            <a:r>
              <a:rPr lang="en-GB" sz="2400" b="1" cap="none" dirty="0"/>
              <a:t>MRF</a:t>
            </a:r>
            <a:r>
              <a:rPr lang="en-GB" sz="2400" cap="none" dirty="0"/>
              <a:t> are undirected, while </a:t>
            </a:r>
            <a:r>
              <a:rPr lang="en-GB" sz="2400" b="1" cap="none" dirty="0"/>
              <a:t>Baysean</a:t>
            </a:r>
            <a:r>
              <a:rPr lang="en-GB" sz="2400" cap="none" dirty="0"/>
              <a:t> are directed. Baysean can show causality, while MRF can show more dependencies. </a:t>
            </a:r>
          </a:p>
          <a:p>
            <a:endParaRPr lang="en-GB" sz="2400" dirty="0"/>
          </a:p>
          <a:p>
            <a:r>
              <a:rPr lang="en-GB" sz="2400" cap="none" dirty="0"/>
              <a:t>They are both more complex to apply in a clustering context. But both allow for more detailed applications than standard clustering techniques (i.e. </a:t>
            </a:r>
            <a:r>
              <a:rPr lang="en-GB" sz="2400" b="1" cap="none" dirty="0"/>
              <a:t>elevation problem</a:t>
            </a:r>
            <a:r>
              <a:rPr lang="en-GB" sz="2400" cap="none" dirty="0"/>
              <a:t>). </a:t>
            </a:r>
          </a:p>
          <a:p>
            <a:endParaRPr lang="en-GB" sz="2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7906334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Third Step - Event Correlation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14D7C6-5BD8-2C0A-7E8C-10D32B5F56E7}"/>
              </a:ext>
            </a:extLst>
          </p:cNvPr>
          <p:cNvSpPr txBox="1">
            <a:spLocks/>
          </p:cNvSpPr>
          <p:nvPr/>
        </p:nvSpPr>
        <p:spPr>
          <a:xfrm>
            <a:off x="186416" y="1387813"/>
            <a:ext cx="9360255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noProof="1"/>
              <a:t>Novel Methodologies to Clustering - MRF &amp; Baysean Networks</a:t>
            </a:r>
          </a:p>
        </p:txBody>
      </p:sp>
    </p:spTree>
    <p:extLst>
      <p:ext uri="{BB962C8B-B14F-4D97-AF65-F5344CB8AC3E}">
        <p14:creationId xmlns:p14="http://schemas.microsoft.com/office/powerpoint/2010/main" val="3785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56" y="1511559"/>
            <a:ext cx="11053859" cy="4998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noProof="1"/>
              <a:t>Clustering, by itself, already provides a similar presentation to </a:t>
            </a:r>
            <a:r>
              <a:rPr lang="en-GB" sz="2400" b="1" noProof="1"/>
              <a:t>density-maps</a:t>
            </a:r>
            <a:r>
              <a:rPr lang="en-GB" sz="2400" noProof="1"/>
              <a:t>. This shows activity “hotspots”.</a:t>
            </a:r>
          </a:p>
          <a:p>
            <a:r>
              <a:rPr lang="en-GB" sz="2400" noProof="1"/>
              <a:t>Another technique to display these developments could be </a:t>
            </a:r>
            <a:r>
              <a:rPr lang="en-GB" sz="2400" b="1" noProof="1"/>
              <a:t>heat-maps</a:t>
            </a:r>
            <a:r>
              <a:rPr lang="en-GB" sz="2400" noProof="1"/>
              <a:t>, which use color-coding to show magnitude of events.</a:t>
            </a:r>
          </a:p>
          <a:p>
            <a:endParaRPr lang="en-GB" sz="2400" noProof="1"/>
          </a:p>
          <a:p>
            <a:endParaRPr lang="en-GB" sz="2400" noProof="1"/>
          </a:p>
          <a:p>
            <a:pPr>
              <a:spcBef>
                <a:spcPts val="600"/>
              </a:spcBef>
            </a:pPr>
            <a:r>
              <a:rPr lang="en-ZA" sz="2400" noProof="1"/>
              <a:t>A combination of both techniques would likely </a:t>
            </a:r>
          </a:p>
          <a:p>
            <a:pPr>
              <a:spcBef>
                <a:spcPts val="600"/>
              </a:spcBef>
            </a:pPr>
            <a:r>
              <a:rPr lang="en-ZA" sz="2400" noProof="1"/>
              <a:t>be the most optimal solution.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6469419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How do we expect to visualize this data?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54E08-2CA9-AAD0-F42D-2FDF21D4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167" y="2752298"/>
            <a:ext cx="3687666" cy="40021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C5BF80-1F39-066B-6B22-BBE481784580}"/>
              </a:ext>
            </a:extLst>
          </p:cNvPr>
          <p:cNvSpPr txBox="1">
            <a:spLocks/>
          </p:cNvSpPr>
          <p:nvPr/>
        </p:nvSpPr>
        <p:spPr>
          <a:xfrm>
            <a:off x="7733291" y="6511153"/>
            <a:ext cx="4236110" cy="320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200" noProof="1"/>
              <a:t>QGIS Model – example from their website. </a:t>
            </a:r>
          </a:p>
        </p:txBody>
      </p:sp>
    </p:spTree>
    <p:extLst>
      <p:ext uri="{BB962C8B-B14F-4D97-AF65-F5344CB8AC3E}">
        <p14:creationId xmlns:p14="http://schemas.microsoft.com/office/powerpoint/2010/main" val="2352059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Flow of the Prototype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522" y="1342683"/>
            <a:ext cx="7184766" cy="53787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sz="2400" noProof="1"/>
              <a:t>Through the research that was done, three steps were defined in the expected process of the prototype. </a:t>
            </a:r>
          </a:p>
          <a:p>
            <a:endParaRPr lang="en-ZA" sz="2400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6469419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A synopsis of the prototype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7CCD29-6650-141F-F7A6-BF2200571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1050"/>
            <a:ext cx="12192000" cy="32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3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Current Work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6649811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What was achieved during the First Semester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134ED-291A-15CD-4624-B0574BDD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81" y="1847459"/>
            <a:ext cx="8624982" cy="376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57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Next steps going further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6649811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Next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AA661-3FC1-9EEE-7D66-E869647E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9" y="1666422"/>
            <a:ext cx="8732129" cy="45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Next steps going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56" y="1511559"/>
            <a:ext cx="11053859" cy="4998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It is important to understand and mitigate risks early on.</a:t>
            </a:r>
          </a:p>
          <a:p>
            <a:endParaRPr lang="en-GB" sz="2400" noProof="1"/>
          </a:p>
          <a:p>
            <a:r>
              <a:rPr lang="en-GB" sz="2400" noProof="1"/>
              <a:t>The main risks were technical, mostly related to architecture or lack of experience.</a:t>
            </a:r>
          </a:p>
          <a:p>
            <a:r>
              <a:rPr lang="en-GB" sz="2400" noProof="1"/>
              <a:t>Another risk also involved the possible lack of training data.</a:t>
            </a:r>
          </a:p>
          <a:p>
            <a:r>
              <a:rPr lang="en-GB" sz="2400" noProof="1"/>
              <a:t>Minor risks mostly involved issues with time management.</a:t>
            </a:r>
          </a:p>
          <a:p>
            <a:endParaRPr lang="en-GB" sz="2400" noProof="1"/>
          </a:p>
          <a:p>
            <a:r>
              <a:rPr lang="en-ZA" sz="2400" noProof="1"/>
              <a:t>Strategies for mitigating this risks were promptly planned.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6649811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Risks to the Development Phase</a:t>
            </a:r>
          </a:p>
        </p:txBody>
      </p:sp>
    </p:spTree>
    <p:extLst>
      <p:ext uri="{BB962C8B-B14F-4D97-AF65-F5344CB8AC3E}">
        <p14:creationId xmlns:p14="http://schemas.microsoft.com/office/powerpoint/2010/main" val="423564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511175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56" y="1079304"/>
            <a:ext cx="11053859" cy="5136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The First Phase of development of this project involved the research of the state of the art, as well as the study of similar and relevant works.</a:t>
            </a:r>
          </a:p>
          <a:p>
            <a:endParaRPr lang="en-GB" sz="2400" dirty="0"/>
          </a:p>
          <a:p>
            <a:r>
              <a:rPr lang="en-GB" sz="2400" noProof="1"/>
              <a:t>Parallel to this, a basic list of requisites was created.</a:t>
            </a:r>
          </a:p>
          <a:p>
            <a:endParaRPr lang="en-GB" sz="2400" noProof="1"/>
          </a:p>
          <a:p>
            <a:endParaRPr lang="en-GB" sz="2400" noProof="1"/>
          </a:p>
          <a:p>
            <a:r>
              <a:rPr lang="en-GB" sz="2400" noProof="1"/>
              <a:t>The Second Phase of development, which will take place during the second semester, will involve the creation of the prototype. </a:t>
            </a:r>
            <a:endParaRPr lang="en-ZA" sz="2400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26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925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Introduction to the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524" y="825467"/>
            <a:ext cx="5511476" cy="363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What is the context?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EC7595-60CA-9B70-7FB9-AE52B7DFF806}"/>
              </a:ext>
            </a:extLst>
          </p:cNvPr>
          <p:cNvSpPr txBox="1">
            <a:spLocks/>
          </p:cNvSpPr>
          <p:nvPr/>
        </p:nvSpPr>
        <p:spPr>
          <a:xfrm>
            <a:off x="472556" y="1604865"/>
            <a:ext cx="11053859" cy="4155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Even in a relatively high-tech world, natural disasters still occur on a daily basis. </a:t>
            </a:r>
          </a:p>
          <a:p>
            <a:r>
              <a:rPr lang="en-GB" sz="2400" dirty="0"/>
              <a:t>Access to mobile devices is widespread. Communication is instantaneous. The technology is there. </a:t>
            </a:r>
          </a:p>
          <a:p>
            <a:endParaRPr lang="en-GB" sz="2400" dirty="0"/>
          </a:p>
          <a:p>
            <a:r>
              <a:rPr lang="en-GB" sz="2400" dirty="0"/>
              <a:t>Why not use this to help in the fight against natural disasters?</a:t>
            </a:r>
          </a:p>
          <a:p>
            <a:endParaRPr lang="en-ZA" sz="2400" noProof="1"/>
          </a:p>
        </p:txBody>
      </p:sp>
    </p:spTree>
    <p:extLst>
      <p:ext uri="{BB962C8B-B14F-4D97-AF65-F5344CB8AC3E}">
        <p14:creationId xmlns:p14="http://schemas.microsoft.com/office/powerpoint/2010/main" val="354763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Introduction to the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56" y="1604865"/>
            <a:ext cx="11053859" cy="48444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sz="2400" dirty="0"/>
              <a:t>Current practices in the fight against forest fires (and other natural disasters) are being overwhelmed.</a:t>
            </a:r>
          </a:p>
          <a:p>
            <a:r>
              <a:rPr lang="en-ZA" sz="2400" dirty="0"/>
              <a:t>They are also costly and very human-labour dependant.</a:t>
            </a:r>
          </a:p>
          <a:p>
            <a:endParaRPr lang="en-ZA" sz="2400" dirty="0"/>
          </a:p>
          <a:p>
            <a:r>
              <a:rPr lang="en-ZA" sz="2400" dirty="0"/>
              <a:t>A wiser distribution of resources is needed. More automation and efficiency. </a:t>
            </a:r>
          </a:p>
          <a:p>
            <a:r>
              <a:rPr lang="en-ZA" sz="2400" dirty="0"/>
              <a:t>To achieve this, information is key. </a:t>
            </a:r>
          </a:p>
          <a:p>
            <a:endParaRPr lang="en-ZA" sz="2400" dirty="0"/>
          </a:p>
          <a:p>
            <a:r>
              <a:rPr lang="en-ZA" sz="2400" dirty="0"/>
              <a:t> </a:t>
            </a:r>
          </a:p>
          <a:p>
            <a:endParaRPr lang="en-ZA" sz="2400" dirty="0"/>
          </a:p>
          <a:p>
            <a:endParaRPr lang="en-ZA" sz="2400" dirty="0"/>
          </a:p>
          <a:p>
            <a:endParaRPr lang="en-ZA" sz="2400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4" y="825467"/>
            <a:ext cx="5511476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What is the problem?</a:t>
            </a:r>
          </a:p>
        </p:txBody>
      </p:sp>
    </p:spTree>
    <p:extLst>
      <p:ext uri="{BB962C8B-B14F-4D97-AF65-F5344CB8AC3E}">
        <p14:creationId xmlns:p14="http://schemas.microsoft.com/office/powerpoint/2010/main" val="6891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Introduction to the 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3" y="825467"/>
            <a:ext cx="7900113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What are the current approaches to this problem?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85CACC-2733-013C-58B1-D97666909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56" y="1604865"/>
            <a:ext cx="11053859" cy="41552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sz="2400" dirty="0"/>
              <a:t>As it stands, should a disaster occur, the reaction is dependent on emergency calls. </a:t>
            </a:r>
          </a:p>
          <a:p>
            <a:r>
              <a:rPr lang="en-ZA" sz="2400" dirty="0"/>
              <a:t>These calls can not only be lacking in details or accuracy, but the systems that handle them can easily become bottlenecks. </a:t>
            </a:r>
          </a:p>
          <a:p>
            <a:r>
              <a:rPr lang="en-ZA" sz="2400" noProof="1"/>
              <a:t>These systems can neither filter nor confirm the information they receive.</a:t>
            </a:r>
          </a:p>
          <a:p>
            <a:endParaRPr lang="en-ZA" sz="2400" noProof="1"/>
          </a:p>
          <a:p>
            <a:r>
              <a:rPr lang="en-ZA" sz="2400" noProof="1"/>
              <a:t>Additional measures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5709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Introduction to the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57" y="1747778"/>
            <a:ext cx="11248388" cy="4708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b="0" i="0" dirty="0">
                <a:effectLst/>
                <a:latin typeface="Tenorite (Body)"/>
              </a:rPr>
              <a:t>The FireLoc Project is one such system that aims to help in the fight against</a:t>
            </a:r>
            <a:br>
              <a:rPr lang="en-GB" sz="2600" dirty="0">
                <a:latin typeface="Tenorite (Body)"/>
              </a:rPr>
            </a:br>
            <a:r>
              <a:rPr lang="en-GB" sz="2600" dirty="0">
                <a:latin typeface="Tenorite (Body)"/>
              </a:rPr>
              <a:t>wild</a:t>
            </a:r>
            <a:r>
              <a:rPr lang="en-GB" sz="2600" b="0" i="0" dirty="0">
                <a:effectLst/>
                <a:latin typeface="Tenorite (Body)"/>
              </a:rPr>
              <a:t>fires. </a:t>
            </a:r>
            <a:endParaRPr lang="en-GB" sz="2600" noProof="1">
              <a:latin typeface="Tenorite (Body)"/>
            </a:endParaRPr>
          </a:p>
          <a:p>
            <a:r>
              <a:rPr lang="en-GB" sz="2600" b="0" i="0" dirty="0">
                <a:effectLst/>
                <a:latin typeface="Tenorite (Body)"/>
              </a:rPr>
              <a:t>FireLoc </a:t>
            </a:r>
            <a:r>
              <a:rPr lang="en-GB" sz="2600" noProof="1">
                <a:latin typeface="Tenorite (Body)"/>
              </a:rPr>
              <a:t>uses crowd-sourced data to enable real-time automatic confirmation, triangulation, and risk assessment of observed fires.</a:t>
            </a:r>
          </a:p>
          <a:p>
            <a:endParaRPr lang="en-GB" sz="2400" noProof="1">
              <a:latin typeface="Tenorite (Body)"/>
            </a:endParaRPr>
          </a:p>
          <a:p>
            <a:endParaRPr lang="en-GB" sz="2400" noProof="1">
              <a:latin typeface="Tenorite (Body)"/>
            </a:endParaRPr>
          </a:p>
          <a:p>
            <a:endParaRPr lang="en-GB" sz="2400" noProof="1">
              <a:latin typeface="Tenorite (Body)"/>
            </a:endParaRPr>
          </a:p>
          <a:p>
            <a:endParaRPr lang="en-GB" sz="2400" noProof="1">
              <a:latin typeface="Tenorite (Body)"/>
            </a:endParaRPr>
          </a:p>
          <a:p>
            <a:r>
              <a:rPr lang="en-GB" sz="2400" noProof="1">
                <a:latin typeface="Tenorite (Body)"/>
              </a:rPr>
              <a:t>As it stands, FireLoc is still in development, but already shows much potential.</a:t>
            </a:r>
          </a:p>
          <a:p>
            <a:endParaRPr lang="en-ZA" sz="2400" noProof="1">
              <a:latin typeface="Tenorite (Body)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4" y="825467"/>
            <a:ext cx="5511476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What can we do better?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B101-B326-F143-2836-8D136359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931372"/>
            <a:ext cx="3810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6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Introduction to the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429" y="1971868"/>
            <a:ext cx="11275601" cy="46575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cap="none" dirty="0"/>
              <a:t>The end-goal of this internship is to contribute a new prototype module to FireLoc.</a:t>
            </a:r>
          </a:p>
          <a:p>
            <a:endParaRPr lang="en-GB" sz="2400" cap="none" dirty="0"/>
          </a:p>
          <a:p>
            <a:r>
              <a:rPr lang="en-GB" sz="2400" dirty="0"/>
              <a:t>FireLocs’ previous modules handle text analysis, coordinates, and image recognition. </a:t>
            </a:r>
          </a:p>
          <a:p>
            <a:r>
              <a:rPr lang="en-GB" sz="2400" dirty="0"/>
              <a:t>But it’s still missing a means to further process contributions.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 prototype module will aggregate this information into “</a:t>
            </a:r>
            <a:r>
              <a:rPr lang="en-GB" sz="2400" b="1" dirty="0"/>
              <a:t>Events</a:t>
            </a:r>
            <a:r>
              <a:rPr lang="en-GB" sz="2400" dirty="0"/>
              <a:t>”.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4" y="825467"/>
            <a:ext cx="5511476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What is my role in this?</a:t>
            </a:r>
          </a:p>
        </p:txBody>
      </p:sp>
    </p:spTree>
    <p:extLst>
      <p:ext uri="{BB962C8B-B14F-4D97-AF65-F5344CB8AC3E}">
        <p14:creationId xmlns:p14="http://schemas.microsoft.com/office/powerpoint/2010/main" val="264562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56" y="2131200"/>
            <a:ext cx="11053859" cy="4135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sz="2400" dirty="0"/>
              <a:t>The first semester was mainly utilized to research on concepts and the State of the Art.</a:t>
            </a:r>
          </a:p>
          <a:p>
            <a:endParaRPr lang="en-ZA" sz="2400" noProof="1">
              <a:solidFill>
                <a:schemeClr val="tx1"/>
              </a:solidFill>
            </a:endParaRPr>
          </a:p>
          <a:p>
            <a:r>
              <a:rPr lang="en-ZA" sz="2400" noProof="1">
                <a:solidFill>
                  <a:schemeClr val="tx1"/>
                </a:solidFill>
              </a:rPr>
              <a:t>Having understood the requirements, three main topics were considered: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Data Correlation;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Event Context;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ZA" sz="2400" noProof="1">
                <a:solidFill>
                  <a:schemeClr val="tx1"/>
                </a:solidFill>
              </a:rPr>
              <a:t>Event Correlation;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4" y="825467"/>
            <a:ext cx="6127296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How will these goals be achieved?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0ABD2C-77B6-3AED-67C8-862BA9A5FBE9}"/>
              </a:ext>
            </a:extLst>
          </p:cNvPr>
          <p:cNvSpPr txBox="1">
            <a:spLocks/>
          </p:cNvSpPr>
          <p:nvPr/>
        </p:nvSpPr>
        <p:spPr>
          <a:xfrm>
            <a:off x="1156374" y="1322939"/>
            <a:ext cx="6127296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2400" noProof="1"/>
          </a:p>
        </p:txBody>
      </p:sp>
    </p:spTree>
    <p:extLst>
      <p:ext uri="{BB962C8B-B14F-4D97-AF65-F5344CB8AC3E}">
        <p14:creationId xmlns:p14="http://schemas.microsoft.com/office/powerpoint/2010/main" val="238939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43"/>
            <a:ext cx="7769290" cy="47712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State of the Art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49" y="1412033"/>
            <a:ext cx="11158051" cy="4944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cap="none" dirty="0"/>
              <a:t>The prototype needs to be able to merge and correlate different types of data from different sources.</a:t>
            </a:r>
          </a:p>
          <a:p>
            <a:pPr algn="l"/>
            <a:br>
              <a:rPr lang="en-GB" sz="2400" cap="none" dirty="0"/>
            </a:br>
            <a:r>
              <a:rPr lang="en-GB" sz="2400" cap="none" dirty="0"/>
              <a:t>When a new submission arrives, the module either creates a new event or merges it with an existing event.</a:t>
            </a:r>
          </a:p>
          <a:p>
            <a:pPr algn="l"/>
            <a:endParaRPr lang="en-GB" sz="2400" cap="none" dirty="0"/>
          </a:p>
          <a:p>
            <a:pPr algn="l"/>
            <a:r>
              <a:rPr lang="en-GB" sz="2400" dirty="0"/>
              <a:t>The methodology found to be the most apt to tackle this task was </a:t>
            </a:r>
            <a:r>
              <a:rPr lang="en-GB" sz="2400" b="1" dirty="0"/>
              <a:t>Data Fusion</a:t>
            </a:r>
            <a:r>
              <a:rPr lang="en-GB" sz="2400" dirty="0"/>
              <a:t>. </a:t>
            </a:r>
          </a:p>
          <a:p>
            <a:pPr algn="l"/>
            <a:r>
              <a:rPr lang="en-GB" sz="2400" b="1" dirty="0"/>
              <a:t>Data fusion </a:t>
            </a:r>
            <a:r>
              <a:rPr lang="en-GB" sz="2400" dirty="0"/>
              <a:t>is the process of integrating diverse information from multiple sources to produce data about a more complex entity.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81BD4-F0B1-1AA3-2D35-18ED2D11A051}"/>
              </a:ext>
            </a:extLst>
          </p:cNvPr>
          <p:cNvSpPr txBox="1">
            <a:spLocks/>
          </p:cNvSpPr>
          <p:nvPr/>
        </p:nvSpPr>
        <p:spPr>
          <a:xfrm>
            <a:off x="584524" y="825467"/>
            <a:ext cx="6127296" cy="36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u="sng" noProof="1">
                <a:solidFill>
                  <a:schemeClr val="accent1">
                    <a:lumMod val="50000"/>
                  </a:schemeClr>
                </a:solidFill>
              </a:rPr>
              <a:t>The First Step - Data Correlation</a:t>
            </a:r>
          </a:p>
        </p:txBody>
      </p:sp>
    </p:spTree>
    <p:extLst>
      <p:ext uri="{BB962C8B-B14F-4D97-AF65-F5344CB8AC3E}">
        <p14:creationId xmlns:p14="http://schemas.microsoft.com/office/powerpoint/2010/main" val="13217871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2000</TotalTime>
  <Words>3001</Words>
  <Application>Microsoft Office PowerPoint</Application>
  <PresentationFormat>Widescreen</PresentationFormat>
  <Paragraphs>410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Roboto</vt:lpstr>
      <vt:lpstr>Tenorite</vt:lpstr>
      <vt:lpstr>Tenorite (Body)</vt:lpstr>
      <vt:lpstr>Monoline</vt:lpstr>
      <vt:lpstr> Intelligent data consolidation methods  for crowd-sourced contributions</vt:lpstr>
      <vt:lpstr>Introduction to the Internship</vt:lpstr>
      <vt:lpstr>Introduction to the Internship</vt:lpstr>
      <vt:lpstr>Introduction to the Internship</vt:lpstr>
      <vt:lpstr>Introduction to the Internship</vt:lpstr>
      <vt:lpstr>Introduction to the Internship</vt:lpstr>
      <vt:lpstr>Introduction to the Internship</vt:lpstr>
      <vt:lpstr>State of the Art &amp; Concepts</vt:lpstr>
      <vt:lpstr>State of the Art &amp; Concepts</vt:lpstr>
      <vt:lpstr>State of the Art &amp; Concepts</vt:lpstr>
      <vt:lpstr>State of the Art &amp; Concepts</vt:lpstr>
      <vt:lpstr>State of the Art &amp; Concepts</vt:lpstr>
      <vt:lpstr>State of the Art &amp; Concepts</vt:lpstr>
      <vt:lpstr>State of the Art &amp; Concepts</vt:lpstr>
      <vt:lpstr>State of the Art &amp; Concepts</vt:lpstr>
      <vt:lpstr>State of the Art &amp; Concepts</vt:lpstr>
      <vt:lpstr>State of the Art &amp; Concepts</vt:lpstr>
      <vt:lpstr>State of the Art &amp; Concepts</vt:lpstr>
      <vt:lpstr>State of the Art &amp; Concepts</vt:lpstr>
      <vt:lpstr>State of the Art &amp; Concepts</vt:lpstr>
      <vt:lpstr>State of the Art &amp; Concepts</vt:lpstr>
      <vt:lpstr>Flow of the Prototype Components</vt:lpstr>
      <vt:lpstr>Current Work </vt:lpstr>
      <vt:lpstr>Next steps going further</vt:lpstr>
      <vt:lpstr>Next steps going further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BENEFITS</dc:title>
  <dc:creator>Hugo Prata</dc:creator>
  <cp:lastModifiedBy>Hugo Prata</cp:lastModifiedBy>
  <cp:revision>55</cp:revision>
  <dcterms:created xsi:type="dcterms:W3CDTF">2023-01-24T19:02:32Z</dcterms:created>
  <dcterms:modified xsi:type="dcterms:W3CDTF">2023-02-02T10:39:23Z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