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2" r:id="rId2"/>
    <p:sldId id="304" r:id="rId3"/>
    <p:sldId id="301" r:id="rId4"/>
    <p:sldId id="300" r:id="rId5"/>
    <p:sldId id="310" r:id="rId6"/>
    <p:sldId id="292" r:id="rId7"/>
    <p:sldId id="291" r:id="rId8"/>
    <p:sldId id="293" r:id="rId9"/>
    <p:sldId id="297" r:id="rId10"/>
    <p:sldId id="294" r:id="rId11"/>
    <p:sldId id="295" r:id="rId12"/>
    <p:sldId id="296" r:id="rId13"/>
    <p:sldId id="298" r:id="rId14"/>
    <p:sldId id="299" r:id="rId15"/>
    <p:sldId id="268" r:id="rId16"/>
    <p:sldId id="269" r:id="rId17"/>
    <p:sldId id="303" r:id="rId18"/>
    <p:sldId id="282" r:id="rId19"/>
    <p:sldId id="280" r:id="rId20"/>
    <p:sldId id="281" r:id="rId21"/>
    <p:sldId id="279" r:id="rId22"/>
    <p:sldId id="283" r:id="rId23"/>
    <p:sldId id="284" r:id="rId24"/>
    <p:sldId id="288" r:id="rId25"/>
    <p:sldId id="287" r:id="rId26"/>
    <p:sldId id="289" r:id="rId27"/>
    <p:sldId id="286" r:id="rId28"/>
    <p:sldId id="290" r:id="rId29"/>
    <p:sldId id="270" r:id="rId30"/>
    <p:sldId id="266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1A9B-1C3A-49F8-98F7-0B08A9CC13D0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B5BC4-1D7B-404E-974C-0CAB97FD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as many details as possible in arrows etc.</a:t>
            </a:r>
          </a:p>
          <a:p>
            <a:r>
              <a:rPr lang="en-US" dirty="0"/>
              <a:t>Alternative term for </a:t>
            </a:r>
            <a:r>
              <a:rPr lang="en-US" dirty="0" err="1"/>
              <a:t>YeSQL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6AA04-FB53-44FA-8B55-1CA530D3A0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09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BC4-1D7B-404E-974C-0CAB97FD3D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9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BC4-1D7B-404E-974C-0CAB97FD3D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BC4-1D7B-404E-974C-0CAB97FD3D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BC4-1D7B-404E-974C-0CAB97FD3D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1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BC4-1D7B-404E-974C-0CAB97FD3D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BC4-1D7B-404E-974C-0CAB97FD3D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BC4-1D7B-404E-974C-0CAB97FD3D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4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BC4-1D7B-404E-974C-0CAB97FD3D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64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BC4-1D7B-404E-974C-0CAB97FD3D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0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BC4-1D7B-404E-974C-0CAB97FD3D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FB1B-86C1-496C-8FBB-864F8D333639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DB0-9DB3-44D5-8AFF-7E29EA52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FB1B-86C1-496C-8FBB-864F8D333639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DB0-9DB3-44D5-8AFF-7E29EA52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FB1B-86C1-496C-8FBB-864F8D333639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DB0-9DB3-44D5-8AFF-7E29EA52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FB1B-86C1-496C-8FBB-864F8D333639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DB0-9DB3-44D5-8AFF-7E29EA52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FB1B-86C1-496C-8FBB-864F8D333639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DB0-9DB3-44D5-8AFF-7E29EA52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FB1B-86C1-496C-8FBB-864F8D333639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DB0-9DB3-44D5-8AFF-7E29EA52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6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FB1B-86C1-496C-8FBB-864F8D333639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DB0-9DB3-44D5-8AFF-7E29EA52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FB1B-86C1-496C-8FBB-864F8D333639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DB0-9DB3-44D5-8AFF-7E29EA52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FB1B-86C1-496C-8FBB-864F8D333639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DB0-9DB3-44D5-8AFF-7E29EA52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FB1B-86C1-496C-8FBB-864F8D333639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DB0-9DB3-44D5-8AFF-7E29EA52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FB1B-86C1-496C-8FBB-864F8D333639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DB0-9DB3-44D5-8AFF-7E29EA52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2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FB1B-86C1-496C-8FBB-864F8D333639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B7DB0-9DB3-44D5-8AFF-7E29EA52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6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</a:t>
            </a:r>
            <a:r>
              <a:rPr lang="el-GR" dirty="0"/>
              <a:t> </a:t>
            </a:r>
            <a:r>
              <a:rPr lang="en-US" dirty="0"/>
              <a:t>Federated Analytics Engine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7968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High Level Design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0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832919" y="171967"/>
            <a:ext cx="11027120" cy="62121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1319835" y="1026763"/>
            <a:ext cx="5382719" cy="508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5" y="247773"/>
            <a:ext cx="2579350" cy="703184"/>
          </a:xfrm>
        </p:spPr>
        <p:txBody>
          <a:bodyPr>
            <a:normAutofit fontScale="90000"/>
          </a:bodyPr>
          <a:lstStyle/>
          <a:p>
            <a:r>
              <a:rPr lang="en-US" dirty="0"/>
              <a:t>MIP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634" y="1866500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9267" y="1736251"/>
            <a:ext cx="1195058" cy="8962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761313" y="2184397"/>
            <a:ext cx="81795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261251" y="6384126"/>
            <a:ext cx="727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*calls = sync        *runs = </a:t>
            </a:r>
            <a:r>
              <a:rPr lang="en-US" dirty="0" err="1"/>
              <a:t>async</a:t>
            </a:r>
            <a:r>
              <a:rPr lang="en-US" dirty="0"/>
              <a:t>         *experiment = more than one algorithm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319834" y="1113836"/>
            <a:ext cx="53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Service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29248" y="1736251"/>
            <a:ext cx="1320687" cy="9015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2774325" y="2184398"/>
            <a:ext cx="954923" cy="2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6904" y="1829039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(1) calls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22312" y="3668489"/>
            <a:ext cx="1534561" cy="7265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Handler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1506" y="3420199"/>
            <a:ext cx="1264269" cy="122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2965" y="2759678"/>
            <a:ext cx="2211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(2) initializes workers</a:t>
            </a:r>
          </a:p>
          <a:p>
            <a:r>
              <a:rPr lang="en-US" dirty="0"/>
              <a:t>(3) creates input 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5704" y="2774591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(4) calls</a:t>
            </a:r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2213641" y="2637757"/>
            <a:ext cx="2175951" cy="782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89592" y="2637757"/>
            <a:ext cx="1" cy="1030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22312" y="4948341"/>
            <a:ext cx="1534561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72137" y="4427573"/>
            <a:ext cx="7844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89593" y="4395051"/>
            <a:ext cx="0" cy="553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56873" y="2728432"/>
            <a:ext cx="2226106" cy="130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3562" y="3685062"/>
            <a:ext cx="10210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(6) runs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66129" y="4028446"/>
            <a:ext cx="2218710" cy="3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56873" y="4031770"/>
            <a:ext cx="2237222" cy="1191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84839" y="1026764"/>
            <a:ext cx="4307411" cy="5086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384839" y="1082302"/>
            <a:ext cx="44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Worker Service (many)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3885518" y="556503"/>
            <a:ext cx="4039361" cy="2282876"/>
          </a:xfrm>
          <a:prstGeom prst="borderCallout1">
            <a:avLst>
              <a:gd name="adj1" fmla="val 97811"/>
              <a:gd name="adj2" fmla="val 49507"/>
              <a:gd name="adj3" fmla="val 142314"/>
              <a:gd name="adj4" fmla="val 110968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Provides CRUD logic on the available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Create VIEW/REMOTE/MERGE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POST UDF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DELETE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etc...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Receives requests from the control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Calls the appropriate task.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45775" y="4031770"/>
            <a:ext cx="776537" cy="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7828" y="3628730"/>
            <a:ext cx="912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(5) uses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3423" y="4315401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80301" y="3521026"/>
            <a:ext cx="1045313" cy="713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89272" y="3540911"/>
            <a:ext cx="9357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(6) runs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578673" y="3877856"/>
            <a:ext cx="801628" cy="4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3" idx="1"/>
          </p:cNvCxnSpPr>
          <p:nvPr/>
        </p:nvCxnSpPr>
        <p:spPr>
          <a:xfrm>
            <a:off x="9425614" y="3877856"/>
            <a:ext cx="945815" cy="36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365144" y="3549839"/>
            <a:ext cx="8260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(7) calls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371429" y="3606623"/>
            <a:ext cx="1195527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83675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832919" y="171967"/>
            <a:ext cx="11027120" cy="62121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1319835" y="1026763"/>
            <a:ext cx="5382719" cy="508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5" y="247773"/>
            <a:ext cx="2579350" cy="703184"/>
          </a:xfrm>
        </p:spPr>
        <p:txBody>
          <a:bodyPr>
            <a:normAutofit fontScale="90000"/>
          </a:bodyPr>
          <a:lstStyle/>
          <a:p>
            <a:r>
              <a:rPr lang="en-US" dirty="0"/>
              <a:t>MIP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634" y="1866500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9267" y="1736251"/>
            <a:ext cx="1195058" cy="8962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761313" y="2184397"/>
            <a:ext cx="81795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261251" y="6384126"/>
            <a:ext cx="727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*calls = sync        *runs = </a:t>
            </a:r>
            <a:r>
              <a:rPr lang="en-US" dirty="0" err="1"/>
              <a:t>async</a:t>
            </a:r>
            <a:r>
              <a:rPr lang="en-US" dirty="0"/>
              <a:t>         *experiment = more than one algorithm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319834" y="1113836"/>
            <a:ext cx="53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Service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29248" y="1736251"/>
            <a:ext cx="1320687" cy="9015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2774325" y="2184398"/>
            <a:ext cx="954923" cy="2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6904" y="1829039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(1) calls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22312" y="3668489"/>
            <a:ext cx="1534561" cy="7265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Handler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1506" y="3420199"/>
            <a:ext cx="1264269" cy="122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2965" y="2759678"/>
            <a:ext cx="2211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(2) initializes workers</a:t>
            </a:r>
          </a:p>
          <a:p>
            <a:r>
              <a:rPr lang="en-US" dirty="0"/>
              <a:t>(3) creates input 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5704" y="2774591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(4) calls</a:t>
            </a:r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2213641" y="2637757"/>
            <a:ext cx="2175951" cy="782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89592" y="2637757"/>
            <a:ext cx="1" cy="1030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22312" y="4948341"/>
            <a:ext cx="1534561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72137" y="4427573"/>
            <a:ext cx="7844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89593" y="4395051"/>
            <a:ext cx="0" cy="553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56873" y="2728432"/>
            <a:ext cx="2226106" cy="130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3562" y="3685062"/>
            <a:ext cx="10210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(6) runs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66129" y="4028446"/>
            <a:ext cx="2218710" cy="3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56873" y="4031770"/>
            <a:ext cx="2237222" cy="1191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84839" y="1026764"/>
            <a:ext cx="4307411" cy="5086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384839" y="1082302"/>
            <a:ext cx="44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Worker Service (many)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773375" y="804104"/>
            <a:ext cx="4039361" cy="2282876"/>
          </a:xfrm>
          <a:prstGeom prst="borderCallout1">
            <a:avLst>
              <a:gd name="adj1" fmla="val 100698"/>
              <a:gd name="adj2" fmla="val 50119"/>
              <a:gd name="adj3" fmla="val 122828"/>
              <a:gd name="adj4" fmla="val 11504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Specific actions to be performed on the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Create VIEW/REMOTE/MERGE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Run UDF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etc...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Call the UDF generator when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Run actions on the </a:t>
            </a:r>
            <a:r>
              <a:rPr lang="en-US" sz="1600" dirty="0" err="1">
                <a:solidFill>
                  <a:schemeClr val="tx1"/>
                </a:solidFill>
              </a:rPr>
              <a:t>MonetDB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45775" y="4031770"/>
            <a:ext cx="776537" cy="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87842" y="3693190"/>
            <a:ext cx="912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(5) uses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3423" y="4315401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80301" y="3521026"/>
            <a:ext cx="1045313" cy="713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89272" y="3540911"/>
            <a:ext cx="9357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(6) runs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578673" y="3877856"/>
            <a:ext cx="801628" cy="4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3"/>
            <a:endCxn id="57" idx="1"/>
          </p:cNvCxnSpPr>
          <p:nvPr/>
        </p:nvCxnSpPr>
        <p:spPr>
          <a:xfrm flipV="1">
            <a:off x="9425614" y="3875443"/>
            <a:ext cx="1002087" cy="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365144" y="3549839"/>
            <a:ext cx="8260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(7) calls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429701" y="1912525"/>
            <a:ext cx="1195058" cy="9007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UDF Generator</a:t>
            </a:r>
          </a:p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898060" y="2548804"/>
            <a:ext cx="850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PYTHON</a:t>
            </a:r>
          </a:p>
        </p:txBody>
      </p:sp>
      <p:cxnSp>
        <p:nvCxnSpPr>
          <p:cNvPr id="46" name="Straight Arrow Connector 45"/>
          <p:cNvCxnSpPr>
            <a:stCxn id="57" idx="0"/>
            <a:endCxn id="44" idx="2"/>
          </p:cNvCxnSpPr>
          <p:nvPr/>
        </p:nvCxnSpPr>
        <p:spPr>
          <a:xfrm flipV="1">
            <a:off x="11025465" y="2813248"/>
            <a:ext cx="1765" cy="787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900984" y="2836366"/>
            <a:ext cx="7271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(8) calls</a:t>
            </a:r>
          </a:p>
        </p:txBody>
      </p:sp>
      <p:sp>
        <p:nvSpPr>
          <p:cNvPr id="48" name="Oval 47"/>
          <p:cNvSpPr/>
          <p:nvPr/>
        </p:nvSpPr>
        <p:spPr>
          <a:xfrm>
            <a:off x="10436763" y="4819795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436763" y="5585270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436763" y="4996337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483297" y="5181564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MonetDB</a:t>
            </a:r>
          </a:p>
        </p:txBody>
      </p:sp>
      <p:cxnSp>
        <p:nvCxnSpPr>
          <p:cNvPr id="55" name="Straight Arrow Connector 54"/>
          <p:cNvCxnSpPr>
            <a:stCxn id="57" idx="2"/>
            <a:endCxn id="48" idx="0"/>
          </p:cNvCxnSpPr>
          <p:nvPr/>
        </p:nvCxnSpPr>
        <p:spPr>
          <a:xfrm>
            <a:off x="11025465" y="4150346"/>
            <a:ext cx="1765" cy="66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952656" y="4125590"/>
            <a:ext cx="7271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(9) runs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427701" y="3600539"/>
            <a:ext cx="1195527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  <p:cxnSp>
        <p:nvCxnSpPr>
          <p:cNvPr id="23" name="Straight Connector 22"/>
          <p:cNvCxnSpPr>
            <a:stCxn id="5" idx="1"/>
          </p:cNvCxnSpPr>
          <p:nvPr/>
        </p:nvCxnSpPr>
        <p:spPr>
          <a:xfrm flipH="1">
            <a:off x="4917990" y="3086980"/>
            <a:ext cx="2875066" cy="186136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7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832919" y="171967"/>
            <a:ext cx="11027120" cy="62121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1319835" y="1026763"/>
            <a:ext cx="5382719" cy="508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5" y="247773"/>
            <a:ext cx="2579350" cy="703184"/>
          </a:xfrm>
        </p:spPr>
        <p:txBody>
          <a:bodyPr>
            <a:normAutofit fontScale="90000"/>
          </a:bodyPr>
          <a:lstStyle/>
          <a:p>
            <a:r>
              <a:rPr lang="en-US" dirty="0"/>
              <a:t>MIP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634" y="1866500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9267" y="1736251"/>
            <a:ext cx="1195058" cy="8962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761313" y="2184397"/>
            <a:ext cx="81795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261251" y="6384126"/>
            <a:ext cx="727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*calls = sync        *runs = </a:t>
            </a:r>
            <a:r>
              <a:rPr lang="en-US" dirty="0" err="1"/>
              <a:t>async</a:t>
            </a:r>
            <a:r>
              <a:rPr lang="en-US" dirty="0"/>
              <a:t>         *experiment = more than one algorithm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319834" y="1113836"/>
            <a:ext cx="53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Service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29248" y="1736251"/>
            <a:ext cx="1320687" cy="9015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2774325" y="2184398"/>
            <a:ext cx="954923" cy="2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6904" y="1829039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(1) calls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22312" y="3668489"/>
            <a:ext cx="1534561" cy="7265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Handler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1506" y="3420199"/>
            <a:ext cx="1264269" cy="122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2965" y="2759678"/>
            <a:ext cx="2211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(2) initializes workers</a:t>
            </a:r>
          </a:p>
          <a:p>
            <a:r>
              <a:rPr lang="en-US" dirty="0"/>
              <a:t>(3) creates input 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5704" y="2774591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(4) calls</a:t>
            </a:r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2213641" y="2637757"/>
            <a:ext cx="2175951" cy="782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89592" y="2637757"/>
            <a:ext cx="1" cy="1030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22312" y="4948341"/>
            <a:ext cx="1534561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72137" y="4427573"/>
            <a:ext cx="7844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89593" y="4395051"/>
            <a:ext cx="0" cy="553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56873" y="2728432"/>
            <a:ext cx="2226106" cy="130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3562" y="3685062"/>
            <a:ext cx="10210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(6) runs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66129" y="4028446"/>
            <a:ext cx="2218710" cy="3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56873" y="4031770"/>
            <a:ext cx="2237222" cy="1191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84839" y="1026764"/>
            <a:ext cx="4307411" cy="5086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384839" y="1082302"/>
            <a:ext cx="44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Worker Service (many)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773375" y="804104"/>
            <a:ext cx="4039361" cy="2282876"/>
          </a:xfrm>
          <a:prstGeom prst="borderCallout1">
            <a:avLst>
              <a:gd name="adj1" fmla="val 69304"/>
              <a:gd name="adj2" fmla="val 100288"/>
              <a:gd name="adj3" fmla="val 72669"/>
              <a:gd name="adj4" fmla="val 115251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Written from the algorithm developer,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Creates UDFs for </a:t>
            </a:r>
            <a:r>
              <a:rPr lang="en-US" sz="1600" dirty="0" err="1">
                <a:solidFill>
                  <a:schemeClr val="tx1"/>
                </a:solidFill>
              </a:rPr>
              <a:t>MonetDB</a:t>
            </a:r>
            <a:r>
              <a:rPr lang="en-US" sz="1600" dirty="0">
                <a:solidFill>
                  <a:schemeClr val="tx1"/>
                </a:solidFill>
              </a:rPr>
              <a:t> from python code, using the task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Different UDF input schema.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45775" y="4031770"/>
            <a:ext cx="776537" cy="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87842" y="3693190"/>
            <a:ext cx="912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(5) uses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3423" y="4315401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80301" y="3521026"/>
            <a:ext cx="1045313" cy="713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89272" y="3540911"/>
            <a:ext cx="9357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(6) runs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578673" y="3877856"/>
            <a:ext cx="801628" cy="4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3"/>
            <a:endCxn id="57" idx="1"/>
          </p:cNvCxnSpPr>
          <p:nvPr/>
        </p:nvCxnSpPr>
        <p:spPr>
          <a:xfrm flipV="1">
            <a:off x="9425614" y="3875443"/>
            <a:ext cx="1002087" cy="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365144" y="3549839"/>
            <a:ext cx="8260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(7) calls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429701" y="1912525"/>
            <a:ext cx="1195058" cy="9007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UDF Generator</a:t>
            </a:r>
          </a:p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898060" y="2548804"/>
            <a:ext cx="850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PYTHON</a:t>
            </a:r>
          </a:p>
        </p:txBody>
      </p:sp>
      <p:cxnSp>
        <p:nvCxnSpPr>
          <p:cNvPr id="46" name="Straight Arrow Connector 45"/>
          <p:cNvCxnSpPr>
            <a:stCxn id="57" idx="0"/>
            <a:endCxn id="44" idx="2"/>
          </p:cNvCxnSpPr>
          <p:nvPr/>
        </p:nvCxnSpPr>
        <p:spPr>
          <a:xfrm flipV="1">
            <a:off x="11025465" y="2813248"/>
            <a:ext cx="1765" cy="787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900984" y="2836366"/>
            <a:ext cx="7271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(8) calls</a:t>
            </a:r>
          </a:p>
        </p:txBody>
      </p:sp>
      <p:sp>
        <p:nvSpPr>
          <p:cNvPr id="48" name="Oval 47"/>
          <p:cNvSpPr/>
          <p:nvPr/>
        </p:nvSpPr>
        <p:spPr>
          <a:xfrm>
            <a:off x="10436763" y="4819795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436763" y="5585270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436763" y="4996337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483297" y="5181564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MonetDB</a:t>
            </a:r>
          </a:p>
        </p:txBody>
      </p:sp>
      <p:cxnSp>
        <p:nvCxnSpPr>
          <p:cNvPr id="55" name="Straight Arrow Connector 54"/>
          <p:cNvCxnSpPr>
            <a:stCxn id="57" idx="2"/>
            <a:endCxn id="48" idx="0"/>
          </p:cNvCxnSpPr>
          <p:nvPr/>
        </p:nvCxnSpPr>
        <p:spPr>
          <a:xfrm>
            <a:off x="11025465" y="4150346"/>
            <a:ext cx="1765" cy="66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952656" y="4125590"/>
            <a:ext cx="7271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(9) runs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427701" y="3600539"/>
            <a:ext cx="1195527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60987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832919" y="171967"/>
            <a:ext cx="11027120" cy="62121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1319835" y="1026763"/>
            <a:ext cx="5382719" cy="508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5" y="247773"/>
            <a:ext cx="2579350" cy="703184"/>
          </a:xfrm>
        </p:spPr>
        <p:txBody>
          <a:bodyPr>
            <a:normAutofit fontScale="90000"/>
          </a:bodyPr>
          <a:lstStyle/>
          <a:p>
            <a:r>
              <a:rPr lang="en-US" dirty="0"/>
              <a:t>MIP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634" y="1866500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9267" y="1736251"/>
            <a:ext cx="1195058" cy="8962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761313" y="2184397"/>
            <a:ext cx="81795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261251" y="6384126"/>
            <a:ext cx="727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*calls = sync        *runs = </a:t>
            </a:r>
            <a:r>
              <a:rPr lang="en-US" dirty="0" err="1"/>
              <a:t>async</a:t>
            </a:r>
            <a:r>
              <a:rPr lang="en-US" dirty="0"/>
              <a:t>         *experiment = more than one algorithm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319834" y="1113836"/>
            <a:ext cx="53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Service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29248" y="1736251"/>
            <a:ext cx="1320687" cy="9015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2774325" y="2184398"/>
            <a:ext cx="954923" cy="2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6904" y="1829039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(1) calls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22312" y="3668489"/>
            <a:ext cx="1534561" cy="7265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Handler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1506" y="3420199"/>
            <a:ext cx="1264269" cy="122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2965" y="2759678"/>
            <a:ext cx="2211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(2) initializes workers</a:t>
            </a:r>
          </a:p>
          <a:p>
            <a:r>
              <a:rPr lang="en-US" dirty="0"/>
              <a:t>(3) creates input 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5704" y="2774591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(4) calls</a:t>
            </a:r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2213641" y="2637757"/>
            <a:ext cx="2175951" cy="782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89592" y="2637757"/>
            <a:ext cx="1" cy="1030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22312" y="4948341"/>
            <a:ext cx="1534561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72137" y="4427573"/>
            <a:ext cx="7844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89593" y="4395051"/>
            <a:ext cx="0" cy="553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56873" y="2728432"/>
            <a:ext cx="2226106" cy="130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3562" y="3685062"/>
            <a:ext cx="10210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(6) runs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66129" y="4028446"/>
            <a:ext cx="2218710" cy="3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56873" y="4031770"/>
            <a:ext cx="2237222" cy="1191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84839" y="1026764"/>
            <a:ext cx="4307411" cy="5086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384839" y="1082302"/>
            <a:ext cx="44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Worker Service (many)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45775" y="4031770"/>
            <a:ext cx="776537" cy="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87842" y="3693190"/>
            <a:ext cx="912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(5) uses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3423" y="4315401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80301" y="3521026"/>
            <a:ext cx="1045313" cy="713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89272" y="3540911"/>
            <a:ext cx="9357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(6) runs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578673" y="3877856"/>
            <a:ext cx="801628" cy="4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3"/>
            <a:endCxn id="57" idx="1"/>
          </p:cNvCxnSpPr>
          <p:nvPr/>
        </p:nvCxnSpPr>
        <p:spPr>
          <a:xfrm flipV="1">
            <a:off x="9425614" y="3875443"/>
            <a:ext cx="1002087" cy="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365144" y="3549839"/>
            <a:ext cx="8260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(7) calls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429701" y="1912525"/>
            <a:ext cx="1195058" cy="9007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UDF Generator</a:t>
            </a:r>
          </a:p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898060" y="2548804"/>
            <a:ext cx="850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PYTHON</a:t>
            </a:r>
          </a:p>
        </p:txBody>
      </p:sp>
      <p:cxnSp>
        <p:nvCxnSpPr>
          <p:cNvPr id="46" name="Straight Arrow Connector 45"/>
          <p:cNvCxnSpPr>
            <a:stCxn id="57" idx="0"/>
            <a:endCxn id="44" idx="2"/>
          </p:cNvCxnSpPr>
          <p:nvPr/>
        </p:nvCxnSpPr>
        <p:spPr>
          <a:xfrm flipV="1">
            <a:off x="11025465" y="2813248"/>
            <a:ext cx="1765" cy="787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900984" y="2836366"/>
            <a:ext cx="7271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(8) calls</a:t>
            </a:r>
          </a:p>
        </p:txBody>
      </p:sp>
      <p:sp>
        <p:nvSpPr>
          <p:cNvPr id="48" name="Oval 47"/>
          <p:cNvSpPr/>
          <p:nvPr/>
        </p:nvSpPr>
        <p:spPr>
          <a:xfrm>
            <a:off x="10436763" y="4819795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436763" y="5585270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436763" y="4996337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483297" y="5181564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MonetDB</a:t>
            </a:r>
          </a:p>
        </p:txBody>
      </p:sp>
      <p:cxnSp>
        <p:nvCxnSpPr>
          <p:cNvPr id="55" name="Straight Arrow Connector 54"/>
          <p:cNvCxnSpPr>
            <a:stCxn id="57" idx="2"/>
            <a:endCxn id="48" idx="0"/>
          </p:cNvCxnSpPr>
          <p:nvPr/>
        </p:nvCxnSpPr>
        <p:spPr>
          <a:xfrm>
            <a:off x="11025465" y="4150346"/>
            <a:ext cx="1765" cy="66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952656" y="4125590"/>
            <a:ext cx="7271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(9) runs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427701" y="3600539"/>
            <a:ext cx="1195527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602786" y="1196497"/>
            <a:ext cx="4600054" cy="2282876"/>
          </a:xfrm>
          <a:prstGeom prst="borderCallout1">
            <a:avLst>
              <a:gd name="adj1" fmla="val 98894"/>
              <a:gd name="adj2" fmla="val 90618"/>
              <a:gd name="adj3" fmla="val 174790"/>
              <a:gd name="adj4" fmla="val 104989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DB of the system that will perform the actual computation.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2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Admin: performs all actions.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Only the local runtime has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Guest: can read non private tables.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Credentials are public for the global workers.</a:t>
            </a:r>
          </a:p>
        </p:txBody>
      </p:sp>
    </p:spTree>
    <p:extLst>
      <p:ext uri="{BB962C8B-B14F-4D97-AF65-F5344CB8AC3E}">
        <p14:creationId xmlns:p14="http://schemas.microsoft.com/office/powerpoint/2010/main" val="345766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832919" y="171967"/>
            <a:ext cx="11027120" cy="62121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1286269" y="1026764"/>
            <a:ext cx="6191604" cy="5142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2586349" y="1617810"/>
            <a:ext cx="2268255" cy="4421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Flow Logic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09616" y="3060761"/>
            <a:ext cx="2268255" cy="139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 Control Logic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8169928" y="1026764"/>
            <a:ext cx="3522322" cy="5086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5" y="247773"/>
            <a:ext cx="2579350" cy="703184"/>
          </a:xfrm>
        </p:spPr>
        <p:txBody>
          <a:bodyPr>
            <a:normAutofit fontScale="90000"/>
          </a:bodyPr>
          <a:lstStyle/>
          <a:p>
            <a:r>
              <a:rPr lang="en-US" dirty="0"/>
              <a:t>MIP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634" y="1866500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5984" y="2339508"/>
            <a:ext cx="1040651" cy="4481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761313" y="2184397"/>
            <a:ext cx="654671" cy="379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76561" y="2112829"/>
            <a:ext cx="1320687" cy="9015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>
            <a:off x="2456635" y="2563582"/>
            <a:ext cx="519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54857" y="2026401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(1) calls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70952" y="3485407"/>
            <a:ext cx="1534561" cy="7265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Handler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00838" y="3705055"/>
            <a:ext cx="1264269" cy="122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cxnSp>
        <p:nvCxnSpPr>
          <p:cNvPr id="26" name="Straight Arrow Connector 25"/>
          <p:cNvCxnSpPr>
            <a:stCxn id="10" idx="2"/>
            <a:endCxn id="21" idx="1"/>
          </p:cNvCxnSpPr>
          <p:nvPr/>
        </p:nvCxnSpPr>
        <p:spPr>
          <a:xfrm>
            <a:off x="3636905" y="3014335"/>
            <a:ext cx="2134047" cy="8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79690" y="2931046"/>
            <a:ext cx="13608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(2) initializes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06215" y="3149689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(4) calls</a:t>
            </a:r>
          </a:p>
        </p:txBody>
      </p:sp>
      <p:cxnSp>
        <p:nvCxnSpPr>
          <p:cNvPr id="30" name="Straight Arrow Connector 29"/>
          <p:cNvCxnSpPr>
            <a:stCxn id="10" idx="2"/>
            <a:endCxn id="22" idx="0"/>
          </p:cNvCxnSpPr>
          <p:nvPr/>
        </p:nvCxnSpPr>
        <p:spPr>
          <a:xfrm flipH="1">
            <a:off x="3632973" y="3014335"/>
            <a:ext cx="3932" cy="690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3"/>
            <a:endCxn id="21" idx="1"/>
          </p:cNvCxnSpPr>
          <p:nvPr/>
        </p:nvCxnSpPr>
        <p:spPr>
          <a:xfrm flipV="1">
            <a:off x="4265107" y="3848688"/>
            <a:ext cx="1505845" cy="468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60730" y="3773075"/>
            <a:ext cx="912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(5) uses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76876" y="4613521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373429" y="1918609"/>
            <a:ext cx="1195058" cy="9007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UDF Generator</a:t>
            </a:r>
          </a:p>
          <a:p>
            <a:pPr algn="ctr"/>
            <a:endParaRPr lang="en-US" dirty="0"/>
          </a:p>
        </p:txBody>
      </p:sp>
      <p:cxnSp>
        <p:nvCxnSpPr>
          <p:cNvPr id="59" name="Straight Arrow Connector 58"/>
          <p:cNvCxnSpPr>
            <a:stCxn id="21" idx="3"/>
          </p:cNvCxnSpPr>
          <p:nvPr/>
        </p:nvCxnSpPr>
        <p:spPr>
          <a:xfrm flipV="1">
            <a:off x="7305513" y="3138382"/>
            <a:ext cx="844455" cy="71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4531" y="3520914"/>
            <a:ext cx="10210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(6) runs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0841788" y="2554888"/>
            <a:ext cx="850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PYTHON</a:t>
            </a:r>
          </a:p>
        </p:txBody>
      </p:sp>
      <p:cxnSp>
        <p:nvCxnSpPr>
          <p:cNvPr id="87" name="Straight Arrow Connector 86"/>
          <p:cNvCxnSpPr>
            <a:stCxn id="160" idx="0"/>
            <a:endCxn id="58" idx="2"/>
          </p:cNvCxnSpPr>
          <p:nvPr/>
        </p:nvCxnSpPr>
        <p:spPr>
          <a:xfrm flipV="1">
            <a:off x="10969193" y="2819332"/>
            <a:ext cx="1765" cy="787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844712" y="2842450"/>
            <a:ext cx="7271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(8) calls</a:t>
            </a:r>
          </a:p>
        </p:txBody>
      </p:sp>
      <p:sp>
        <p:nvSpPr>
          <p:cNvPr id="93" name="Oval 92"/>
          <p:cNvSpPr/>
          <p:nvPr/>
        </p:nvSpPr>
        <p:spPr>
          <a:xfrm>
            <a:off x="10380491" y="4825879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380491" y="5591354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0380491" y="5002421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0427025" y="5187648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MonetDB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643831" y="3517684"/>
            <a:ext cx="1045313" cy="7248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136" name="Straight Arrow Connector 135"/>
          <p:cNvCxnSpPr>
            <a:endCxn id="135" idx="1"/>
          </p:cNvCxnSpPr>
          <p:nvPr/>
        </p:nvCxnSpPr>
        <p:spPr>
          <a:xfrm>
            <a:off x="8237838" y="3874514"/>
            <a:ext cx="405993" cy="5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60" idx="2"/>
            <a:endCxn id="93" idx="0"/>
          </p:cNvCxnSpPr>
          <p:nvPr/>
        </p:nvCxnSpPr>
        <p:spPr>
          <a:xfrm>
            <a:off x="10969193" y="4156430"/>
            <a:ext cx="1765" cy="66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0896384" y="4131674"/>
            <a:ext cx="7271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(9) runs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870256" y="5316543"/>
            <a:ext cx="1534561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  <p:cxnSp>
        <p:nvCxnSpPr>
          <p:cNvPr id="192" name="Straight Arrow Connector 191"/>
          <p:cNvCxnSpPr>
            <a:stCxn id="22" idx="2"/>
            <a:endCxn id="188" idx="0"/>
          </p:cNvCxnSpPr>
          <p:nvPr/>
        </p:nvCxnSpPr>
        <p:spPr>
          <a:xfrm>
            <a:off x="3632973" y="4929830"/>
            <a:ext cx="4564" cy="3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564556" y="4939705"/>
            <a:ext cx="7844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220" name="Straight Arrow Connector 219"/>
          <p:cNvCxnSpPr>
            <a:stCxn id="135" idx="3"/>
            <a:endCxn id="160" idx="1"/>
          </p:cNvCxnSpPr>
          <p:nvPr/>
        </p:nvCxnSpPr>
        <p:spPr>
          <a:xfrm>
            <a:off x="9689144" y="3880085"/>
            <a:ext cx="682285" cy="1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9595043" y="3566737"/>
            <a:ext cx="8260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(7) calls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261251" y="6384126"/>
            <a:ext cx="727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*calls = sync        *runs = </a:t>
            </a:r>
            <a:r>
              <a:rPr lang="en-US" dirty="0" err="1"/>
              <a:t>async</a:t>
            </a:r>
            <a:r>
              <a:rPr lang="en-US" dirty="0"/>
              <a:t>         *experiment = more than one algorithm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8160157" y="1024226"/>
            <a:ext cx="352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Worker Service (many)</a:t>
            </a:r>
          </a:p>
        </p:txBody>
      </p:sp>
      <p:cxnSp>
        <p:nvCxnSpPr>
          <p:cNvPr id="137" name="Straight Arrow Connector 136"/>
          <p:cNvCxnSpPr>
            <a:stCxn id="21" idx="3"/>
          </p:cNvCxnSpPr>
          <p:nvPr/>
        </p:nvCxnSpPr>
        <p:spPr>
          <a:xfrm>
            <a:off x="7305513" y="3848688"/>
            <a:ext cx="8611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21" idx="3"/>
          </p:cNvCxnSpPr>
          <p:nvPr/>
        </p:nvCxnSpPr>
        <p:spPr>
          <a:xfrm>
            <a:off x="7305513" y="3848688"/>
            <a:ext cx="854644" cy="70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0371429" y="3606623"/>
            <a:ext cx="1195527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06405" y="1033308"/>
            <a:ext cx="61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Service</a:t>
            </a:r>
          </a:p>
        </p:txBody>
      </p:sp>
    </p:spTree>
    <p:extLst>
      <p:ext uri="{BB962C8B-B14F-4D97-AF65-F5344CB8AC3E}">
        <p14:creationId xmlns:p14="http://schemas.microsoft.com/office/powerpoint/2010/main" val="395511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7614006" y="3040670"/>
            <a:ext cx="2631207" cy="3659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Local Worker Service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1725" y="1188934"/>
            <a:ext cx="5558349" cy="1532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Control Service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1886" y="186561"/>
            <a:ext cx="3328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MIP Engine Cluster</a:t>
            </a:r>
          </a:p>
        </p:txBody>
      </p:sp>
      <p:sp>
        <p:nvSpPr>
          <p:cNvPr id="48" name="Oval 47"/>
          <p:cNvSpPr/>
          <p:nvPr/>
        </p:nvSpPr>
        <p:spPr>
          <a:xfrm>
            <a:off x="5941118" y="1516074"/>
            <a:ext cx="1579181" cy="107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9" name="Oval 48"/>
          <p:cNvSpPr/>
          <p:nvPr/>
        </p:nvSpPr>
        <p:spPr>
          <a:xfrm>
            <a:off x="4011207" y="1516074"/>
            <a:ext cx="1620472" cy="108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5" name="Oval 74"/>
          <p:cNvSpPr/>
          <p:nvPr/>
        </p:nvSpPr>
        <p:spPr>
          <a:xfrm>
            <a:off x="8237168" y="443726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CHUV</a:t>
            </a:r>
          </a:p>
        </p:txBody>
      </p:sp>
      <p:sp>
        <p:nvSpPr>
          <p:cNvPr id="108" name="Oval 107"/>
          <p:cNvSpPr/>
          <p:nvPr/>
        </p:nvSpPr>
        <p:spPr>
          <a:xfrm>
            <a:off x="8259662" y="550550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LILLE</a:t>
            </a:r>
          </a:p>
        </p:txBody>
      </p:sp>
      <p:sp>
        <p:nvSpPr>
          <p:cNvPr id="109" name="Oval 108"/>
          <p:cNvSpPr/>
          <p:nvPr/>
        </p:nvSpPr>
        <p:spPr>
          <a:xfrm>
            <a:off x="8259662" y="3369030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BRESCIA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887" y="3139241"/>
            <a:ext cx="3761370" cy="1696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 Worker Service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3887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15" name="Oval 14"/>
          <p:cNvSpPr/>
          <p:nvPr/>
        </p:nvSpPr>
        <p:spPr>
          <a:xfrm>
            <a:off x="2433018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16" name="Oval 15"/>
          <p:cNvSpPr/>
          <p:nvPr/>
        </p:nvSpPr>
        <p:spPr>
          <a:xfrm>
            <a:off x="1649650" y="5119332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49650" y="5884807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49650" y="5295874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82754" y="548110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DB</a:t>
            </a:r>
          </a:p>
        </p:txBody>
      </p:sp>
    </p:spTree>
    <p:extLst>
      <p:ext uri="{BB962C8B-B14F-4D97-AF65-F5344CB8AC3E}">
        <p14:creationId xmlns:p14="http://schemas.microsoft.com/office/powerpoint/2010/main" val="399623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 Engine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10664438" cy="474609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Control service will orchestrate the flow of information between the workers.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Control and Global Worker Services are stateless and could be scaled horizontally.</a:t>
            </a:r>
          </a:p>
          <a:p>
            <a:endParaRPr lang="en-US" dirty="0"/>
          </a:p>
          <a:p>
            <a:r>
              <a:rPr lang="en-US" dirty="0"/>
              <a:t>The Local Worker Service can only be scaled vertically or horizontally inside the hospital.</a:t>
            </a:r>
          </a:p>
          <a:p>
            <a:endParaRPr lang="en-US" dirty="0"/>
          </a:p>
          <a:p>
            <a:r>
              <a:rPr lang="en-US" dirty="0"/>
              <a:t>Global and Local workers will run the same service, with different configuration.</a:t>
            </a:r>
          </a:p>
          <a:p>
            <a:endParaRPr lang="en-US" dirty="0"/>
          </a:p>
          <a:p>
            <a:r>
              <a:rPr lang="en-US" dirty="0"/>
              <a:t>The Global DB could have many replicas to avoid single point of failure.</a:t>
            </a:r>
          </a:p>
          <a:p>
            <a:pPr lvl="1"/>
            <a:r>
              <a:rPr lang="en-US" dirty="0"/>
              <a:t>MonetDB does not currently support replicas. We need to look into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 Engine Service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10664438" cy="4746091"/>
          </a:xfrm>
        </p:spPr>
        <p:txBody>
          <a:bodyPr>
            <a:normAutofit/>
          </a:bodyPr>
          <a:lstStyle/>
          <a:p>
            <a:r>
              <a:rPr lang="en-US" dirty="0"/>
              <a:t>The possible tasks on the workers will be:</a:t>
            </a:r>
          </a:p>
          <a:p>
            <a:pPr lvl="1"/>
            <a:r>
              <a:rPr lang="en-US" dirty="0"/>
              <a:t>CREATE VIEW</a:t>
            </a:r>
          </a:p>
          <a:p>
            <a:pPr lvl="1"/>
            <a:r>
              <a:rPr lang="en-US" dirty="0"/>
              <a:t>CREATE REMOTE TABLE</a:t>
            </a:r>
          </a:p>
          <a:p>
            <a:pPr lvl="1"/>
            <a:r>
              <a:rPr lang="en-US" dirty="0"/>
              <a:t>CREATE MERGE TABLE</a:t>
            </a:r>
          </a:p>
          <a:p>
            <a:pPr lvl="1"/>
            <a:r>
              <a:rPr lang="en-US" dirty="0"/>
              <a:t>RUN UDF</a:t>
            </a:r>
          </a:p>
          <a:p>
            <a:pPr lvl="1"/>
            <a:endParaRPr lang="en-US" dirty="0"/>
          </a:p>
          <a:p>
            <a:r>
              <a:rPr lang="en-US" dirty="0"/>
              <a:t>When a Local/Global Worker runs a UDF, it will respond with:</a:t>
            </a:r>
          </a:p>
          <a:p>
            <a:pPr lvl="1"/>
            <a:r>
              <a:rPr lang="en-US" dirty="0"/>
              <a:t>DB Location ( Worker name? )</a:t>
            </a:r>
          </a:p>
          <a:p>
            <a:pPr lvl="1"/>
            <a:r>
              <a:rPr lang="en-US" dirty="0"/>
              <a:t>DB Credentials (Guest)</a:t>
            </a:r>
          </a:p>
          <a:p>
            <a:pPr lvl="1"/>
            <a:r>
              <a:rPr lang="en-US" dirty="0"/>
              <a:t>Table Name</a:t>
            </a:r>
          </a:p>
        </p:txBody>
      </p:sp>
    </p:spTree>
    <p:extLst>
      <p:ext uri="{BB962C8B-B14F-4D97-AF65-F5344CB8AC3E}">
        <p14:creationId xmlns:p14="http://schemas.microsoft.com/office/powerpoint/2010/main" val="35451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7614006" y="3040670"/>
            <a:ext cx="2631207" cy="3659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Local Worker Service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1725" y="1188934"/>
            <a:ext cx="5558349" cy="1532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Control Service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3174" y="135542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1886" y="186561"/>
            <a:ext cx="444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Algorithm Execution Flow</a:t>
            </a:r>
          </a:p>
        </p:txBody>
      </p:sp>
      <p:sp>
        <p:nvSpPr>
          <p:cNvPr id="48" name="Oval 47"/>
          <p:cNvSpPr/>
          <p:nvPr/>
        </p:nvSpPr>
        <p:spPr>
          <a:xfrm>
            <a:off x="5941118" y="1516074"/>
            <a:ext cx="1818463" cy="107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9" name="Oval 48"/>
          <p:cNvSpPr/>
          <p:nvPr/>
        </p:nvSpPr>
        <p:spPr>
          <a:xfrm>
            <a:off x="3802879" y="1516074"/>
            <a:ext cx="1828800" cy="108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5" name="Oval 74"/>
          <p:cNvSpPr/>
          <p:nvPr/>
        </p:nvSpPr>
        <p:spPr>
          <a:xfrm>
            <a:off x="8237168" y="443726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CHUV</a:t>
            </a:r>
          </a:p>
        </p:txBody>
      </p:sp>
      <p:sp>
        <p:nvSpPr>
          <p:cNvPr id="108" name="Oval 107"/>
          <p:cNvSpPr/>
          <p:nvPr/>
        </p:nvSpPr>
        <p:spPr>
          <a:xfrm>
            <a:off x="8259662" y="550550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LILLE</a:t>
            </a:r>
          </a:p>
        </p:txBody>
      </p:sp>
      <p:sp>
        <p:nvSpPr>
          <p:cNvPr id="109" name="Oval 108"/>
          <p:cNvSpPr/>
          <p:nvPr/>
        </p:nvSpPr>
        <p:spPr>
          <a:xfrm>
            <a:off x="8259662" y="3369030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BRESCIA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59581" y="178348"/>
            <a:ext cx="3676346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ALGORITHM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“datasets” : “brescia,lille”,</a:t>
            </a:r>
            <a:br>
              <a:rPr lang="en-US" dirty="0"/>
            </a:br>
            <a:r>
              <a:rPr lang="en-US" dirty="0"/>
              <a:t>  “algorithm” : “kmeans”,</a:t>
            </a:r>
          </a:p>
          <a:p>
            <a:r>
              <a:rPr lang="en-US" dirty="0"/>
              <a:t>  “algorithmParameters:  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“centers” : 3,</a:t>
            </a:r>
          </a:p>
          <a:p>
            <a:r>
              <a:rPr lang="en-US" dirty="0"/>
              <a:t>       “variables” : “lefthippocampus”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90900" y="1188934"/>
            <a:ext cx="381484" cy="48504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8514" y="771335"/>
            <a:ext cx="2386" cy="41759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1887" y="3139241"/>
            <a:ext cx="3761370" cy="1696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 Worker Service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3887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9" name="Oval 28"/>
          <p:cNvSpPr/>
          <p:nvPr/>
        </p:nvSpPr>
        <p:spPr>
          <a:xfrm>
            <a:off x="2433018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30" name="Oval 29"/>
          <p:cNvSpPr/>
          <p:nvPr/>
        </p:nvSpPr>
        <p:spPr>
          <a:xfrm>
            <a:off x="1649650" y="5119332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9650" y="5884807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49650" y="5295874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82754" y="548110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DB</a:t>
            </a:r>
          </a:p>
        </p:txBody>
      </p:sp>
    </p:spTree>
    <p:extLst>
      <p:ext uri="{BB962C8B-B14F-4D97-AF65-F5344CB8AC3E}">
        <p14:creationId xmlns:p14="http://schemas.microsoft.com/office/powerpoint/2010/main" val="134475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7614006" y="3040670"/>
            <a:ext cx="2631207" cy="3659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Local Worker Service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1725" y="1188934"/>
            <a:ext cx="5558349" cy="1532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Control Service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3174" y="135542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48" name="Oval 47"/>
          <p:cNvSpPr/>
          <p:nvPr/>
        </p:nvSpPr>
        <p:spPr>
          <a:xfrm>
            <a:off x="5941118" y="1516074"/>
            <a:ext cx="1818463" cy="107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9" name="Oval 48"/>
          <p:cNvSpPr/>
          <p:nvPr/>
        </p:nvSpPr>
        <p:spPr>
          <a:xfrm>
            <a:off x="3802879" y="1516074"/>
            <a:ext cx="1828800" cy="108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5" name="Oval 74"/>
          <p:cNvSpPr/>
          <p:nvPr/>
        </p:nvSpPr>
        <p:spPr>
          <a:xfrm>
            <a:off x="8237168" y="443726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CHUV</a:t>
            </a:r>
          </a:p>
        </p:txBody>
      </p:sp>
      <p:sp>
        <p:nvSpPr>
          <p:cNvPr id="108" name="Oval 107"/>
          <p:cNvSpPr/>
          <p:nvPr/>
        </p:nvSpPr>
        <p:spPr>
          <a:xfrm>
            <a:off x="8259662" y="550550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LILLE</a:t>
            </a:r>
          </a:p>
        </p:txBody>
      </p:sp>
      <p:sp>
        <p:nvSpPr>
          <p:cNvPr id="109" name="Oval 108"/>
          <p:cNvSpPr/>
          <p:nvPr/>
        </p:nvSpPr>
        <p:spPr>
          <a:xfrm>
            <a:off x="8259662" y="3369030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BRESCIA</a:t>
            </a:r>
          </a:p>
        </p:txBody>
      </p:sp>
      <p:cxnSp>
        <p:nvCxnSpPr>
          <p:cNvPr id="14" name="Straight Arrow Connector 13"/>
          <p:cNvCxnSpPr>
            <a:stCxn id="48" idx="4"/>
            <a:endCxn id="109" idx="2"/>
          </p:cNvCxnSpPr>
          <p:nvPr/>
        </p:nvCxnSpPr>
        <p:spPr>
          <a:xfrm>
            <a:off x="6850350" y="2594306"/>
            <a:ext cx="1409312" cy="12938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24286" y="1314820"/>
            <a:ext cx="367392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RUN TASK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“type” : “VIEW”,</a:t>
            </a:r>
          </a:p>
          <a:p>
            <a:r>
              <a:rPr lang="en-US" sz="1600" dirty="0"/>
              <a:t>  “viewInputTable”: “data”,</a:t>
            </a:r>
          </a:p>
          <a:p>
            <a:r>
              <a:rPr lang="en-US" sz="1600" dirty="0"/>
              <a:t>  “viewColumns” : “lefthippocampus”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17" name="Straight Arrow Connector 16"/>
          <p:cNvCxnSpPr>
            <a:endCxn id="108" idx="2"/>
          </p:cNvCxnSpPr>
          <p:nvPr/>
        </p:nvCxnSpPr>
        <p:spPr>
          <a:xfrm>
            <a:off x="6850350" y="2600851"/>
            <a:ext cx="1409312" cy="342376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1887" y="3139241"/>
            <a:ext cx="3761370" cy="1696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 Worker Service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3887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1" name="Oval 20"/>
          <p:cNvSpPr/>
          <p:nvPr/>
        </p:nvSpPr>
        <p:spPr>
          <a:xfrm>
            <a:off x="2433018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2" name="Oval 21"/>
          <p:cNvSpPr/>
          <p:nvPr/>
        </p:nvSpPr>
        <p:spPr>
          <a:xfrm>
            <a:off x="1649650" y="5119332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49650" y="5884807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49650" y="5295874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82754" y="548110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DB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7910" y="4085456"/>
            <a:ext cx="367392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RUN TASK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“type” : “VIEW”,</a:t>
            </a:r>
          </a:p>
          <a:p>
            <a:r>
              <a:rPr lang="en-US" sz="1600" dirty="0"/>
              <a:t>  “viewInputTable”: “data”,</a:t>
            </a:r>
          </a:p>
          <a:p>
            <a:r>
              <a:rPr lang="en-US" sz="1600" dirty="0"/>
              <a:t>  “viewColumns” : “lefthippocampus”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977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F73F3C99-09AD-4977-83F4-153D95E3BCDB}"/>
              </a:ext>
            </a:extLst>
          </p:cNvPr>
          <p:cNvSpPr/>
          <p:nvPr/>
        </p:nvSpPr>
        <p:spPr>
          <a:xfrm>
            <a:off x="1881400" y="917160"/>
            <a:ext cx="8494520" cy="5862568"/>
          </a:xfrm>
          <a:prstGeom prst="roundRect">
            <a:avLst>
              <a:gd name="adj" fmla="val 5003"/>
            </a:avLst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2400" b="1" dirty="0"/>
          </a:p>
          <a:p>
            <a:r>
              <a:rPr lang="en-US" sz="2400" b="1" dirty="0"/>
              <a:t>   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800" b="1" dirty="0"/>
              <a:t>MIP</a:t>
            </a:r>
            <a:r>
              <a:rPr lang="el-GR" sz="2800" b="1" dirty="0"/>
              <a:t> </a:t>
            </a:r>
            <a:r>
              <a:rPr lang="en-US" sz="2800" b="1" dirty="0"/>
              <a:t>Engine</a:t>
            </a:r>
            <a:endParaRPr lang="en-US" sz="2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366816C-FC9E-4737-A004-1CC447EF29BB}"/>
              </a:ext>
            </a:extLst>
          </p:cNvPr>
          <p:cNvGrpSpPr/>
          <p:nvPr/>
        </p:nvGrpSpPr>
        <p:grpSpPr>
          <a:xfrm>
            <a:off x="6888722" y="4308325"/>
            <a:ext cx="1225751" cy="1452281"/>
            <a:chOff x="2444373" y="4808469"/>
            <a:chExt cx="1225751" cy="1452281"/>
          </a:xfrm>
          <a:solidFill>
            <a:schemeClr val="accent1">
              <a:lumMod val="75000"/>
            </a:schemeClr>
          </a:solidFill>
        </p:grpSpPr>
        <p:sp>
          <p:nvSpPr>
            <p:cNvPr id="7" name="Flowchart: Alternate Process 6">
              <a:extLst>
                <a:ext uri="{FF2B5EF4-FFF2-40B4-BE49-F238E27FC236}">
                  <a16:creationId xmlns="" xmlns:a16="http://schemas.microsoft.com/office/drawing/2014/main" id="{79FC893C-0FC6-4E21-B689-A0EBFC7652C0}"/>
                </a:ext>
              </a:extLst>
            </p:cNvPr>
            <p:cNvSpPr/>
            <p:nvPr/>
          </p:nvSpPr>
          <p:spPr>
            <a:xfrm>
              <a:off x="2444373" y="5620900"/>
              <a:ext cx="1225751" cy="639850"/>
            </a:xfrm>
            <a:prstGeom prst="flowChartAlternateProcess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MonetDB</a:t>
              </a:r>
              <a:endParaRPr lang="en-US" b="1" dirty="0"/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="" xmlns:a16="http://schemas.microsoft.com/office/drawing/2014/main" id="{E3D76CAC-E3A0-4B51-92E2-99D78E702119}"/>
                </a:ext>
              </a:extLst>
            </p:cNvPr>
            <p:cNvSpPr/>
            <p:nvPr/>
          </p:nvSpPr>
          <p:spPr>
            <a:xfrm>
              <a:off x="2444373" y="4808469"/>
              <a:ext cx="1225751" cy="968188"/>
            </a:xfrm>
            <a:prstGeom prst="flowChartAlternateProcess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Runtime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0DEBFA4E-B887-4C9D-9A43-76A1338D0E54}"/>
              </a:ext>
            </a:extLst>
          </p:cNvPr>
          <p:cNvGrpSpPr/>
          <p:nvPr/>
        </p:nvGrpSpPr>
        <p:grpSpPr>
          <a:xfrm>
            <a:off x="5177657" y="4308325"/>
            <a:ext cx="1225751" cy="1452281"/>
            <a:chOff x="806097" y="4808469"/>
            <a:chExt cx="1225751" cy="1452281"/>
          </a:xfrm>
          <a:solidFill>
            <a:schemeClr val="accent1">
              <a:lumMod val="75000"/>
            </a:schemeClr>
          </a:solidFill>
        </p:grpSpPr>
        <p:sp>
          <p:nvSpPr>
            <p:cNvPr id="12" name="Flowchart: Alternate Process 11">
              <a:extLst>
                <a:ext uri="{FF2B5EF4-FFF2-40B4-BE49-F238E27FC236}">
                  <a16:creationId xmlns="" xmlns:a16="http://schemas.microsoft.com/office/drawing/2014/main" id="{0ED5F626-51E1-4A9F-8D98-0830D7795950}"/>
                </a:ext>
              </a:extLst>
            </p:cNvPr>
            <p:cNvSpPr/>
            <p:nvPr/>
          </p:nvSpPr>
          <p:spPr>
            <a:xfrm>
              <a:off x="806097" y="5620900"/>
              <a:ext cx="1225751" cy="639850"/>
            </a:xfrm>
            <a:prstGeom prst="flowChartAlternateProcess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MonetDB</a:t>
              </a:r>
              <a:endParaRPr lang="en-US" b="1" dirty="0"/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="" xmlns:a16="http://schemas.microsoft.com/office/drawing/2014/main" id="{3983D540-075A-4AB0-8269-94C15AE6D2C6}"/>
                </a:ext>
              </a:extLst>
            </p:cNvPr>
            <p:cNvSpPr/>
            <p:nvPr/>
          </p:nvSpPr>
          <p:spPr>
            <a:xfrm>
              <a:off x="806097" y="4808469"/>
              <a:ext cx="1225751" cy="968188"/>
            </a:xfrm>
            <a:prstGeom prst="flowChartAlternateProcess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Runtime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9244597-09A4-4481-9D90-BEF928032F1C}"/>
              </a:ext>
            </a:extLst>
          </p:cNvPr>
          <p:cNvGrpSpPr/>
          <p:nvPr/>
        </p:nvGrpSpPr>
        <p:grpSpPr>
          <a:xfrm>
            <a:off x="8599787" y="4308325"/>
            <a:ext cx="1225751" cy="1452281"/>
            <a:chOff x="4082649" y="4808469"/>
            <a:chExt cx="1225751" cy="1452281"/>
          </a:xfrm>
          <a:solidFill>
            <a:schemeClr val="accent1">
              <a:lumMod val="75000"/>
            </a:schemeClr>
          </a:solidFill>
        </p:grpSpPr>
        <p:sp>
          <p:nvSpPr>
            <p:cNvPr id="14" name="Flowchart: Alternate Process 13">
              <a:extLst>
                <a:ext uri="{FF2B5EF4-FFF2-40B4-BE49-F238E27FC236}">
                  <a16:creationId xmlns="" xmlns:a16="http://schemas.microsoft.com/office/drawing/2014/main" id="{C6060D70-0EDE-4F8F-9BFD-ADC66518A252}"/>
                </a:ext>
              </a:extLst>
            </p:cNvPr>
            <p:cNvSpPr/>
            <p:nvPr/>
          </p:nvSpPr>
          <p:spPr>
            <a:xfrm>
              <a:off x="4082649" y="5620900"/>
              <a:ext cx="1225751" cy="639850"/>
            </a:xfrm>
            <a:prstGeom prst="flowChartAlternateProcess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MonetDB</a:t>
              </a:r>
              <a:endParaRPr lang="en-US" b="1" dirty="0"/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="" xmlns:a16="http://schemas.microsoft.com/office/drawing/2014/main" id="{93835B2E-5F50-418D-8116-6F48C4A13F77}"/>
                </a:ext>
              </a:extLst>
            </p:cNvPr>
            <p:cNvSpPr/>
            <p:nvPr/>
          </p:nvSpPr>
          <p:spPr>
            <a:xfrm>
              <a:off x="4082649" y="4808469"/>
              <a:ext cx="1225751" cy="968188"/>
            </a:xfrm>
            <a:prstGeom prst="flowChartAlternateProcess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Runtime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D83C22CE-1385-4A20-8489-D83317D2A53B}"/>
              </a:ext>
            </a:extLst>
          </p:cNvPr>
          <p:cNvGrpSpPr/>
          <p:nvPr/>
        </p:nvGrpSpPr>
        <p:grpSpPr>
          <a:xfrm>
            <a:off x="6888722" y="1195513"/>
            <a:ext cx="1225751" cy="1452281"/>
            <a:chOff x="4082649" y="4808469"/>
            <a:chExt cx="1225751" cy="1452281"/>
          </a:xfrm>
          <a:solidFill>
            <a:schemeClr val="accent4"/>
          </a:solidFill>
        </p:grpSpPr>
        <p:sp>
          <p:nvSpPr>
            <p:cNvPr id="20" name="Flowchart: Alternate Process 19">
              <a:extLst>
                <a:ext uri="{FF2B5EF4-FFF2-40B4-BE49-F238E27FC236}">
                  <a16:creationId xmlns="" xmlns:a16="http://schemas.microsoft.com/office/drawing/2014/main" id="{632B1D95-6B2C-42B5-A41A-E1577C882F2E}"/>
                </a:ext>
              </a:extLst>
            </p:cNvPr>
            <p:cNvSpPr/>
            <p:nvPr/>
          </p:nvSpPr>
          <p:spPr>
            <a:xfrm>
              <a:off x="4082649" y="5620900"/>
              <a:ext cx="1225751" cy="639850"/>
            </a:xfrm>
            <a:prstGeom prst="flowChartAlternateProcess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MonetDB</a:t>
              </a:r>
              <a:endParaRPr lang="en-US" b="1" dirty="0"/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="" xmlns:a16="http://schemas.microsoft.com/office/drawing/2014/main" id="{B270D382-8913-4CA5-B54E-5FE65204E40B}"/>
                </a:ext>
              </a:extLst>
            </p:cNvPr>
            <p:cNvSpPr/>
            <p:nvPr/>
          </p:nvSpPr>
          <p:spPr>
            <a:xfrm>
              <a:off x="4082649" y="4808469"/>
              <a:ext cx="1225751" cy="968188"/>
            </a:xfrm>
            <a:prstGeom prst="flowChartAlternateProcess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Runtime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07AFB6CD-0B7B-48DA-BFB6-8C4FA6C5B13E}"/>
              </a:ext>
            </a:extLst>
          </p:cNvPr>
          <p:cNvCxnSpPr>
            <a:stCxn id="21" idx="1"/>
            <a:endCxn id="34" idx="3"/>
          </p:cNvCxnSpPr>
          <p:nvPr/>
        </p:nvCxnSpPr>
        <p:spPr>
          <a:xfrm flipH="1" flipV="1">
            <a:off x="4770623" y="1649513"/>
            <a:ext cx="2118099" cy="30094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59D8F638-E5CA-4532-AD70-34F0FB89BA17}"/>
              </a:ext>
            </a:extLst>
          </p:cNvPr>
          <p:cNvCxnSpPr>
            <a:cxnSpLocks/>
            <a:stCxn id="11" idx="0"/>
            <a:endCxn id="34" idx="2"/>
          </p:cNvCxnSpPr>
          <p:nvPr/>
        </p:nvCxnSpPr>
        <p:spPr>
          <a:xfrm flipH="1" flipV="1">
            <a:off x="3859158" y="2121347"/>
            <a:ext cx="3642440" cy="2186978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295B9324-0B76-4C67-9D8E-39BBC650515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3859158" y="2121347"/>
            <a:ext cx="5353505" cy="2186978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="" xmlns:a16="http://schemas.microsoft.com/office/drawing/2014/main" id="{D7D0FB03-4026-4DC5-88E7-E4F2CA78593F}"/>
              </a:ext>
            </a:extLst>
          </p:cNvPr>
          <p:cNvCxnSpPr>
            <a:cxnSpLocks/>
            <a:stCxn id="15" idx="0"/>
            <a:endCxn id="20" idx="3"/>
          </p:cNvCxnSpPr>
          <p:nvPr/>
        </p:nvCxnSpPr>
        <p:spPr>
          <a:xfrm rot="16200000" flipV="1">
            <a:off x="7673339" y="2769001"/>
            <a:ext cx="1980456" cy="1098190"/>
          </a:xfrm>
          <a:prstGeom prst="curvedConnector2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="" xmlns:a16="http://schemas.microsoft.com/office/drawing/2014/main" id="{3DE25FDC-E02F-47BA-8F4D-401F2A6EDF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9399" y="2769002"/>
            <a:ext cx="1980456" cy="1098189"/>
          </a:xfrm>
          <a:prstGeom prst="curvedConnector2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3F34E52-FBF1-45A6-9303-AB850D773CF8}"/>
              </a:ext>
            </a:extLst>
          </p:cNvPr>
          <p:cNvSpPr txBox="1"/>
          <p:nvPr/>
        </p:nvSpPr>
        <p:spPr>
          <a:xfrm>
            <a:off x="7044396" y="8083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Global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89DABF4-5E10-424D-A550-7D99F6EEEE98}"/>
              </a:ext>
            </a:extLst>
          </p:cNvPr>
          <p:cNvSpPr txBox="1"/>
          <p:nvPr/>
        </p:nvSpPr>
        <p:spPr>
          <a:xfrm>
            <a:off x="7044396" y="59042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63EBC4C-4980-4038-B8CA-B3A55F7B1CE1}"/>
              </a:ext>
            </a:extLst>
          </p:cNvPr>
          <p:cNvSpPr txBox="1"/>
          <p:nvPr/>
        </p:nvSpPr>
        <p:spPr>
          <a:xfrm>
            <a:off x="8755461" y="59026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361326F-0D42-4382-8A6A-E1070042D238}"/>
              </a:ext>
            </a:extLst>
          </p:cNvPr>
          <p:cNvSpPr txBox="1"/>
          <p:nvPr/>
        </p:nvSpPr>
        <p:spPr>
          <a:xfrm>
            <a:off x="5338286" y="59026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5F82C42-560E-4244-95E9-DC180ECF0575}"/>
              </a:ext>
            </a:extLst>
          </p:cNvPr>
          <p:cNvSpPr txBox="1"/>
          <p:nvPr/>
        </p:nvSpPr>
        <p:spPr>
          <a:xfrm>
            <a:off x="8729924" y="2728907"/>
            <a:ext cx="122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Remote Tables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A3544C2-D53D-4383-A1B0-17CFCD22C6C0}"/>
              </a:ext>
            </a:extLst>
          </p:cNvPr>
          <p:cNvSpPr txBox="1"/>
          <p:nvPr/>
        </p:nvSpPr>
        <p:spPr>
          <a:xfrm>
            <a:off x="5018551" y="1259049"/>
            <a:ext cx="122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Control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ADCFC533-40C0-4164-8B08-24023A397558}"/>
              </a:ext>
            </a:extLst>
          </p:cNvPr>
          <p:cNvSpPr/>
          <p:nvPr/>
        </p:nvSpPr>
        <p:spPr>
          <a:xfrm>
            <a:off x="4105117" y="4873007"/>
            <a:ext cx="1034980" cy="247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mipLib</a:t>
            </a:r>
            <a:endParaRPr lang="en-US" i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D970F542-019A-4BE6-96AA-780354BCEEFD}"/>
              </a:ext>
            </a:extLst>
          </p:cNvPr>
          <p:cNvSpPr/>
          <p:nvPr/>
        </p:nvSpPr>
        <p:spPr>
          <a:xfrm>
            <a:off x="4113595" y="5142942"/>
            <a:ext cx="1034980" cy="247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947693" y="1177678"/>
            <a:ext cx="1822930" cy="94366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MIP Backend /</a:t>
            </a:r>
            <a:br>
              <a:rPr lang="en-US" b="1" dirty="0"/>
            </a:br>
            <a:r>
              <a:rPr lang="en-US" b="1" dirty="0"/>
              <a:t>Control Service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24014" y="1450109"/>
            <a:ext cx="1064233" cy="9259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UI</a:t>
            </a:r>
          </a:p>
        </p:txBody>
      </p:sp>
      <p:sp>
        <p:nvSpPr>
          <p:cNvPr id="37" name="Arrow: Left 40">
            <a:extLst>
              <a:ext uri="{FF2B5EF4-FFF2-40B4-BE49-F238E27FC236}">
                <a16:creationId xmlns="" xmlns:a16="http://schemas.microsoft.com/office/drawing/2014/main" id="{FD3FD1FD-13EA-415F-A823-8F78486DF921}"/>
              </a:ext>
            </a:extLst>
          </p:cNvPr>
          <p:cNvSpPr/>
          <p:nvPr/>
        </p:nvSpPr>
        <p:spPr>
          <a:xfrm rot="10800000">
            <a:off x="1222204" y="1759548"/>
            <a:ext cx="1707296" cy="32341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68951" y="1307843"/>
            <a:ext cx="1501444" cy="51974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</a:rPr>
              <a:t>REQUEST EXPERIMENT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295B9324-0B76-4C67-9D8E-39BBC6505154}"/>
              </a:ext>
            </a:extLst>
          </p:cNvPr>
          <p:cNvCxnSpPr>
            <a:cxnSpLocks/>
            <a:stCxn id="13" idx="0"/>
            <a:endCxn id="34" idx="2"/>
          </p:cNvCxnSpPr>
          <p:nvPr/>
        </p:nvCxnSpPr>
        <p:spPr>
          <a:xfrm flipH="1" flipV="1">
            <a:off x="3859158" y="2121347"/>
            <a:ext cx="1931375" cy="2186978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A3544C2-D53D-4383-A1B0-17CFCD22C6C0}"/>
              </a:ext>
            </a:extLst>
          </p:cNvPr>
          <p:cNvSpPr txBox="1"/>
          <p:nvPr/>
        </p:nvSpPr>
        <p:spPr>
          <a:xfrm>
            <a:off x="4902910" y="2248143"/>
            <a:ext cx="122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Control</a:t>
            </a:r>
          </a:p>
        </p:txBody>
      </p:sp>
      <p:cxnSp>
        <p:nvCxnSpPr>
          <p:cNvPr id="38" name="Connector: Curved 29">
            <a:extLst>
              <a:ext uri="{FF2B5EF4-FFF2-40B4-BE49-F238E27FC236}">
                <a16:creationId xmlns="" xmlns:a16="http://schemas.microsoft.com/office/drawing/2014/main" id="{D7D0FB03-4026-4DC5-88E7-E4F2CA78593F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rot="5400000" flipH="1" flipV="1">
            <a:off x="6671333" y="3478060"/>
            <a:ext cx="1660531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ectangle: Rounded Corners 3">
            <a:extLst>
              <a:ext uri="{FF2B5EF4-FFF2-40B4-BE49-F238E27FC236}">
                <a16:creationId xmlns="" xmlns:a16="http://schemas.microsoft.com/office/drawing/2014/main" id="{ADCFC533-40C0-4164-8B08-24023A397558}"/>
              </a:ext>
            </a:extLst>
          </p:cNvPr>
          <p:cNvSpPr/>
          <p:nvPr/>
        </p:nvSpPr>
        <p:spPr>
          <a:xfrm>
            <a:off x="2929500" y="2101616"/>
            <a:ext cx="1034980" cy="247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mipLib</a:t>
            </a:r>
            <a:endParaRPr lang="en-US" i="1" dirty="0"/>
          </a:p>
        </p:txBody>
      </p:sp>
      <p:sp>
        <p:nvSpPr>
          <p:cNvPr id="41" name="Rectangle: Rounded Corners 31">
            <a:extLst>
              <a:ext uri="{FF2B5EF4-FFF2-40B4-BE49-F238E27FC236}">
                <a16:creationId xmlns="" xmlns:a16="http://schemas.microsoft.com/office/drawing/2014/main" id="{D970F542-019A-4BE6-96AA-780354BCEEFD}"/>
              </a:ext>
            </a:extLst>
          </p:cNvPr>
          <p:cNvSpPr/>
          <p:nvPr/>
        </p:nvSpPr>
        <p:spPr>
          <a:xfrm>
            <a:off x="2937978" y="2371551"/>
            <a:ext cx="1034980" cy="247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="" xmlns:a16="http://schemas.microsoft.com/office/drawing/2014/main" id="{675ED5DF-BABB-4BB5-B6C4-E7CC307377C9}"/>
              </a:ext>
            </a:extLst>
          </p:cNvPr>
          <p:cNvSpPr txBox="1">
            <a:spLocks/>
          </p:cNvSpPr>
          <p:nvPr/>
        </p:nvSpPr>
        <p:spPr>
          <a:xfrm>
            <a:off x="124014" y="782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MIP Engine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0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7614006" y="3040670"/>
            <a:ext cx="2631207" cy="3659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Local Worker Service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1725" y="1188934"/>
            <a:ext cx="5558349" cy="1532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Control Service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3174" y="135542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48" name="Oval 47"/>
          <p:cNvSpPr/>
          <p:nvPr/>
        </p:nvSpPr>
        <p:spPr>
          <a:xfrm>
            <a:off x="5941118" y="1516074"/>
            <a:ext cx="1818463" cy="107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9" name="Oval 48"/>
          <p:cNvSpPr/>
          <p:nvPr/>
        </p:nvSpPr>
        <p:spPr>
          <a:xfrm>
            <a:off x="3802879" y="1516074"/>
            <a:ext cx="1828800" cy="108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5" name="Oval 74"/>
          <p:cNvSpPr/>
          <p:nvPr/>
        </p:nvSpPr>
        <p:spPr>
          <a:xfrm>
            <a:off x="8237168" y="443726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CHUV</a:t>
            </a:r>
          </a:p>
        </p:txBody>
      </p:sp>
      <p:sp>
        <p:nvSpPr>
          <p:cNvPr id="108" name="Oval 107"/>
          <p:cNvSpPr/>
          <p:nvPr/>
        </p:nvSpPr>
        <p:spPr>
          <a:xfrm>
            <a:off x="8259662" y="550550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LILLE</a:t>
            </a:r>
          </a:p>
        </p:txBody>
      </p:sp>
      <p:sp>
        <p:nvSpPr>
          <p:cNvPr id="109" name="Oval 108"/>
          <p:cNvSpPr/>
          <p:nvPr/>
        </p:nvSpPr>
        <p:spPr>
          <a:xfrm>
            <a:off x="8259662" y="3369030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BRESCIA</a:t>
            </a:r>
          </a:p>
        </p:txBody>
      </p:sp>
      <p:cxnSp>
        <p:nvCxnSpPr>
          <p:cNvPr id="14" name="Straight Arrow Connector 13"/>
          <p:cNvCxnSpPr>
            <a:stCxn id="109" idx="2"/>
            <a:endCxn id="48" idx="4"/>
          </p:cNvCxnSpPr>
          <p:nvPr/>
        </p:nvCxnSpPr>
        <p:spPr>
          <a:xfrm flipH="1" flipV="1">
            <a:off x="6850350" y="2594306"/>
            <a:ext cx="1409312" cy="12938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69020" y="1122164"/>
            <a:ext cx="3912781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“tableName” : “local_view_brescia_1”,</a:t>
            </a:r>
            <a:br>
              <a:rPr lang="en-US" dirty="0"/>
            </a:br>
            <a:r>
              <a:rPr lang="en-US" dirty="0"/>
              <a:t>  “tableSchema” : “INT, INT”,</a:t>
            </a:r>
          </a:p>
          <a:p>
            <a:r>
              <a:rPr lang="en-US" dirty="0"/>
              <a:t>  “dbLocation” : “local_worker_brescia”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8" name="Straight Arrow Connector 17"/>
          <p:cNvCxnSpPr>
            <a:stCxn id="108" idx="1"/>
            <a:endCxn id="48" idx="4"/>
          </p:cNvCxnSpPr>
          <p:nvPr/>
        </p:nvCxnSpPr>
        <p:spPr>
          <a:xfrm flipH="1" flipV="1">
            <a:off x="6850350" y="2594306"/>
            <a:ext cx="1612123" cy="30632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1887" y="3139241"/>
            <a:ext cx="3761370" cy="1696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 Worker Service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3887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9" name="Oval 28"/>
          <p:cNvSpPr/>
          <p:nvPr/>
        </p:nvSpPr>
        <p:spPr>
          <a:xfrm>
            <a:off x="2433018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30" name="Oval 29"/>
          <p:cNvSpPr/>
          <p:nvPr/>
        </p:nvSpPr>
        <p:spPr>
          <a:xfrm>
            <a:off x="1649650" y="5119332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9650" y="5884807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49650" y="5295874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82754" y="548110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DB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4024" y="4053130"/>
            <a:ext cx="3912781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“tableName” : “local_view_lille_1”,</a:t>
            </a:r>
            <a:br>
              <a:rPr lang="en-US" dirty="0"/>
            </a:br>
            <a:r>
              <a:rPr lang="en-US" dirty="0"/>
              <a:t>  “tableSchema” : “INT, INT”,</a:t>
            </a:r>
          </a:p>
          <a:p>
            <a:r>
              <a:rPr lang="en-US" dirty="0"/>
              <a:t>  “dbLocation” : “local_worker_lille”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055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7614006" y="3040670"/>
            <a:ext cx="2631207" cy="3659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Local Worker Service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1725" y="1188934"/>
            <a:ext cx="5558349" cy="1532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Control Service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3174" y="135542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48" name="Oval 47"/>
          <p:cNvSpPr/>
          <p:nvPr/>
        </p:nvSpPr>
        <p:spPr>
          <a:xfrm>
            <a:off x="5941118" y="1516074"/>
            <a:ext cx="1818463" cy="107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9" name="Oval 48"/>
          <p:cNvSpPr/>
          <p:nvPr/>
        </p:nvSpPr>
        <p:spPr>
          <a:xfrm>
            <a:off x="3802879" y="1516074"/>
            <a:ext cx="1828800" cy="108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5" name="Oval 74"/>
          <p:cNvSpPr/>
          <p:nvPr/>
        </p:nvSpPr>
        <p:spPr>
          <a:xfrm>
            <a:off x="8237168" y="443726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CHUV</a:t>
            </a:r>
          </a:p>
        </p:txBody>
      </p:sp>
      <p:sp>
        <p:nvSpPr>
          <p:cNvPr id="108" name="Oval 107"/>
          <p:cNvSpPr/>
          <p:nvPr/>
        </p:nvSpPr>
        <p:spPr>
          <a:xfrm>
            <a:off x="8259662" y="550550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LILLE</a:t>
            </a:r>
          </a:p>
        </p:txBody>
      </p:sp>
      <p:sp>
        <p:nvSpPr>
          <p:cNvPr id="109" name="Oval 108"/>
          <p:cNvSpPr/>
          <p:nvPr/>
        </p:nvSpPr>
        <p:spPr>
          <a:xfrm>
            <a:off x="8259662" y="3369030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BRESCIA</a:t>
            </a:r>
          </a:p>
        </p:txBody>
      </p:sp>
      <p:cxnSp>
        <p:nvCxnSpPr>
          <p:cNvPr id="14" name="Straight Arrow Connector 13"/>
          <p:cNvCxnSpPr>
            <a:stCxn id="48" idx="4"/>
            <a:endCxn id="109" idx="2"/>
          </p:cNvCxnSpPr>
          <p:nvPr/>
        </p:nvCxnSpPr>
        <p:spPr>
          <a:xfrm>
            <a:off x="6850350" y="2594306"/>
            <a:ext cx="1409312" cy="12938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24285" y="1267454"/>
            <a:ext cx="4174001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TASK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“type” : “UDF”,</a:t>
            </a:r>
          </a:p>
          <a:p>
            <a:r>
              <a:rPr lang="en-US" dirty="0"/>
              <a:t>  “udfName”: “kmeans_local”,</a:t>
            </a:r>
          </a:p>
          <a:p>
            <a:r>
              <a:rPr lang="en-US" dirty="0"/>
              <a:t>  “udfInputTable” : “local_view_brescia_1”,</a:t>
            </a:r>
            <a:br>
              <a:rPr lang="en-US" dirty="0"/>
            </a:br>
            <a:r>
              <a:rPr lang="en-US" dirty="0"/>
              <a:t>  “udfInputSchema” : “INT, INT”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7" name="Straight Arrow Connector 16"/>
          <p:cNvCxnSpPr>
            <a:stCxn id="48" idx="4"/>
            <a:endCxn id="108" idx="2"/>
          </p:cNvCxnSpPr>
          <p:nvPr/>
        </p:nvCxnSpPr>
        <p:spPr>
          <a:xfrm>
            <a:off x="6850350" y="2594306"/>
            <a:ext cx="1409312" cy="343030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1887" y="3139241"/>
            <a:ext cx="3761370" cy="1696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 Worker Service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3887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9" name="Oval 28"/>
          <p:cNvSpPr/>
          <p:nvPr/>
        </p:nvSpPr>
        <p:spPr>
          <a:xfrm>
            <a:off x="2433018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30" name="Oval 29"/>
          <p:cNvSpPr/>
          <p:nvPr/>
        </p:nvSpPr>
        <p:spPr>
          <a:xfrm>
            <a:off x="1649650" y="5119332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9650" y="5884807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49650" y="5295874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82754" y="548110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DB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29412" y="3950701"/>
            <a:ext cx="423016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TASK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“type” : “UDF”,</a:t>
            </a:r>
          </a:p>
          <a:p>
            <a:r>
              <a:rPr lang="en-US" dirty="0"/>
              <a:t>  “udfName”: “kmeans_local”,</a:t>
            </a:r>
          </a:p>
          <a:p>
            <a:r>
              <a:rPr lang="en-US" dirty="0"/>
              <a:t>  “udfInputTable” : “local_view_lille_1”,</a:t>
            </a:r>
            <a:br>
              <a:rPr lang="en-US" dirty="0"/>
            </a:br>
            <a:r>
              <a:rPr lang="en-US" dirty="0"/>
              <a:t>  “udfInputSchema” : “INT, INT”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95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7614006" y="3040670"/>
            <a:ext cx="2631207" cy="3659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Local Worker Service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1725" y="1188934"/>
            <a:ext cx="5558349" cy="1532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Control Service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3174" y="135542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48" name="Oval 47"/>
          <p:cNvSpPr/>
          <p:nvPr/>
        </p:nvSpPr>
        <p:spPr>
          <a:xfrm>
            <a:off x="5941118" y="1516074"/>
            <a:ext cx="1818463" cy="107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9" name="Oval 48"/>
          <p:cNvSpPr/>
          <p:nvPr/>
        </p:nvSpPr>
        <p:spPr>
          <a:xfrm>
            <a:off x="3802879" y="1516074"/>
            <a:ext cx="1828800" cy="108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5" name="Oval 74"/>
          <p:cNvSpPr/>
          <p:nvPr/>
        </p:nvSpPr>
        <p:spPr>
          <a:xfrm>
            <a:off x="8237168" y="443726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CHUV</a:t>
            </a:r>
          </a:p>
        </p:txBody>
      </p:sp>
      <p:sp>
        <p:nvSpPr>
          <p:cNvPr id="108" name="Oval 107"/>
          <p:cNvSpPr/>
          <p:nvPr/>
        </p:nvSpPr>
        <p:spPr>
          <a:xfrm>
            <a:off x="8259662" y="550550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LILLE</a:t>
            </a:r>
          </a:p>
        </p:txBody>
      </p:sp>
      <p:sp>
        <p:nvSpPr>
          <p:cNvPr id="109" name="Oval 108"/>
          <p:cNvSpPr/>
          <p:nvPr/>
        </p:nvSpPr>
        <p:spPr>
          <a:xfrm>
            <a:off x="8259662" y="3369030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BRESCIA</a:t>
            </a:r>
          </a:p>
        </p:txBody>
      </p:sp>
      <p:cxnSp>
        <p:nvCxnSpPr>
          <p:cNvPr id="14" name="Straight Arrow Connector 13"/>
          <p:cNvCxnSpPr>
            <a:stCxn id="109" idx="2"/>
            <a:endCxn id="48" idx="4"/>
          </p:cNvCxnSpPr>
          <p:nvPr/>
        </p:nvCxnSpPr>
        <p:spPr>
          <a:xfrm flipH="1" flipV="1">
            <a:off x="6850350" y="2594306"/>
            <a:ext cx="1409312" cy="12938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69020" y="1075588"/>
            <a:ext cx="3956702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“tableName” : “local_table_brescia_2”,</a:t>
            </a:r>
            <a:br>
              <a:rPr lang="en-US" dirty="0"/>
            </a:br>
            <a:r>
              <a:rPr lang="en-US" dirty="0"/>
              <a:t>  “tableSchema” : “INT”,</a:t>
            </a:r>
          </a:p>
          <a:p>
            <a:r>
              <a:rPr lang="en-US" dirty="0"/>
              <a:t>  “dbLocation” : “local_worker_brescia”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5" name="Straight Arrow Connector 14"/>
          <p:cNvCxnSpPr>
            <a:stCxn id="108" idx="1"/>
            <a:endCxn id="48" idx="4"/>
          </p:cNvCxnSpPr>
          <p:nvPr/>
        </p:nvCxnSpPr>
        <p:spPr>
          <a:xfrm flipH="1" flipV="1">
            <a:off x="6850350" y="2594306"/>
            <a:ext cx="1612123" cy="30632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1887" y="3139241"/>
            <a:ext cx="3761370" cy="1696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 Worker Service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3887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7" name="Oval 26"/>
          <p:cNvSpPr/>
          <p:nvPr/>
        </p:nvSpPr>
        <p:spPr>
          <a:xfrm>
            <a:off x="2433018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9" name="Oval 28"/>
          <p:cNvSpPr/>
          <p:nvPr/>
        </p:nvSpPr>
        <p:spPr>
          <a:xfrm>
            <a:off x="1649650" y="5119332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649650" y="5884807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49650" y="5295874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82754" y="548110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DB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9173" y="4070222"/>
            <a:ext cx="3912781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“tableName” : “local_table_lille_2”,</a:t>
            </a:r>
            <a:br>
              <a:rPr lang="en-US" dirty="0"/>
            </a:br>
            <a:r>
              <a:rPr lang="en-US" dirty="0"/>
              <a:t>  “tableSchema” : “INT”,</a:t>
            </a:r>
          </a:p>
          <a:p>
            <a:r>
              <a:rPr lang="en-US" dirty="0"/>
              <a:t>  “dbLocation” : “local_worker_lille”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829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7614006" y="3040670"/>
            <a:ext cx="2631207" cy="3659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Local Worker Service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1725" y="1188934"/>
            <a:ext cx="5558349" cy="1532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Control Service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3174" y="135542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48" name="Oval 47"/>
          <p:cNvSpPr/>
          <p:nvPr/>
        </p:nvSpPr>
        <p:spPr>
          <a:xfrm>
            <a:off x="5941118" y="1516074"/>
            <a:ext cx="1818463" cy="107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9" name="Oval 48"/>
          <p:cNvSpPr/>
          <p:nvPr/>
        </p:nvSpPr>
        <p:spPr>
          <a:xfrm>
            <a:off x="3802879" y="1516074"/>
            <a:ext cx="1828800" cy="108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5" name="Oval 74"/>
          <p:cNvSpPr/>
          <p:nvPr/>
        </p:nvSpPr>
        <p:spPr>
          <a:xfrm>
            <a:off x="8237168" y="443726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CHUV</a:t>
            </a:r>
          </a:p>
        </p:txBody>
      </p:sp>
      <p:sp>
        <p:nvSpPr>
          <p:cNvPr id="108" name="Oval 107"/>
          <p:cNvSpPr/>
          <p:nvPr/>
        </p:nvSpPr>
        <p:spPr>
          <a:xfrm>
            <a:off x="8259662" y="550550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LILLE</a:t>
            </a:r>
          </a:p>
        </p:txBody>
      </p:sp>
      <p:sp>
        <p:nvSpPr>
          <p:cNvPr id="109" name="Oval 108"/>
          <p:cNvSpPr/>
          <p:nvPr/>
        </p:nvSpPr>
        <p:spPr>
          <a:xfrm>
            <a:off x="8259662" y="3369030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BRESCIA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1779" y="3530196"/>
            <a:ext cx="4174001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TASK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“type” : “REMOTE_TABLE”,</a:t>
            </a:r>
          </a:p>
          <a:p>
            <a:r>
              <a:rPr lang="en-US" dirty="0"/>
              <a:t>  “tableName” : “local_table_lille_2”,</a:t>
            </a:r>
            <a:br>
              <a:rPr lang="en-US" dirty="0"/>
            </a:br>
            <a:r>
              <a:rPr lang="en-US" dirty="0"/>
              <a:t>  “tableSchema” : “INT”,</a:t>
            </a:r>
          </a:p>
          <a:p>
            <a:r>
              <a:rPr lang="en-US" dirty="0"/>
              <a:t>  “dbLocation” : “local_worker_lille”</a:t>
            </a:r>
          </a:p>
          <a:p>
            <a:r>
              <a:rPr lang="en-US" dirty="0"/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1887" y="3139241"/>
            <a:ext cx="3761370" cy="1696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 Worker Service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3887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9" name="Oval 28"/>
          <p:cNvSpPr/>
          <p:nvPr/>
        </p:nvSpPr>
        <p:spPr>
          <a:xfrm>
            <a:off x="2433018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30" name="Oval 29"/>
          <p:cNvSpPr/>
          <p:nvPr/>
        </p:nvSpPr>
        <p:spPr>
          <a:xfrm>
            <a:off x="1649650" y="5119332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9650" y="5884807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49650" y="5295874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82754" y="548110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DB</a:t>
            </a:r>
          </a:p>
        </p:txBody>
      </p:sp>
      <p:cxnSp>
        <p:nvCxnSpPr>
          <p:cNvPr id="20" name="Straight Arrow Connector 19"/>
          <p:cNvCxnSpPr>
            <a:stCxn id="48" idx="4"/>
          </p:cNvCxnSpPr>
          <p:nvPr/>
        </p:nvCxnSpPr>
        <p:spPr>
          <a:xfrm flipH="1">
            <a:off x="4153257" y="2594306"/>
            <a:ext cx="2697093" cy="7747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8" idx="3"/>
          </p:cNvCxnSpPr>
          <p:nvPr/>
        </p:nvCxnSpPr>
        <p:spPr>
          <a:xfrm flipH="1">
            <a:off x="3802879" y="2436403"/>
            <a:ext cx="2404547" cy="7028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4"/>
            <a:endCxn id="30" idx="6"/>
          </p:cNvCxnSpPr>
          <p:nvPr/>
        </p:nvCxnSpPr>
        <p:spPr>
          <a:xfrm flipH="1">
            <a:off x="2830584" y="4668758"/>
            <a:ext cx="348790" cy="62711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3"/>
            <a:endCxn id="30" idx="0"/>
          </p:cNvCxnSpPr>
          <p:nvPr/>
        </p:nvCxnSpPr>
        <p:spPr>
          <a:xfrm flipH="1">
            <a:off x="2240117" y="4512174"/>
            <a:ext cx="411503" cy="60715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7"/>
          </p:cNvCxnSpPr>
          <p:nvPr/>
        </p:nvCxnSpPr>
        <p:spPr>
          <a:xfrm flipH="1">
            <a:off x="3707127" y="3360293"/>
            <a:ext cx="481519" cy="3958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9" idx="0"/>
          </p:cNvCxnSpPr>
          <p:nvPr/>
        </p:nvCxnSpPr>
        <p:spPr>
          <a:xfrm flipH="1">
            <a:off x="3179374" y="3122966"/>
            <a:ext cx="648433" cy="47656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2954" y="778470"/>
            <a:ext cx="4174001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TASK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“type” : “REMOTE_TABLE”,</a:t>
            </a:r>
          </a:p>
          <a:p>
            <a:r>
              <a:rPr lang="en-US" dirty="0"/>
              <a:t>  “tableName” : “local_table_brescia_2”,</a:t>
            </a:r>
            <a:br>
              <a:rPr lang="en-US" dirty="0"/>
            </a:br>
            <a:r>
              <a:rPr lang="en-US" dirty="0"/>
              <a:t>  “tableSchema” : “INT”,</a:t>
            </a:r>
          </a:p>
          <a:p>
            <a:r>
              <a:rPr lang="en-US" dirty="0"/>
              <a:t>  “dbLocation” : “local_worker_brescia”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418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7614006" y="3040670"/>
            <a:ext cx="2631207" cy="3659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Local Worker Service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1725" y="1188934"/>
            <a:ext cx="5558349" cy="1532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Control Service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3174" y="135542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48" name="Oval 47"/>
          <p:cNvSpPr/>
          <p:nvPr/>
        </p:nvSpPr>
        <p:spPr>
          <a:xfrm>
            <a:off x="5941118" y="1516074"/>
            <a:ext cx="1818463" cy="107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9" name="Oval 48"/>
          <p:cNvSpPr/>
          <p:nvPr/>
        </p:nvSpPr>
        <p:spPr>
          <a:xfrm>
            <a:off x="3802879" y="1516074"/>
            <a:ext cx="1828800" cy="108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5" name="Oval 74"/>
          <p:cNvSpPr/>
          <p:nvPr/>
        </p:nvSpPr>
        <p:spPr>
          <a:xfrm>
            <a:off x="8237168" y="443726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CHUV</a:t>
            </a:r>
          </a:p>
        </p:txBody>
      </p:sp>
      <p:sp>
        <p:nvSpPr>
          <p:cNvPr id="108" name="Oval 107"/>
          <p:cNvSpPr/>
          <p:nvPr/>
        </p:nvSpPr>
        <p:spPr>
          <a:xfrm>
            <a:off x="8259662" y="550550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LILLE</a:t>
            </a:r>
          </a:p>
        </p:txBody>
      </p:sp>
      <p:sp>
        <p:nvSpPr>
          <p:cNvPr id="109" name="Oval 108"/>
          <p:cNvSpPr/>
          <p:nvPr/>
        </p:nvSpPr>
        <p:spPr>
          <a:xfrm>
            <a:off x="8259662" y="3369030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BRESCIA</a:t>
            </a:r>
          </a:p>
        </p:txBody>
      </p:sp>
      <p:cxnSp>
        <p:nvCxnSpPr>
          <p:cNvPr id="14" name="Straight Arrow Connector 13"/>
          <p:cNvCxnSpPr>
            <a:stCxn id="30" idx="6"/>
            <a:endCxn id="109" idx="2"/>
          </p:cNvCxnSpPr>
          <p:nvPr/>
        </p:nvCxnSpPr>
        <p:spPr>
          <a:xfrm flipV="1">
            <a:off x="2830584" y="3888132"/>
            <a:ext cx="5429078" cy="140774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3"/>
            <a:endCxn id="108" idx="2"/>
          </p:cNvCxnSpPr>
          <p:nvPr/>
        </p:nvCxnSpPr>
        <p:spPr>
          <a:xfrm>
            <a:off x="2793956" y="5665767"/>
            <a:ext cx="5465706" cy="3588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7118" y="5007644"/>
            <a:ext cx="4174001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MONETDB REMOTE TABLE</a:t>
            </a:r>
            <a:br>
              <a:rPr lang="en-US" dirty="0"/>
            </a:br>
            <a:r>
              <a:rPr lang="en-US" dirty="0"/>
              <a:t>{</a:t>
            </a:r>
          </a:p>
          <a:p>
            <a:r>
              <a:rPr lang="en-US" dirty="0"/>
              <a:t>  “tableName” : “local_table_lille_2”,</a:t>
            </a:r>
            <a:br>
              <a:rPr lang="en-US" dirty="0"/>
            </a:br>
            <a:r>
              <a:rPr lang="en-US" dirty="0"/>
              <a:t>  “tableSchema” : “INT”,</a:t>
            </a:r>
          </a:p>
          <a:p>
            <a:r>
              <a:rPr lang="en-US" dirty="0"/>
              <a:t>  “dbLocation” : “local_worker_lille”</a:t>
            </a:r>
          </a:p>
          <a:p>
            <a:r>
              <a:rPr lang="en-US" dirty="0"/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1887" y="3139241"/>
            <a:ext cx="3761370" cy="1696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 Worker Service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3887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9" name="Oval 28"/>
          <p:cNvSpPr/>
          <p:nvPr/>
        </p:nvSpPr>
        <p:spPr>
          <a:xfrm>
            <a:off x="2433018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30" name="Oval 29"/>
          <p:cNvSpPr/>
          <p:nvPr/>
        </p:nvSpPr>
        <p:spPr>
          <a:xfrm>
            <a:off x="1649650" y="5119332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9650" y="5884807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49650" y="5295874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82754" y="548110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DB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1290" y="2463949"/>
            <a:ext cx="4174001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MONETDB REMOTE TABLE</a:t>
            </a:r>
            <a:br>
              <a:rPr lang="en-US" dirty="0"/>
            </a:br>
            <a:r>
              <a:rPr lang="en-US" dirty="0"/>
              <a:t>{</a:t>
            </a:r>
          </a:p>
          <a:p>
            <a:r>
              <a:rPr lang="en-US" dirty="0"/>
              <a:t>  “tableName” : “local_table_brescia_2”,</a:t>
            </a:r>
            <a:br>
              <a:rPr lang="en-US" dirty="0"/>
            </a:br>
            <a:r>
              <a:rPr lang="en-US" dirty="0"/>
              <a:t>  “tableSchema” : “INT”,</a:t>
            </a:r>
          </a:p>
          <a:p>
            <a:r>
              <a:rPr lang="en-US" dirty="0"/>
              <a:t>  “dbLocation” : “local_worker_brescia”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3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7614006" y="3040670"/>
            <a:ext cx="2631207" cy="3659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Local Worker Service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1725" y="1188934"/>
            <a:ext cx="5558349" cy="1532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Control Service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3174" y="135542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48" name="Oval 47"/>
          <p:cNvSpPr/>
          <p:nvPr/>
        </p:nvSpPr>
        <p:spPr>
          <a:xfrm>
            <a:off x="5941118" y="1516074"/>
            <a:ext cx="1818463" cy="107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9" name="Oval 48"/>
          <p:cNvSpPr/>
          <p:nvPr/>
        </p:nvSpPr>
        <p:spPr>
          <a:xfrm>
            <a:off x="3802879" y="1516074"/>
            <a:ext cx="1828800" cy="108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5" name="Oval 74"/>
          <p:cNvSpPr/>
          <p:nvPr/>
        </p:nvSpPr>
        <p:spPr>
          <a:xfrm>
            <a:off x="8237168" y="443726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CHUV</a:t>
            </a:r>
          </a:p>
        </p:txBody>
      </p:sp>
      <p:sp>
        <p:nvSpPr>
          <p:cNvPr id="108" name="Oval 107"/>
          <p:cNvSpPr/>
          <p:nvPr/>
        </p:nvSpPr>
        <p:spPr>
          <a:xfrm>
            <a:off x="8259662" y="550550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LILLE</a:t>
            </a:r>
          </a:p>
        </p:txBody>
      </p:sp>
      <p:sp>
        <p:nvSpPr>
          <p:cNvPr id="109" name="Oval 108"/>
          <p:cNvSpPr/>
          <p:nvPr/>
        </p:nvSpPr>
        <p:spPr>
          <a:xfrm>
            <a:off x="8259662" y="3369030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BRESCIA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55785" y="3514635"/>
            <a:ext cx="4174001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TASK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“type” : “MERGE_TABLE”,</a:t>
            </a:r>
          </a:p>
          <a:p>
            <a:r>
              <a:rPr lang="en-US" dirty="0"/>
              <a:t>  “tableNames” :  </a:t>
            </a:r>
          </a:p>
          <a:p>
            <a:r>
              <a:rPr lang="en-US" dirty="0"/>
              <a:t>       [</a:t>
            </a:r>
          </a:p>
          <a:p>
            <a:r>
              <a:rPr lang="en-US" dirty="0"/>
              <a:t>          “local_table_brescia_2”, </a:t>
            </a:r>
          </a:p>
          <a:p>
            <a:r>
              <a:rPr lang="en-US" dirty="0"/>
              <a:t>          “local_table_lille_2”</a:t>
            </a:r>
          </a:p>
          <a:p>
            <a:r>
              <a:rPr lang="en-US" dirty="0"/>
              <a:t>       ]</a:t>
            </a:r>
            <a:br>
              <a:rPr lang="en-US" dirty="0"/>
            </a:br>
            <a:r>
              <a:rPr lang="en-US" dirty="0"/>
              <a:t>  “tableSchema” : “INT”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887" y="3139241"/>
            <a:ext cx="3761370" cy="1696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 Worker Service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3887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5" name="Oval 24"/>
          <p:cNvSpPr/>
          <p:nvPr/>
        </p:nvSpPr>
        <p:spPr>
          <a:xfrm>
            <a:off x="2433018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6" name="Oval 25"/>
          <p:cNvSpPr/>
          <p:nvPr/>
        </p:nvSpPr>
        <p:spPr>
          <a:xfrm>
            <a:off x="1649650" y="5119332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49650" y="5884807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49650" y="5295874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82754" y="548110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DB</a:t>
            </a:r>
          </a:p>
        </p:txBody>
      </p:sp>
      <p:cxnSp>
        <p:nvCxnSpPr>
          <p:cNvPr id="31" name="Straight Arrow Connector 30"/>
          <p:cNvCxnSpPr>
            <a:stCxn id="24" idx="5"/>
            <a:endCxn id="26" idx="0"/>
          </p:cNvCxnSpPr>
          <p:nvPr/>
        </p:nvCxnSpPr>
        <p:spPr>
          <a:xfrm>
            <a:off x="1967996" y="4512174"/>
            <a:ext cx="272121" cy="60715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925729" y="2594306"/>
            <a:ext cx="2924622" cy="54493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4" idx="7"/>
          </p:cNvCxnSpPr>
          <p:nvPr/>
        </p:nvCxnSpPr>
        <p:spPr>
          <a:xfrm flipH="1">
            <a:off x="1967996" y="3137656"/>
            <a:ext cx="2005962" cy="6184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21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7614006" y="3040670"/>
            <a:ext cx="2631207" cy="3659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Local Worker Service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1725" y="1188934"/>
            <a:ext cx="5558349" cy="1532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Control Service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3174" y="135542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48" name="Oval 47"/>
          <p:cNvSpPr/>
          <p:nvPr/>
        </p:nvSpPr>
        <p:spPr>
          <a:xfrm>
            <a:off x="5941118" y="1516074"/>
            <a:ext cx="1818463" cy="107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9" name="Oval 48"/>
          <p:cNvSpPr/>
          <p:nvPr/>
        </p:nvSpPr>
        <p:spPr>
          <a:xfrm>
            <a:off x="3802879" y="1516074"/>
            <a:ext cx="1828800" cy="108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5" name="Oval 74"/>
          <p:cNvSpPr/>
          <p:nvPr/>
        </p:nvSpPr>
        <p:spPr>
          <a:xfrm>
            <a:off x="8237168" y="443726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CHUV</a:t>
            </a:r>
          </a:p>
        </p:txBody>
      </p:sp>
      <p:sp>
        <p:nvSpPr>
          <p:cNvPr id="108" name="Oval 107"/>
          <p:cNvSpPr/>
          <p:nvPr/>
        </p:nvSpPr>
        <p:spPr>
          <a:xfrm>
            <a:off x="8259662" y="550550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LILLE</a:t>
            </a:r>
          </a:p>
        </p:txBody>
      </p:sp>
      <p:sp>
        <p:nvSpPr>
          <p:cNvPr id="109" name="Oval 108"/>
          <p:cNvSpPr/>
          <p:nvPr/>
        </p:nvSpPr>
        <p:spPr>
          <a:xfrm>
            <a:off x="8259662" y="3369030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BRESCIA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55785" y="3514635"/>
            <a:ext cx="4174001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“tableName” : “global_table_worker_1”,</a:t>
            </a:r>
            <a:br>
              <a:rPr lang="en-US" dirty="0"/>
            </a:br>
            <a:r>
              <a:rPr lang="en-US" dirty="0"/>
              <a:t>  “tableSchema” : “INT”,</a:t>
            </a:r>
          </a:p>
          <a:p>
            <a:r>
              <a:rPr lang="en-US" dirty="0"/>
              <a:t>  “dbLocation” : “global_worker_1”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887" y="3139241"/>
            <a:ext cx="3761370" cy="1696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 Worker Service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3887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5" name="Oval 24"/>
          <p:cNvSpPr/>
          <p:nvPr/>
        </p:nvSpPr>
        <p:spPr>
          <a:xfrm>
            <a:off x="2433018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6" name="Oval 25"/>
          <p:cNvSpPr/>
          <p:nvPr/>
        </p:nvSpPr>
        <p:spPr>
          <a:xfrm>
            <a:off x="1649650" y="5119332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49650" y="5884807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49650" y="5295874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82754" y="548110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DB</a:t>
            </a:r>
          </a:p>
        </p:txBody>
      </p:sp>
      <p:cxnSp>
        <p:nvCxnSpPr>
          <p:cNvPr id="14" name="Straight Arrow Connector 13"/>
          <p:cNvCxnSpPr>
            <a:stCxn id="23" idx="0"/>
            <a:endCxn id="48" idx="3"/>
          </p:cNvCxnSpPr>
          <p:nvPr/>
        </p:nvCxnSpPr>
        <p:spPr>
          <a:xfrm flipV="1">
            <a:off x="2272572" y="2436403"/>
            <a:ext cx="3934854" cy="7028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0"/>
            <a:endCxn id="24" idx="5"/>
          </p:cNvCxnSpPr>
          <p:nvPr/>
        </p:nvCxnSpPr>
        <p:spPr>
          <a:xfrm flipH="1" flipV="1">
            <a:off x="1967996" y="4512174"/>
            <a:ext cx="272121" cy="60715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7"/>
            <a:endCxn id="23" idx="0"/>
          </p:cNvCxnSpPr>
          <p:nvPr/>
        </p:nvCxnSpPr>
        <p:spPr>
          <a:xfrm flipV="1">
            <a:off x="1967996" y="3139241"/>
            <a:ext cx="304576" cy="61687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526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7614006" y="3040670"/>
            <a:ext cx="2631207" cy="3659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Local Worker Service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1725" y="1188934"/>
            <a:ext cx="5558349" cy="1532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Control Service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3174" y="135542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48" name="Oval 47"/>
          <p:cNvSpPr/>
          <p:nvPr/>
        </p:nvSpPr>
        <p:spPr>
          <a:xfrm>
            <a:off x="5941118" y="1516074"/>
            <a:ext cx="1818463" cy="107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9" name="Oval 48"/>
          <p:cNvSpPr/>
          <p:nvPr/>
        </p:nvSpPr>
        <p:spPr>
          <a:xfrm>
            <a:off x="3802879" y="1516074"/>
            <a:ext cx="1828800" cy="108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5" name="Oval 74"/>
          <p:cNvSpPr/>
          <p:nvPr/>
        </p:nvSpPr>
        <p:spPr>
          <a:xfrm>
            <a:off x="8237168" y="443726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CHUV</a:t>
            </a:r>
          </a:p>
        </p:txBody>
      </p:sp>
      <p:sp>
        <p:nvSpPr>
          <p:cNvPr id="108" name="Oval 107"/>
          <p:cNvSpPr/>
          <p:nvPr/>
        </p:nvSpPr>
        <p:spPr>
          <a:xfrm>
            <a:off x="8259662" y="550550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LILLE</a:t>
            </a:r>
          </a:p>
        </p:txBody>
      </p:sp>
      <p:sp>
        <p:nvSpPr>
          <p:cNvPr id="109" name="Oval 108"/>
          <p:cNvSpPr/>
          <p:nvPr/>
        </p:nvSpPr>
        <p:spPr>
          <a:xfrm>
            <a:off x="8259662" y="3369030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BRESCIA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887" y="3139241"/>
            <a:ext cx="3761370" cy="1696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 Worker Service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3887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5" name="Oval 24"/>
          <p:cNvSpPr/>
          <p:nvPr/>
        </p:nvSpPr>
        <p:spPr>
          <a:xfrm>
            <a:off x="2433018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6" name="Oval 25"/>
          <p:cNvSpPr/>
          <p:nvPr/>
        </p:nvSpPr>
        <p:spPr>
          <a:xfrm>
            <a:off x="1649650" y="5119332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49650" y="5884807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49650" y="5295874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82754" y="548110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DB</a:t>
            </a:r>
          </a:p>
        </p:txBody>
      </p:sp>
      <p:cxnSp>
        <p:nvCxnSpPr>
          <p:cNvPr id="31" name="Straight Arrow Connector 30"/>
          <p:cNvCxnSpPr>
            <a:stCxn id="25" idx="3"/>
            <a:endCxn id="26" idx="0"/>
          </p:cNvCxnSpPr>
          <p:nvPr/>
        </p:nvCxnSpPr>
        <p:spPr>
          <a:xfrm flipH="1">
            <a:off x="2240117" y="4512174"/>
            <a:ext cx="411503" cy="60715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5729" y="3394614"/>
            <a:ext cx="4405545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TASK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“type” : “UDF”,</a:t>
            </a:r>
          </a:p>
          <a:p>
            <a:r>
              <a:rPr lang="en-US" dirty="0"/>
              <a:t>  “udfName”: “kmeans_global”,</a:t>
            </a:r>
          </a:p>
          <a:p>
            <a:r>
              <a:rPr lang="en-US" dirty="0"/>
              <a:t>  “udfInputTable” : “global_table_worker_1”,</a:t>
            </a:r>
            <a:br>
              <a:rPr lang="en-US" dirty="0"/>
            </a:br>
            <a:r>
              <a:rPr lang="en-US" dirty="0"/>
              <a:t>  “udfInputSchema” : “INT”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153257" y="2594306"/>
            <a:ext cx="2697094" cy="54493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5" idx="0"/>
          </p:cNvCxnSpPr>
          <p:nvPr/>
        </p:nvCxnSpPr>
        <p:spPr>
          <a:xfrm flipH="1">
            <a:off x="3179374" y="3139241"/>
            <a:ext cx="973884" cy="46029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664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7614006" y="3040670"/>
            <a:ext cx="2631207" cy="3659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Local Worker Service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1725" y="1188934"/>
            <a:ext cx="5558349" cy="1532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Control Service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3174" y="135542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48" name="Oval 47"/>
          <p:cNvSpPr/>
          <p:nvPr/>
        </p:nvSpPr>
        <p:spPr>
          <a:xfrm>
            <a:off x="5941118" y="1516074"/>
            <a:ext cx="1818463" cy="107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9" name="Oval 48"/>
          <p:cNvSpPr/>
          <p:nvPr/>
        </p:nvSpPr>
        <p:spPr>
          <a:xfrm>
            <a:off x="3802879" y="1516074"/>
            <a:ext cx="1828800" cy="108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5" name="Oval 74"/>
          <p:cNvSpPr/>
          <p:nvPr/>
        </p:nvSpPr>
        <p:spPr>
          <a:xfrm>
            <a:off x="8237168" y="443726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CHUV</a:t>
            </a:r>
          </a:p>
        </p:txBody>
      </p:sp>
      <p:sp>
        <p:nvSpPr>
          <p:cNvPr id="108" name="Oval 107"/>
          <p:cNvSpPr/>
          <p:nvPr/>
        </p:nvSpPr>
        <p:spPr>
          <a:xfrm>
            <a:off x="8259662" y="5505509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LILLE</a:t>
            </a:r>
          </a:p>
        </p:txBody>
      </p:sp>
      <p:sp>
        <p:nvSpPr>
          <p:cNvPr id="109" name="Oval 108"/>
          <p:cNvSpPr/>
          <p:nvPr/>
        </p:nvSpPr>
        <p:spPr>
          <a:xfrm>
            <a:off x="8259662" y="3369030"/>
            <a:ext cx="1384882" cy="103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Worker</a:t>
            </a:r>
            <a:br>
              <a:rPr lang="en-US" dirty="0"/>
            </a:br>
            <a:r>
              <a:rPr lang="en-US" dirty="0"/>
              <a:t>BRESCIA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55785" y="3514635"/>
            <a:ext cx="4174001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“tableName” : “global_table_worker_2”,</a:t>
            </a:r>
            <a:br>
              <a:rPr lang="en-US" dirty="0"/>
            </a:br>
            <a:r>
              <a:rPr lang="en-US" dirty="0"/>
              <a:t>  “tableSchema” : “INT”,</a:t>
            </a:r>
          </a:p>
          <a:p>
            <a:r>
              <a:rPr lang="en-US" dirty="0"/>
              <a:t>  “dbLocation” : “global_worker_1”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887" y="3139241"/>
            <a:ext cx="3761370" cy="1696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 Worker Service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3887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5" name="Oval 24"/>
          <p:cNvSpPr/>
          <p:nvPr/>
        </p:nvSpPr>
        <p:spPr>
          <a:xfrm>
            <a:off x="2433018" y="3599535"/>
            <a:ext cx="1492711" cy="1069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Worker</a:t>
            </a:r>
          </a:p>
        </p:txBody>
      </p:sp>
      <p:sp>
        <p:nvSpPr>
          <p:cNvPr id="26" name="Oval 25"/>
          <p:cNvSpPr/>
          <p:nvPr/>
        </p:nvSpPr>
        <p:spPr>
          <a:xfrm>
            <a:off x="1649650" y="5119332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49650" y="5884807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49650" y="5295874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82754" y="548110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DB</a:t>
            </a:r>
          </a:p>
        </p:txBody>
      </p:sp>
      <p:cxnSp>
        <p:nvCxnSpPr>
          <p:cNvPr id="14" name="Straight Arrow Connector 13"/>
          <p:cNvCxnSpPr>
            <a:endCxn id="48" idx="3"/>
          </p:cNvCxnSpPr>
          <p:nvPr/>
        </p:nvCxnSpPr>
        <p:spPr>
          <a:xfrm flipV="1">
            <a:off x="4153257" y="2436403"/>
            <a:ext cx="2054169" cy="7028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0"/>
            <a:endCxn id="25" idx="3"/>
          </p:cNvCxnSpPr>
          <p:nvPr/>
        </p:nvCxnSpPr>
        <p:spPr>
          <a:xfrm flipV="1">
            <a:off x="2240117" y="4512174"/>
            <a:ext cx="411503" cy="60715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5" idx="0"/>
          </p:cNvCxnSpPr>
          <p:nvPr/>
        </p:nvCxnSpPr>
        <p:spPr>
          <a:xfrm flipV="1">
            <a:off x="3179374" y="3146414"/>
            <a:ext cx="948883" cy="4531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58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Handler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know the worker metadata (datasets, worker names, etc).</a:t>
            </a:r>
          </a:p>
          <a:p>
            <a:endParaRPr lang="en-US" dirty="0"/>
          </a:p>
          <a:p>
            <a:r>
              <a:rPr lang="en-US" dirty="0"/>
              <a:t>Must be able to:</a:t>
            </a:r>
          </a:p>
          <a:p>
            <a:pPr lvl="1"/>
            <a:r>
              <a:rPr lang="en-US" dirty="0"/>
              <a:t>Run on specific worker(s) based on the metadata.</a:t>
            </a:r>
          </a:p>
          <a:p>
            <a:pPr lvl="1"/>
            <a:r>
              <a:rPr lang="en-US" dirty="0"/>
              <a:t>Run on all workers. (?)</a:t>
            </a:r>
          </a:p>
          <a:p>
            <a:pPr lvl="1"/>
            <a:r>
              <a:rPr lang="en-US" dirty="0"/>
              <a:t>Run on X workers. (?)</a:t>
            </a:r>
          </a:p>
          <a:p>
            <a:endParaRPr lang="en-US" dirty="0"/>
          </a:p>
          <a:p>
            <a:r>
              <a:rPr lang="en-US" dirty="0"/>
              <a:t>Strongly dependent on the workers orchestration logic.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5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 </a:t>
            </a:r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Federated privacy preserving engine for analytics over remote workers.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No Plan Optimizer , only simple actions:</a:t>
            </a:r>
          </a:p>
          <a:p>
            <a:pPr lvl="1" algn="just"/>
            <a:r>
              <a:rPr lang="en-US" dirty="0"/>
              <a:t>Run task on specific Local Worker</a:t>
            </a:r>
            <a:r>
              <a:rPr lang="el-GR" dirty="0"/>
              <a:t>(</a:t>
            </a:r>
            <a:r>
              <a:rPr lang="en-US" dirty="0"/>
              <a:t>s) that contain the data.</a:t>
            </a:r>
          </a:p>
          <a:p>
            <a:pPr lvl="1" algn="just"/>
            <a:r>
              <a:rPr lang="en-US" dirty="0"/>
              <a:t>Run task on Global Worker (aggregation).</a:t>
            </a:r>
          </a:p>
          <a:p>
            <a:pPr marL="0" indent="0" algn="just">
              <a:buNone/>
            </a:pPr>
            <a:endParaRPr lang="el-GR" dirty="0"/>
          </a:p>
          <a:p>
            <a:pPr algn="just"/>
            <a:r>
              <a:rPr lang="en-US" dirty="0"/>
              <a:t>Algorithm Developer oriented approach.</a:t>
            </a:r>
          </a:p>
          <a:p>
            <a:pPr lvl="1" algn="just"/>
            <a:r>
              <a:rPr lang="en-US" dirty="0"/>
              <a:t>Can follow a programming model or not.</a:t>
            </a:r>
            <a:endParaRPr lang="el-GR" dirty="0"/>
          </a:p>
          <a:p>
            <a:pPr lvl="1" algn="just"/>
            <a:r>
              <a:rPr lang="en-US" dirty="0"/>
              <a:t>Algorithms developed completely in PYTHON, including the flow.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Recovery possible but more complex.</a:t>
            </a:r>
          </a:p>
        </p:txBody>
      </p:sp>
    </p:spTree>
    <p:extLst>
      <p:ext uri="{BB962C8B-B14F-4D97-AF65-F5344CB8AC3E}">
        <p14:creationId xmlns:p14="http://schemas.microsoft.com/office/powerpoint/2010/main" val="4262024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96"/>
            <a:ext cx="10515600" cy="827174"/>
          </a:xfrm>
        </p:spPr>
        <p:txBody>
          <a:bodyPr>
            <a:noAutofit/>
          </a:bodyPr>
          <a:lstStyle/>
          <a:p>
            <a:r>
              <a:rPr lang="en-US" sz="3600" dirty="0"/>
              <a:t>Choosing Container Orchestration Engine for 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298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Problem:</a:t>
            </a:r>
          </a:p>
          <a:p>
            <a:pPr marL="0" indent="0">
              <a:buNone/>
            </a:pPr>
            <a:r>
              <a:rPr lang="en-US" sz="2000" dirty="0"/>
              <a:t>The Local Worker Service is linked to the worker’s resources (datasets) and should be recognized based on those. </a:t>
            </a:r>
          </a:p>
          <a:p>
            <a:pPr marL="0" indent="0">
              <a:buNone/>
            </a:pPr>
            <a:r>
              <a:rPr lang="en-US" sz="2000" dirty="0"/>
              <a:t>COEs (Kubernetes, Swarm, Marathon) do not support that logic.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Requirements:</a:t>
            </a:r>
          </a:p>
          <a:p>
            <a:r>
              <a:rPr lang="en-US" sz="2000" dirty="0"/>
              <a:t>Workers can flag themselves, at runtime.</a:t>
            </a:r>
          </a:p>
          <a:p>
            <a:r>
              <a:rPr lang="en-US" sz="2000" dirty="0"/>
              <a:t>A request can be made on a worker with specific flag(s).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Solution (?) :</a:t>
            </a:r>
          </a:p>
          <a:p>
            <a:r>
              <a:rPr lang="en-US" sz="2000" dirty="0"/>
              <a:t>Each Local Worker Service should run an Information Provided that exposes the worker’s flags, resources, etc.</a:t>
            </a:r>
          </a:p>
          <a:p>
            <a:r>
              <a:rPr lang="en-US" sz="2000" dirty="0"/>
              <a:t>A Cluster Information service should fetch each worker’s information and have them available for the rest of the services.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783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names are under discussion...</a:t>
            </a:r>
          </a:p>
          <a:p>
            <a:r>
              <a:rPr lang="en-US" dirty="0"/>
              <a:t>Everything other than the PYTHON components could be written in a different language. If we reach that point, an interface should be created between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0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832919" y="171967"/>
            <a:ext cx="11027120" cy="62121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1286269" y="1026764"/>
            <a:ext cx="6191604" cy="5142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2586349" y="1617810"/>
            <a:ext cx="2268255" cy="4421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Flow Logic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09616" y="3060761"/>
            <a:ext cx="2268255" cy="139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 Control Logic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8169928" y="1026764"/>
            <a:ext cx="3522322" cy="5086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4" y="247773"/>
            <a:ext cx="5622609" cy="703184"/>
          </a:xfrm>
        </p:spPr>
        <p:txBody>
          <a:bodyPr>
            <a:normAutofit/>
          </a:bodyPr>
          <a:lstStyle/>
          <a:p>
            <a:r>
              <a:rPr lang="en-US" dirty="0"/>
              <a:t>MIP </a:t>
            </a:r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634" y="1866500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5984" y="2339508"/>
            <a:ext cx="1040651" cy="4481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761313" y="2184397"/>
            <a:ext cx="654671" cy="379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76561" y="2112829"/>
            <a:ext cx="1320687" cy="9015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>
            <a:off x="2456635" y="2563582"/>
            <a:ext cx="519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54857" y="2026401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(1) calls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70952" y="3485407"/>
            <a:ext cx="1534561" cy="7265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Handler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00838" y="3705055"/>
            <a:ext cx="1264269" cy="122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cxnSp>
        <p:nvCxnSpPr>
          <p:cNvPr id="26" name="Straight Arrow Connector 25"/>
          <p:cNvCxnSpPr>
            <a:stCxn id="10" idx="2"/>
            <a:endCxn id="21" idx="1"/>
          </p:cNvCxnSpPr>
          <p:nvPr/>
        </p:nvCxnSpPr>
        <p:spPr>
          <a:xfrm>
            <a:off x="3636905" y="3014335"/>
            <a:ext cx="2134047" cy="8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40354" y="3092958"/>
            <a:ext cx="122681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(2) initializes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06215" y="3149689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(4) calls</a:t>
            </a:r>
          </a:p>
        </p:txBody>
      </p:sp>
      <p:cxnSp>
        <p:nvCxnSpPr>
          <p:cNvPr id="30" name="Straight Arrow Connector 29"/>
          <p:cNvCxnSpPr>
            <a:stCxn id="10" idx="2"/>
            <a:endCxn id="22" idx="0"/>
          </p:cNvCxnSpPr>
          <p:nvPr/>
        </p:nvCxnSpPr>
        <p:spPr>
          <a:xfrm flipH="1">
            <a:off x="3632973" y="3014335"/>
            <a:ext cx="3932" cy="690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3"/>
            <a:endCxn id="21" idx="1"/>
          </p:cNvCxnSpPr>
          <p:nvPr/>
        </p:nvCxnSpPr>
        <p:spPr>
          <a:xfrm flipV="1">
            <a:off x="4265107" y="3848688"/>
            <a:ext cx="1505845" cy="468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60730" y="3773075"/>
            <a:ext cx="912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(5) uses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76876" y="4613521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373429" y="1918609"/>
            <a:ext cx="1195058" cy="9007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UDF Generator</a:t>
            </a:r>
          </a:p>
          <a:p>
            <a:pPr algn="ctr"/>
            <a:endParaRPr lang="en-US" dirty="0"/>
          </a:p>
        </p:txBody>
      </p:sp>
      <p:cxnSp>
        <p:nvCxnSpPr>
          <p:cNvPr id="59" name="Straight Arrow Connector 58"/>
          <p:cNvCxnSpPr>
            <a:stCxn id="21" idx="3"/>
          </p:cNvCxnSpPr>
          <p:nvPr/>
        </p:nvCxnSpPr>
        <p:spPr>
          <a:xfrm flipV="1">
            <a:off x="7305513" y="3138382"/>
            <a:ext cx="844455" cy="71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4531" y="3520914"/>
            <a:ext cx="10210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(6) runs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0841788" y="2554888"/>
            <a:ext cx="850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PYTHON</a:t>
            </a:r>
          </a:p>
        </p:txBody>
      </p:sp>
      <p:cxnSp>
        <p:nvCxnSpPr>
          <p:cNvPr id="87" name="Straight Arrow Connector 86"/>
          <p:cNvCxnSpPr>
            <a:stCxn id="160" idx="0"/>
            <a:endCxn id="58" idx="2"/>
          </p:cNvCxnSpPr>
          <p:nvPr/>
        </p:nvCxnSpPr>
        <p:spPr>
          <a:xfrm flipV="1">
            <a:off x="10969193" y="2819332"/>
            <a:ext cx="1765" cy="787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844712" y="2842450"/>
            <a:ext cx="7271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(8) calls</a:t>
            </a:r>
          </a:p>
        </p:txBody>
      </p:sp>
      <p:sp>
        <p:nvSpPr>
          <p:cNvPr id="93" name="Oval 92"/>
          <p:cNvSpPr/>
          <p:nvPr/>
        </p:nvSpPr>
        <p:spPr>
          <a:xfrm>
            <a:off x="10380491" y="4825879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380491" y="5591354"/>
            <a:ext cx="1180934" cy="3530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0380491" y="5002421"/>
            <a:ext cx="1180934" cy="772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0427025" y="5187648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MonetDB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643831" y="3517684"/>
            <a:ext cx="1045313" cy="7248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136" name="Straight Arrow Connector 135"/>
          <p:cNvCxnSpPr>
            <a:endCxn id="135" idx="1"/>
          </p:cNvCxnSpPr>
          <p:nvPr/>
        </p:nvCxnSpPr>
        <p:spPr>
          <a:xfrm>
            <a:off x="8237838" y="3874514"/>
            <a:ext cx="405993" cy="5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60" idx="2"/>
            <a:endCxn id="93" idx="0"/>
          </p:cNvCxnSpPr>
          <p:nvPr/>
        </p:nvCxnSpPr>
        <p:spPr>
          <a:xfrm>
            <a:off x="10969193" y="4156430"/>
            <a:ext cx="1765" cy="66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0896384" y="4131674"/>
            <a:ext cx="7271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(9) runs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870256" y="5316543"/>
            <a:ext cx="1534561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  <p:cxnSp>
        <p:nvCxnSpPr>
          <p:cNvPr id="192" name="Straight Arrow Connector 191"/>
          <p:cNvCxnSpPr>
            <a:stCxn id="22" idx="2"/>
            <a:endCxn id="188" idx="0"/>
          </p:cNvCxnSpPr>
          <p:nvPr/>
        </p:nvCxnSpPr>
        <p:spPr>
          <a:xfrm>
            <a:off x="3632973" y="4929830"/>
            <a:ext cx="4564" cy="3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564556" y="4939705"/>
            <a:ext cx="7844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220" name="Straight Arrow Connector 219"/>
          <p:cNvCxnSpPr>
            <a:stCxn id="135" idx="3"/>
            <a:endCxn id="160" idx="1"/>
          </p:cNvCxnSpPr>
          <p:nvPr/>
        </p:nvCxnSpPr>
        <p:spPr>
          <a:xfrm>
            <a:off x="9689144" y="3880085"/>
            <a:ext cx="682285" cy="1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9595043" y="3566737"/>
            <a:ext cx="8260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(7) calls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261251" y="6384126"/>
            <a:ext cx="727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*calls = sync        *runs = </a:t>
            </a:r>
            <a:r>
              <a:rPr lang="en-US" dirty="0" err="1"/>
              <a:t>async</a:t>
            </a:r>
            <a:r>
              <a:rPr lang="en-US" dirty="0"/>
              <a:t>         *experiment = more than one algorithm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8160157" y="1024226"/>
            <a:ext cx="352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Worker Service (many)</a:t>
            </a:r>
          </a:p>
        </p:txBody>
      </p:sp>
      <p:cxnSp>
        <p:nvCxnSpPr>
          <p:cNvPr id="137" name="Straight Arrow Connector 136"/>
          <p:cNvCxnSpPr>
            <a:stCxn id="21" idx="3"/>
          </p:cNvCxnSpPr>
          <p:nvPr/>
        </p:nvCxnSpPr>
        <p:spPr>
          <a:xfrm>
            <a:off x="7305513" y="3848688"/>
            <a:ext cx="8611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21" idx="3"/>
          </p:cNvCxnSpPr>
          <p:nvPr/>
        </p:nvCxnSpPr>
        <p:spPr>
          <a:xfrm>
            <a:off x="7305513" y="3848688"/>
            <a:ext cx="854644" cy="70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0371429" y="3606623"/>
            <a:ext cx="1195527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06405" y="1033308"/>
            <a:ext cx="61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Service</a:t>
            </a:r>
          </a:p>
        </p:txBody>
      </p:sp>
    </p:spTree>
    <p:extLst>
      <p:ext uri="{BB962C8B-B14F-4D97-AF65-F5344CB8AC3E}">
        <p14:creationId xmlns:p14="http://schemas.microsoft.com/office/powerpoint/2010/main" val="147456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Supplementary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 finalized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6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832919" y="171967"/>
            <a:ext cx="11027120" cy="62121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1319835" y="1026763"/>
            <a:ext cx="5382719" cy="508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5" y="247773"/>
            <a:ext cx="2579350" cy="703184"/>
          </a:xfrm>
        </p:spPr>
        <p:txBody>
          <a:bodyPr>
            <a:normAutofit fontScale="90000"/>
          </a:bodyPr>
          <a:lstStyle/>
          <a:p>
            <a:r>
              <a:rPr lang="en-US" dirty="0"/>
              <a:t>MIP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634" y="1866500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9267" y="1736251"/>
            <a:ext cx="1195058" cy="8962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761313" y="2184397"/>
            <a:ext cx="81795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261251" y="6384126"/>
            <a:ext cx="727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*calls = sync        *runs = </a:t>
            </a:r>
            <a:r>
              <a:rPr lang="en-US" dirty="0" err="1"/>
              <a:t>async</a:t>
            </a:r>
            <a:r>
              <a:rPr lang="en-US" dirty="0"/>
              <a:t>         *experiment = more than one algorithm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319834" y="1113836"/>
            <a:ext cx="53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Service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6961985" y="1300905"/>
            <a:ext cx="4719270" cy="2883917"/>
          </a:xfrm>
          <a:prstGeom prst="borderCallout1">
            <a:avLst>
              <a:gd name="adj1" fmla="val 50063"/>
              <a:gd name="adj2" fmla="val 359"/>
              <a:gd name="adj3" fmla="val 31524"/>
              <a:gd name="adj4" fmla="val -40752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Initializes a Worker Handler providing the relative experiment parameters (e.g. datasets used).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Calls the Worker Handler, to create the input view of the algorithm (dataset, columns, filters, input from previous algorithm,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 … 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Calls the Algorithm Flow, providing the Worker Handler.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(!) The available Experiment Flows will be predefined from the system, NOT the algorithm developer.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29248" y="1736251"/>
            <a:ext cx="1320687" cy="9015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2774325" y="2184398"/>
            <a:ext cx="954923" cy="2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6904" y="1829039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(1) calls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22312" y="3668489"/>
            <a:ext cx="1534561" cy="7265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Handler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1506" y="3420199"/>
            <a:ext cx="1264269" cy="122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2965" y="2759678"/>
            <a:ext cx="2211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(2) initializes workers</a:t>
            </a:r>
          </a:p>
          <a:p>
            <a:r>
              <a:rPr lang="en-US" dirty="0"/>
              <a:t>(3) creates input 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5704" y="2774591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(4) calls</a:t>
            </a:r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2213641" y="2637757"/>
            <a:ext cx="2175951" cy="782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89592" y="2637757"/>
            <a:ext cx="1" cy="1030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33423" y="4315401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8042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832919" y="171967"/>
            <a:ext cx="11027120" cy="62121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1319835" y="1026763"/>
            <a:ext cx="5382719" cy="508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5" y="247773"/>
            <a:ext cx="2579350" cy="703184"/>
          </a:xfrm>
        </p:spPr>
        <p:txBody>
          <a:bodyPr>
            <a:normAutofit fontScale="90000"/>
          </a:bodyPr>
          <a:lstStyle/>
          <a:p>
            <a:r>
              <a:rPr lang="en-US" dirty="0"/>
              <a:t>MIP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634" y="1866500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9267" y="1736251"/>
            <a:ext cx="1195058" cy="8962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761313" y="2184397"/>
            <a:ext cx="81795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261251" y="6384126"/>
            <a:ext cx="727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*calls = sync        *runs = </a:t>
            </a:r>
            <a:r>
              <a:rPr lang="en-US" dirty="0" err="1"/>
              <a:t>async</a:t>
            </a:r>
            <a:r>
              <a:rPr lang="en-US" dirty="0"/>
              <a:t>         *experiment = more than one algorithm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319834" y="1113836"/>
            <a:ext cx="53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Service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2575783" y="3424100"/>
            <a:ext cx="3770696" cy="1977140"/>
          </a:xfrm>
          <a:prstGeom prst="borderCallout1">
            <a:avLst>
              <a:gd name="adj1" fmla="val 50063"/>
              <a:gd name="adj2" fmla="val 359"/>
              <a:gd name="adj3" fmla="val -39666"/>
              <a:gd name="adj4" fmla="val -11094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Exposes the algorithm/experiment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Provides an endpoint to run experiments.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Calls the Experiment Flow with the experiment parameters.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29248" y="1736251"/>
            <a:ext cx="1320687" cy="9015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2774325" y="2184398"/>
            <a:ext cx="954923" cy="2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6904" y="1829039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(1) calls</a:t>
            </a:r>
          </a:p>
        </p:txBody>
      </p:sp>
    </p:spTree>
    <p:extLst>
      <p:ext uri="{BB962C8B-B14F-4D97-AF65-F5344CB8AC3E}">
        <p14:creationId xmlns:p14="http://schemas.microsoft.com/office/powerpoint/2010/main" val="184470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832919" y="171967"/>
            <a:ext cx="11027120" cy="62121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1319835" y="1026763"/>
            <a:ext cx="5382719" cy="508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5" y="247773"/>
            <a:ext cx="2579350" cy="703184"/>
          </a:xfrm>
        </p:spPr>
        <p:txBody>
          <a:bodyPr>
            <a:normAutofit fontScale="90000"/>
          </a:bodyPr>
          <a:lstStyle/>
          <a:p>
            <a:r>
              <a:rPr lang="en-US" dirty="0"/>
              <a:t>MIP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634" y="1866500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9267" y="1736251"/>
            <a:ext cx="1195058" cy="8962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761313" y="2184397"/>
            <a:ext cx="81795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261251" y="6384126"/>
            <a:ext cx="727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*calls = sync        *runs = </a:t>
            </a:r>
            <a:r>
              <a:rPr lang="en-US" dirty="0" err="1"/>
              <a:t>async</a:t>
            </a:r>
            <a:r>
              <a:rPr lang="en-US" dirty="0"/>
              <a:t>         *experiment = more than one algorithm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319834" y="1113836"/>
            <a:ext cx="53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Service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29248" y="1736251"/>
            <a:ext cx="1320687" cy="9015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2774325" y="2184398"/>
            <a:ext cx="954923" cy="2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6904" y="1829039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(1) calls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22312" y="3668489"/>
            <a:ext cx="1534561" cy="7265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Handler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1506" y="3420199"/>
            <a:ext cx="1264269" cy="122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2965" y="2759678"/>
            <a:ext cx="2211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(2) initializes workers</a:t>
            </a:r>
          </a:p>
          <a:p>
            <a:r>
              <a:rPr lang="en-US" dirty="0"/>
              <a:t>(3) creates input 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5704" y="2774591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(4) calls</a:t>
            </a:r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2213641" y="2637757"/>
            <a:ext cx="2175951" cy="782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89592" y="2637757"/>
            <a:ext cx="1" cy="1030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22312" y="4948341"/>
            <a:ext cx="1534561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72137" y="4427573"/>
            <a:ext cx="7844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89593" y="4395051"/>
            <a:ext cx="0" cy="553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56873" y="2728432"/>
            <a:ext cx="2226106" cy="130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3562" y="3685062"/>
            <a:ext cx="10210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(6) runs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66129" y="4028446"/>
            <a:ext cx="2218710" cy="3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56873" y="4031770"/>
            <a:ext cx="2237222" cy="1191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84839" y="1026764"/>
            <a:ext cx="4307411" cy="5086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384839" y="1082302"/>
            <a:ext cx="44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Worker Service (many)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1579267" y="1017420"/>
            <a:ext cx="4039361" cy="1782848"/>
          </a:xfrm>
          <a:prstGeom prst="borderCallout1">
            <a:avLst>
              <a:gd name="adj1" fmla="val 97811"/>
              <a:gd name="adj2" fmla="val 49507"/>
              <a:gd name="adj3" fmla="val 148783"/>
              <a:gd name="adj4" fmla="val 54681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Contains the worker worker information to be used from an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Provides an interface, of possible tasks that can be executed on the workers.</a:t>
            </a:r>
            <a:endParaRPr lang="el-G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Handles the task execution on the workers.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33423" y="4315401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6594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832919" y="171967"/>
            <a:ext cx="11027120" cy="62121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1319835" y="1026763"/>
            <a:ext cx="5382719" cy="508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65" y="247773"/>
            <a:ext cx="2579350" cy="703184"/>
          </a:xfrm>
        </p:spPr>
        <p:txBody>
          <a:bodyPr>
            <a:normAutofit fontScale="90000"/>
          </a:bodyPr>
          <a:lstStyle/>
          <a:p>
            <a:r>
              <a:rPr lang="en-US" dirty="0"/>
              <a:t>MIP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634" y="1866500"/>
            <a:ext cx="610679" cy="6357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UI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9267" y="1736251"/>
            <a:ext cx="1195058" cy="8962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761313" y="2184397"/>
            <a:ext cx="81795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261251" y="6384126"/>
            <a:ext cx="727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*calls = sync        *runs = </a:t>
            </a:r>
            <a:r>
              <a:rPr lang="en-US" dirty="0" err="1"/>
              <a:t>async</a:t>
            </a:r>
            <a:r>
              <a:rPr lang="en-US" dirty="0"/>
              <a:t>         *experiment = more than one algorithm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319834" y="1113836"/>
            <a:ext cx="53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Service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29248" y="1736251"/>
            <a:ext cx="1320687" cy="9015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2774325" y="2184398"/>
            <a:ext cx="954923" cy="2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6904" y="1829039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(1) calls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22312" y="3668489"/>
            <a:ext cx="1534561" cy="7265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Handler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1506" y="3420199"/>
            <a:ext cx="1264269" cy="122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2965" y="2759678"/>
            <a:ext cx="2211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(2) initializes workers</a:t>
            </a:r>
          </a:p>
          <a:p>
            <a:r>
              <a:rPr lang="en-US" dirty="0"/>
              <a:t>(3) creates input 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5704" y="2774591"/>
            <a:ext cx="897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(4) calls</a:t>
            </a:r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2213641" y="2637757"/>
            <a:ext cx="2175951" cy="782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89592" y="2637757"/>
            <a:ext cx="1" cy="1030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22312" y="4948341"/>
            <a:ext cx="1534561" cy="5498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72137" y="4427573"/>
            <a:ext cx="7844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89593" y="4395051"/>
            <a:ext cx="0" cy="553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56873" y="2728432"/>
            <a:ext cx="2226106" cy="130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3562" y="3685062"/>
            <a:ext cx="10210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(6) runs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66129" y="4028446"/>
            <a:ext cx="2218710" cy="3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56873" y="4031770"/>
            <a:ext cx="2237222" cy="1191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84839" y="1026764"/>
            <a:ext cx="4307411" cy="5086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384839" y="1082302"/>
            <a:ext cx="44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Worker Service (many)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1579267" y="1017420"/>
            <a:ext cx="4269598" cy="1782848"/>
          </a:xfrm>
          <a:prstGeom prst="borderCallout1">
            <a:avLst>
              <a:gd name="adj1" fmla="val 97811"/>
              <a:gd name="adj2" fmla="val 49507"/>
              <a:gd name="adj3" fmla="val 134459"/>
              <a:gd name="adj4" fmla="val 29189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Written from the algorithm developer,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Controls the flow of the algorithm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Uses the Worker Handler to execute tasks, on the workers.</a:t>
            </a:r>
            <a:endParaRPr lang="el-GR" sz="1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3423" y="4315401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845775" y="4031770"/>
            <a:ext cx="776537" cy="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77828" y="3628730"/>
            <a:ext cx="912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(5) uses</a:t>
            </a:r>
          </a:p>
        </p:txBody>
      </p:sp>
    </p:spTree>
    <p:extLst>
      <p:ext uri="{BB962C8B-B14F-4D97-AF65-F5344CB8AC3E}">
        <p14:creationId xmlns:p14="http://schemas.microsoft.com/office/powerpoint/2010/main" val="261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6961</TotalTime>
  <Words>1968</Words>
  <Application>Microsoft Office PowerPoint</Application>
  <PresentationFormat>Widescreen</PresentationFormat>
  <Paragraphs>803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MIP Federated Analytics Engine </vt:lpstr>
      <vt:lpstr>PowerPoint Presentation</vt:lpstr>
      <vt:lpstr>MIP Engine</vt:lpstr>
      <vt:lpstr>MIP Engine</vt:lpstr>
      <vt:lpstr>Supplementary Slides</vt:lpstr>
      <vt:lpstr>MIP Engine</vt:lpstr>
      <vt:lpstr>MIP Engine</vt:lpstr>
      <vt:lpstr>MIP Engine</vt:lpstr>
      <vt:lpstr>MIP Engine</vt:lpstr>
      <vt:lpstr>MIP Engine</vt:lpstr>
      <vt:lpstr>MIP Engine</vt:lpstr>
      <vt:lpstr>MIP Engine</vt:lpstr>
      <vt:lpstr>MIP Engine</vt:lpstr>
      <vt:lpstr>MIP Engine</vt:lpstr>
      <vt:lpstr>PowerPoint Presentation</vt:lpstr>
      <vt:lpstr>MIP Engine Services</vt:lpstr>
      <vt:lpstr>MIP Engine Service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Worker Handler Considerations</vt:lpstr>
      <vt:lpstr>Choosing Container Orchestration Engine for our Cluster</vt:lpstr>
      <vt:lpstr>Extras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Exareme 2</dc:title>
  <dc:creator>Thanasis</dc:creator>
  <cp:lastModifiedBy>Thanasis</cp:lastModifiedBy>
  <cp:revision>152</cp:revision>
  <dcterms:created xsi:type="dcterms:W3CDTF">2020-12-11T13:02:50Z</dcterms:created>
  <dcterms:modified xsi:type="dcterms:W3CDTF">2020-12-31T09:37:02Z</dcterms:modified>
</cp:coreProperties>
</file>