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C894444-2733-4B3E-B40F-61C4E9DCD95B}">
  <a:tblStyle styleId="{DC894444-2733-4B3E-B40F-61C4E9DCD9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d5f33e9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d5f33e9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d5f33e9d3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d5f33e9d3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d5f33e9d3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d5f33e9d3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d5f33e9d3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d5f33e9d3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d5f33e9d3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d5f33e9d3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refresh rate to allow for reactive arm control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Robust code to be safe for use in human environments, causing no damage to the manipulator or its surroundings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Modular, to allow for easy implementation and modification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and Adaptable, to allow for use with a large range of manipulators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d5f33e9d3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d5f33e9d3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d5f33e9d3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d5f33e9d3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d5df6e0f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d5df6e0f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d5f33e9d3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d5f33e9d3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d5df6e0f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d5df6e0f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d6e81cee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d6e81cee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d5f33e9d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d5f33e9d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bf860cb5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bf860cb5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bf860cb5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bf860cb5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d5df6e0f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d5df6e0f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d6e81ceea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d6e81ceea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8d6e81ce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8d6e81ce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d5df6e0f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d5df6e0f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d5df6e0f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d5df6e0f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d5f33e9d3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d5f33e9d3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d5f33e9d3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d5f33e9d3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d5f33e9d3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d5f33e9d3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d5f33e9d3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d5f33e9d3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d5f33e9d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d5f33e9d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d5f33e9d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d5f33e9d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d5f33e9d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d5f33e9d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Relationship Id="rId5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rive.google.com/file/d/1Bea80ZA-x5vXtV8Ib670pYVmrQ-uf26Z/view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rive.google.com/file/d/12VxAueIcRXCcusPSCiMFcJ9ZA3Llp47O/view" TargetMode="External"/><Relationship Id="rId4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00700"/>
            <a:ext cx="8520600" cy="13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Collision monitoring for robotic manipulators</a:t>
            </a:r>
            <a:endParaRPr sz="3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70825" y="2352300"/>
            <a:ext cx="7699200" cy="8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</a:rPr>
              <a:t>July </a:t>
            </a:r>
            <a:r>
              <a:rPr i="1" lang="en" sz="1800">
                <a:solidFill>
                  <a:schemeClr val="dk1"/>
                </a:solidFill>
              </a:rPr>
              <a:t>13th, 2020</a:t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Team Members:</a:t>
            </a:r>
            <a:r>
              <a:rPr lang="en" sz="1800">
                <a:solidFill>
                  <a:schemeClr val="dk1"/>
                </a:solidFill>
              </a:rPr>
              <a:t> Alan Gomez, Samuel Parra, Brennan Penfold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Supervisor:</a:t>
            </a:r>
            <a:r>
              <a:rPr lang="en" sz="1800">
                <a:solidFill>
                  <a:schemeClr val="dk1"/>
                </a:solidFill>
              </a:rPr>
              <a:t> Djordje Vukcevic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09" y="3578425"/>
            <a:ext cx="1044565" cy="1300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5500" y="3578425"/>
            <a:ext cx="984189" cy="1300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 b="8155" l="0" r="0" t="0"/>
          <a:stretch/>
        </p:blipFill>
        <p:spPr>
          <a:xfrm>
            <a:off x="1613936" y="3578425"/>
            <a:ext cx="955401" cy="1300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475" y="265356"/>
            <a:ext cx="2764118" cy="50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39701" y="216275"/>
            <a:ext cx="2257574" cy="6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8">
            <a:alphaModFix/>
          </a:blip>
          <a:srcRect b="0" l="8817" r="10873" t="0"/>
          <a:stretch/>
        </p:blipFill>
        <p:spPr>
          <a:xfrm>
            <a:off x="3725875" y="3578350"/>
            <a:ext cx="1044575" cy="13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2875" y="1518924"/>
            <a:ext cx="3819425" cy="26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DMPs: Dynamic Movement Primitives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52475"/>
            <a:ext cx="489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Any smooth movement can be generated with a DMP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Always converge to the goal 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Adapt to changes in goals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Differential equations are translation invariant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Duration of the movement can be controlled without changing the trajectory </a:t>
            </a:r>
            <a:endParaRPr/>
          </a:p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DMPs: Dynamic Movement Primitives</a:t>
            </a:r>
            <a:endParaRPr/>
          </a:p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422450" y="2134475"/>
            <a:ext cx="8322900" cy="23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 = Velocity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K = Spring constant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 = Goal position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x = Current position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x</a:t>
            </a:r>
            <a:r>
              <a:rPr lang="en" sz="900"/>
              <a:t>0 </a:t>
            </a:r>
            <a:r>
              <a:rPr lang="en" sz="1600"/>
              <a:t>= Initial position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 = Dampening factor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 = Phase variable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f(s) = Parameterized nonlinear function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p(x, v) = Obstacle avoidance function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813" y="1316700"/>
            <a:ext cx="6214176" cy="66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to object avoidance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Give more natural trajectory motion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Time and location invariant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Adaptive to goal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Adaptive to moving obstacles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099" y="1637800"/>
            <a:ext cx="3523275" cy="24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4"/>
          <p:cNvSpPr txBox="1"/>
          <p:nvPr/>
        </p:nvSpPr>
        <p:spPr>
          <a:xfrm>
            <a:off x="7537375" y="4254125"/>
            <a:ext cx="6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requirements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 refresh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Robust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Modular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Generic and adaptable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esign choices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152475"/>
            <a:ext cx="8520600" cy="3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 Refresh rate: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 C++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Consider operation speeds when programming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Using Eigen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Robust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Used unit test driven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Significant time went into planning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Modular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Planning and Class diagrams used in designing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Package structure used in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Generic and adaptable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Used interfaces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Modular design</a:t>
            </a:r>
            <a:endParaRPr/>
          </a:p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15892"/>
            <a:ext cx="8520601" cy="231171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mplementation</a:t>
            </a:r>
            <a:endParaRPr/>
          </a:p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 Implementation</a:t>
            </a:r>
            <a:endParaRPr/>
          </a:p>
        </p:txBody>
      </p:sp>
      <p:sp>
        <p:nvSpPr>
          <p:cNvPr id="179" name="Google Shape;17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524078"/>
            <a:ext cx="8520603" cy="2489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esting and analysis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 monitoring library: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Theoretical refresh rate ~200Hz</a:t>
            </a:r>
            <a:endParaRPr sz="1500"/>
          </a:p>
        </p:txBody>
      </p:sp>
      <p:sp>
        <p:nvSpPr>
          <p:cNvPr id="187" name="Google Shape;18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88" name="Google Shape;188;p29"/>
          <p:cNvGraphicFramePr/>
          <p:nvPr/>
        </p:nvGraphicFramePr>
        <p:xfrm>
          <a:off x="952500" y="168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{DC894444-2733-4B3E-B40F-61C4E9DCD95B}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(seconds)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Initialise Arm and Monitor class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0.00103831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Initialise Object and add to Monitor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0.00000276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Update the arms position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0.00012871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Calculate the distance to an obstacle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0.00026022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Distance to the arms own links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0.00199209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and Analysis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Single Arm</a:t>
            </a:r>
            <a:endParaRPr/>
          </a:p>
        </p:txBody>
      </p:sp>
      <p:sp>
        <p:nvSpPr>
          <p:cNvPr id="195" name="Google Shape;19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341" y="1419555"/>
            <a:ext cx="3564039" cy="3205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273" y="1490248"/>
            <a:ext cx="3604175" cy="328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3550" y="1490248"/>
            <a:ext cx="3412784" cy="32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31" title="SingleAr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collision monitoring library in C++.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collision monitoring library to implement “Biologically-inspired dynamical systems for movement generation: automatic real-time goal adaptation and obstacle avoidance”, H. Hoffmann et al., 2019 [2].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Extend the implementation to avoid collisions between two manipulators.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Test the implementation with simulations.</a:t>
            </a:r>
            <a:endParaRPr>
              <a:highlight>
                <a:srgbClr val="00FF00"/>
              </a:highlight>
            </a:endParaRPr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and Analysis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Single Arm</a:t>
            </a:r>
            <a:endParaRPr/>
          </a:p>
        </p:txBody>
      </p:sp>
      <p:sp>
        <p:nvSpPr>
          <p:cNvPr id="213" name="Google Shape;21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921" y="1550858"/>
            <a:ext cx="3356109" cy="3264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1675" y="1534899"/>
            <a:ext cx="3427675" cy="329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and Analysis</a:t>
            </a:r>
            <a:endParaRPr/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Single Arm</a:t>
            </a:r>
            <a:endParaRPr/>
          </a:p>
        </p:txBody>
      </p:sp>
      <p:sp>
        <p:nvSpPr>
          <p:cNvPr id="222" name="Google Shape;22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625" y="1533875"/>
            <a:ext cx="3037475" cy="31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6550" y="1578350"/>
            <a:ext cx="3391675" cy="32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and Analysis</a:t>
            </a:r>
            <a:endParaRPr/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Dual </a:t>
            </a:r>
            <a:r>
              <a:rPr lang="en"/>
              <a:t>Arm</a:t>
            </a:r>
            <a:endParaRPr/>
          </a:p>
        </p:txBody>
      </p:sp>
      <p:sp>
        <p:nvSpPr>
          <p:cNvPr id="231" name="Google Shape;23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2" name="Google Shape;2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425" y="1397101"/>
            <a:ext cx="5710375" cy="31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5" title="DualAr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and Analysis</a:t>
            </a:r>
            <a:endParaRPr/>
          </a:p>
        </p:txBody>
      </p:sp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Dual Arm</a:t>
            </a:r>
            <a:endParaRPr/>
          </a:p>
        </p:txBody>
      </p:sp>
      <p:sp>
        <p:nvSpPr>
          <p:cNvPr id="245" name="Google Shape;24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6" name="Google Shape;2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558" y="1600375"/>
            <a:ext cx="3543485" cy="32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3775" y="1613931"/>
            <a:ext cx="4070950" cy="3239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Achievements: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Successful</a:t>
            </a:r>
            <a:r>
              <a:rPr lang="en"/>
              <a:t> </a:t>
            </a:r>
            <a:r>
              <a:rPr lang="en"/>
              <a:t>integration</a:t>
            </a:r>
            <a:r>
              <a:rPr lang="en"/>
              <a:t> of collision monitoring and </a:t>
            </a:r>
            <a:r>
              <a:rPr lang="en"/>
              <a:t>avoidance</a:t>
            </a:r>
            <a:r>
              <a:rPr lang="en"/>
              <a:t> techniques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Robust collision monitoring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Successful implementation of potential field method with two manipulators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Improvements: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Optimisation of self </a:t>
            </a:r>
            <a:r>
              <a:rPr lang="en"/>
              <a:t>collision</a:t>
            </a:r>
            <a:r>
              <a:rPr lang="en"/>
              <a:t> monitoring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shapes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Take into account the body of the manipulator in the collision avoidance algorithm.</a:t>
            </a:r>
            <a:endParaRPr/>
          </a:p>
        </p:txBody>
      </p:sp>
      <p:sp>
        <p:nvSpPr>
          <p:cNvPr id="254" name="Google Shape;25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60" name="Google Shape;26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[1] H. Hoffmann, P. Pastor, D.-H. Park, and S. Schaal, “Biologically-inspired dynamical systems for movement generation: Automatic real-time goal adaptation and obstacle avoidance,” in 2009 IEEE International Conference on Robotics and Automation, Kobe, May 2009, pp. 2587–2592, doi: 10.1109/ROBOT.2009.5152423.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/>
              <a:t>[2] O. Khatib, “Real-Time Obstacle Avoidance for Manipulators and Mobile Robots” The International Journal of Robotics Research, vol.5, no. 1, pp. 90–98, Mar. 1986, doi: 10.1177/027836498600500106.</a:t>
            </a:r>
            <a:endParaRPr sz="1300"/>
          </a:p>
        </p:txBody>
      </p:sp>
      <p:sp>
        <p:nvSpPr>
          <p:cNvPr id="261" name="Google Shape;26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Collision detection and monitoring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8675"/>
            <a:ext cx="441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calculation of the distances</a:t>
            </a:r>
            <a:r>
              <a:rPr lang="en"/>
              <a:t> between primitives considers the following cases: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Distance between two s</a:t>
            </a:r>
            <a:r>
              <a:rPr lang="en"/>
              <a:t>pheres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Distance between a sphere and a capsule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Distance between two capsules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900" y="1170125"/>
            <a:ext cx="3441158" cy="3541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Real-Time Obstacle Avoidance for Manipulators and Mobile Robots, Oussama Khatib, 1986 [1].</a:t>
            </a:r>
            <a:endParaRPr/>
          </a:p>
        </p:txBody>
      </p:sp>
      <p:grpSp>
        <p:nvGrpSpPr>
          <p:cNvPr id="82" name="Google Shape;82;p16"/>
          <p:cNvGrpSpPr/>
          <p:nvPr/>
        </p:nvGrpSpPr>
        <p:grpSpPr>
          <a:xfrm>
            <a:off x="2221000" y="1474700"/>
            <a:ext cx="4580100" cy="3205050"/>
            <a:chOff x="431650" y="1496425"/>
            <a:chExt cx="4580100" cy="3205050"/>
          </a:xfrm>
        </p:grpSpPr>
        <p:pic>
          <p:nvPicPr>
            <p:cNvPr id="83" name="Google Shape;8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1650" y="1496425"/>
              <a:ext cx="4457700" cy="2571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6"/>
            <p:cNvSpPr txBox="1"/>
            <p:nvPr/>
          </p:nvSpPr>
          <p:spPr>
            <a:xfrm>
              <a:off x="431650" y="4068175"/>
              <a:ext cx="4580100" cy="63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Figure 1. Displacement of a 4 dof manipulator inside an enclosure [1].</a:t>
              </a:r>
              <a:endParaRPr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between a sphere and a capsule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9425" l="28702" r="26955" t="10969"/>
          <a:stretch/>
        </p:blipFill>
        <p:spPr>
          <a:xfrm>
            <a:off x="1107506" y="1017725"/>
            <a:ext cx="2699144" cy="284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4">
            <a:alphaModFix/>
          </a:blip>
          <a:srcRect b="9428" l="30539" r="27465" t="0"/>
          <a:stretch/>
        </p:blipFill>
        <p:spPr>
          <a:xfrm>
            <a:off x="5604150" y="1017725"/>
            <a:ext cx="2246699" cy="284960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2698825" y="4401675"/>
            <a:ext cx="37755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Figure 2. Distance </a:t>
            </a:r>
            <a:r>
              <a:rPr lang="en" sz="1100"/>
              <a:t>between</a:t>
            </a:r>
            <a:r>
              <a:rPr lang="en" sz="1100"/>
              <a:t> Sphere and capsule.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Distance between two capsules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2922900" y="4401675"/>
            <a:ext cx="3298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Figure 3. Representation of two links as capsules.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b="0" l="16690" r="4133" t="0"/>
          <a:stretch/>
        </p:blipFill>
        <p:spPr>
          <a:xfrm>
            <a:off x="311699" y="1407300"/>
            <a:ext cx="4114801" cy="292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4">
            <a:alphaModFix/>
          </a:blip>
          <a:srcRect b="0" l="15384" r="15411" t="0"/>
          <a:stretch/>
        </p:blipFill>
        <p:spPr>
          <a:xfrm>
            <a:off x="4875700" y="1407300"/>
            <a:ext cx="3596752" cy="292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2173950" y="4401675"/>
            <a:ext cx="47961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Figure 4. Reprojection of the second link onto the xoy plane of the first link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0" l="16343" r="20063" t="0"/>
          <a:stretch/>
        </p:blipFill>
        <p:spPr>
          <a:xfrm>
            <a:off x="296050" y="742950"/>
            <a:ext cx="4129599" cy="365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4">
            <a:alphaModFix/>
          </a:blip>
          <a:srcRect b="0" l="21362" r="16300" t="0"/>
          <a:stretch/>
        </p:blipFill>
        <p:spPr>
          <a:xfrm>
            <a:off x="4572000" y="742950"/>
            <a:ext cx="4048201" cy="365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3747438" y="4398264"/>
            <a:ext cx="16491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Figure 5. Final distance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050" y="304800"/>
            <a:ext cx="7267892" cy="4093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Potential Field Method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499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Final result is the sum of many parts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Compared to other methods: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Traditional manipulator trajectory methods struggle with changing environments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Other techniques can produce unnatural or impossible movements</a:t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5625" y="1158150"/>
            <a:ext cx="3352475" cy="282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7026000" y="3591750"/>
            <a:ext cx="1848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[3]</a:t>
            </a:r>
            <a:endParaRPr sz="1100">
              <a:solidFill>
                <a:schemeClr val="dk1"/>
              </a:solidFill>
            </a:endParaRPr>
          </a:p>
          <a:p>
            <a:pPr indent="0" lvl="0" marL="215900" marR="508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