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40BAB5-7229-4FB7-8535-897CE156DE98}">
  <a:tblStyle styleId="{E440BAB5-7229-4FB7-8535-897CE156DE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f33e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f33e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5f33e9d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5f33e9d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f33e9d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f33e9d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5f33e9d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5f33e9d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5f33e9d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5f33e9d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refresh rate to allow for reactive arm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code to be safe for use in human environments, causing no damage to the manipulator or its surroundings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Modular, to allow for easy implementation and modification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and Adaptable, to allow for use with a large range of manipulators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5f33e9d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5f33e9d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5f33e9d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5f33e9d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5df6e0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5df6e0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d5f33e9d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d5f33e9d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d5df6e0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d5df6e0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6e81ce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d6e81ce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5f33e9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5f33e9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f860cb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f860cb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f860cb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bf860cb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5df6e0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d5df6e0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d6e81cee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d6e81cee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d6e81c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d6e81c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5df6e0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5df6e0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d5df6e0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d5df6e0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5f33e9d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5f33e9d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5f33e9d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5f33e9d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5f33e9d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5f33e9d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5f33e9d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5f33e9d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5f33e9d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5f33e9d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5f33e9d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5f33e9d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5f33e9d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d5f33e9d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1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Bea80ZA-x5vXtV8Ib670pYVmrQ-uf26Z/view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2VxAueIcRXCcusPSCiMFcJ9ZA3Llp47O/view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0700"/>
            <a:ext cx="85206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Collision monitoring for robotic manipulators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825" y="2352300"/>
            <a:ext cx="76992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July </a:t>
            </a:r>
            <a:r>
              <a:rPr i="1" lang="en" sz="1800">
                <a:solidFill>
                  <a:schemeClr val="dk1"/>
                </a:solidFill>
              </a:rPr>
              <a:t>13th, 2020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Team Members:</a:t>
            </a:r>
            <a:r>
              <a:rPr lang="en" sz="1800">
                <a:solidFill>
                  <a:schemeClr val="dk1"/>
                </a:solidFill>
              </a:rPr>
              <a:t> Alan Gomez, Samuel Parra, Brennan Penfold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Supervisor:</a:t>
            </a:r>
            <a:r>
              <a:rPr lang="en" sz="1800">
                <a:solidFill>
                  <a:schemeClr val="dk1"/>
                </a:solidFill>
              </a:rPr>
              <a:t> Djordje Vukcevic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9" y="3578425"/>
            <a:ext cx="1044565" cy="130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500" y="3578425"/>
            <a:ext cx="984189" cy="130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8155" l="0" r="0" t="0"/>
          <a:stretch/>
        </p:blipFill>
        <p:spPr>
          <a:xfrm>
            <a:off x="1613936" y="3578425"/>
            <a:ext cx="955401" cy="13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" y="265356"/>
            <a:ext cx="2764118" cy="50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701" y="216275"/>
            <a:ext cx="2257574" cy="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/>
          </a:blip>
          <a:srcRect b="0" l="8817" r="10873" t="0"/>
          <a:stretch/>
        </p:blipFill>
        <p:spPr>
          <a:xfrm>
            <a:off x="3725875" y="3578350"/>
            <a:ext cx="1044575" cy="1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875" y="1518924"/>
            <a:ext cx="3819425" cy="26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DMPs: Dynamic Movement Primitives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8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smooth movement can be generated with a DMP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converge to the goal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 to changes in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Differential equations are translation invariant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Duration of the movement can be controlled without changing the trajectory 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DMPs: Dynamic Movement Primitives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422450" y="2134475"/>
            <a:ext cx="8322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 = Velocity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 = Spring constant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 = Goal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 = Current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</a:t>
            </a:r>
            <a:r>
              <a:rPr lang="en" sz="900"/>
              <a:t>0 </a:t>
            </a:r>
            <a:r>
              <a:rPr lang="en" sz="1600"/>
              <a:t>= Initial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= Dampening factor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 = Phase variable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f(s) = Parameterized nonlinear function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p(x, v) = Obstacle avoidance function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13" y="1316700"/>
            <a:ext cx="6214176" cy="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object avoidance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more natural trajectory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and location invariant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to goal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to moving obstacles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99" y="1637800"/>
            <a:ext cx="3523275" cy="24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7537375" y="4254125"/>
            <a:ext cx="6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refresh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Generic and adaptable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choices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Refresh rate: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 operation speeds when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Eigen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unit test driven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Significant time went into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Planning and Class diagrams used in designing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 structure used in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Generic and adaptable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Modular design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5892"/>
            <a:ext cx="8520601" cy="231171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mplementation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Implementation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24078"/>
            <a:ext cx="8520603" cy="248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esting and analysis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monitoring library: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Theoretical refresh rate ~250Hz on Intel i5-7200U 2.5GHz running ubuntu 16.04</a:t>
            </a:r>
            <a:endParaRPr sz="1500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952500" y="16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{E440BAB5-7229-4FB7-8535-897CE156DE98}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(seconds)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Initialise Arm and Monitor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0.00103831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Initialise Object and add to Monitor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the arms 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0.00012871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Calculate the distance to an obstacle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0.00026022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 to the arms own links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0.00199209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Arm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341" y="1419555"/>
            <a:ext cx="3564039" cy="320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73" y="1490248"/>
            <a:ext cx="3604175" cy="32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550" y="1490248"/>
            <a:ext cx="3412784" cy="32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1" title="SingleAr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collision monitoring library in C++.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collision monitoring library to implement “Biologically-inspired dynamical systems for movement generation: automatic real-time goal adaptation and obstacle avoidance”, H. Hoffmann et al., 2019 [2].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implementation to avoid collisions between two manipulators.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Test the implementation with simulations.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Arm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25" y="1533875"/>
            <a:ext cx="3037475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550" y="1578350"/>
            <a:ext cx="3391675" cy="32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Arm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21" y="1550858"/>
            <a:ext cx="3356109" cy="326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675" y="1534899"/>
            <a:ext cx="3427675" cy="32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Dual </a:t>
            </a:r>
            <a:r>
              <a:rPr lang="en"/>
              <a:t>Arm</a:t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425" y="1397101"/>
            <a:ext cx="5710375" cy="31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 title="DualAr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Dual Arm</a:t>
            </a:r>
            <a:endParaRPr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58" y="1600375"/>
            <a:ext cx="3543485" cy="3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775" y="1613931"/>
            <a:ext cx="4070950" cy="323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</a:t>
            </a:r>
            <a:r>
              <a:rPr lang="en"/>
              <a:t> </a:t>
            </a:r>
            <a:r>
              <a:rPr lang="en"/>
              <a:t>integration</a:t>
            </a:r>
            <a:r>
              <a:rPr lang="en"/>
              <a:t> of collision monitoring and </a:t>
            </a:r>
            <a:r>
              <a:rPr lang="en"/>
              <a:t>avoidance</a:t>
            </a:r>
            <a:r>
              <a:rPr lang="en"/>
              <a:t> techniques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 collision monitoring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 implementation of potential field method with two manipulators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Optimisation of self </a:t>
            </a:r>
            <a:r>
              <a:rPr lang="en"/>
              <a:t>collision</a:t>
            </a:r>
            <a:r>
              <a:rPr lang="en"/>
              <a:t>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Implementation of null-space control algorithm</a:t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H. Hoffmann, P. Pastor, D.-H. Park, and S. Schaal, “Biologically-inspired dynamical systems for movement generation: Automatic real-time goal adaptation and obstacle avoidance,” in 2009 IEEE International Conference on Robotics and Automation, Kobe, May 2009, pp. 2587–2592, doi: 10.1109/ROBOT.2009.5152423.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[2] O. Khatib, “Real-Time Obstacle Avoidance for Manipulators and Mobile Robots” The International Journal of Robotics Research, vol.5, no. 1, pp. 90–98, Mar. 1986, doi: 10.1177/027836498600500106.</a:t>
            </a:r>
            <a:endParaRPr sz="1300"/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Collision detection and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8675"/>
            <a:ext cx="44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calculation of the distances</a:t>
            </a:r>
            <a:r>
              <a:rPr lang="en"/>
              <a:t> between primitives considers the following cases: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two s</a:t>
            </a:r>
            <a:r>
              <a:rPr lang="en"/>
              <a:t>pheres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a sphere and a capsule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two capsules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170125"/>
            <a:ext cx="3441158" cy="354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Obstacle Avoidance for Manipulators and Mobile Robots, Oussama Khatib, 1986 [1].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2221000" y="1474700"/>
            <a:ext cx="4580100" cy="3205050"/>
            <a:chOff x="431650" y="1496425"/>
            <a:chExt cx="4580100" cy="3205050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650" y="1496425"/>
              <a:ext cx="4457700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431650" y="4068175"/>
              <a:ext cx="4580100" cy="6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Figure 1. Displacement of a 4 dof manipulator inside an enclosure [1].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a sphere and a capsule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9425" l="28702" r="26955" t="10969"/>
          <a:stretch/>
        </p:blipFill>
        <p:spPr>
          <a:xfrm>
            <a:off x="1107506" y="1017725"/>
            <a:ext cx="2699144" cy="28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9428" l="30539" r="27465" t="0"/>
          <a:stretch/>
        </p:blipFill>
        <p:spPr>
          <a:xfrm>
            <a:off x="5604150" y="1017725"/>
            <a:ext cx="2246699" cy="284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698825" y="4401675"/>
            <a:ext cx="3775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2. Distance </a:t>
            </a:r>
            <a:r>
              <a:rPr lang="en" sz="1100"/>
              <a:t>between</a:t>
            </a:r>
            <a:r>
              <a:rPr lang="en" sz="1100"/>
              <a:t> Sphere and capsule.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Distance between two capsules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922900" y="4401675"/>
            <a:ext cx="3298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3. Representation of two links as capsules.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16690" r="4133" t="0"/>
          <a:stretch/>
        </p:blipFill>
        <p:spPr>
          <a:xfrm>
            <a:off x="311699" y="1407300"/>
            <a:ext cx="4114801" cy="29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15384" r="15411" t="0"/>
          <a:stretch/>
        </p:blipFill>
        <p:spPr>
          <a:xfrm>
            <a:off x="4875700" y="1407300"/>
            <a:ext cx="3596752" cy="29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173950" y="4401675"/>
            <a:ext cx="4796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4. Reprojection of the second link onto the xoy plane of the first link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16343" r="20063" t="0"/>
          <a:stretch/>
        </p:blipFill>
        <p:spPr>
          <a:xfrm>
            <a:off x="296050" y="742950"/>
            <a:ext cx="4129599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21362" r="16300" t="0"/>
          <a:stretch/>
        </p:blipFill>
        <p:spPr>
          <a:xfrm>
            <a:off x="4572000" y="742950"/>
            <a:ext cx="4048201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747438" y="4398264"/>
            <a:ext cx="1649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5. Final distance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50" y="304800"/>
            <a:ext cx="7267892" cy="409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Potential Field Method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4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result is the sum of many parts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Compared to other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Traditional manipulator trajectory methods struggle with changing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techniques can produce unnatural or impossible movements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25" y="1158150"/>
            <a:ext cx="3352475" cy="28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026000" y="3591750"/>
            <a:ext cx="184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[3]</a:t>
            </a:r>
            <a:endParaRPr sz="1100">
              <a:solidFill>
                <a:schemeClr val="dk1"/>
              </a:solidFill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