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1" r:id="rId3"/>
    <p:sldId id="422" r:id="rId5"/>
    <p:sldId id="259" r:id="rId6"/>
    <p:sldId id="370" r:id="rId7"/>
    <p:sldId id="371" r:id="rId8"/>
    <p:sldId id="372" r:id="rId9"/>
    <p:sldId id="375" r:id="rId10"/>
    <p:sldId id="376" r:id="rId11"/>
    <p:sldId id="377" r:id="rId12"/>
    <p:sldId id="378" r:id="rId13"/>
    <p:sldId id="379" r:id="rId14"/>
    <p:sldId id="380" r:id="rId15"/>
    <p:sldId id="419" r:id="rId16"/>
    <p:sldId id="382" r:id="rId17"/>
    <p:sldId id="456" r:id="rId18"/>
    <p:sldId id="440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23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9D66B05F-D423-4A11-9FF1-F5901BEB31AC}" type="datetime1">
              <a:rPr lang="zh-CN" altLang="en-US"/>
            </a:fld>
            <a:endParaRPr lang="zh-CN" altLang="en-US" sz="1200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9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单击此处编辑母版文本样式</a:t>
            </a:r>
            <a:endParaRPr lang="zh-CN" altLang="en-US">
              <a:sym typeface="+mn-ea"/>
            </a:endParaRP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第二级</a:t>
            </a:r>
            <a:endParaRPr lang="zh-CN" altLang="en-US">
              <a:sym typeface="+mn-ea"/>
            </a:endParaRP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第三级</a:t>
            </a:r>
            <a:endParaRPr lang="zh-CN" altLang="en-US">
              <a:sym typeface="+mn-ea"/>
            </a:endParaRP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第四级</a:t>
            </a:r>
            <a:endParaRPr lang="zh-CN" altLang="en-US">
              <a:sym typeface="+mn-ea"/>
            </a:endParaRP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第五级</a:t>
            </a:r>
            <a:endParaRPr lang="zh-CN" altLang="en-US">
              <a:sym typeface="+mn-ea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6BD299C1-4962-4C04-8AB6-24E5E225D8FF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F5308-EF0A-4A2E-A091-0C572FAD78C5}" type="slidenum">
              <a:rPr altLang="en-US" sz="1200" noProof="1">
                <a:latin typeface="Calibri" panose="020F0502020204030204" pitchFamily="34" charset="0"/>
              </a:rPr>
            </a:fld>
            <a:endParaRPr lang="zh-CN" altLang="en-US" sz="1200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03C55-82BD-4E27-9E65-0BD6E138363E}" type="slidenum">
              <a:rPr altLang="en-US" sz="1200" noProof="1"/>
            </a:fld>
            <a:endParaRPr lang="zh-CN" altLang="en-US" sz="1200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0CFC5-601A-47A1-8880-140EF9200A23}" type="slidenum">
              <a:rPr altLang="en-US" sz="1200" noProof="1"/>
            </a:fld>
            <a:endParaRPr lang="zh-CN" altLang="en-US" sz="1200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8A529-4176-4E5C-9C1D-995C99544B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D4C57-EF0E-4E0C-85A6-F732D41B00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4C624-3E93-4B54-BC5A-A376E945E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868ED-6E02-4DF9-9BDE-8A5453A774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37B71-16DC-4828-96A9-A96C47C89C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C1325-0A19-4281-87AB-645BDF5EDE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C1B60-BB4E-432F-9CE8-6A920F1963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690A8-5D42-4142-931C-B9CA8CCCFB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92487-C82B-4726-B157-BF917C1604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5" name="日期占位符 1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F348A63-0FF9-4676-A6F6-25347D1C89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8585-EA9B-4B63-AFFA-C560F4FB12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C86B12B-D871-4904-BB93-FE226C54F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6335B-0834-4C49-A44B-1A390B1504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/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385763" y="882650"/>
            <a:ext cx="83851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37F7E787-05F0-49A3-A8D0-7EB791A8211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5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9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2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9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17500" y="1738313"/>
            <a:ext cx="68151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6"/>
          <p:cNvGrpSpPr/>
          <p:nvPr/>
        </p:nvGrpSpPr>
        <p:grpSpPr bwMode="auto">
          <a:xfrm>
            <a:off x="466725" y="904402"/>
            <a:ext cx="4930775" cy="749300"/>
            <a:chOff x="0" y="0"/>
            <a:chExt cx="7443710" cy="704848"/>
          </a:xfrm>
        </p:grpSpPr>
        <p:sp>
          <p:nvSpPr>
            <p:cNvPr id="19458" name="矩形 17"/>
            <p:cNvSpPr>
              <a:spLocks noChangeArrowheads="1"/>
            </p:cNvSpPr>
            <p:nvPr/>
          </p:nvSpPr>
          <p:spPr bwMode="auto">
            <a:xfrm>
              <a:off x="281441" y="355846"/>
              <a:ext cx="7162269" cy="34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Android Studio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提供种查看项目文件的模式。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459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2.1.2 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项目结构</a:t>
              </a:r>
              <a:endParaRPr lang="zh-CN" altLang="en-US"/>
            </a:p>
          </p:txBody>
        </p:sp>
      </p:grpSp>
      <p:sp>
        <p:nvSpPr>
          <p:cNvPr id="14341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4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9462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3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5" name="矩形 2"/>
          <p:cNvSpPr>
            <a:spLocks noChangeArrowheads="1"/>
          </p:cNvSpPr>
          <p:nvPr/>
        </p:nvSpPr>
        <p:spPr bwMode="auto">
          <a:xfrm>
            <a:off x="5940425" y="4614863"/>
            <a:ext cx="15986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2.10 Project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面板</a:t>
            </a:r>
            <a:endParaRPr lang="zh-CN" altLang="en-US"/>
          </a:p>
        </p:txBody>
      </p:sp>
      <p:sp>
        <p:nvSpPr>
          <p:cNvPr id="14348" name="矩形 12"/>
          <p:cNvSpPr>
            <a:spLocks noChangeArrowheads="1"/>
          </p:cNvSpPr>
          <p:nvPr/>
        </p:nvSpPr>
        <p:spPr bwMode="auto">
          <a:xfrm>
            <a:off x="1208088" y="4603750"/>
            <a:ext cx="13509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2.9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文件模式</a:t>
            </a:r>
            <a:endParaRPr lang="zh-CN" altLang="en-US"/>
          </a:p>
        </p:txBody>
      </p:sp>
      <p:pic>
        <p:nvPicPr>
          <p:cNvPr id="19467" name="图片 1" descr="QQ截图201909061036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003889"/>
            <a:ext cx="2074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图片 2" descr="QQ截图201909061038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638175"/>
            <a:ext cx="280035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ldLvl="0"/>
      <p:bldP spid="14345" grpId="0"/>
      <p:bldP spid="143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6"/>
          <p:cNvGrpSpPr/>
          <p:nvPr/>
        </p:nvGrpSpPr>
        <p:grpSpPr bwMode="auto">
          <a:xfrm>
            <a:off x="827088" y="757238"/>
            <a:ext cx="7789862" cy="749300"/>
            <a:chOff x="0" y="0"/>
            <a:chExt cx="7443710" cy="704900"/>
          </a:xfrm>
        </p:grpSpPr>
        <p:sp>
          <p:nvSpPr>
            <p:cNvPr id="20482" name="矩形 17"/>
            <p:cNvSpPr>
              <a:spLocks noChangeArrowheads="1"/>
            </p:cNvSpPr>
            <p:nvPr/>
          </p:nvSpPr>
          <p:spPr bwMode="auto">
            <a:xfrm>
              <a:off x="281441" y="355847"/>
              <a:ext cx="7162269" cy="349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83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2.1.2 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项目结构</a:t>
              </a:r>
              <a:endParaRPr lang="zh-CN" altLang="en-US"/>
            </a:p>
          </p:txBody>
        </p:sp>
      </p:grpSp>
      <p:sp>
        <p:nvSpPr>
          <p:cNvPr id="15365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66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0486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7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0488" name="图片 4" descr="358062-20170606001901012-20806480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33338"/>
            <a:ext cx="25273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1" descr="QQ截图20190906104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219200"/>
            <a:ext cx="3586163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6"/>
          <p:cNvGrpSpPr/>
          <p:nvPr/>
        </p:nvGrpSpPr>
        <p:grpSpPr bwMode="auto">
          <a:xfrm>
            <a:off x="827088" y="757238"/>
            <a:ext cx="7789862" cy="2146300"/>
            <a:chOff x="0" y="0"/>
            <a:chExt cx="7443710" cy="2021404"/>
          </a:xfrm>
        </p:grpSpPr>
        <p:sp>
          <p:nvSpPr>
            <p:cNvPr id="21506" name="矩形 17"/>
            <p:cNvSpPr>
              <a:spLocks noChangeArrowheads="1"/>
            </p:cNvSpPr>
            <p:nvPr/>
          </p:nvSpPr>
          <p:spPr bwMode="auto">
            <a:xfrm>
              <a:off x="281441" y="355844"/>
              <a:ext cx="7162269" cy="1665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Gradle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</a:t>
              </a: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自动化构建工具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可以</a:t>
              </a:r>
              <a:r>
                <a:rPr lang="zh-CN" altLang="en-US" sz="1400" u="sng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自动化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地进行</a:t>
              </a:r>
              <a:r>
                <a:rPr lang="zh-CN" altLang="en-US" sz="1400" u="sng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软件构建、测试、发布、部署、软件打包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07" name="矩形 18"/>
            <p:cNvSpPr>
              <a:spLocks noChangeArrowheads="1"/>
            </p:cNvSpPr>
            <p:nvPr/>
          </p:nvSpPr>
          <p:spPr bwMode="auto">
            <a:xfrm>
              <a:off x="0" y="0"/>
              <a:ext cx="2469497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2.1.3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自动构建工具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Gradle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389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390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1510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1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1512" name="图片 1" descr="tim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10" y="2643755"/>
            <a:ext cx="17049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0" name="文本框 2"/>
          <p:cNvSpPr>
            <a:spLocks noChangeArrowheads="1"/>
          </p:cNvSpPr>
          <p:nvPr/>
        </p:nvSpPr>
        <p:spPr bwMode="auto">
          <a:xfrm>
            <a:off x="2232025" y="1679575"/>
            <a:ext cx="723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</a:t>
            </a:r>
            <a:endParaRPr lang="zh-CN" altLang="en-US" sz="3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436" name="组合 11"/>
          <p:cNvGrpSpPr/>
          <p:nvPr/>
        </p:nvGrpSpPr>
        <p:grpSpPr bwMode="auto">
          <a:xfrm>
            <a:off x="3683000" y="1365250"/>
            <a:ext cx="4027488" cy="1509713"/>
            <a:chOff x="0" y="0"/>
            <a:chExt cx="4026267" cy="1510790"/>
          </a:xfrm>
        </p:grpSpPr>
        <p:sp>
          <p:nvSpPr>
            <p:cNvPr id="22532" name="TextBox 4"/>
            <p:cNvSpPr>
              <a:spLocks noChangeArrowheads="1"/>
            </p:cNvSpPr>
            <p:nvPr/>
          </p:nvSpPr>
          <p:spPr bwMode="auto">
            <a:xfrm>
              <a:off x="0" y="0"/>
              <a:ext cx="4026267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altLang="zh-CN" sz="3000" b="1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Comprehensive Program</a:t>
              </a:r>
              <a:endParaRPr lang="zh-CN" altLang="en-US" sz="3000" b="1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2533" name="文本框 8"/>
            <p:cNvSpPr>
              <a:spLocks noChangeArrowheads="1"/>
            </p:cNvSpPr>
            <p:nvPr/>
          </p:nvSpPr>
          <p:spPr bwMode="auto">
            <a:xfrm>
              <a:off x="585898" y="703339"/>
              <a:ext cx="1356056" cy="807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zh-CN" altLang="en-US" sz="2400" b="1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综合实验</a:t>
              </a:r>
              <a:endParaRPr lang="zh-CN" altLang="en-US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zh-CN" altLang="en-US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9" grpId="0" bldLvl="0" animBg="1"/>
      <p:bldP spid="1844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108"/>
          <p:cNvSpPr>
            <a:spLocks noChangeArrowheads="1"/>
          </p:cNvSpPr>
          <p:nvPr/>
        </p:nvSpPr>
        <p:spPr bwMode="auto">
          <a:xfrm>
            <a:off x="539750" y="266700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期末：综合实验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6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3555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6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3557" name="椭圆 27"/>
          <p:cNvSpPr>
            <a:spLocks noChangeArrowheads="1"/>
          </p:cNvSpPr>
          <p:nvPr/>
        </p:nvSpPr>
        <p:spPr bwMode="auto">
          <a:xfrm rot="10800000" flipV="1">
            <a:off x="4067175" y="3848100"/>
            <a:ext cx="962025" cy="9636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tIns="36000" anchor="ctr"/>
          <a:lstStyle/>
          <a:p>
            <a:pPr algn="ctr"/>
            <a:endParaRPr lang="zh-CN" altLang="en-US" sz="3000" b="1">
              <a:solidFill>
                <a:srgbClr val="41445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pic>
        <p:nvPicPr>
          <p:cNvPr id="23558" name="图片 1" descr="QQ图片2019090610475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484" y="247180"/>
            <a:ext cx="1613108" cy="467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2" descr="QQ截图20190906104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882650"/>
            <a:ext cx="3071813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3" descr="QQ截图201909061049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39713"/>
            <a:ext cx="33115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文本框 4"/>
          <p:cNvSpPr txBox="1">
            <a:spLocks noChangeArrowheads="1"/>
          </p:cNvSpPr>
          <p:nvPr/>
        </p:nvSpPr>
        <p:spPr bwMode="auto">
          <a:xfrm>
            <a:off x="254000" y="4597400"/>
            <a:ext cx="30718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800"/>
              <a:t>https://github.com/HBU/AndroidTest/tree/master/MainGrid</a:t>
            </a:r>
            <a:endParaRPr lang="zh-CN" altLang="en-US" sz="800"/>
          </a:p>
        </p:txBody>
      </p:sp>
      <p:sp>
        <p:nvSpPr>
          <p:cNvPr id="23562" name="文本框 5"/>
          <p:cNvSpPr txBox="1">
            <a:spLocks noChangeArrowheads="1"/>
          </p:cNvSpPr>
          <p:nvPr/>
        </p:nvSpPr>
        <p:spPr bwMode="auto">
          <a:xfrm>
            <a:off x="271463" y="4322763"/>
            <a:ext cx="1265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Source Code </a:t>
            </a:r>
            <a:r>
              <a:rPr lang="zh-CN" altLang="en-US" sz="1200"/>
              <a:t>：</a:t>
            </a:r>
            <a:endParaRPr lang="zh-CN" altLang="en-US" sz="1200"/>
          </a:p>
        </p:txBody>
      </p:sp>
    </p:spTree>
    <p:custDataLst>
      <p:tags r:id="rId4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第二次实验课：制作一个简易计算器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52340" y="805180"/>
            <a:ext cx="2320290" cy="4121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5" y="785495"/>
            <a:ext cx="2005965" cy="41414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/>
          <p:cNvSpPr txBox="1"/>
          <p:nvPr/>
        </p:nvSpPr>
        <p:spPr>
          <a:xfrm>
            <a:off x="861834" y="166616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二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825875" y="1250950"/>
            <a:ext cx="4562390" cy="297656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2.1 </a:t>
            </a:r>
            <a:r>
              <a:rPr lang="zh-CN" altLang="en-US" sz="1400" b="1" dirty="0">
                <a:sym typeface="+mn-ea"/>
              </a:rPr>
              <a:t>第一个应用程序</a:t>
            </a:r>
            <a:endParaRPr lang="zh-CN" altLang="en-US" sz="1400" b="1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   2.1.1 </a:t>
            </a:r>
            <a:r>
              <a:rPr lang="zh-CN" altLang="en-US" sz="1400" dirty="0">
                <a:sym typeface="+mn-ea"/>
              </a:rPr>
              <a:t>创建</a:t>
            </a:r>
            <a:r>
              <a:rPr lang="en-US" altLang="zh-CN" sz="1400" dirty="0">
                <a:sym typeface="+mn-ea"/>
              </a:rPr>
              <a:t>android</a:t>
            </a:r>
            <a:r>
              <a:rPr lang="zh-CN" altLang="en-US" sz="1400" dirty="0">
                <a:sym typeface="+mn-ea"/>
              </a:rPr>
              <a:t>项目</a:t>
            </a: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   2.1.2 android</a:t>
            </a:r>
            <a:r>
              <a:rPr lang="zh-CN" altLang="en-US" sz="1400" dirty="0">
                <a:sym typeface="+mn-ea"/>
              </a:rPr>
              <a:t>项目结构</a:t>
            </a: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   2.1.3 </a:t>
            </a:r>
            <a:r>
              <a:rPr lang="zh-CN" altLang="en-US" sz="1400" dirty="0">
                <a:sym typeface="+mn-ea"/>
              </a:rPr>
              <a:t>自动构建工具</a:t>
            </a:r>
            <a:r>
              <a:rPr lang="en-US" altLang="zh-CN" sz="1400" dirty="0" err="1">
                <a:sym typeface="+mn-ea"/>
              </a:rPr>
              <a:t>Gradle</a:t>
            </a: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2.1.4 </a:t>
            </a:r>
            <a:r>
              <a:rPr lang="zh-CN" altLang="en-US" sz="1400" dirty="0">
                <a:sym typeface="+mn-ea"/>
              </a:rPr>
              <a:t>辅助工具介绍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2.2  </a:t>
            </a:r>
            <a:r>
              <a:rPr lang="zh-CN" altLang="en-US" sz="1400" b="1" dirty="0">
                <a:sym typeface="+mn-ea"/>
              </a:rPr>
              <a:t>综合案例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ym typeface="+mn-ea"/>
              </a:rPr>
              <a:t>2.3 </a:t>
            </a:r>
            <a:r>
              <a:rPr lang="zh-CN" altLang="en-US" sz="1400" b="1" dirty="0">
                <a:sym typeface="+mn-ea"/>
              </a:rPr>
              <a:t>本章小结</a:t>
            </a:r>
            <a:r>
              <a:rPr lang="en-US" altLang="zh-CN" sz="1400" b="1" dirty="0">
                <a:sym typeface="+mn-ea"/>
              </a:rPr>
              <a:t> </a:t>
            </a:r>
            <a:endParaRPr lang="en-US" altLang="zh-CN" sz="1400" b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  <a:defRPr/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5873" y="699594"/>
            <a:ext cx="2015745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Android项目</a:t>
            </a:r>
            <a:endParaRPr lang="zh-CN" altLang="en-US" sz="2400" b="1" kern="1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8388" y="4300538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0" name="文本框 2"/>
          <p:cNvSpPr>
            <a:spLocks noChangeArrowheads="1"/>
          </p:cNvSpPr>
          <p:nvPr/>
        </p:nvSpPr>
        <p:spPr bwMode="auto">
          <a:xfrm>
            <a:off x="2232025" y="1679575"/>
            <a:ext cx="723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</a:t>
            </a:r>
            <a:endParaRPr lang="zh-CN" altLang="en-US" sz="3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4" name="组合 11"/>
          <p:cNvGrpSpPr/>
          <p:nvPr/>
        </p:nvGrpSpPr>
        <p:grpSpPr bwMode="auto">
          <a:xfrm>
            <a:off x="3683000" y="1365250"/>
            <a:ext cx="3198813" cy="1165225"/>
            <a:chOff x="0" y="0"/>
            <a:chExt cx="3198381" cy="1165321"/>
          </a:xfrm>
        </p:grpSpPr>
        <p:sp>
          <p:nvSpPr>
            <p:cNvPr id="12292" name="TextBox 4"/>
            <p:cNvSpPr>
              <a:spLocks noChangeArrowheads="1"/>
            </p:cNvSpPr>
            <p:nvPr/>
          </p:nvSpPr>
          <p:spPr bwMode="auto">
            <a:xfrm>
              <a:off x="0" y="0"/>
              <a:ext cx="3198381" cy="53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r>
                <a:rPr lang="en-US" altLang="zh-CN" sz="3000" b="1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First application</a:t>
              </a:r>
              <a:endParaRPr lang="zh-CN" altLang="en-US" sz="3000" b="1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12293" name="文本框 8"/>
            <p:cNvSpPr>
              <a:spLocks noChangeArrowheads="1"/>
            </p:cNvSpPr>
            <p:nvPr/>
          </p:nvSpPr>
          <p:spPr bwMode="auto">
            <a:xfrm>
              <a:off x="154986" y="726739"/>
              <a:ext cx="2292936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zh-CN" altLang="en-US" sz="2400" b="1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第一个应用程序</a:t>
              </a:r>
              <a:endParaRPr lang="zh-CN" altLang="en-US"/>
            </a:p>
          </p:txBody>
        </p:sp>
      </p:grpSp>
      <p:sp>
        <p:nvSpPr>
          <p:cNvPr id="5127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27" grpId="0" bldLvl="0" animBg="1"/>
      <p:bldP spid="512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6"/>
          <p:cNvGrpSpPr/>
          <p:nvPr/>
        </p:nvGrpSpPr>
        <p:grpSpPr bwMode="auto">
          <a:xfrm>
            <a:off x="261938" y="938213"/>
            <a:ext cx="7789862" cy="747712"/>
            <a:chOff x="0" y="0"/>
            <a:chExt cx="7443710" cy="705460"/>
          </a:xfrm>
        </p:grpSpPr>
        <p:sp>
          <p:nvSpPr>
            <p:cNvPr id="13314" name="矩形 17"/>
            <p:cNvSpPr>
              <a:spLocks noChangeArrowheads="1"/>
            </p:cNvSpPr>
            <p:nvPr/>
          </p:nvSpPr>
          <p:spPr bwMode="auto">
            <a:xfrm>
              <a:off x="281441" y="355844"/>
              <a:ext cx="7162269" cy="34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、打开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 Studio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，新建工程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15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6149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50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3318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9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54" name="矩形 2"/>
          <p:cNvSpPr>
            <a:spLocks noChangeArrowheads="1"/>
          </p:cNvSpPr>
          <p:nvPr/>
        </p:nvSpPr>
        <p:spPr bwMode="auto">
          <a:xfrm>
            <a:off x="1465456" y="4487760"/>
            <a:ext cx="267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Start a new Android Studio project</a:t>
            </a:r>
            <a:endParaRPr lang="en-US" altLang="zh-CN" dirty="0"/>
          </a:p>
        </p:txBody>
      </p:sp>
      <p:sp>
        <p:nvSpPr>
          <p:cNvPr id="13321" name="文本框 1"/>
          <p:cNvSpPr txBox="1">
            <a:spLocks noChangeArrowheads="1"/>
          </p:cNvSpPr>
          <p:nvPr/>
        </p:nvSpPr>
        <p:spPr bwMode="auto">
          <a:xfrm>
            <a:off x="4932025" y="3003780"/>
            <a:ext cx="403327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C:\Users\</a:t>
            </a:r>
            <a:r>
              <a:rPr lang="en-US" altLang="zh-CN" sz="1200" dirty="0">
                <a:solidFill>
                  <a:srgbClr val="0070C0"/>
                </a:solidFill>
              </a:rPr>
              <a:t>XXX</a:t>
            </a:r>
            <a:r>
              <a:rPr lang="zh-CN" altLang="en-US" sz="1200" dirty="0"/>
              <a:t>\.gradle\wrapper\dists\</a:t>
            </a:r>
            <a:r>
              <a:rPr lang="zh-CN" altLang="en-US" sz="1200" dirty="0">
                <a:solidFill>
                  <a:srgbClr val="FF0000"/>
                </a:solidFill>
              </a:rPr>
              <a:t>gradle-</a:t>
            </a:r>
            <a:r>
              <a:rPr lang="en-US" altLang="zh-CN" sz="1200" dirty="0">
                <a:solidFill>
                  <a:srgbClr val="FF0000"/>
                </a:solidFill>
              </a:rPr>
              <a:t>6.1.1</a:t>
            </a:r>
            <a:r>
              <a:rPr lang="zh-CN" altLang="en-US" sz="1200" dirty="0">
                <a:solidFill>
                  <a:srgbClr val="FF0000"/>
                </a:solidFill>
              </a:rPr>
              <a:t>-all</a:t>
            </a:r>
            <a:r>
              <a:rPr lang="zh-CN" altLang="en-US" sz="1200" dirty="0"/>
              <a:t> ，</a:t>
            </a:r>
            <a:endParaRPr lang="zh-CN" altLang="en-US" sz="1200" dirty="0"/>
          </a:p>
          <a:p>
            <a:r>
              <a:rPr lang="zh-CN" altLang="en-US" sz="1200" dirty="0"/>
              <a:t>下载gradle，复制到相应文件夹也可以解决问题。</a:t>
            </a:r>
            <a:endParaRPr lang="zh-CN" altLang="en-US" sz="1200" dirty="0"/>
          </a:p>
          <a:p>
            <a:r>
              <a:rPr lang="zh-CN" altLang="en-US" sz="1200" dirty="0"/>
              <a:t>（注意</a:t>
            </a:r>
            <a:r>
              <a:rPr lang="en-US" altLang="zh-CN" sz="1200" dirty="0">
                <a:solidFill>
                  <a:srgbClr val="0070C0"/>
                </a:solidFill>
              </a:rPr>
              <a:t>XXX</a:t>
            </a:r>
            <a:r>
              <a:rPr lang="zh-CN" altLang="en-US" sz="1200" dirty="0"/>
              <a:t>为个人用户名，需相应修改为自己的用户名）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zh-CN" altLang="en-US" sz="1200" dirty="0"/>
              <a:t>gradle 下载地址：http://services.gradle.org/distributions/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zh-CN" altLang="en-US" sz="1200" dirty="0"/>
              <a:t>一定要注意版本号，必须要对应好。</a:t>
            </a:r>
            <a:endParaRPr lang="zh-CN" altLang="en-US" sz="1200" dirty="0"/>
          </a:p>
        </p:txBody>
      </p:sp>
      <p:pic>
        <p:nvPicPr>
          <p:cNvPr id="13322" name="图片 1" descr="QQ截图201909061004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1851700"/>
            <a:ext cx="42100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/>
      <p:bldP spid="6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6"/>
          <p:cNvGrpSpPr/>
          <p:nvPr/>
        </p:nvGrpSpPr>
        <p:grpSpPr bwMode="auto">
          <a:xfrm>
            <a:off x="207963" y="768350"/>
            <a:ext cx="7827962" cy="828675"/>
            <a:chOff x="-600715" y="-227490"/>
            <a:chExt cx="7479510" cy="781846"/>
          </a:xfrm>
        </p:grpSpPr>
        <p:sp>
          <p:nvSpPr>
            <p:cNvPr id="14338" name="矩形 17"/>
            <p:cNvSpPr>
              <a:spLocks noChangeArrowheads="1"/>
            </p:cNvSpPr>
            <p:nvPr/>
          </p:nvSpPr>
          <p:spPr bwMode="auto">
            <a:xfrm>
              <a:off x="-283474" y="203785"/>
              <a:ext cx="7162269" cy="350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、配置新工程。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39" name="矩形 18"/>
            <p:cNvSpPr>
              <a:spLocks noChangeArrowheads="1"/>
            </p:cNvSpPr>
            <p:nvPr/>
          </p:nvSpPr>
          <p:spPr bwMode="auto">
            <a:xfrm>
              <a:off x="-600715" y="-22749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7173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42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3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344" name="图片 1" descr="QQ截图2019090610054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90" y="636588"/>
            <a:ext cx="5464749" cy="439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6"/>
          <p:cNvGrpSpPr/>
          <p:nvPr/>
        </p:nvGrpSpPr>
        <p:grpSpPr bwMode="auto">
          <a:xfrm>
            <a:off x="827088" y="768350"/>
            <a:ext cx="7789862" cy="661988"/>
            <a:chOff x="0" y="0"/>
            <a:chExt cx="7443710" cy="623615"/>
          </a:xfrm>
        </p:grpSpPr>
        <p:sp>
          <p:nvSpPr>
            <p:cNvPr id="15362" name="矩形 17"/>
            <p:cNvSpPr>
              <a:spLocks noChangeArrowheads="1"/>
            </p:cNvSpPr>
            <p:nvPr/>
          </p:nvSpPr>
          <p:spPr bwMode="auto">
            <a:xfrm>
              <a:off x="281441" y="274249"/>
              <a:ext cx="7162269" cy="349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、设置应用运行模式。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63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8197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198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5366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7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68" name="图片 1" descr="QQ截图201909061009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33425"/>
            <a:ext cx="5018088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70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6387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88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273" name="矩形 2"/>
          <p:cNvSpPr>
            <a:spLocks noChangeArrowheads="1"/>
          </p:cNvSpPr>
          <p:nvPr/>
        </p:nvSpPr>
        <p:spPr bwMode="auto">
          <a:xfrm>
            <a:off x="3708400" y="4792663"/>
            <a:ext cx="1349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2.6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工程成功</a:t>
            </a:r>
            <a:endParaRPr lang="zh-CN" altLang="en-US"/>
          </a:p>
        </p:txBody>
      </p:sp>
      <p:pic>
        <p:nvPicPr>
          <p:cNvPr id="16390" name="图片 1" descr="QQ截图201909061021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36588"/>
            <a:ext cx="7675563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ldLvl="0"/>
      <p:bldP spid="112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6"/>
          <p:cNvGrpSpPr/>
          <p:nvPr/>
        </p:nvGrpSpPr>
        <p:grpSpPr bwMode="auto">
          <a:xfrm>
            <a:off x="280988" y="784225"/>
            <a:ext cx="8420100" cy="1336675"/>
            <a:chOff x="0" y="0"/>
            <a:chExt cx="3703041" cy="1170393"/>
          </a:xfrm>
        </p:grpSpPr>
        <p:sp>
          <p:nvSpPr>
            <p:cNvPr id="10248" name="矩形 17"/>
            <p:cNvSpPr/>
            <p:nvPr/>
          </p:nvSpPr>
          <p:spPr>
            <a:xfrm>
              <a:off x="113800" y="355844"/>
              <a:ext cx="3589241" cy="8145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运行</a:t>
              </a:r>
              <a:r>
                <a:rPr lang="en-US" altLang="zh-CN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HelloWorld</a:t>
              </a: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项目：</a:t>
              </a:r>
              <a:endParaRPr lang="zh-CN" altLang="en-US" sz="1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charset="0"/>
                <a:buChar char=""/>
                <a:defRPr/>
              </a:pP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选择安卓设备</a:t>
              </a:r>
              <a:endParaRPr lang="zh-CN" altLang="en-US" sz="1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charset="0"/>
                <a:buChar char=""/>
                <a:defRPr/>
              </a:pP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选择虚拟设备：如果先前没有创建虚拟的设备，需要创建虚拟设备。</a:t>
              </a:r>
              <a:endParaRPr lang="en-US" altLang="zh-CN" sz="1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1" name="矩形 18"/>
            <p:cNvSpPr>
              <a:spLocks noChangeArrowheads="1"/>
            </p:cNvSpPr>
            <p:nvPr/>
          </p:nvSpPr>
          <p:spPr bwMode="auto">
            <a:xfrm>
              <a:off x="0" y="0"/>
              <a:ext cx="2217063" cy="295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12293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29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7414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5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7416" name="图片 1" descr="QQ截图201909061028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20900"/>
            <a:ext cx="6367463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6"/>
          <p:cNvGrpSpPr/>
          <p:nvPr/>
        </p:nvGrpSpPr>
        <p:grpSpPr bwMode="auto">
          <a:xfrm>
            <a:off x="755735" y="1190121"/>
            <a:ext cx="4824335" cy="1106487"/>
            <a:chOff x="0" y="0"/>
            <a:chExt cx="6504864" cy="969946"/>
          </a:xfrm>
        </p:grpSpPr>
        <p:sp>
          <p:nvSpPr>
            <p:cNvPr id="18434" name="矩形 17"/>
            <p:cNvSpPr>
              <a:spLocks noChangeArrowheads="1"/>
            </p:cNvSpPr>
            <p:nvPr/>
          </p:nvSpPr>
          <p:spPr bwMode="auto">
            <a:xfrm>
              <a:off x="281441" y="355843"/>
              <a:ext cx="6223423" cy="302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35" name="矩形 18"/>
            <p:cNvSpPr>
              <a:spLocks noChangeArrowheads="1"/>
            </p:cNvSpPr>
            <p:nvPr/>
          </p:nvSpPr>
          <p:spPr bwMode="auto">
            <a:xfrm>
              <a:off x="0" y="0"/>
              <a:ext cx="3067930" cy="96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模拟器启动，显示界面如图所示。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模拟器中显示文字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Hello World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！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zh-CN" altLang="en-US" dirty="0"/>
            </a:p>
          </p:txBody>
        </p:sp>
      </p:grpSp>
      <p:sp>
        <p:nvSpPr>
          <p:cNvPr id="13317" name="TextBox 108"/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18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8438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9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40" name="文本框 2"/>
          <p:cNvSpPr txBox="1">
            <a:spLocks noChangeArrowheads="1"/>
          </p:cNvSpPr>
          <p:nvPr/>
        </p:nvSpPr>
        <p:spPr bwMode="auto">
          <a:xfrm>
            <a:off x="755735" y="2846892"/>
            <a:ext cx="3865563" cy="1200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【实验】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创建模拟器，完成</a:t>
            </a:r>
            <a:r>
              <a:rPr lang="en-US" altLang="zh-CN" dirty="0">
                <a:solidFill>
                  <a:srgbClr val="FF0000"/>
                </a:solidFill>
              </a:rPr>
              <a:t>Hello World 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更改里面的文字。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手机连接计算机，在手机上测试。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41" name="文本框 3"/>
          <p:cNvSpPr txBox="1">
            <a:spLocks noChangeArrowheads="1"/>
          </p:cNvSpPr>
          <p:nvPr/>
        </p:nvSpPr>
        <p:spPr bwMode="auto">
          <a:xfrm>
            <a:off x="539750" y="4364038"/>
            <a:ext cx="752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/>
              <a:t>（手机连接需打开“开发者模式” ，安装驱动，打开</a:t>
            </a:r>
            <a:r>
              <a:rPr lang="en-US" altLang="zh-CN" sz="1200" dirty="0"/>
              <a:t>USB</a:t>
            </a:r>
            <a:r>
              <a:rPr lang="zh-CN" altLang="en-US" sz="1200" dirty="0"/>
              <a:t>调试。）</a:t>
            </a:r>
            <a:endParaRPr lang="zh-CN" altLang="en-US" sz="1200" dirty="0"/>
          </a:p>
        </p:txBody>
      </p:sp>
      <p:pic>
        <p:nvPicPr>
          <p:cNvPr id="18442" name="图片 1" descr="QQ截图2019090610343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7" y="666984"/>
            <a:ext cx="2078038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10.xml><?xml version="1.0" encoding="utf-8"?>
<p:tagLst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20.xml><?xml version="1.0" encoding="utf-8"?>
<p:tagLst xmlns:p="http://schemas.openxmlformats.org/presentationml/2006/main">
  <p:tag name="KSO_WM_UNIT_PLACING_PICTURE_USER_VIEWPORT" val="{&quot;height&quot;:4624,&quot;width&quot;:2603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4"/>
</p:tagLst>
</file>

<file path=ppt/tags/tag22.xml><?xml version="1.0" encoding="utf-8"?>
<p:tagLst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4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4"/>
</p:tagLst>
</file>

<file path=ppt/tags/tag6.xml><?xml version="1.0" encoding="utf-8"?>
<p:tagLst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WPS 演示</Application>
  <PresentationFormat>全屏显示(16:9)</PresentationFormat>
  <Paragraphs>118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黑体</vt:lpstr>
      <vt:lpstr>方正中倩_GBK</vt:lpstr>
      <vt:lpstr>Calibri</vt:lpstr>
      <vt:lpstr>微软雅黑</vt:lpstr>
      <vt:lpstr>Wingdings</vt:lpstr>
      <vt:lpstr>Impact</vt:lpstr>
      <vt:lpstr>Bebas</vt:lpstr>
      <vt:lpstr>Arial Unicode MS</vt:lpstr>
      <vt:lpstr>Segoe Print</vt:lpstr>
      <vt:lpstr>1_A000120140530A11PPBG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Administrator</cp:lastModifiedBy>
  <cp:revision>143</cp:revision>
  <dcterms:created xsi:type="dcterms:W3CDTF">2014-09-01T11:16:00Z</dcterms:created>
  <dcterms:modified xsi:type="dcterms:W3CDTF">2020-09-21T14:57:40Z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