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4" r:id="rId3"/>
    <p:sldId id="295" r:id="rId5"/>
    <p:sldId id="321" r:id="rId6"/>
    <p:sldId id="296" r:id="rId7"/>
    <p:sldId id="298" r:id="rId8"/>
    <p:sldId id="299" r:id="rId9"/>
    <p:sldId id="300" r:id="rId10"/>
    <p:sldId id="322" r:id="rId11"/>
    <p:sldId id="301" r:id="rId12"/>
    <p:sldId id="302" r:id="rId13"/>
    <p:sldId id="303" r:id="rId14"/>
    <p:sldId id="304" r:id="rId15"/>
    <p:sldId id="307" r:id="rId16"/>
    <p:sldId id="309" r:id="rId17"/>
    <p:sldId id="310" r:id="rId18"/>
    <p:sldId id="313" r:id="rId19"/>
    <p:sldId id="314" r:id="rId20"/>
    <p:sldId id="318" r:id="rId21"/>
    <p:sldId id="320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524"/>
        <p:guide pos="2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22EB1446-B81E-4F1A-8E8B-D82CF5B2EBA5}" type="datetime1">
              <a:rPr lang="zh-CN" altLang="en-US"/>
            </a:fld>
            <a:endParaRPr lang="zh-CN" altLang="en-US" sz="1200"/>
          </a:p>
        </p:txBody>
      </p:sp>
      <p:sp>
        <p:nvSpPr>
          <p:cNvPr id="7172" name="幻灯片图像占位符 3"/>
          <p:cNvSpPr>
            <a:spLocks noGrp="1" noRot="1" noChangeAspect="1" noChangeArrowheads="1"/>
          </p:cNvSpPr>
          <p:nvPr>
            <p:ph type="sldImg" idx="9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>
              <a:buFontTx/>
              <a:buNone/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>
              <a:buFontTx/>
              <a:buNone/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>
              <a:buFontTx/>
              <a:buNone/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>
              <a:buFontTx/>
              <a:buNone/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485C59A2-8CAE-4302-ABD3-81E44109B13B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312A9E-B979-446D-91BA-C30790E0EC8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/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9F89D-E67C-4A3B-A405-0881C6E310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8450F-1038-4811-8F00-3FEAADE26D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F2F12-A789-4B85-8784-7DD0C232F4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0B95B-4D06-4A45-837F-F750AF5A95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CDDE3-E184-4B61-95F2-5B18ABBD97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/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5D1CF-1C06-49C3-8683-224FCA8193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FD50C-C331-42C9-9319-80E76E5910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4B7FA-F5B2-4568-90F6-BD27066EA9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KSO_Shape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KSO_Shape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15" name="日期占位符 1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18" name="页脚占位符 18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F5E74D8-5D95-4357-99CC-A5A3666806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D9E8F-BD72-428A-9933-F4B8631C61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AF2F017-E52E-4FF6-A437-B01F648B48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ED24D-6BF9-4524-83E5-6AE386D5E5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.xml"/><Relationship Id="rId14" Type="http://schemas.openxmlformats.org/officeDocument/2006/relationships/tags" Target="../tags/tag4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/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EDC56272-18F7-4461-ADEA-2C80FCCF49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5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7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9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0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3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4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5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13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4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七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18963" y="1350963"/>
            <a:ext cx="5308689" cy="26141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dirty="0">
                <a:sym typeface="+mn-ea"/>
              </a:rPr>
              <a:t>7.1 </a:t>
            </a:r>
            <a:r>
              <a:rPr lang="zh-CN" altLang="en-US" sz="1400" b="1" dirty="0">
                <a:sym typeface="+mn-ea"/>
              </a:rPr>
              <a:t>发送和接收广播</a:t>
            </a:r>
            <a:endParaRPr lang="en-US" altLang="zh-CN" sz="1400" b="1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7.1.1 </a:t>
            </a:r>
            <a:r>
              <a:rPr lang="zh-CN" altLang="en-US" sz="1400" dirty="0">
                <a:sym typeface="+mn-ea"/>
              </a:rPr>
              <a:t>发送广播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7.1.2 </a:t>
            </a:r>
            <a:r>
              <a:rPr lang="zh-CN" altLang="en-US" sz="1400" dirty="0">
                <a:sym typeface="+mn-ea"/>
              </a:rPr>
              <a:t>接收广播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7.1.3 </a:t>
            </a:r>
            <a:r>
              <a:rPr lang="zh-CN" altLang="en-US" sz="1400" dirty="0">
                <a:sym typeface="+mn-ea"/>
              </a:rPr>
              <a:t>声明广播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7.1.4 </a:t>
            </a:r>
            <a:r>
              <a:rPr lang="zh-CN" altLang="en-US" sz="1400" dirty="0">
                <a:sym typeface="+mn-ea"/>
              </a:rPr>
              <a:t>广播的生命周期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7.1.5 </a:t>
            </a:r>
            <a:r>
              <a:rPr lang="zh-CN" altLang="en-US" sz="1400" dirty="0"/>
              <a:t>常见广播</a:t>
            </a:r>
            <a:r>
              <a:rPr lang="en-US" altLang="zh-CN" sz="1400" dirty="0"/>
              <a:t>Action</a:t>
            </a:r>
            <a:r>
              <a:rPr lang="zh-CN" altLang="en-US" sz="1400" dirty="0"/>
              <a:t>常量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dirty="0">
                <a:sym typeface="+mn-ea"/>
              </a:rPr>
              <a:t>7.2</a:t>
            </a:r>
            <a:r>
              <a:rPr lang="zh-CN" altLang="en-US" sz="1400" b="1" dirty="0">
                <a:sym typeface="+mn-ea"/>
              </a:rPr>
              <a:t> 广播小实例</a:t>
            </a:r>
            <a:endParaRPr lang="en-US" altLang="zh-CN" sz="1400" b="1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dirty="0">
                <a:sym typeface="+mn-ea"/>
              </a:rPr>
              <a:t>7.3 </a:t>
            </a:r>
            <a:r>
              <a:rPr lang="zh-CN" altLang="en-US" sz="1400" b="1" dirty="0">
                <a:sym typeface="+mn-ea"/>
              </a:rPr>
              <a:t>本章小结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5875" y="771600"/>
            <a:ext cx="754053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defRPr/>
            </a:pPr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广播</a:t>
            </a:r>
            <a:endParaRPr lang="zh-CN" altLang="en-US" sz="2400" b="1" kern="1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7940" y="3975745"/>
            <a:ext cx="5319712" cy="2016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/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2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extBox 108"/>
          <p:cNvSpPr>
            <a:spLocks noChangeArrowheads="1"/>
          </p:cNvSpPr>
          <p:nvPr/>
        </p:nvSpPr>
        <p:spPr bwMode="auto">
          <a:xfrm>
            <a:off x="539750" y="266700"/>
            <a:ext cx="169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7.1.3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声明广播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517525" y="987425"/>
            <a:ext cx="80010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1600" dirty="0">
                <a:latin typeface="+mj-ea"/>
                <a:ea typeface="+mj-ea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+mj-ea"/>
                <a:ea typeface="+mj-ea"/>
                <a:sym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+mj-ea"/>
                <a:ea typeface="+mj-ea"/>
                <a:sym typeface="微软雅黑" panose="020B0503020204020204" pitchFamily="34" charset="-122"/>
              </a:rPr>
              <a:t>）两种广播注册方法的区别</a:t>
            </a:r>
            <a:endParaRPr lang="zh-CN" altLang="en-US" sz="1600" dirty="0">
              <a:latin typeface="+mj-ea"/>
              <a:ea typeface="+mj-ea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zh-CN" sz="1600" dirty="0">
              <a:latin typeface="+mj-ea"/>
              <a:ea typeface="+mj-ea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     </a:t>
            </a:r>
            <a:endParaRPr lang="en-US" altLang="zh-CN" sz="1400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marL="342900" indent="-342900">
              <a:defRPr/>
            </a:pPr>
            <a:r>
              <a:rPr lang="zh-CN" altLang="en-US" dirty="0">
                <a:sym typeface="Arial" panose="020B0604020202020204" pitchFamily="34" charset="0"/>
              </a:rPr>
              <a:t> </a:t>
            </a:r>
            <a:endParaRPr lang="zh-CN" altLang="en-US" dirty="0">
              <a:sym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zh-CN" altLang="en-US" dirty="0">
              <a:sym typeface="Arial" panose="020B0604020202020204" pitchFamily="34" charset="0"/>
            </a:endParaRPr>
          </a:p>
        </p:txBody>
      </p:sp>
      <p:pic>
        <p:nvPicPr>
          <p:cNvPr id="18436" name="图片 1" descr="944365-0ae738c6d50c0a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45" y="1779695"/>
            <a:ext cx="6788931" cy="1983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</p:spTree>
    <p:custDataLst>
      <p:tags r:id="rId3"/>
    </p:custDataLst>
  </p:cSld>
  <p:clrMapOvr>
    <a:masterClrMapping/>
  </p:clrMapOvr>
  <p:transition spd="slow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extBox 108"/>
          <p:cNvSpPr>
            <a:spLocks noChangeArrowheads="1"/>
          </p:cNvSpPr>
          <p:nvPr/>
        </p:nvSpPr>
        <p:spPr bwMode="auto">
          <a:xfrm>
            <a:off x="539750" y="2667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7.1.4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9" name="Group 4"/>
          <p:cNvGrpSpPr/>
          <p:nvPr/>
        </p:nvGrpSpPr>
        <p:grpSpPr bwMode="auto">
          <a:xfrm>
            <a:off x="2100263" y="1443038"/>
            <a:ext cx="5151437" cy="3040062"/>
            <a:chOff x="0" y="0"/>
            <a:chExt cx="5712296" cy="3040112"/>
          </a:xfrm>
        </p:grpSpPr>
        <p:sp>
          <p:nvSpPr>
            <p:cNvPr id="19460" name="AutoShape 5"/>
            <p:cNvSpPr>
              <a:spLocks noChangeArrowheads="1"/>
            </p:cNvSpPr>
            <p:nvPr/>
          </p:nvSpPr>
          <p:spPr bwMode="auto">
            <a:xfrm>
              <a:off x="2172122" y="0"/>
              <a:ext cx="1368050" cy="760027"/>
            </a:xfrm>
            <a:prstGeom prst="roundRect">
              <a:avLst>
                <a:gd name="adj" fmla="val 10000"/>
              </a:avLst>
            </a:prstGeom>
            <a:solidFill>
              <a:srgbClr val="638AA1"/>
            </a:solidFill>
            <a:ln w="25400">
              <a:solidFill>
                <a:srgbClr val="FFFFFF"/>
              </a:solidFill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1" name="Rectangle 6"/>
            <p:cNvSpPr>
              <a:spLocks noChangeArrowheads="1"/>
            </p:cNvSpPr>
            <p:nvPr/>
          </p:nvSpPr>
          <p:spPr bwMode="auto">
            <a:xfrm>
              <a:off x="2194382" y="22260"/>
              <a:ext cx="1323530" cy="71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68580" rIns="68580" bIns="6858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>
                  <a:solidFill>
                    <a:srgbClr val="FFFFFF"/>
                  </a:solidFill>
                  <a:sym typeface="宋体" panose="02010600030101010101" pitchFamily="2" charset="-122"/>
                </a:rPr>
                <a:t>发送广播</a:t>
              </a:r>
              <a:endParaRPr lang="zh-CN" altLang="en-US">
                <a:solidFill>
                  <a:srgbClr val="FFFFFF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9462" name="AutoShape 7"/>
            <p:cNvSpPr>
              <a:spLocks noChangeArrowheads="1"/>
            </p:cNvSpPr>
            <p:nvPr/>
          </p:nvSpPr>
          <p:spPr bwMode="auto">
            <a:xfrm rot="5400000">
              <a:off x="2713642" y="779028"/>
              <a:ext cx="285010" cy="34201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5C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3" name="Rectangle 8"/>
            <p:cNvSpPr>
              <a:spLocks noChangeArrowheads="1"/>
            </p:cNvSpPr>
            <p:nvPr/>
          </p:nvSpPr>
          <p:spPr bwMode="auto">
            <a:xfrm>
              <a:off x="2753544" y="807529"/>
              <a:ext cx="205208" cy="199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1500">
                <a:solidFill>
                  <a:srgbClr val="FFFFFF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9464" name="AutoShape 9"/>
            <p:cNvSpPr>
              <a:spLocks noChangeArrowheads="1"/>
            </p:cNvSpPr>
            <p:nvPr/>
          </p:nvSpPr>
          <p:spPr bwMode="auto">
            <a:xfrm>
              <a:off x="2172122" y="1140042"/>
              <a:ext cx="1368050" cy="760027"/>
            </a:xfrm>
            <a:prstGeom prst="roundRect">
              <a:avLst>
                <a:gd name="adj" fmla="val 10000"/>
              </a:avLst>
            </a:prstGeom>
            <a:solidFill>
              <a:srgbClr val="638AA1"/>
            </a:solidFill>
            <a:ln w="25400">
              <a:solidFill>
                <a:srgbClr val="FFFFFF"/>
              </a:solidFill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Rectangle 10"/>
            <p:cNvSpPr>
              <a:spLocks noChangeArrowheads="1"/>
            </p:cNvSpPr>
            <p:nvPr/>
          </p:nvSpPr>
          <p:spPr bwMode="auto">
            <a:xfrm>
              <a:off x="2194382" y="1162302"/>
              <a:ext cx="1323530" cy="71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68580" rIns="68580" bIns="6858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>
                  <a:solidFill>
                    <a:srgbClr val="FFFFFF"/>
                  </a:solidFill>
                  <a:sym typeface="宋体" panose="02010600030101010101" pitchFamily="2" charset="-122"/>
                </a:rPr>
                <a:t>接收广播</a:t>
              </a:r>
              <a:endParaRPr lang="zh-CN" altLang="en-US">
                <a:solidFill>
                  <a:srgbClr val="FFFFFF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9466" name="AutoShape 11"/>
            <p:cNvSpPr>
              <a:spLocks noChangeArrowheads="1"/>
            </p:cNvSpPr>
            <p:nvPr/>
          </p:nvSpPr>
          <p:spPr bwMode="auto">
            <a:xfrm rot="5400000">
              <a:off x="2713642" y="1919070"/>
              <a:ext cx="285010" cy="34201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5C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Rectangle 12"/>
            <p:cNvSpPr>
              <a:spLocks noChangeArrowheads="1"/>
            </p:cNvSpPr>
            <p:nvPr/>
          </p:nvSpPr>
          <p:spPr bwMode="auto">
            <a:xfrm>
              <a:off x="2753544" y="1947571"/>
              <a:ext cx="205208" cy="199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1500">
                <a:solidFill>
                  <a:srgbClr val="FFFFFF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9468" name="AutoShape 13"/>
            <p:cNvSpPr>
              <a:spLocks noChangeArrowheads="1"/>
            </p:cNvSpPr>
            <p:nvPr/>
          </p:nvSpPr>
          <p:spPr bwMode="auto">
            <a:xfrm>
              <a:off x="2172122" y="2280083"/>
              <a:ext cx="1368050" cy="760027"/>
            </a:xfrm>
            <a:prstGeom prst="roundRect">
              <a:avLst>
                <a:gd name="adj" fmla="val 10000"/>
              </a:avLst>
            </a:prstGeom>
            <a:solidFill>
              <a:srgbClr val="638AA1"/>
            </a:solidFill>
            <a:ln w="25400">
              <a:solidFill>
                <a:srgbClr val="FFFFFF"/>
              </a:solidFill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Rectangle 14"/>
            <p:cNvSpPr>
              <a:spLocks noChangeArrowheads="1"/>
            </p:cNvSpPr>
            <p:nvPr/>
          </p:nvSpPr>
          <p:spPr bwMode="auto">
            <a:xfrm>
              <a:off x="2194382" y="2302343"/>
              <a:ext cx="1323530" cy="71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68580" rIns="68580" bIns="6858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>
                  <a:solidFill>
                    <a:srgbClr val="FFFFFF"/>
                  </a:solidFill>
                  <a:sym typeface="宋体" panose="02010600030101010101" pitchFamily="2" charset="-122"/>
                </a:rPr>
                <a:t>结束</a:t>
              </a:r>
              <a:endParaRPr lang="zh-CN" altLang="en-US">
                <a:solidFill>
                  <a:srgbClr val="FFFFFF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19470" name="TextBox 1"/>
          <p:cNvSpPr>
            <a:spLocks noChangeArrowheads="1"/>
          </p:cNvSpPr>
          <p:nvPr/>
        </p:nvSpPr>
        <p:spPr bwMode="auto">
          <a:xfrm>
            <a:off x="431800" y="889000"/>
            <a:ext cx="3024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）广播的生命周期流程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矩形 3"/>
          <p:cNvSpPr>
            <a:spLocks noChangeArrowheads="1"/>
          </p:cNvSpPr>
          <p:nvPr/>
        </p:nvSpPr>
        <p:spPr bwMode="auto">
          <a:xfrm>
            <a:off x="392113" y="803275"/>
            <a:ext cx="78232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ym typeface="Arial" panose="020B0604020202020204" pitchFamily="34" charset="0"/>
              </a:rPr>
              <a:t>（</a:t>
            </a:r>
            <a:r>
              <a:rPr lang="en-US" altLang="zh-CN" sz="1600" dirty="0">
                <a:sym typeface="Arial" panose="020B0604020202020204" pitchFamily="34" charset="0"/>
              </a:rPr>
              <a:t>2</a:t>
            </a:r>
            <a:r>
              <a:rPr lang="zh-CN" altLang="en-US" sz="1600" dirty="0">
                <a:sym typeface="Arial" panose="020B0604020202020204" pitchFamily="34" charset="0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实例分析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defRPr/>
            </a:pPr>
            <a:endParaRPr lang="zh-CN" altLang="en-US" sz="1600" dirty="0">
              <a:sym typeface="Arial" panose="020B0604020202020204" pitchFamily="34" charset="0"/>
            </a:endParaRPr>
          </a:p>
          <a:p>
            <a:pPr eaLnBrk="1" hangingPunct="1"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483" name="Picture 2" descr="device-2012-06-19-2124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276350"/>
            <a:ext cx="212566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2665412" y="803275"/>
            <a:ext cx="6154882" cy="798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点击按钮时，向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发送一个广播。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视窗观察看到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如下图所示 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dirty="0">
              <a:sym typeface="Arial" panose="020B0604020202020204" pitchFamily="34" charset="0"/>
            </a:endParaRPr>
          </a:p>
        </p:txBody>
      </p:sp>
      <p:pic>
        <p:nvPicPr>
          <p:cNvPr id="20485" name="Picture 2" descr="C:\Users\LIUNIN~1\AppData\Local\Temp\ksohtml\wps9600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1" y="1785937"/>
            <a:ext cx="4642210" cy="76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Box 108"/>
          <p:cNvSpPr>
            <a:spLocks noChangeArrowheads="1"/>
          </p:cNvSpPr>
          <p:nvPr/>
        </p:nvSpPr>
        <p:spPr bwMode="auto">
          <a:xfrm>
            <a:off x="539750" y="2667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7.1.4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5" name="矩形 3"/>
          <p:cNvSpPr>
            <a:spLocks noChangeArrowheads="1"/>
          </p:cNvSpPr>
          <p:nvPr/>
        </p:nvSpPr>
        <p:spPr bwMode="auto">
          <a:xfrm>
            <a:off x="2665411" y="3291800"/>
            <a:ext cx="61548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再一次点击按钮，向Android再发一次广播，则此时日志信息，如图所示：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pic>
        <p:nvPicPr>
          <p:cNvPr id="20488" name="Picture 2" descr="C:\Users\LIUNIN~1\AppData\Local\Temp\ksohtml\wpsE835.tm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1" y="3799724"/>
            <a:ext cx="4640621" cy="94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5"/>
    </p:custDataLst>
  </p:cSld>
  <p:clrMapOvr>
    <a:masterClrMapping/>
  </p:clrMapOvr>
  <p:transition spd="slow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extBox 1"/>
          <p:cNvSpPr>
            <a:spLocks noChangeArrowheads="1"/>
          </p:cNvSpPr>
          <p:nvPr/>
        </p:nvSpPr>
        <p:spPr bwMode="auto">
          <a:xfrm>
            <a:off x="633413" y="842963"/>
            <a:ext cx="55673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BroadcastActivity.java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用来实现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发送广播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，代码如下：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07" name="TextBox 108"/>
          <p:cNvSpPr>
            <a:spLocks noChangeArrowheads="1"/>
          </p:cNvSpPr>
          <p:nvPr/>
        </p:nvSpPr>
        <p:spPr bwMode="auto">
          <a:xfrm>
            <a:off x="539750" y="2667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7.1.4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08" name="TextBox 3"/>
          <p:cNvSpPr>
            <a:spLocks noChangeArrowheads="1"/>
          </p:cNvSpPr>
          <p:nvPr/>
        </p:nvSpPr>
        <p:spPr bwMode="auto">
          <a:xfrm>
            <a:off x="683730" y="1491675"/>
            <a:ext cx="7243800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public void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onClick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(View v)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// TODO Auto-generated method stub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String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Intent_Action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= "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com.android.BroadcastReceiverDemo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Intent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intent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= new Intent(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Intent_Action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000" b="1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Times New Roman" panose="02020603050405020304" pitchFamily="18" charset="0"/>
              </a:rPr>
              <a:t>sendBroadcast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(intent);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Log.e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("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BroadcastReceiver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","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sendbroadcast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");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 spd="slow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extBox 108"/>
          <p:cNvSpPr>
            <a:spLocks noChangeArrowheads="1"/>
          </p:cNvSpPr>
          <p:nvPr/>
        </p:nvSpPr>
        <p:spPr bwMode="auto">
          <a:xfrm>
            <a:off x="539750" y="2667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7.1.4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1" name="TextBox 1"/>
          <p:cNvSpPr>
            <a:spLocks noChangeArrowheads="1"/>
          </p:cNvSpPr>
          <p:nvPr/>
        </p:nvSpPr>
        <p:spPr bwMode="auto">
          <a:xfrm>
            <a:off x="432295" y="843630"/>
            <a:ext cx="7416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BroadcastReceiverActivity.java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用来实现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接收广播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，代码如下：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5" name="矩形 3"/>
          <p:cNvSpPr>
            <a:spLocks noChangeArrowheads="1"/>
          </p:cNvSpPr>
          <p:nvPr/>
        </p:nvSpPr>
        <p:spPr bwMode="auto">
          <a:xfrm>
            <a:off x="420777" y="1347665"/>
            <a:ext cx="8425460" cy="3290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public class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BroadcastReceiverActivity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extends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BroadcastReceiver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{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@Override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public void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onReceive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(Context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context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, Intent intent) {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// TODO Auto-generated method stub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 String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Intent_Action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=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intent.getAction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();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if("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com.android.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BroadcastReceiverDemo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".equals(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Intent_Action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)){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Log.e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("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BroadcastReceiver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","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onReceive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");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indent="266700">
              <a:defRPr/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 spd="slow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extBox 108"/>
          <p:cNvSpPr>
            <a:spLocks noChangeArrowheads="1"/>
          </p:cNvSpPr>
          <p:nvPr/>
        </p:nvSpPr>
        <p:spPr bwMode="auto">
          <a:xfrm>
            <a:off x="539750" y="2667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7.1.4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55" name="TextBox 1"/>
          <p:cNvSpPr>
            <a:spLocks noChangeArrowheads="1"/>
          </p:cNvSpPr>
          <p:nvPr/>
        </p:nvSpPr>
        <p:spPr bwMode="auto">
          <a:xfrm>
            <a:off x="612775" y="996950"/>
            <a:ext cx="5472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AndriodManifest.xml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代码如下：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56" name="矩形 1"/>
          <p:cNvSpPr>
            <a:spLocks noChangeArrowheads="1"/>
          </p:cNvSpPr>
          <p:nvPr/>
        </p:nvSpPr>
        <p:spPr bwMode="auto">
          <a:xfrm>
            <a:off x="179695" y="1952625"/>
            <a:ext cx="8910330" cy="2060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&lt;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receiver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android:name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=".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BroadcastReceiverActivity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"&gt;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&lt;intent-filter &gt;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           &lt;action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android:name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="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com.android.BroadcastReceiverDemo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"/&gt;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&lt;/intent-filter&gt;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&lt;/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receiver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 spd="slow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20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79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2075" y="1038225"/>
          <a:ext cx="8961438" cy="3068739"/>
        </p:xfrm>
        <a:graphic>
          <a:graphicData uri="http://schemas.openxmlformats.org/drawingml/2006/table">
            <a:tbl>
              <a:tblPr/>
              <a:tblGrid>
                <a:gridCol w="4346729"/>
                <a:gridCol w="3049378"/>
                <a:gridCol w="1565331"/>
              </a:tblGrid>
              <a:tr h="21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常量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值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意义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android.intent.action.BOOT_COMPLETED  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ACTION_BOOT_COMPLETED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系统启动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android.intent.action.ACTION_TIME_CHANGED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ACTION_TIME_CHANGED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时间改变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android.intent.action.ACTION_DATE_CHANGED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ACTION_DATE_CHANGED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日期改变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android.intent.action.ACTION_TIMEZONE_CHANGED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ACTION_TIMEZONE_CHANGED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时区改变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android.intent.action.ACTION_BATTERY_LOW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ACTION_BATTERY_LOW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电量低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android.intent.action.ACTION_MEDIA_EJECT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ACTION_MEDIA_EJECT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插入或拔出外部媒体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android.intent.action.ACTION_MEDIA_BUTTON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ACTION_MEDIA_BUTTON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按下多媒体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android.intent.action.ACTION_PACKAGE_ADDED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ACTION_PACKAGE_ADDED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添加包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android.intent.action.ACTION_PACKAGE_REMOVED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ACTION_PACKAGE_REMOVED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删除包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android.intent.action.ACTION_POWER_CONNECTED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ACTION_POWER_CONNECTED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插上外部电源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android.intent.action.ACTION_POWER_DISCONNECTED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ACTION_POWER_DISCONNECTED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断开外部电源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android.provider.Telephony.SMS_RECEIVED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Telephony.SMS_RECEIVED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接收短信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android.intent.action.Send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Send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发送邮件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40" name="文本框 1"/>
          <p:cNvSpPr txBox="1">
            <a:spLocks noChangeArrowheads="1"/>
          </p:cNvSpPr>
          <p:nvPr/>
        </p:nvSpPr>
        <p:spPr bwMode="auto">
          <a:xfrm>
            <a:off x="592138" y="146050"/>
            <a:ext cx="30400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Android</a:t>
            </a:r>
            <a:r>
              <a:rPr lang="zh-CN" altLang="en-US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常见标准广播常量：</a:t>
            </a:r>
            <a:endParaRPr lang="zh-CN" altLang="en-US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TextBox 108"/>
          <p:cNvSpPr/>
          <p:nvPr/>
        </p:nvSpPr>
        <p:spPr>
          <a:xfrm>
            <a:off x="539750" y="266700"/>
            <a:ext cx="443388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 </a:t>
            </a:r>
            <a:r>
              <a:rPr lang="zh-CN" altLang="en-US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广播小实例 </a:t>
            </a:r>
            <a:r>
              <a:rPr lang="en-US" altLang="zh-CN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（动态，接收系统广播）</a:t>
            </a:r>
            <a:endParaRPr lang="zh-CN" altLang="en-US" noProof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2" name="矩形 3"/>
          <p:cNvSpPr>
            <a:spLocks noChangeArrowheads="1"/>
          </p:cNvSpPr>
          <p:nvPr/>
        </p:nvSpPr>
        <p:spPr bwMode="auto">
          <a:xfrm>
            <a:off x="463550" y="915988"/>
            <a:ext cx="4918075" cy="1630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latin typeface="+mn-ea"/>
                <a:ea typeface="+mn-ea"/>
                <a:sym typeface="微软雅黑" panose="020B0503020204020204" pitchFamily="34" charset="-122"/>
              </a:rPr>
              <a:t>实例说明：</a:t>
            </a:r>
            <a:endParaRPr lang="zh-CN" altLang="en-US" sz="2000" b="1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eaLnBrk="1" hangingPunct="1">
              <a:defRPr/>
            </a:pPr>
            <a:endParaRPr lang="zh-CN" altLang="en-US" sz="2000" b="1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"/>
              <a:defRPr/>
            </a:pPr>
            <a:r>
              <a:rPr lang="zh-CN" altLang="en-US" sz="2000" b="1" dirty="0">
                <a:latin typeface="+mn-ea"/>
                <a:ea typeface="+mn-ea"/>
                <a:sym typeface="微软雅黑" panose="020B0503020204020204" pitchFamily="34" charset="-122"/>
              </a:rPr>
              <a:t>调节模拟器电池电量</a:t>
            </a:r>
            <a:endParaRPr lang="zh-CN" altLang="en-US" sz="2000" b="1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"/>
              <a:defRPr/>
            </a:pPr>
            <a:r>
              <a:rPr lang="zh-CN" altLang="en-US" sz="2000" b="1" dirty="0">
                <a:latin typeface="+mn-ea"/>
                <a:ea typeface="+mn-ea"/>
                <a:sym typeface="微软雅黑" panose="020B0503020204020204" pitchFamily="34" charset="-122"/>
              </a:rPr>
              <a:t>电量发生改变会发出广播</a:t>
            </a:r>
            <a:endParaRPr lang="zh-CN" altLang="en-US" sz="2000" b="1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"/>
              <a:defRPr/>
            </a:pPr>
            <a:r>
              <a:rPr lang="zh-CN" altLang="en-US" sz="2000" b="1" dirty="0">
                <a:latin typeface="+mn-ea"/>
                <a:ea typeface="+mn-ea"/>
                <a:sym typeface="微软雅黑" panose="020B0503020204020204" pitchFamily="34" charset="-122"/>
              </a:rPr>
              <a:t>根据接收到的电量值做出响应</a:t>
            </a:r>
            <a:endParaRPr lang="zh-CN" altLang="en-US" sz="2000" b="1" dirty="0"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pic>
        <p:nvPicPr>
          <p:cNvPr id="25604" name="图片 1" descr="TIM截图20171020170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28575"/>
            <a:ext cx="27559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文本框 2"/>
          <p:cNvSpPr txBox="1">
            <a:spLocks noChangeArrowheads="1"/>
          </p:cNvSpPr>
          <p:nvPr/>
        </p:nvSpPr>
        <p:spPr bwMode="auto">
          <a:xfrm>
            <a:off x="214746" y="3363805"/>
            <a:ext cx="5865813" cy="920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r>
              <a:rPr lang="zh-CN" altLang="en-US"/>
              <a:t>&lt;uses-permission android:name="android.permission.BATTERY_STATS"/&gt;</a:t>
            </a:r>
            <a:endParaRPr lang="zh-CN" altLang="en-US"/>
          </a:p>
        </p:txBody>
      </p:sp>
      <p:sp>
        <p:nvSpPr>
          <p:cNvPr id="25606" name="文本框 3"/>
          <p:cNvSpPr txBox="1">
            <a:spLocks noChangeArrowheads="1"/>
          </p:cNvSpPr>
          <p:nvPr/>
        </p:nvSpPr>
        <p:spPr bwMode="auto">
          <a:xfrm>
            <a:off x="212725" y="2857500"/>
            <a:ext cx="5740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Intent.ACTION_BATTERY_CHANGED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TextBox 108"/>
          <p:cNvSpPr>
            <a:spLocks noChangeArrowheads="1"/>
          </p:cNvSpPr>
          <p:nvPr/>
        </p:nvSpPr>
        <p:spPr bwMode="auto">
          <a:xfrm>
            <a:off x="539750" y="266700"/>
            <a:ext cx="4662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广播小实例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（静态，接收自定义广播）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474380" y="1239097"/>
            <a:ext cx="5394518" cy="943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广播接收者可以接收</a:t>
            </a:r>
            <a:r>
              <a:rPr lang="zh-CN" altLang="en-US" sz="2000" b="1" i="1" u="sng" dirty="0">
                <a:latin typeface="+mn-ea"/>
                <a:ea typeface="+mn-ea"/>
                <a:sym typeface="微软雅黑" panose="020B0503020204020204" pitchFamily="34" charset="-122"/>
              </a:rPr>
              <a:t>系统自带的广播</a:t>
            </a: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，</a:t>
            </a:r>
            <a:endParaRPr lang="zh-CN" altLang="en-US" sz="2000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也可以接收</a:t>
            </a:r>
            <a:r>
              <a:rPr lang="zh-CN" altLang="en-US" sz="2000" b="1" i="1" u="sng" dirty="0">
                <a:latin typeface="+mn-ea"/>
                <a:ea typeface="+mn-ea"/>
                <a:sym typeface="微软雅黑" panose="020B0503020204020204" pitchFamily="34" charset="-122"/>
              </a:rPr>
              <a:t>自定义的广播</a:t>
            </a:r>
            <a:r>
              <a:rPr lang="zh-CN" altLang="en-US" sz="2000" dirty="0">
                <a:latin typeface="+mn-ea"/>
                <a:ea typeface="+mn-ea"/>
                <a:sym typeface="Times New Roman" panose="02020603050405020304" pitchFamily="18" charset="0"/>
              </a:rPr>
              <a:t>。</a:t>
            </a:r>
            <a:endParaRPr lang="zh-CN" altLang="en-US" sz="2000" dirty="0">
              <a:latin typeface="+mn-ea"/>
              <a:ea typeface="+mn-ea"/>
              <a:sym typeface="Times New Roman" panose="02020603050405020304" pitchFamily="18" charset="0"/>
            </a:endParaRPr>
          </a:p>
        </p:txBody>
      </p:sp>
      <p:graphicFrame>
        <p:nvGraphicFramePr>
          <p:cNvPr id="30725" name="表格 4"/>
          <p:cNvGraphicFramePr>
            <a:graphicFrameLocks noGrp="1"/>
          </p:cNvGraphicFramePr>
          <p:nvPr/>
        </p:nvGraphicFramePr>
        <p:xfrm>
          <a:off x="457110" y="2643755"/>
          <a:ext cx="5411788" cy="50006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5411788"/>
              </a:tblGrid>
              <a:tr h="5000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Intent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intent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 = new Intent("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自定义广播内容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");</a:t>
                      </a:r>
                      <a:b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</a:b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sendBroadcast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(intent);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6634" name="图片 1" descr="TIM截图20171020172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25" y="699620"/>
            <a:ext cx="2373194" cy="422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5" name="文本框 2"/>
          <p:cNvSpPr txBox="1">
            <a:spLocks noChangeArrowheads="1"/>
          </p:cNvSpPr>
          <p:nvPr/>
        </p:nvSpPr>
        <p:spPr bwMode="auto">
          <a:xfrm>
            <a:off x="457110" y="3946728"/>
            <a:ext cx="5494427" cy="920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zh-CN" altLang="en-US" dirty="0"/>
              <a:t>创建一个自己的广播</a:t>
            </a:r>
            <a:endParaRPr lang="zh-CN" altLang="en-US" dirty="0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dirty="0"/>
              <a:t>新建一个广播接收器，来接收自己发送的广播</a:t>
            </a:r>
            <a:endParaRPr lang="zh-CN" altLang="en-US" dirty="0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dirty="0"/>
              <a:t>注册广播接收器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ransition spd="slow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Box 56"/>
          <p:cNvSpPr>
            <a:spLocks noChangeArrowheads="1"/>
          </p:cNvSpPr>
          <p:nvPr/>
        </p:nvSpPr>
        <p:spPr bwMode="auto">
          <a:xfrm rot="-240000">
            <a:off x="3873500" y="2230438"/>
            <a:ext cx="32131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组合 16"/>
          <p:cNvGrpSpPr/>
          <p:nvPr/>
        </p:nvGrpSpPr>
        <p:grpSpPr bwMode="auto">
          <a:xfrm>
            <a:off x="827088" y="1009650"/>
            <a:ext cx="7496175" cy="674688"/>
            <a:chOff x="0" y="0"/>
            <a:chExt cx="7162269" cy="635728"/>
          </a:xfrm>
        </p:grpSpPr>
        <p:sp>
          <p:nvSpPr>
            <p:cNvPr id="10242" name="矩形 17"/>
            <p:cNvSpPr>
              <a:spLocks noChangeArrowheads="1"/>
            </p:cNvSpPr>
            <p:nvPr/>
          </p:nvSpPr>
          <p:spPr bwMode="auto">
            <a:xfrm>
              <a:off x="0" y="344853"/>
              <a:ext cx="7162269" cy="29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43" name="矩形 18"/>
            <p:cNvSpPr>
              <a:spLocks noChangeArrowheads="1"/>
            </p:cNvSpPr>
            <p:nvPr/>
          </p:nvSpPr>
          <p:spPr bwMode="auto">
            <a:xfrm>
              <a:off x="8761" y="0"/>
              <a:ext cx="176520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244" name="TextBox 108"/>
          <p:cNvSpPr>
            <a:spLocks noChangeArrowheads="1"/>
          </p:cNvSpPr>
          <p:nvPr/>
        </p:nvSpPr>
        <p:spPr bwMode="auto">
          <a:xfrm>
            <a:off x="539750" y="266700"/>
            <a:ext cx="639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7" name="矩形 32"/>
          <p:cNvSpPr>
            <a:spLocks noChangeArrowheads="1"/>
          </p:cNvSpPr>
          <p:nvPr/>
        </p:nvSpPr>
        <p:spPr bwMode="auto">
          <a:xfrm>
            <a:off x="320675" y="850900"/>
            <a:ext cx="8247063" cy="3969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defRPr/>
            </a:pPr>
            <a:r>
              <a:rPr sz="4000" b="1" dirty="0">
                <a:solidFill>
                  <a:srgbClr val="00B050"/>
                </a:solidFill>
                <a:sym typeface="微软雅黑" panose="020B0503020204020204" pitchFamily="34" charset="-122"/>
              </a:rPr>
              <a:t>广播  </a:t>
            </a:r>
            <a:r>
              <a:rPr lang="en-US" sz="4000" b="1" dirty="0">
                <a:solidFill>
                  <a:srgbClr val="00B050"/>
                </a:solidFill>
                <a:sym typeface="微软雅黑" panose="020B0503020204020204" pitchFamily="34" charset="-122"/>
              </a:rPr>
              <a:t>broadcast</a:t>
            </a:r>
            <a:endParaRPr lang="en-US" sz="4000" b="1" dirty="0">
              <a:solidFill>
                <a:srgbClr val="00B050"/>
              </a:solidFill>
              <a:sym typeface="微软雅黑" panose="020B0503020204020204" pitchFamily="34" charset="-122"/>
            </a:endParaRPr>
          </a:p>
          <a:p>
            <a:pPr marL="628650" indent="-285750">
              <a:lnSpc>
                <a:spcPct val="150000"/>
              </a:lnSpc>
              <a:buClr>
                <a:srgbClr val="494B4D"/>
              </a:buClr>
              <a:buFont typeface="Wingdings" panose="05000000000000000000" charset="0"/>
              <a:buChar char=""/>
              <a:defRPr/>
            </a:pPr>
            <a:r>
              <a:rPr dirty="0">
                <a:solidFill>
                  <a:srgbClr val="000000"/>
                </a:solidFill>
                <a:sym typeface="微软雅黑" panose="020B0503020204020204" pitchFamily="34" charset="-122"/>
              </a:rPr>
              <a:t>全局监听器，Android四大组件之一</a:t>
            </a:r>
            <a:endParaRPr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628650" indent="-285750">
              <a:lnSpc>
                <a:spcPct val="150000"/>
              </a:lnSpc>
              <a:buClr>
                <a:srgbClr val="494B4D"/>
              </a:buClr>
              <a:buFont typeface="Wingdings" panose="05000000000000000000" charset="0"/>
              <a:buChar char=""/>
              <a:defRPr/>
            </a:pPr>
            <a:r>
              <a:rPr b="1" dirty="0">
                <a:solidFill>
                  <a:srgbClr val="000000"/>
                </a:solidFill>
                <a:highlight>
                  <a:srgbClr val="FFFF00"/>
                </a:highlight>
                <a:sym typeface="微软雅黑" panose="020B0503020204020204" pitchFamily="34" charset="-122"/>
              </a:rPr>
              <a:t>用于监听</a:t>
            </a:r>
            <a:r>
              <a:rPr sz="1800" b="1" dirty="0">
                <a:solidFill>
                  <a:srgbClr val="000000"/>
                </a:solidFill>
                <a:highlight>
                  <a:srgbClr val="FFFF00"/>
                </a:highlight>
                <a:sym typeface="微软雅黑" panose="020B0503020204020204" pitchFamily="34" charset="-122"/>
              </a:rPr>
              <a:t>/ 接收</a:t>
            </a:r>
            <a:r>
              <a:rPr b="1" dirty="0">
                <a:solidFill>
                  <a:srgbClr val="000000"/>
                </a:solidFill>
                <a:highlight>
                  <a:srgbClr val="FFFF00"/>
                </a:highlight>
                <a:sym typeface="微软雅黑" panose="020B0503020204020204" pitchFamily="34" charset="-122"/>
              </a:rPr>
              <a:t>应用发出的广播消息，并做出响应</a:t>
            </a:r>
            <a:endParaRPr b="1" dirty="0">
              <a:solidFill>
                <a:srgbClr val="000000"/>
              </a:solidFill>
              <a:highlight>
                <a:srgbClr val="FFFF00"/>
              </a:highlight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defRPr/>
            </a:pPr>
            <a:endParaRPr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defRPr/>
            </a:pPr>
            <a:r>
              <a:rPr sz="2000" b="1" dirty="0">
                <a:solidFill>
                  <a:srgbClr val="00B050"/>
                </a:solidFill>
                <a:sym typeface="微软雅黑" panose="020B0503020204020204" pitchFamily="34" charset="-122"/>
              </a:rPr>
              <a:t>应用场景</a:t>
            </a:r>
            <a:endParaRPr sz="2000" b="1" dirty="0">
              <a:solidFill>
                <a:srgbClr val="00B050"/>
              </a:solidFill>
              <a:sym typeface="微软雅黑" panose="020B0503020204020204" pitchFamily="34" charset="-122"/>
            </a:endParaRPr>
          </a:p>
          <a:p>
            <a:pPr marL="628650" indent="-285750">
              <a:lnSpc>
                <a:spcPct val="150000"/>
              </a:lnSpc>
              <a:buClr>
                <a:srgbClr val="3D3F41"/>
              </a:buClr>
              <a:buFont typeface="Wingdings" panose="05000000000000000000" charset="0"/>
              <a:buChar char=""/>
              <a:defRPr/>
            </a:pPr>
            <a:r>
              <a:rPr dirty="0">
                <a:solidFill>
                  <a:srgbClr val="000000"/>
                </a:solidFill>
                <a:sym typeface="微软雅黑" panose="020B0503020204020204" pitchFamily="34" charset="-122"/>
              </a:rPr>
              <a:t>不同组件之间通信（包括应用内 / 不同应用之间）</a:t>
            </a:r>
            <a:endParaRPr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628650" indent="-285750">
              <a:lnSpc>
                <a:spcPct val="150000"/>
              </a:lnSpc>
              <a:buClr>
                <a:srgbClr val="3D3F41"/>
              </a:buClr>
              <a:buFont typeface="Wingdings" panose="05000000000000000000" charset="0"/>
              <a:buChar char=""/>
              <a:defRPr/>
            </a:pPr>
            <a:r>
              <a:rPr dirty="0">
                <a:solidFill>
                  <a:srgbClr val="000000"/>
                </a:solidFill>
                <a:sym typeface="微软雅黑" panose="020B0503020204020204" pitchFamily="34" charset="-122"/>
              </a:rPr>
              <a:t>与 Android 系统在特定情况下的通信</a:t>
            </a:r>
            <a:r>
              <a:rPr lang="zh-CN" dirty="0">
                <a:solidFill>
                  <a:srgbClr val="000000"/>
                </a:solidFill>
                <a:sym typeface="微软雅黑" panose="020B0503020204020204" pitchFamily="34" charset="-122"/>
              </a:rPr>
              <a:t>。</a:t>
            </a:r>
            <a:r>
              <a:rPr dirty="0">
                <a:solidFill>
                  <a:srgbClr val="000000"/>
                </a:solidFill>
                <a:sym typeface="微软雅黑" panose="020B0503020204020204" pitchFamily="34" charset="-122"/>
              </a:rPr>
              <a:t>如</a:t>
            </a:r>
            <a:r>
              <a:rPr lang="zh-CN" altLang="en-US" dirty="0">
                <a:solidFill>
                  <a:srgbClr val="000000"/>
                </a:solidFill>
                <a:sym typeface="微软雅黑" panose="020B0503020204020204" pitchFamily="34" charset="-122"/>
              </a:rPr>
              <a:t>：</a:t>
            </a:r>
            <a:r>
              <a:rPr dirty="0" err="1">
                <a:solidFill>
                  <a:srgbClr val="000000"/>
                </a:solidFill>
                <a:sym typeface="微软雅黑" panose="020B0503020204020204" pitchFamily="34" charset="-122"/>
              </a:rPr>
              <a:t>当电话呼入时、网络可用时</a:t>
            </a:r>
            <a:r>
              <a:rPr lang="zh-CN" dirty="0">
                <a:solidFill>
                  <a:srgbClr val="000000"/>
                </a:solidFill>
                <a:sym typeface="微软雅黑" panose="020B0503020204020204" pitchFamily="34" charset="-122"/>
              </a:rPr>
              <a:t>。</a:t>
            </a:r>
            <a:endParaRPr lang="zh-CN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628650" indent="-285750">
              <a:lnSpc>
                <a:spcPct val="150000"/>
              </a:lnSpc>
              <a:buClr>
                <a:srgbClr val="3D3F41"/>
              </a:buClr>
              <a:buFont typeface="Wingdings" panose="05000000000000000000" charset="0"/>
              <a:buChar char=""/>
              <a:defRPr/>
            </a:pPr>
            <a:r>
              <a:rPr dirty="0">
                <a:solidFill>
                  <a:srgbClr val="000000"/>
                </a:solidFill>
                <a:sym typeface="微软雅黑" panose="020B0503020204020204" pitchFamily="34" charset="-122"/>
              </a:rPr>
              <a:t>多线程通信</a:t>
            </a:r>
            <a:endParaRPr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内容占位符 6" descr="944365-0896ba8d9155140e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95" y="857780"/>
            <a:ext cx="6434605" cy="12244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标题 5"/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模型中有3个角色</a:t>
            </a:r>
            <a:endParaRPr lang="zh-CN" altLang="en-US"/>
          </a:p>
        </p:txBody>
      </p:sp>
      <p:sp>
        <p:nvSpPr>
          <p:cNvPr id="11267" name="文本框 7"/>
          <p:cNvSpPr txBox="1">
            <a:spLocks noChangeArrowheads="1"/>
          </p:cNvSpPr>
          <p:nvPr/>
        </p:nvSpPr>
        <p:spPr bwMode="auto">
          <a:xfrm>
            <a:off x="786056" y="2600060"/>
            <a:ext cx="6433743" cy="922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"/>
            </a:pPr>
            <a:r>
              <a:rPr lang="zh-CN" altLang="en-US" dirty="0"/>
              <a:t>消息订阅者（广播接收者）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en-US" dirty="0"/>
              <a:t>消息发布者（广播发布者）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en-US" dirty="0"/>
              <a:t>消息中心（AMS，即Activity Manager Service）</a:t>
            </a:r>
            <a:endParaRPr lang="zh-CN" altLang="en-US" dirty="0"/>
          </a:p>
        </p:txBody>
      </p:sp>
      <p:sp>
        <p:nvSpPr>
          <p:cNvPr id="11268" name="文本框 8"/>
          <p:cNvSpPr txBox="1">
            <a:spLocks noChangeArrowheads="1"/>
          </p:cNvSpPr>
          <p:nvPr/>
        </p:nvSpPr>
        <p:spPr bwMode="auto">
          <a:xfrm>
            <a:off x="785195" y="3885610"/>
            <a:ext cx="6433743" cy="553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000" b="1" dirty="0"/>
              <a:t>特别注意：广播发送者 和 广播接收者的执行是</a:t>
            </a:r>
            <a:r>
              <a:rPr lang="zh-CN" altLang="en-US" sz="2000" b="1" u="sng" dirty="0">
                <a:ln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异步</a:t>
            </a:r>
            <a:r>
              <a:rPr lang="zh-CN" altLang="en-US" sz="1000" b="1" dirty="0"/>
              <a:t>的。</a:t>
            </a:r>
            <a:endParaRPr lang="en-US" altLang="zh-CN" sz="1000" b="1" dirty="0"/>
          </a:p>
          <a:p>
            <a:r>
              <a:rPr lang="zh-CN" altLang="en-US" sz="1000" b="1" dirty="0"/>
              <a:t>发出去的广播不会关心有无接收者接收，也不确定接收者到底是何时才能接收到。</a:t>
            </a:r>
            <a:endParaRPr lang="zh-CN" altLang="en-US" sz="1000" b="1" dirty="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108"/>
          <p:cNvSpPr/>
          <p:nvPr/>
        </p:nvSpPr>
        <p:spPr>
          <a:xfrm>
            <a:off x="539750" y="266700"/>
            <a:ext cx="42449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7.1.1 </a:t>
            </a:r>
            <a:r>
              <a:rPr lang="zh-CN" altLang="en-US" noProof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发送广播 </a:t>
            </a:r>
            <a:r>
              <a:rPr lang="en-US" altLang="zh-CN" noProof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  <a:sym typeface="+mn-ea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  <a:sym typeface="+mn-ea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  <a:sym typeface="+mn-ea"/>
              </a:rPr>
              <a:t>）发送广播的方法  </a:t>
            </a:r>
            <a:endParaRPr lang="en-US" altLang="zh-CN" noProof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文本框 1"/>
          <p:cNvSpPr txBox="1">
            <a:spLocks noChangeArrowheads="1"/>
          </p:cNvSpPr>
          <p:nvPr/>
        </p:nvSpPr>
        <p:spPr bwMode="auto">
          <a:xfrm>
            <a:off x="755807" y="1203655"/>
            <a:ext cx="7632385" cy="3231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</a:rPr>
              <a:t>1、 普通广播：</a:t>
            </a:r>
            <a:r>
              <a:rPr lang="zh-CN" altLang="en-US" sz="2000" b="1" dirty="0">
                <a:solidFill>
                  <a:srgbClr val="00B050"/>
                </a:solidFill>
                <a:sym typeface="微软雅黑" panose="020B0503020204020204" pitchFamily="34" charset="-122"/>
              </a:rPr>
              <a:t>sendBroadcast</a:t>
            </a:r>
            <a:endParaRPr lang="en-US" altLang="zh-CN" sz="20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依次传递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sz="2000" b="1" dirty="0">
                <a:solidFill>
                  <a:srgbClr val="00B050"/>
                </a:solidFill>
              </a:rPr>
              <a:t>2、 有序广播：</a:t>
            </a:r>
            <a:r>
              <a:rPr lang="zh-CN" altLang="en-US" sz="2000" b="1" dirty="0">
                <a:solidFill>
                  <a:srgbClr val="00B050"/>
                </a:solidFill>
                <a:sym typeface="微软雅黑" panose="020B0503020204020204" pitchFamily="34" charset="-122"/>
              </a:rPr>
              <a:t>sendOrderedBroadcast</a:t>
            </a:r>
            <a:endParaRPr lang="zh-CN" altLang="en-US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处理顺序是按照不同</a:t>
            </a:r>
            <a:r>
              <a:rPr lang="zh-CN" altLang="en-US" dirty="0">
                <a:solidFill>
                  <a:srgbClr val="FF0000"/>
                </a:solidFill>
              </a:rPr>
              <a:t>优先级</a:t>
            </a:r>
            <a:r>
              <a:rPr lang="zh-CN" altLang="en-US" dirty="0"/>
              <a:t>来区分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sz="2000" b="1" dirty="0">
                <a:solidFill>
                  <a:srgbClr val="00B050"/>
                </a:solidFill>
              </a:rPr>
              <a:t>3、 粘性广播：</a:t>
            </a:r>
            <a:r>
              <a:rPr lang="zh-CN" altLang="en-US" sz="2000" b="1" dirty="0">
                <a:solidFill>
                  <a:srgbClr val="00B050"/>
                </a:solidFill>
                <a:sym typeface="微软雅黑" panose="020B0503020204020204" pitchFamily="34" charset="-122"/>
              </a:rPr>
              <a:t>sendStickyBroadcast</a:t>
            </a:r>
            <a:endParaRPr lang="zh-CN" altLang="en-US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在Android 5.0 &amp; API 21中已经失效，不建议使用。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5"/>
          <p:cNvSpPr>
            <a:spLocks noChangeArrowheads="1"/>
          </p:cNvSpPr>
          <p:nvPr/>
        </p:nvSpPr>
        <p:spPr bwMode="auto">
          <a:xfrm>
            <a:off x="431800" y="939800"/>
            <a:ext cx="87868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  <a:ea typeface="+mn-ea"/>
                <a:sym typeface="微软雅黑" panose="020B0503020204020204" pitchFamily="34" charset="-122"/>
              </a:rPr>
              <a:t>  </a:t>
            </a:r>
            <a:endParaRPr lang="en-US" altLang="zh-CN" sz="1600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在构造</a:t>
            </a:r>
            <a:r>
              <a:rPr lang="en-US" altLang="zh-CN" sz="2000" dirty="0">
                <a:latin typeface="+mn-ea"/>
                <a:ea typeface="+mn-ea"/>
                <a:sym typeface="微软雅黑" panose="020B0503020204020204" pitchFamily="34" charset="-122"/>
              </a:rPr>
              <a:t>Intent</a:t>
            </a: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时必须用一个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全局唯一</a:t>
            </a:r>
            <a:r>
              <a:rPr lang="zh-CN" altLang="en-US" sz="2000" b="1" dirty="0">
                <a:solidFill>
                  <a:srgbClr val="00B050"/>
                </a:solidFill>
                <a:latin typeface="+mn-ea"/>
                <a:ea typeface="+mn-ea"/>
                <a:sym typeface="微软雅黑" panose="020B0503020204020204" pitchFamily="34" charset="-122"/>
              </a:rPr>
              <a:t>的字符串标识</a:t>
            </a: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其要执行的动作</a:t>
            </a:r>
            <a:endParaRPr lang="zh-CN" altLang="en-US" sz="2000" b="1" dirty="0"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graphicFrame>
        <p:nvGraphicFramePr>
          <p:cNvPr id="9221" name="表格 1"/>
          <p:cNvGraphicFramePr>
            <a:graphicFrameLocks noGrp="1"/>
          </p:cNvGraphicFramePr>
          <p:nvPr/>
        </p:nvGraphicFramePr>
        <p:xfrm>
          <a:off x="347663" y="2114550"/>
          <a:ext cx="8245475" cy="1439863"/>
        </p:xfrm>
        <a:graphic>
          <a:graphicData uri="http://schemas.openxmlformats.org/drawingml/2006/table">
            <a:tbl>
              <a:tblPr/>
              <a:tblGrid>
                <a:gridCol w="8245475"/>
              </a:tblGrid>
              <a:tr h="143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String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Intent_Action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com.android.BroadcastReceiverDemo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Intent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intent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= new Intent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Intent_Action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;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Intent.putExtra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“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参数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”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“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参数值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”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）；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SendBroadcast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）；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345" name="TextBox 108"/>
          <p:cNvSpPr/>
          <p:nvPr/>
        </p:nvSpPr>
        <p:spPr>
          <a:xfrm>
            <a:off x="539750" y="266700"/>
            <a:ext cx="39211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7.1.1 </a:t>
            </a:r>
            <a:r>
              <a:rPr lang="zh-CN" altLang="en-US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发送广播 </a:t>
            </a:r>
            <a:r>
              <a:rPr lang="en-US" altLang="zh-CN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（3）发送广播示例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endParaRPr lang="zh-CN" altLang="en-US" noProof="1" dirty="0">
              <a:solidFill>
                <a:schemeClr val="bg1"/>
              </a:solidFill>
              <a:latin typeface="+mn-ea"/>
              <a:ea typeface="+mn-ea"/>
              <a:sym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extBox 108"/>
          <p:cNvSpPr>
            <a:spLocks noChangeArrowheads="1"/>
          </p:cNvSpPr>
          <p:nvPr/>
        </p:nvSpPr>
        <p:spPr bwMode="auto">
          <a:xfrm>
            <a:off x="539750" y="266700"/>
            <a:ext cx="169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7.1.2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接收广播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539750" y="1060450"/>
            <a:ext cx="8001000" cy="3322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None/>
              <a:defRPr/>
            </a:pPr>
            <a:r>
              <a:rPr lang="zh-CN" altLang="en-US" sz="2400" dirty="0">
                <a:latin typeface="+mn-ea"/>
                <a:ea typeface="+mn-ea"/>
                <a:sym typeface="微软雅黑" panose="020B0503020204020204" pitchFamily="34" charset="-122"/>
              </a:rPr>
              <a:t>广播接收器自定义实现：</a:t>
            </a:r>
            <a:endParaRPr lang="zh-CN" altLang="en-US" sz="2400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"/>
              <a:defRPr/>
            </a:pP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继承</a:t>
            </a:r>
            <a:r>
              <a:rPr lang="en-US" altLang="zh-CN" b="1" dirty="0" err="1">
                <a:latin typeface="+mn-ea"/>
                <a:ea typeface="+mn-ea"/>
                <a:sym typeface="微软雅黑" panose="020B0503020204020204" pitchFamily="34" charset="-122"/>
              </a:rPr>
              <a:t>BroadcastReceiver</a:t>
            </a: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类</a:t>
            </a:r>
            <a:endParaRPr lang="zh-CN" altLang="en-US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"/>
              <a:defRPr/>
            </a:pP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覆盖</a:t>
            </a:r>
            <a:r>
              <a:rPr lang="en-US" altLang="zh-CN" b="1" dirty="0" err="1">
                <a:solidFill>
                  <a:srgbClr val="0070C0"/>
                </a:solidFill>
                <a:latin typeface="+mn-ea"/>
                <a:ea typeface="+mn-ea"/>
                <a:sym typeface="微软雅黑" panose="020B0503020204020204" pitchFamily="34" charset="-122"/>
              </a:rPr>
              <a:t>onReceiver</a:t>
            </a:r>
            <a:r>
              <a:rPr lang="en-US" altLang="zh-CN" dirty="0">
                <a:latin typeface="+mn-ea"/>
                <a:ea typeface="+mn-ea"/>
                <a:sym typeface="微软雅黑" panose="020B0503020204020204" pitchFamily="34" charset="-122"/>
              </a:rPr>
              <a:t>()</a:t>
            </a: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方法，在该方法中实现对广播事件的相关处理</a:t>
            </a:r>
            <a:endParaRPr lang="zh-CN" altLang="en-US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"/>
              <a:defRPr/>
            </a:pPr>
            <a:r>
              <a:rPr lang="en-US" altLang="zh-CN" dirty="0">
                <a:latin typeface="+mn-ea"/>
                <a:ea typeface="+mn-ea"/>
                <a:sym typeface="微软雅黑" panose="020B0503020204020204" pitchFamily="34" charset="-122"/>
              </a:rPr>
              <a:t>Android</a:t>
            </a: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系统接收到与之匹配的广播消息</a:t>
            </a:r>
            <a:endParaRPr lang="zh-CN" altLang="en-US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"/>
              <a:defRPr/>
            </a:pP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自动启动对应的</a:t>
            </a:r>
            <a:r>
              <a:rPr lang="en-US" altLang="zh-CN" dirty="0" err="1">
                <a:latin typeface="+mn-ea"/>
                <a:ea typeface="+mn-ea"/>
                <a:sym typeface="微软雅黑" panose="020B0503020204020204" pitchFamily="34" charset="-122"/>
              </a:rPr>
              <a:t>BroadcastReceiver</a:t>
            </a: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接收广播</a:t>
            </a:r>
            <a:endParaRPr lang="en-US" altLang="zh-CN" dirty="0">
              <a:latin typeface="+mn-ea"/>
              <a:ea typeface="+mn-ea"/>
              <a:sym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extBox 20"/>
          <p:cNvSpPr>
            <a:spLocks noChangeArrowheads="1"/>
          </p:cNvSpPr>
          <p:nvPr/>
        </p:nvSpPr>
        <p:spPr bwMode="auto">
          <a:xfrm>
            <a:off x="714375" y="1325562"/>
            <a:ext cx="7961910" cy="2306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ym typeface="Arial" panose="020B0604020202020204" pitchFamily="34" charset="0"/>
              </a:rPr>
              <a:t>public class </a:t>
            </a:r>
            <a:r>
              <a:rPr lang="en-US" altLang="zh-CN" sz="1600" dirty="0" err="1">
                <a:sym typeface="Arial" panose="020B0604020202020204" pitchFamily="34" charset="0"/>
              </a:rPr>
              <a:t>MyBroadcastReceiver</a:t>
            </a:r>
            <a:r>
              <a:rPr lang="en-US" altLang="zh-CN" sz="1600" dirty="0">
                <a:sym typeface="Arial" panose="020B0604020202020204" pitchFamily="34" charset="0"/>
              </a:rPr>
              <a:t> extends </a:t>
            </a:r>
            <a:r>
              <a:rPr lang="en-US" altLang="zh-CN" sz="1600" b="1" dirty="0" err="1">
                <a:solidFill>
                  <a:srgbClr val="00B050"/>
                </a:solidFill>
                <a:sym typeface="Arial" panose="020B0604020202020204" pitchFamily="34" charset="0"/>
              </a:rPr>
              <a:t>BroadcastReceiver</a:t>
            </a:r>
            <a:r>
              <a:rPr lang="en-US" altLang="zh-CN" sz="1600" b="1" dirty="0">
                <a:solidFill>
                  <a:srgbClr val="00B050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ym typeface="Arial" panose="020B0604020202020204" pitchFamily="34" charset="0"/>
              </a:rPr>
              <a:t>{ </a:t>
            </a:r>
            <a:endParaRPr lang="zh-CN" altLang="en-US" sz="1600" dirty="0">
              <a:sym typeface="Arial" panose="020B0604020202020204" pitchFamily="34" charset="0"/>
            </a:endParaRPr>
          </a:p>
          <a:p>
            <a:r>
              <a:rPr lang="en-US" altLang="zh-CN" sz="1600" dirty="0">
                <a:sym typeface="Arial" panose="020B0604020202020204" pitchFamily="34" charset="0"/>
              </a:rPr>
              <a:t>   </a:t>
            </a:r>
            <a:endParaRPr lang="zh-CN" altLang="en-US" sz="1600" dirty="0">
              <a:sym typeface="Arial" panose="020B0604020202020204" pitchFamily="34" charset="0"/>
            </a:endParaRPr>
          </a:p>
          <a:p>
            <a:r>
              <a:rPr lang="zh-CN" altLang="en-US" sz="1600" dirty="0">
                <a:sym typeface="Arial" panose="020B0604020202020204" pitchFamily="34" charset="0"/>
              </a:rPr>
              <a:t>    </a:t>
            </a:r>
            <a:r>
              <a:rPr lang="en-US" altLang="zh-CN" sz="1600" dirty="0">
                <a:sym typeface="Arial" panose="020B0604020202020204" pitchFamily="34" charset="0"/>
              </a:rPr>
              <a:t>String  </a:t>
            </a:r>
            <a:r>
              <a:rPr lang="en-US" altLang="zh-CN" sz="1600" dirty="0" err="1">
                <a:sym typeface="Arial" panose="020B0604020202020204" pitchFamily="34" charset="0"/>
              </a:rPr>
              <a:t>Intent_Action</a:t>
            </a:r>
            <a:r>
              <a:rPr lang="en-US" altLang="zh-CN" sz="1600" dirty="0">
                <a:sym typeface="Arial" panose="020B0604020202020204" pitchFamily="34" charset="0"/>
              </a:rPr>
              <a:t> = </a:t>
            </a:r>
            <a:r>
              <a:rPr lang="en-US" altLang="zh-CN" sz="1600" dirty="0" err="1">
                <a:sym typeface="Arial" panose="020B0604020202020204" pitchFamily="34" charset="0"/>
              </a:rPr>
              <a:t>com.android.BroadcastReceiverDemo</a:t>
            </a:r>
            <a:r>
              <a:rPr lang="en-US" altLang="zh-CN" sz="1600" dirty="0">
                <a:sym typeface="Arial" panose="020B0604020202020204" pitchFamily="34" charset="0"/>
              </a:rPr>
              <a:t>; // action</a:t>
            </a:r>
            <a:r>
              <a:rPr lang="zh-CN" altLang="en-US" sz="1600" dirty="0">
                <a:sym typeface="Arial" panose="020B0604020202020204" pitchFamily="34" charset="0"/>
              </a:rPr>
              <a:t>名称</a:t>
            </a:r>
            <a:endParaRPr lang="zh-CN" altLang="en-US" sz="1600" dirty="0">
              <a:sym typeface="Arial" panose="020B0604020202020204" pitchFamily="34" charset="0"/>
            </a:endParaRPr>
          </a:p>
          <a:p>
            <a:r>
              <a:rPr lang="zh-CN" altLang="en-US" sz="1600" dirty="0">
                <a:sym typeface="Arial" panose="020B0604020202020204" pitchFamily="34" charset="0"/>
              </a:rPr>
              <a:t> </a:t>
            </a:r>
            <a:endParaRPr lang="zh-CN" altLang="en-US" sz="1600" dirty="0">
              <a:sym typeface="Arial" panose="020B0604020202020204" pitchFamily="34" charset="0"/>
            </a:endParaRPr>
          </a:p>
          <a:p>
            <a:r>
              <a:rPr lang="en-US" altLang="zh-CN" sz="1600" dirty="0">
                <a:sym typeface="Arial" panose="020B0604020202020204" pitchFamily="34" charset="0"/>
              </a:rPr>
              <a:t>    public void </a:t>
            </a:r>
            <a:r>
              <a:rPr lang="en-US" altLang="zh-CN" sz="1600" b="1" dirty="0" err="1">
                <a:solidFill>
                  <a:srgbClr val="00B050"/>
                </a:solidFill>
                <a:sym typeface="Arial" panose="020B0604020202020204" pitchFamily="34" charset="0"/>
              </a:rPr>
              <a:t>onReceive</a:t>
            </a:r>
            <a:r>
              <a:rPr lang="en-US" altLang="zh-CN" sz="1600" dirty="0">
                <a:sym typeface="Arial" panose="020B0604020202020204" pitchFamily="34" charset="0"/>
              </a:rPr>
              <a:t>(Context </a:t>
            </a:r>
            <a:r>
              <a:rPr lang="en-US" altLang="zh-CN" sz="1600" dirty="0" err="1">
                <a:sym typeface="Arial" panose="020B0604020202020204" pitchFamily="34" charset="0"/>
              </a:rPr>
              <a:t>context</a:t>
            </a:r>
            <a:r>
              <a:rPr lang="en-US" altLang="zh-CN" sz="1600" dirty="0">
                <a:sym typeface="Arial" panose="020B0604020202020204" pitchFamily="34" charset="0"/>
              </a:rPr>
              <a:t>, Intent intent) { </a:t>
            </a:r>
            <a:endParaRPr lang="zh-CN" altLang="en-US" sz="1600" dirty="0">
              <a:sym typeface="Arial" panose="020B0604020202020204" pitchFamily="34" charset="0"/>
            </a:endParaRPr>
          </a:p>
          <a:p>
            <a:r>
              <a:rPr lang="en-US" altLang="zh-CN" sz="1600" dirty="0">
                <a:sym typeface="Arial" panose="020B0604020202020204" pitchFamily="34" charset="0"/>
              </a:rPr>
              <a:t>      if ( </a:t>
            </a:r>
            <a:r>
              <a:rPr lang="en-US" altLang="zh-CN" sz="1600" dirty="0" err="1">
                <a:sym typeface="Arial" panose="020B0604020202020204" pitchFamily="34" charset="0"/>
              </a:rPr>
              <a:t>intent.getAction</a:t>
            </a:r>
            <a:r>
              <a:rPr lang="en-US" altLang="zh-CN" sz="1600" dirty="0">
                <a:sym typeface="Arial" panose="020B0604020202020204" pitchFamily="34" charset="0"/>
              </a:rPr>
              <a:t>().equals( </a:t>
            </a:r>
            <a:r>
              <a:rPr lang="en-US" altLang="zh-CN" sz="1600" dirty="0" err="1">
                <a:sym typeface="Arial" panose="020B0604020202020204" pitchFamily="34" charset="0"/>
              </a:rPr>
              <a:t>Intent_Action</a:t>
            </a:r>
            <a:r>
              <a:rPr lang="en-US" altLang="zh-CN" sz="1600" dirty="0">
                <a:sym typeface="Arial" panose="020B0604020202020204" pitchFamily="34" charset="0"/>
              </a:rPr>
              <a:t>)) { </a:t>
            </a:r>
            <a:endParaRPr lang="zh-CN" altLang="en-US" sz="1600" dirty="0">
              <a:sym typeface="Arial" panose="020B0604020202020204" pitchFamily="34" charset="0"/>
            </a:endParaRPr>
          </a:p>
          <a:p>
            <a:r>
              <a:rPr lang="en-US" altLang="zh-CN" sz="1600" dirty="0">
                <a:sym typeface="Arial" panose="020B0604020202020204" pitchFamily="34" charset="0"/>
              </a:rPr>
              <a:t>        //</a:t>
            </a:r>
            <a:r>
              <a:rPr lang="zh-CN" altLang="en-US" sz="1600" dirty="0">
                <a:sym typeface="Arial" panose="020B0604020202020204" pitchFamily="34" charset="0"/>
              </a:rPr>
              <a:t>相应事件的处理</a:t>
            </a:r>
            <a:endParaRPr lang="zh-CN" altLang="en-US" sz="1600" dirty="0">
              <a:sym typeface="Arial" panose="020B0604020202020204" pitchFamily="34" charset="0"/>
            </a:endParaRPr>
          </a:p>
          <a:p>
            <a:r>
              <a:rPr lang="en-US" altLang="zh-CN" sz="1600" dirty="0">
                <a:sym typeface="Arial" panose="020B0604020202020204" pitchFamily="34" charset="0"/>
              </a:rPr>
              <a:t>      } </a:t>
            </a:r>
            <a:endParaRPr lang="zh-CN" altLang="en-US" sz="1600" dirty="0">
              <a:sym typeface="Arial" panose="020B0604020202020204" pitchFamily="34" charset="0"/>
            </a:endParaRPr>
          </a:p>
          <a:p>
            <a:endParaRPr lang="zh-CN" altLang="en-US" sz="1600" dirty="0">
              <a:sym typeface="Arial" panose="020B0604020202020204" pitchFamily="34" charset="0"/>
            </a:endParaRPr>
          </a:p>
        </p:txBody>
      </p:sp>
      <p:sp>
        <p:nvSpPr>
          <p:cNvPr id="8196" name="矩形 1"/>
          <p:cNvSpPr>
            <a:spLocks noChangeArrowheads="1"/>
          </p:cNvSpPr>
          <p:nvPr/>
        </p:nvSpPr>
        <p:spPr bwMode="auto">
          <a:xfrm>
            <a:off x="612775" y="842963"/>
            <a:ext cx="20113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广播接收的过程：</a:t>
            </a:r>
            <a:endParaRPr lang="zh-CN" altLang="en-US" dirty="0">
              <a:solidFill>
                <a:srgbClr val="000000"/>
              </a:solidFill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sp>
        <p:nvSpPr>
          <p:cNvPr id="8197" name="TextBox 21"/>
          <p:cNvSpPr>
            <a:spLocks noChangeArrowheads="1"/>
          </p:cNvSpPr>
          <p:nvPr/>
        </p:nvSpPr>
        <p:spPr bwMode="auto">
          <a:xfrm>
            <a:off x="714375" y="3817938"/>
            <a:ext cx="796191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注意：</a:t>
            </a:r>
            <a:r>
              <a:rPr lang="en-US" altLang="zh-CN" sz="1400" dirty="0" err="1">
                <a:latin typeface="+mn-ea"/>
                <a:ea typeface="+mn-ea"/>
                <a:sym typeface="微软雅黑" panose="020B0503020204020204" pitchFamily="34" charset="-122"/>
              </a:rPr>
              <a:t>BroadcastReceiver</a:t>
            </a: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类中的</a:t>
            </a:r>
            <a:r>
              <a:rPr lang="en-US" altLang="zh-CN" sz="1400" dirty="0" err="1">
                <a:highlight>
                  <a:srgbClr val="FFFF00"/>
                </a:highlight>
                <a:latin typeface="+mn-ea"/>
                <a:ea typeface="+mn-ea"/>
                <a:sym typeface="微软雅黑" panose="020B0503020204020204" pitchFamily="34" charset="-122"/>
              </a:rPr>
              <a:t>onReceiver</a:t>
            </a:r>
            <a:r>
              <a:rPr lang="en-US" altLang="zh-CN" sz="1400" dirty="0">
                <a:highlight>
                  <a:srgbClr val="FFFF00"/>
                </a:highlight>
                <a:latin typeface="+mn-ea"/>
                <a:ea typeface="+mn-ea"/>
                <a:sym typeface="微软雅黑" panose="020B0503020204020204" pitchFamily="34" charset="-122"/>
              </a:rPr>
              <a:t>()</a:t>
            </a:r>
            <a:r>
              <a:rPr lang="zh-CN" altLang="en-US" sz="1400" dirty="0">
                <a:highlight>
                  <a:srgbClr val="FFFF00"/>
                </a:highlight>
                <a:latin typeface="+mn-ea"/>
                <a:ea typeface="+mn-ea"/>
                <a:sym typeface="微软雅黑" panose="020B0503020204020204" pitchFamily="34" charset="-122"/>
              </a:rPr>
              <a:t>方法必须要在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  <a:sym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  <a:sym typeface="微软雅黑" panose="020B0503020204020204" pitchFamily="34" charset="-122"/>
              </a:rPr>
              <a:t>秒钟内</a:t>
            </a:r>
            <a:r>
              <a:rPr lang="zh-CN" altLang="en-US" sz="1400" dirty="0">
                <a:highlight>
                  <a:srgbClr val="FFFF00"/>
                </a:highlight>
                <a:latin typeface="+mn-ea"/>
                <a:ea typeface="+mn-ea"/>
                <a:sym typeface="微软雅黑" panose="020B0503020204020204" pitchFamily="34" charset="-122"/>
              </a:rPr>
              <a:t>执行完事件</a:t>
            </a: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，否则</a:t>
            </a:r>
            <a:r>
              <a:rPr lang="en-US" altLang="zh-CN" sz="1400" dirty="0">
                <a:latin typeface="+mn-ea"/>
                <a:ea typeface="+mn-ea"/>
                <a:sym typeface="微软雅黑" panose="020B0503020204020204" pitchFamily="34" charset="-122"/>
              </a:rPr>
              <a:t>Android</a:t>
            </a: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系统会认为该组件失去响应，并提示用户强行关闭该组件。</a:t>
            </a:r>
            <a:endParaRPr lang="en-US" altLang="zh-CN" sz="1400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因此，对于比较耗时的响应事件，可以另开一线程，单独进行事件的处理。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5365" name="TextBox 108"/>
          <p:cNvSpPr>
            <a:spLocks noChangeArrowheads="1"/>
          </p:cNvSpPr>
          <p:nvPr/>
        </p:nvSpPr>
        <p:spPr bwMode="auto">
          <a:xfrm>
            <a:off x="539750" y="266700"/>
            <a:ext cx="169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7.1.2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接收广播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61926" y="915988"/>
            <a:ext cx="6474566" cy="3633787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 fontAlgn="auto">
              <a:buFont typeface="Wingdings" panose="05000000000000000000" pitchFamily="2" charset="2"/>
              <a:buNone/>
            </a:pPr>
            <a:r>
              <a:rPr lang="zh-CN" altLang="en-US" sz="2400" b="1" noProof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应用程序无响应 </a:t>
            </a:r>
            <a:r>
              <a:rPr lang="en-US" altLang="zh-CN" sz="2400" b="1" noProof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ANR</a:t>
            </a:r>
            <a:endParaRPr lang="zh-CN" altLang="en-US" sz="2400" b="1" noProof="1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buFont typeface="Wingdings" panose="05000000000000000000" pitchFamily="2" charset="2"/>
              <a:buNone/>
            </a:pP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r>
              <a:rPr lang="zh-CN" altLang="en-US" sz="16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应用程序有一段时间响应不够灵敏，系统会显示ANR对话框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用户可以选择“</a:t>
            </a:r>
            <a:r>
              <a:rPr lang="zh-CN" altLang="en-US" sz="1600" noProof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”让程序继续运行，也可选择“</a:t>
            </a:r>
            <a:r>
              <a:rPr lang="zh-CN" altLang="en-US" sz="1600" noProof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强制关闭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在程序里对响应性能的设计很重要，这样系统不会显示ANR给用户。</a:t>
            </a: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默认Activity的最长执行时间5秒。</a:t>
            </a: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BroadcastReceiver的最长执行时间10秒。</a:t>
            </a: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标题 5"/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 dirty="0"/>
              <a:t>扩展知识 ：</a:t>
            </a:r>
            <a:r>
              <a:rPr lang="en-US" altLang="zh-CN" sz="2400" dirty="0"/>
              <a:t>ANR</a:t>
            </a:r>
            <a:r>
              <a:rPr lang="zh-CN" altLang="en-US" dirty="0"/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 Not Responding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16387" name="图片 7" descr="timgHP6GAUJ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262403"/>
            <a:ext cx="2220912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91" y="3653828"/>
            <a:ext cx="2285259" cy="1227269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TextBox 108"/>
          <p:cNvSpPr/>
          <p:nvPr/>
        </p:nvSpPr>
        <p:spPr>
          <a:xfrm>
            <a:off x="539750" y="266700"/>
            <a:ext cx="373538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7.1.3 </a:t>
            </a:r>
            <a:r>
              <a:rPr lang="zh-CN" altLang="en-US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声明广播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广播注册方法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endParaRPr lang="en-US" altLang="zh-CN" noProof="1" dirty="0">
              <a:solidFill>
                <a:schemeClr val="bg1"/>
              </a:solidFill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957263" y="1303338"/>
            <a:ext cx="6262687" cy="1292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sym typeface="Arial" panose="020B0604020202020204" pitchFamily="34" charset="0"/>
              </a:rPr>
              <a:t>生成广播接收器</a:t>
            </a:r>
            <a:endParaRPr lang="zh-CN" altLang="en-US" sz="1400" dirty="0">
              <a:solidFill>
                <a:srgbClr val="00B050"/>
              </a:solidFill>
              <a:sym typeface="Arial" panose="020B0604020202020204" pitchFamily="34" charset="0"/>
            </a:endParaRPr>
          </a:p>
          <a:p>
            <a:r>
              <a:rPr lang="en-US" altLang="zh-CN" sz="1400" b="1" dirty="0" err="1">
                <a:solidFill>
                  <a:srgbClr val="00B050"/>
                </a:solidFill>
                <a:sym typeface="Arial" panose="020B0604020202020204" pitchFamily="34" charset="0"/>
              </a:rPr>
              <a:t>MyBroadcastReceiver</a:t>
            </a:r>
            <a:r>
              <a:rPr lang="en-US" altLang="zh-CN" sz="1400" b="1" dirty="0">
                <a:solidFill>
                  <a:srgbClr val="00B050"/>
                </a:solidFill>
                <a:sym typeface="Arial" panose="020B0604020202020204" pitchFamily="34" charset="0"/>
              </a:rPr>
              <a:t>  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receiver = new 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MyBroadcastReceiver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();</a:t>
            </a:r>
            <a:endParaRPr lang="en-US" altLang="zh-CN" sz="1400" dirty="0">
              <a:solidFill>
                <a:srgbClr val="00B050"/>
              </a:solidFill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sym typeface="Arial" panose="020B0604020202020204" pitchFamily="34" charset="0"/>
              </a:rPr>
              <a:t>实例化过滤器并设置要过滤的广播</a:t>
            </a:r>
            <a:endParaRPr lang="zh-CN" altLang="en-US" sz="1400" dirty="0">
              <a:solidFill>
                <a:srgbClr val="00B050"/>
              </a:solidFill>
              <a:sym typeface="Arial" panose="020B0604020202020204" pitchFamily="34" charset="0"/>
            </a:endParaRPr>
          </a:p>
          <a:p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IntentFilter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intentFilter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= new 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IntentFilter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("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Intent_Action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");</a:t>
            </a:r>
            <a:endParaRPr lang="en-US" altLang="zh-CN" sz="1400" dirty="0">
              <a:solidFill>
                <a:srgbClr val="00B050"/>
              </a:solidFill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sym typeface="Arial" panose="020B0604020202020204" pitchFamily="34" charset="0"/>
              </a:rPr>
              <a:t>注册广播</a:t>
            </a:r>
            <a:endParaRPr lang="zh-CN" altLang="en-US" sz="1400" dirty="0">
              <a:solidFill>
                <a:srgbClr val="00B050"/>
              </a:solidFill>
              <a:sym typeface="Arial" panose="020B0604020202020204" pitchFamily="34" charset="0"/>
            </a:endParaRPr>
          </a:p>
          <a:p>
            <a:r>
              <a:rPr lang="en-US" altLang="zh-CN" sz="1400" b="1" dirty="0" err="1">
                <a:solidFill>
                  <a:srgbClr val="00B050"/>
                </a:solidFill>
                <a:sym typeface="Arial" panose="020B0604020202020204" pitchFamily="34" charset="0"/>
              </a:rPr>
              <a:t>registerReceiver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(receiver</a:t>
            </a:r>
            <a:r>
              <a:rPr lang="zh-CN" altLang="en-US" sz="1400" dirty="0">
                <a:solidFill>
                  <a:srgbClr val="00B050"/>
                </a:solidFill>
                <a:sym typeface="Arial" panose="020B0604020202020204" pitchFamily="34" charset="0"/>
              </a:rPr>
              <a:t>，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intentFilter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);</a:t>
            </a:r>
            <a:endParaRPr lang="en-US" altLang="zh-CN" sz="1400" dirty="0">
              <a:solidFill>
                <a:srgbClr val="00B050"/>
              </a:solidFill>
              <a:sym typeface="Arial" panose="020B0604020202020204" pitchFamily="34" charset="0"/>
            </a:endParaRPr>
          </a:p>
        </p:txBody>
      </p:sp>
      <p:sp>
        <p:nvSpPr>
          <p:cNvPr id="17412" name="Text Box 8"/>
          <p:cNvSpPr>
            <a:spLocks noChangeArrowheads="1"/>
          </p:cNvSpPr>
          <p:nvPr/>
        </p:nvSpPr>
        <p:spPr bwMode="auto">
          <a:xfrm>
            <a:off x="238125" y="4011613"/>
            <a:ext cx="1357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b="1" i="1">
                <a:solidFill>
                  <a:srgbClr val="FFFFFF"/>
                </a:solidFill>
                <a:sym typeface="宋体" panose="02010600030101010101" pitchFamily="2" charset="-122"/>
              </a:rPr>
              <a:t>.</a:t>
            </a:r>
            <a:endParaRPr lang="zh-CN" altLang="en-US" sz="1400" b="1" i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3" name="TextBox 3"/>
          <p:cNvSpPr>
            <a:spLocks noChangeArrowheads="1"/>
          </p:cNvSpPr>
          <p:nvPr/>
        </p:nvSpPr>
        <p:spPr bwMode="auto">
          <a:xfrm>
            <a:off x="442913" y="828675"/>
            <a:ext cx="43227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代码注册广播（</a:t>
            </a:r>
            <a:r>
              <a:rPr lang="zh-CN" altLang="en-US" sz="2000" b="1" i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动态</a:t>
            </a:r>
            <a:r>
              <a:rPr lang="zh-CN" altLang="en-US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）：</a:t>
            </a:r>
            <a:endParaRPr lang="zh-CN" altLang="en-US" sz="2000" b="1" i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957263" y="3173413"/>
            <a:ext cx="6164262" cy="1292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&lt;</a:t>
            </a:r>
            <a:r>
              <a:rPr lang="en-US" altLang="zh-CN" sz="1400" b="1" dirty="0">
                <a:solidFill>
                  <a:srgbClr val="00B050"/>
                </a:solidFill>
                <a:sym typeface="Arial" panose="020B0604020202020204" pitchFamily="34" charset="0"/>
              </a:rPr>
              <a:t>receiver</a:t>
            </a:r>
            <a:endParaRPr lang="en-US" altLang="zh-CN" sz="1400" b="1" dirty="0">
              <a:solidFill>
                <a:srgbClr val="00B050"/>
              </a:solidFill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 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android:name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= "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MyBroadcastReceiver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" &gt;</a:t>
            </a:r>
            <a:endParaRPr lang="en-US" altLang="zh-CN" sz="1400" dirty="0">
              <a:solidFill>
                <a:srgbClr val="00B050"/>
              </a:solidFill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 &lt;intent-filter&gt;</a:t>
            </a:r>
            <a:endParaRPr lang="en-US" altLang="zh-CN" sz="1400" dirty="0">
              <a:solidFill>
                <a:srgbClr val="00B050"/>
              </a:solidFill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   &lt;action 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android:name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= " 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com.androidbook.MyBroadcastReceiver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"/&gt;</a:t>
            </a:r>
            <a:endParaRPr lang="en-US" altLang="zh-CN" sz="1400" dirty="0">
              <a:solidFill>
                <a:srgbClr val="00B050"/>
              </a:solidFill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 &lt;/intent-filter&gt;</a:t>
            </a:r>
            <a:endParaRPr lang="en-US" altLang="zh-CN" sz="1400" dirty="0">
              <a:solidFill>
                <a:srgbClr val="00B050"/>
              </a:solidFill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&lt;/</a:t>
            </a:r>
            <a:r>
              <a:rPr lang="en-US" altLang="zh-CN" sz="1400" b="1" dirty="0">
                <a:solidFill>
                  <a:srgbClr val="00B050"/>
                </a:solidFill>
                <a:sym typeface="Arial" panose="020B0604020202020204" pitchFamily="34" charset="0"/>
              </a:rPr>
              <a:t>receiver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&gt;</a:t>
            </a:r>
            <a:endParaRPr lang="en-US" altLang="zh-CN" sz="1400" dirty="0">
              <a:solidFill>
                <a:srgbClr val="00B050"/>
              </a:solidFill>
              <a:sym typeface="Arial" panose="020B0604020202020204" pitchFamily="34" charset="0"/>
            </a:endParaRPr>
          </a:p>
        </p:txBody>
      </p:sp>
      <p:sp>
        <p:nvSpPr>
          <p:cNvPr id="17415" name="文本框 1"/>
          <p:cNvSpPr txBox="1">
            <a:spLocks noChangeArrowheads="1"/>
          </p:cNvSpPr>
          <p:nvPr/>
        </p:nvSpPr>
        <p:spPr bwMode="auto">
          <a:xfrm>
            <a:off x="539750" y="2711450"/>
            <a:ext cx="5791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b="1" i="1">
                <a:solidFill>
                  <a:schemeClr val="tx2"/>
                </a:solidFill>
                <a:sym typeface="Calibri" panose="020F0502020204030204" pitchFamily="34" charset="0"/>
              </a:rPr>
              <a:t>AndroidMan</a:t>
            </a:r>
            <a:r>
              <a:rPr lang="en-US" altLang="zh-CN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ifest.xml</a:t>
            </a:r>
            <a:r>
              <a:rPr lang="zh-CN" altLang="en-US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中配置广播（</a:t>
            </a:r>
            <a:r>
              <a:rPr lang="zh-CN" altLang="en-US" sz="2000" b="1" i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</a:t>
            </a:r>
            <a:r>
              <a:rPr lang="zh-CN" altLang="en-US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）：</a:t>
            </a:r>
            <a:endParaRPr lang="zh-CN" altLang="en-US" sz="2000" b="1" i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0"/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10.xml><?xml version="1.0" encoding="utf-8"?>
<p:tagLst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4"/>
</p:tagLst>
</file>

<file path=ppt/tags/tag14.xml><?xml version="1.0" encoding="utf-8"?>
<p:tagLst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20.xml><?xml version="1.0" encoding="utf-8"?>
<p:tagLst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p="http://schemas.openxmlformats.org/presentationml/2006/main">
  <p:tag name="KSO_WM_UNIT_TABLE_BEAUTIFY" val="smartTable{7cf1bf67-9dca-4276-bc55-bdfaf821814c}"/>
</p:tagLst>
</file>

<file path=ppt/tags/tag22.xml><?xml version="1.0" encoding="utf-8"?>
<p:tagLst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p="http://schemas.openxmlformats.org/presentationml/2006/main">
  <p:tag name="KSO_WM_TEMPLATE_CATEGORY" val="custom"/>
  <p:tag name="KSO_WM_TEMPLATE_INDEX" val="160404"/>
</p:tagLst>
</file>

<file path=ppt/tags/tag25.xml><?xml version="1.0" encoding="utf-8"?>
<p:tagLst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04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404"/>
</p:tagLst>
</file>

<file path=ppt/tags/tag6.xml><?xml version="1.0" encoding="utf-8"?>
<p:tagLst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4"/>
</p:tagLst>
</file>

<file path=ppt/tags/tag9.xml><?xml version="1.0" encoding="utf-8"?>
<p:tagLst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4139</Words>
  <Application>WPS 演示</Application>
  <PresentationFormat>全屏显示(16:9)</PresentationFormat>
  <Paragraphs>299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黑体</vt:lpstr>
      <vt:lpstr>方正中倩_GBK</vt:lpstr>
      <vt:lpstr>微软雅黑</vt:lpstr>
      <vt:lpstr>Wingdings</vt:lpstr>
      <vt:lpstr>Calibri</vt:lpstr>
      <vt:lpstr>Times New Roman</vt:lpstr>
      <vt:lpstr>Arial Unicode MS</vt:lpstr>
      <vt:lpstr>Segoe Print</vt:lpstr>
      <vt:lpstr>A000120140530A11PPBG</vt:lpstr>
      <vt:lpstr>PowerPoint 演示文稿</vt:lpstr>
      <vt:lpstr>PowerPoint 演示文稿</vt:lpstr>
      <vt:lpstr>模型中有3个角色</vt:lpstr>
      <vt:lpstr>PowerPoint 演示文稿</vt:lpstr>
      <vt:lpstr>PowerPoint 演示文稿</vt:lpstr>
      <vt:lpstr>PowerPoint 演示文稿</vt:lpstr>
      <vt:lpstr>PowerPoint 演示文稿</vt:lpstr>
      <vt:lpstr>扩展知识 ：ANR（Application Not Responding）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</cp:lastModifiedBy>
  <cp:revision>148</cp:revision>
  <dcterms:created xsi:type="dcterms:W3CDTF">2014-09-01T11:16:00Z</dcterms:created>
  <dcterms:modified xsi:type="dcterms:W3CDTF">2021-10-22T09:29:12Z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