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sldIdLst>
    <p:sldId id="431" r:id="rId2"/>
    <p:sldId id="421" r:id="rId3"/>
    <p:sldId id="422" r:id="rId4"/>
    <p:sldId id="442" r:id="rId5"/>
    <p:sldId id="427" r:id="rId6"/>
    <p:sldId id="443" r:id="rId7"/>
    <p:sldId id="444" r:id="rId8"/>
    <p:sldId id="445" r:id="rId9"/>
    <p:sldId id="446" r:id="rId10"/>
    <p:sldId id="447" r:id="rId11"/>
    <p:sldId id="432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0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110"/>
      </p:cViewPr>
      <p:guideLst>
        <p:guide orient="horz" pos="1630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27873517-B363-44E1-BADF-3F58A1958C25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0F1E41A3-0441-47F1-A0FD-FB9885BB2C1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043CAF8-24D5-4241-A4F6-9647DBBF5330}" type="datetime1">
              <a:rPr lang="zh-CN" altLang="en-US"/>
              <a:pPr>
                <a:defRPr/>
              </a:pPr>
              <a:t>2020/11/16</a:t>
            </a:fld>
            <a:endParaRPr lang="zh-CN" altLang="en-US" sz="1200"/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7F3789E3-054A-4524-91C8-3A81E95A298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CC622AC4-3155-40C7-BB58-89A08400D45C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en-US"/>
              <a:t>第二级</a:t>
            </a:r>
          </a:p>
          <a:p>
            <a:pPr>
              <a:buFontTx/>
              <a:buNone/>
              <a:defRPr/>
            </a:pPr>
            <a:r>
              <a:rPr lang="zh-CN" altLang="en-US"/>
              <a:t>第三级</a:t>
            </a:r>
          </a:p>
          <a:p>
            <a:pPr>
              <a:buFontTx/>
              <a:buNone/>
              <a:defRPr/>
            </a:pPr>
            <a:r>
              <a:rPr lang="zh-CN" altLang="en-US"/>
              <a:t>第四级</a:t>
            </a:r>
          </a:p>
          <a:p>
            <a:pPr>
              <a:buFontTx/>
              <a:buNone/>
              <a:defRPr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0FC53267-E61B-4D8F-ADB8-3FCD996A5D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ECF816E2-22C9-4948-9F7C-C92DA75DBD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A698F2F-15E9-4A98-BEE3-50FD0B1DD6B3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8B1BDD2F-20C6-4E99-B461-B138CCE8068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52D725D1-96FA-4D99-A791-6797D56C04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E1034EE8-098F-4910-9E2B-272AA0002E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D61C05-04E8-417A-B73F-5ED7413670A6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5D6CB3-01A4-4574-A733-C82C71BD43CB}"/>
              </a:ext>
            </a:extLst>
          </p:cNvPr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C00008-4D48-4093-9FC6-1E538D56EB80}"/>
              </a:ext>
            </a:extLst>
          </p:cNvPr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5539C14-80E0-412E-96B8-EB1C9A8A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2020/11/16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5D11191-88B1-48CD-A984-AB0EA909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7A0D2AF-C8DB-4868-8EEF-582CF4C3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165AF-79FD-4966-BCEF-2FE9B8A5D6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50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0D655-DB9D-444C-A48C-30677E1C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46A0-E238-4469-B386-749CC8A0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A6656-DB68-4D2E-95FD-A1874156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E389E1-2DA7-42F5-AA0F-F87DA9B7D29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6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80D138B-F636-4D9F-B0E6-22956730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2020/11/16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A49F7F-8973-4747-8283-11529AFC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0E36C3-86B8-4214-9B52-63BB9D77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E2F4B-6ED5-4BB2-BB7D-6FAFA26003D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77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070B2E0-EF44-426F-913D-790FC849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2020/11/16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F368E7-B621-4568-8F70-A5CF2128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0EEF9A3-CBEB-4547-9012-34834E20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10A443-8F86-4C67-A7A1-E6482ADAB4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9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D9332-6BDD-4849-9E91-08872618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DA586-0511-4996-936E-9FB5F080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F9494-556C-4135-A838-688771CE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A4544-5C52-440A-96B4-585219F1C8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82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98CDE9-4AB7-4B03-BCE6-501189374870}"/>
              </a:ext>
            </a:extLst>
          </p:cNvPr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60BE7C-08FD-4C7F-96E3-AC8E3AB42F0D}"/>
              </a:ext>
            </a:extLst>
          </p:cNvPr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1F2294A-8644-4D22-8230-32415B58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2020/11/16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4AA05EB-AFDB-4067-B305-C814FDF1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F3E51D-D613-47BD-B91E-E643DEED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25B21-B27C-4B01-802A-45F6697BD79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70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2F70073-7F7A-4142-BBA9-F703E2AD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2020/11/16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8E60123-F9FE-40BD-9449-85558E20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DBBA0B6-604F-486C-A827-FC6B587C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0A0C5-CF50-47E6-8509-C722A31B53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9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33AFBBA-367D-46CF-96E1-E6804281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2020/11/16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868192-135A-4E79-B540-132447CF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42EA872-EAEB-4FB9-A14E-FB5E4B9E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08758-4A18-4862-9E54-FCF7EDCB5A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65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1CC08B56-00A5-495F-82EF-3CFA1EF862CE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39CDFAB2-56A2-4229-996C-545E5474B8FF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3A0C03C6-CDBD-4D90-A2CF-4F9B3A79B18A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6916CB90-1C97-4D5D-AD2B-E3C7ECC3B6B3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6BAD23D1-B63C-4E05-80B8-EE79E89FE194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en-US" sz="4500">
              <a:solidFill>
                <a:srgbClr val="FFFFFF"/>
              </a:solidFill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DAA42A7B-0F08-48B7-B099-459CCD94F02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94507A62-AA32-4FB7-828C-8D562B4DBC4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4F477CC2-C1F0-44A5-94D9-D7D7B490295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928858F8-01DE-47B4-8738-A51E1749BB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2020/11/16</a:t>
            </a:fld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4ACCB232-FFE7-44E4-A47F-9736D9C278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CF4531AC-EDF4-47FD-93C2-00F5845B14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277D5EB-2DDD-4B6B-9A36-8E8BAEEEA5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59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9F2E2-4905-4677-8843-B557914F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30B03-6025-4332-8B89-1E14E3D2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E2703-83C4-475F-A313-D39049E9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E4285-B3AA-4EA8-95EE-A184E1298AB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9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B697E4-A41C-484C-97E7-19236DB0ED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2020/11/16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E9E1045-F23A-4B41-B020-7FE25E7732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0C0AD2-250D-4274-91F0-E7DB9D9BF7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6971416-DAD5-425B-9532-E8104FDF17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44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3F08E-D600-41D6-9CB6-EE816AF3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39388-9BAA-489A-809E-A2A113D9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88281-3835-4C19-BD4D-051823A6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FAB1F-ED9B-4600-8B05-4B2671A95C1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93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DB7DCE8-0302-41F2-A8CE-DD05D6592E53}"/>
              </a:ext>
            </a:extLst>
          </p:cNvPr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63274F-A840-4CF7-8659-54934B06F33A}"/>
              </a:ext>
            </a:extLst>
          </p:cNvPr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B1B1A999-7175-4E7E-BC5C-6A6A96E9FC99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839A0-AF55-4901-A4FF-82498482AC7C}"/>
              </a:ext>
            </a:extLst>
          </p:cNvPr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85763" y="882650"/>
            <a:ext cx="8385175" cy="366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4D041-F9AF-4EF5-AF4C-046192EED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8BF3-04B1-4578-9944-A784348B543C}" type="datetimeFigureOut">
              <a:rPr lang="zh-CN" altLang="en-US"/>
              <a:pPr/>
              <a:t>2020/11/16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283E9-25CE-4120-A3D3-E74EDD296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8643E-C686-4AD5-8073-323B1EB7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0AA1CAAA-5F58-4A3C-888C-71D012A8FB0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0" r:id="rId3"/>
    <p:sldLayoutId id="2147483677" r:id="rId4"/>
    <p:sldLayoutId id="2147483676" r:id="rId5"/>
    <p:sldLayoutId id="2147483681" r:id="rId6"/>
    <p:sldLayoutId id="2147483682" r:id="rId7"/>
    <p:sldLayoutId id="2147483675" r:id="rId8"/>
    <p:sldLayoutId id="2147483683" r:id="rId9"/>
    <p:sldLayoutId id="2147483674" r:id="rId10"/>
    <p:sldLayoutId id="2147483673" r:id="rId11"/>
    <p:sldLayoutId id="2147483672" r:id="rId12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9B9576-4A57-4440-B049-CB3C22736539}"/>
              </a:ext>
            </a:extLst>
          </p:cNvPr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40B368-01CE-4BFC-9B00-C2267E4DF778}"/>
              </a:ext>
            </a:extLst>
          </p:cNvPr>
          <p:cNvSpPr txBox="1"/>
          <p:nvPr/>
        </p:nvSpPr>
        <p:spPr>
          <a:xfrm>
            <a:off x="1352697" y="1663624"/>
            <a:ext cx="1520288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>
              <a:defRPr/>
            </a:pPr>
            <a:r>
              <a:rPr lang="zh-CN" altLang="en-US" sz="3000" kern="10" noProof="1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六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6C60F269-6390-4D6A-870E-3B7D151F9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662" y="2143125"/>
            <a:ext cx="5115637" cy="200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/>
              <a:t>1 </a:t>
            </a:r>
            <a:r>
              <a:rPr lang="zh-CN" altLang="en-US" sz="1400" dirty="0"/>
              <a:t>定义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/>
              <a:t>2 </a:t>
            </a:r>
            <a:r>
              <a:rPr lang="zh-CN" altLang="en-US" sz="1400" dirty="0"/>
              <a:t>分类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/>
              <a:t>3 </a:t>
            </a:r>
            <a:r>
              <a:rPr lang="zh-CN" altLang="en-US" sz="1400" dirty="0"/>
              <a:t>两种启动方法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/>
              <a:t>4 </a:t>
            </a:r>
            <a:r>
              <a:rPr lang="zh-CN" altLang="en-US" sz="1400" dirty="0"/>
              <a:t>生命周期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/>
              <a:t>5 </a:t>
            </a:r>
            <a:r>
              <a:rPr lang="zh-CN" altLang="en-US" sz="1400" dirty="0"/>
              <a:t>基本用法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/>
              <a:t>6 </a:t>
            </a:r>
            <a:r>
              <a:rPr lang="zh-CN" altLang="en-US" sz="1400" dirty="0"/>
              <a:t>音乐播放器实例		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F6367A-60A0-4931-8E97-8EB721163127}"/>
              </a:ext>
            </a:extLst>
          </p:cNvPr>
          <p:cNvSpPr txBox="1"/>
          <p:nvPr/>
        </p:nvSpPr>
        <p:spPr>
          <a:xfrm>
            <a:off x="3776980" y="1351104"/>
            <a:ext cx="754053" cy="437515"/>
          </a:xfrm>
          <a:prstGeom prst="rect">
            <a:avLst/>
          </a:prstGeom>
          <a:noFill/>
        </p:spPr>
        <p:txBody>
          <a:bodyPr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548F05-8113-427F-BA43-13EC71B2F7FE}"/>
              </a:ext>
            </a:extLst>
          </p:cNvPr>
          <p:cNvSpPr/>
          <p:nvPr/>
        </p:nvSpPr>
        <p:spPr>
          <a:xfrm>
            <a:off x="3776662" y="4329113"/>
            <a:ext cx="5151438" cy="201612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9D120B-1748-4033-951A-1A257C346BEC}"/>
              </a:ext>
            </a:extLst>
          </p:cNvPr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animBg="1"/>
      <p:bldP spid="10" grpId="0" bldLvl="0" animBg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>
            <a:extLst>
              <a:ext uri="{FF2B5EF4-FFF2-40B4-BE49-F238E27FC236}">
                <a16:creationId xmlns:a16="http://schemas.microsoft.com/office/drawing/2014/main" id="{3B943229-3181-4A0A-9E08-C8441D9DC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 </a:t>
            </a:r>
            <a:r>
              <a:rPr lang="zh-CN" altLang="en-US"/>
              <a:t>音乐播放器实例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4D9BB-9192-44A5-8092-A7F54F871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3" y="882650"/>
            <a:ext cx="3354387" cy="3663950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marL="0" indent="0" fontAlgn="auto">
              <a:buNone/>
            </a:pPr>
            <a:r>
              <a:rPr lang="en-US" altLang="zh-CN" noProof="1"/>
              <a:t>1 </a:t>
            </a:r>
            <a:r>
              <a:rPr lang="zh-CN" noProof="1"/>
              <a:t>本地服务</a:t>
            </a:r>
          </a:p>
          <a:p>
            <a:pPr marL="0" indent="0" fontAlgn="auto">
              <a:buFont typeface="Wingdings" panose="05000000000000000000" pitchFamily="2" charset="2"/>
              <a:buNone/>
            </a:pPr>
            <a:r>
              <a:rPr lang="zh-CN" altLang="en-US" sz="1200" noProof="1"/>
              <a:t>教材</a:t>
            </a:r>
            <a:r>
              <a:rPr lang="en-US" altLang="zh-CN" sz="1200" noProof="1"/>
              <a:t>P118</a:t>
            </a:r>
          </a:p>
          <a:p>
            <a:pPr fontAlgn="auto"/>
            <a:endParaRPr lang="en-US" altLang="zh-CN" noProof="1"/>
          </a:p>
          <a:p>
            <a:pPr marL="0" indent="0" fontAlgn="auto">
              <a:buNone/>
            </a:pPr>
            <a:r>
              <a:rPr lang="en-US" altLang="zh-CN" noProof="1"/>
              <a:t>2 </a:t>
            </a:r>
            <a:r>
              <a:rPr lang="zh-CN" altLang="en-US" noProof="1"/>
              <a:t>远程服务</a:t>
            </a:r>
          </a:p>
          <a:p>
            <a:pPr marL="0" indent="0" fontAlgn="auto">
              <a:buFont typeface="Wingdings" panose="05000000000000000000" pitchFamily="2" charset="2"/>
              <a:buNone/>
            </a:pPr>
            <a:r>
              <a:rPr lang="zh-CN" altLang="en-US" sz="1200" noProof="1"/>
              <a:t>教材</a:t>
            </a:r>
            <a:r>
              <a:rPr lang="en-US" altLang="zh-CN" sz="1200" noProof="1"/>
              <a:t>P123</a:t>
            </a:r>
          </a:p>
          <a:p>
            <a:pPr fontAlgn="auto">
              <a:buFont typeface="Wingdings" panose="05000000000000000000" charset="0"/>
              <a:buChar char=""/>
            </a:pPr>
            <a:r>
              <a:rPr lang="en-US" altLang="zh-CN" sz="1200" noProof="1"/>
              <a:t>使用AIDL语言定义远程服务的接口</a:t>
            </a:r>
          </a:p>
          <a:p>
            <a:pPr fontAlgn="auto">
              <a:buFont typeface="Wingdings" panose="05000000000000000000" charset="0"/>
              <a:buChar char=""/>
            </a:pPr>
            <a:r>
              <a:rPr lang="en-US" altLang="zh-CN" sz="1200" noProof="1"/>
              <a:t>通过继承Service类实现接口中定义的方法和属性</a:t>
            </a:r>
          </a:p>
          <a:p>
            <a:pPr fontAlgn="auto">
              <a:buFont typeface="Wingdings" panose="05000000000000000000" charset="0"/>
              <a:buChar char=""/>
            </a:pPr>
            <a:r>
              <a:rPr lang="en-US" altLang="zh-CN" sz="1200" noProof="1"/>
              <a:t>绑定和使用远程服务</a:t>
            </a:r>
          </a:p>
          <a:p>
            <a:pPr fontAlgn="auto">
              <a:buFont typeface="Wingdings" panose="05000000000000000000" charset="0"/>
              <a:buChar char=""/>
            </a:pPr>
            <a:endParaRPr lang="en-US" altLang="zh-CN" sz="1200" noProof="1"/>
          </a:p>
          <a:p>
            <a:pPr fontAlgn="auto">
              <a:buFont typeface="Wingdings" panose="05000000000000000000" charset="0"/>
              <a:buChar char=""/>
            </a:pPr>
            <a:endParaRPr lang="en-US" altLang="zh-CN" sz="1200" noProof="1"/>
          </a:p>
          <a:p>
            <a:pPr marL="0" indent="0" fontAlgn="auto">
              <a:buFont typeface="Wingdings" panose="05000000000000000000" charset="0"/>
              <a:buNone/>
            </a:pPr>
            <a:r>
              <a:rPr lang="zh-CN" altLang="en-US" sz="1200" noProof="1"/>
              <a:t>扩展学习远程服务：</a:t>
            </a:r>
          </a:p>
          <a:p>
            <a:pPr marL="0" indent="0" fontAlgn="auto">
              <a:buFont typeface="Wingdings" panose="05000000000000000000" charset="0"/>
              <a:buNone/>
            </a:pPr>
            <a:r>
              <a:rPr lang="zh-CN" altLang="en-US" sz="1200" noProof="1"/>
              <a:t>http://blog.csdn.net/yhaolpz/article/details/51336753</a:t>
            </a:r>
          </a:p>
        </p:txBody>
      </p:sp>
      <p:pic>
        <p:nvPicPr>
          <p:cNvPr id="18435" name="图片 3" descr="TIM截图20171017001247">
            <a:extLst>
              <a:ext uri="{FF2B5EF4-FFF2-40B4-BE49-F238E27FC236}">
                <a16:creationId xmlns:a16="http://schemas.microsoft.com/office/drawing/2014/main" id="{B70495D4-BA90-496F-8A0D-636F7E5F1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233363"/>
            <a:ext cx="2570163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图片 4" descr="TIM截图20171017002710">
            <a:extLst>
              <a:ext uri="{FF2B5EF4-FFF2-40B4-BE49-F238E27FC236}">
                <a16:creationId xmlns:a16="http://schemas.microsoft.com/office/drawing/2014/main" id="{08AA2EBE-D09B-4ABB-BE9B-8FD75482B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13" y="233363"/>
            <a:ext cx="2570162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图片 4" descr="2457331_082944614000_2.jpg">
            <a:extLst>
              <a:ext uri="{FF2B5EF4-FFF2-40B4-BE49-F238E27FC236}">
                <a16:creationId xmlns:a16="http://schemas.microsoft.com/office/drawing/2014/main" id="{6B296298-EE5E-4594-A1C4-8A0234552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TextBox 56">
            <a:extLst>
              <a:ext uri="{FF2B5EF4-FFF2-40B4-BE49-F238E27FC236}">
                <a16:creationId xmlns:a16="http://schemas.microsoft.com/office/drawing/2014/main" id="{75FF821F-A904-4E79-8CD1-238E5B1EA112}"/>
              </a:ext>
            </a:extLst>
          </p:cNvPr>
          <p:cNvSpPr>
            <a:spLocks noChangeArrowheads="1"/>
          </p:cNvSpPr>
          <p:nvPr/>
        </p:nvSpPr>
        <p:spPr bwMode="auto">
          <a:xfrm rot="-240000">
            <a:off x="3873500" y="2230438"/>
            <a:ext cx="32131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7699F-5DB0-45E4-8D51-164C4E9C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17500"/>
            <a:ext cx="7886700" cy="430213"/>
          </a:xfrm>
        </p:spPr>
        <p:txBody>
          <a:bodyPr>
            <a:normAutofit fontScale="90000"/>
          </a:bodyPr>
          <a:lstStyle/>
          <a:p>
            <a:pPr fontAlgn="auto"/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</a:t>
            </a:r>
            <a:b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zh-CN" altLang="en-US" noProof="1"/>
          </a:p>
        </p:txBody>
      </p:sp>
      <p:grpSp>
        <p:nvGrpSpPr>
          <p:cNvPr id="10242" name="组合 14">
            <a:extLst>
              <a:ext uri="{FF2B5EF4-FFF2-40B4-BE49-F238E27FC236}">
                <a16:creationId xmlns:a16="http://schemas.microsoft.com/office/drawing/2014/main" id="{AAD1CA72-434C-4145-B814-35B6677A0687}"/>
              </a:ext>
            </a:extLst>
          </p:cNvPr>
          <p:cNvGrpSpPr>
            <a:grpSpLocks/>
          </p:cNvGrpSpPr>
          <p:nvPr/>
        </p:nvGrpSpPr>
        <p:grpSpPr bwMode="auto">
          <a:xfrm>
            <a:off x="111125" y="276225"/>
            <a:ext cx="360363" cy="360363"/>
            <a:chOff x="0" y="0"/>
            <a:chExt cx="302558" cy="314067"/>
          </a:xfrm>
        </p:grpSpPr>
        <p:sp>
          <p:nvSpPr>
            <p:cNvPr id="10243" name="矩形 15">
              <a:extLst>
                <a:ext uri="{FF2B5EF4-FFF2-40B4-BE49-F238E27FC236}">
                  <a16:creationId xmlns:a16="http://schemas.microsoft.com/office/drawing/2014/main" id="{503BE53D-56E9-48FF-A81D-6D74F9957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44" name="矩形 16">
              <a:extLst>
                <a:ext uri="{FF2B5EF4-FFF2-40B4-BE49-F238E27FC236}">
                  <a16:creationId xmlns:a16="http://schemas.microsoft.com/office/drawing/2014/main" id="{6CF0FC66-B1BD-4CF1-B694-3A44F4FDE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76" name="文本框 1">
            <a:extLst>
              <a:ext uri="{FF2B5EF4-FFF2-40B4-BE49-F238E27FC236}">
                <a16:creationId xmlns:a16="http://schemas.microsoft.com/office/drawing/2014/main" id="{F94825CF-0E96-4ED8-BBC7-0AE9FC4745BE}"/>
              </a:ext>
            </a:extLst>
          </p:cNvPr>
          <p:cNvSpPr/>
          <p:nvPr/>
        </p:nvSpPr>
        <p:spPr>
          <a:xfrm>
            <a:off x="450056" y="1563680"/>
            <a:ext cx="8139113" cy="244633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indent="360680">
              <a:lnSpc>
                <a:spcPct val="150000"/>
              </a:lnSpc>
            </a:pPr>
            <a:r>
              <a:rPr lang="en-US" altLang="zh-CN" sz="2800" b="1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altLang="zh-CN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定义：服务，属于Android中的计算型组件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altLang="zh-CN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作用：提供需要在后台长期运行的服务（如复杂计算、下载等等）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altLang="zh-CN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特点：长生命周期、没有用户界面、在后台运行</a:t>
            </a:r>
          </a:p>
          <a:p>
            <a:pPr indent="360680">
              <a:lnSpc>
                <a:spcPct val="150000"/>
              </a:lnSpc>
            </a:pPr>
            <a:endParaRPr lang="zh-CN" altLang="en-US" sz="14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组合 14">
            <a:extLst>
              <a:ext uri="{FF2B5EF4-FFF2-40B4-BE49-F238E27FC236}">
                <a16:creationId xmlns:a16="http://schemas.microsoft.com/office/drawing/2014/main" id="{C03CD9C9-CBC6-4FBB-BB60-21C7BFB4FC64}"/>
              </a:ext>
            </a:extLst>
          </p:cNvPr>
          <p:cNvGrpSpPr>
            <a:grpSpLocks/>
          </p:cNvGrpSpPr>
          <p:nvPr/>
        </p:nvGrpSpPr>
        <p:grpSpPr bwMode="auto">
          <a:xfrm>
            <a:off x="111125" y="276225"/>
            <a:ext cx="360363" cy="360363"/>
            <a:chOff x="0" y="0"/>
            <a:chExt cx="302558" cy="314067"/>
          </a:xfrm>
        </p:grpSpPr>
        <p:sp>
          <p:nvSpPr>
            <p:cNvPr id="11266" name="矩形 15">
              <a:extLst>
                <a:ext uri="{FF2B5EF4-FFF2-40B4-BE49-F238E27FC236}">
                  <a16:creationId xmlns:a16="http://schemas.microsoft.com/office/drawing/2014/main" id="{DF385BF8-02B1-4563-8017-5938B133C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67" name="矩形 16">
              <a:extLst>
                <a:ext uri="{FF2B5EF4-FFF2-40B4-BE49-F238E27FC236}">
                  <a16:creationId xmlns:a16="http://schemas.microsoft.com/office/drawing/2014/main" id="{64257251-A9A0-49F2-B7ED-A27ACE618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099" name="TextBox 108">
            <a:extLst>
              <a:ext uri="{FF2B5EF4-FFF2-40B4-BE49-F238E27FC236}">
                <a16:creationId xmlns:a16="http://schemas.microsoft.com/office/drawing/2014/main" id="{D4DE7A47-2649-47BF-ACE5-B142FCCD4074}"/>
              </a:ext>
            </a:extLst>
          </p:cNvPr>
          <p:cNvSpPr/>
          <p:nvPr/>
        </p:nvSpPr>
        <p:spPr>
          <a:xfrm>
            <a:off x="815975" y="246063"/>
            <a:ext cx="841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分类</a:t>
            </a:r>
            <a:endParaRPr 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3190" name="文本框 1">
            <a:extLst>
              <a:ext uri="{FF2B5EF4-FFF2-40B4-BE49-F238E27FC236}">
                <a16:creationId xmlns:a16="http://schemas.microsoft.com/office/drawing/2014/main" id="{23EC9DAC-FB44-43D4-94E8-FB81DFB80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877888"/>
            <a:ext cx="8412162" cy="36736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indent="360680">
              <a:lnSpc>
                <a:spcPct val="150000"/>
              </a:lnSpc>
              <a:defRPr/>
            </a:pPr>
            <a:r>
              <a:rPr lang="zh-CN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本地服务</a:t>
            </a:r>
            <a:r>
              <a:rPr lang="zh-CN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（Local Service）：</a:t>
            </a:r>
            <a:r>
              <a:rPr lang="zh-CN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用于应用程序</a:t>
            </a:r>
            <a:r>
              <a:rPr lang="zh-CN" altLang="zh-CN" sz="2400" dirty="0">
                <a:solidFill>
                  <a:srgbClr val="00206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</a:p>
          <a:p>
            <a:pPr indent="360680"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实现应用程序自己的一些耗时任务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网络传输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播放音乐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60680" eaLnBrk="0" hangingPunct="0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远程服务（Remote Service）：用于应用程序</a:t>
            </a:r>
            <a:r>
              <a:rPr lang="zh-CN" altLang="zh-CN" sz="2400" dirty="0">
                <a:solidFill>
                  <a:srgbClr val="00206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之间</a:t>
            </a:r>
            <a:endParaRPr lang="zh-CN" altLang="zh-CN" sz="1400" dirty="0">
              <a:solidFill>
                <a:srgbClr val="00206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可以通过自己定义并暴露出来的接口进行程序操作，也可以调用其他程序的地图、天气等服务。</a:t>
            </a: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多个应用程序可以绑定至同一个服务。</a:t>
            </a: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Android采用AIDL(接口定义语言)的方式实现。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680">
              <a:lnSpc>
                <a:spcPct val="150000"/>
              </a:lnSpc>
              <a:defRPr/>
            </a:pP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530FD-2FB6-41F3-967A-F42F81D2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两种启动方式</a:t>
            </a:r>
          </a:p>
        </p:txBody>
      </p:sp>
      <p:sp>
        <p:nvSpPr>
          <p:cNvPr id="12290" name="文本框 3">
            <a:extLst>
              <a:ext uri="{FF2B5EF4-FFF2-40B4-BE49-F238E27FC236}">
                <a16:creationId xmlns:a16="http://schemas.microsoft.com/office/drawing/2014/main" id="{D59E1046-E2E5-4E3B-B17E-ECE67252F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169" y="1133279"/>
            <a:ext cx="7560525" cy="28769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)start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</a:t>
            </a:r>
            <a:r>
              <a:rPr lang="en-US" altLang="zh-CN" sz="1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startService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(Intent intent)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	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启动：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onCreate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() –&gt;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onStart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()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；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	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停止：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onDestroy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()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；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bind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</a:t>
            </a:r>
            <a:r>
              <a:rPr lang="en-US" altLang="zh-CN" sz="1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bindService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(Intent </a:t>
            </a:r>
            <a:r>
              <a:rPr lang="en-US" altLang="zh-CN" sz="1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intent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,  </a:t>
            </a:r>
            <a:r>
              <a:rPr lang="en-US" altLang="zh-CN" sz="1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ServiceConnection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conn, int flags)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	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绑定：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onCreate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() –&gt;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onBind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()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；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	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解绑：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onUnbind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() –&gt;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onDestory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()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；</a:t>
            </a:r>
            <a:endParaRPr lang="zh-CN" altLang="en-US" sz="1600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3" name="组合 14">
            <a:extLst>
              <a:ext uri="{FF2B5EF4-FFF2-40B4-BE49-F238E27FC236}">
                <a16:creationId xmlns:a16="http://schemas.microsoft.com/office/drawing/2014/main" id="{836B5E8C-0F75-4AEB-BC52-F76058DF2883}"/>
              </a:ext>
            </a:extLst>
          </p:cNvPr>
          <p:cNvGrpSpPr>
            <a:grpSpLocks/>
          </p:cNvGrpSpPr>
          <p:nvPr/>
        </p:nvGrpSpPr>
        <p:grpSpPr bwMode="auto">
          <a:xfrm>
            <a:off x="111125" y="276225"/>
            <a:ext cx="360363" cy="360363"/>
            <a:chOff x="0" y="0"/>
            <a:chExt cx="302558" cy="314067"/>
          </a:xfrm>
        </p:grpSpPr>
        <p:sp>
          <p:nvSpPr>
            <p:cNvPr id="13314" name="矩形 15">
              <a:extLst>
                <a:ext uri="{FF2B5EF4-FFF2-40B4-BE49-F238E27FC236}">
                  <a16:creationId xmlns:a16="http://schemas.microsoft.com/office/drawing/2014/main" id="{88C94CC8-1C02-42F1-84B9-DA1E62221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15" name="矩形 16">
              <a:extLst>
                <a:ext uri="{FF2B5EF4-FFF2-40B4-BE49-F238E27FC236}">
                  <a16:creationId xmlns:a16="http://schemas.microsoft.com/office/drawing/2014/main" id="{87B17F69-74EE-41B8-98AF-CE9AB7BFC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3316" name="TextBox 108">
            <a:extLst>
              <a:ext uri="{FF2B5EF4-FFF2-40B4-BE49-F238E27FC236}">
                <a16:creationId xmlns:a16="http://schemas.microsoft.com/office/drawing/2014/main" id="{C5BC1E73-AD69-435C-A575-82AED8D33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50825"/>
            <a:ext cx="1306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生命周期</a:t>
            </a:r>
          </a:p>
        </p:txBody>
      </p:sp>
      <p:pic>
        <p:nvPicPr>
          <p:cNvPr id="13317" name="图片 3" descr="20160517165100319">
            <a:extLst>
              <a:ext uri="{FF2B5EF4-FFF2-40B4-BE49-F238E27FC236}">
                <a16:creationId xmlns:a16="http://schemas.microsoft.com/office/drawing/2014/main" id="{E3F48359-ACE1-4968-A769-6C8B47A64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0650"/>
            <a:ext cx="36576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组合 14">
            <a:extLst>
              <a:ext uri="{FF2B5EF4-FFF2-40B4-BE49-F238E27FC236}">
                <a16:creationId xmlns:a16="http://schemas.microsoft.com/office/drawing/2014/main" id="{5BA1DFD9-6345-4DA7-868C-7B286B5D6CA7}"/>
              </a:ext>
            </a:extLst>
          </p:cNvPr>
          <p:cNvGrpSpPr>
            <a:grpSpLocks/>
          </p:cNvGrpSpPr>
          <p:nvPr/>
        </p:nvGrpSpPr>
        <p:grpSpPr bwMode="auto">
          <a:xfrm>
            <a:off x="111125" y="276225"/>
            <a:ext cx="360363" cy="360363"/>
            <a:chOff x="0" y="0"/>
            <a:chExt cx="302558" cy="314067"/>
          </a:xfrm>
        </p:grpSpPr>
        <p:sp>
          <p:nvSpPr>
            <p:cNvPr id="14338" name="矩形 15">
              <a:extLst>
                <a:ext uri="{FF2B5EF4-FFF2-40B4-BE49-F238E27FC236}">
                  <a16:creationId xmlns:a16="http://schemas.microsoft.com/office/drawing/2014/main" id="{5E393EAD-C74E-4A94-898E-501289F13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39" name="矩形 16">
              <a:extLst>
                <a:ext uri="{FF2B5EF4-FFF2-40B4-BE49-F238E27FC236}">
                  <a16:creationId xmlns:a16="http://schemas.microsoft.com/office/drawing/2014/main" id="{40149910-B296-4613-9AA5-536CB6B70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4340" name="TextBox 108">
            <a:extLst>
              <a:ext uri="{FF2B5EF4-FFF2-40B4-BE49-F238E27FC236}">
                <a16:creationId xmlns:a16="http://schemas.microsoft.com/office/drawing/2014/main" id="{4AFAB5F4-5369-4A59-92DF-648E37195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50825"/>
            <a:ext cx="1992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服务的基本用法</a:t>
            </a:r>
          </a:p>
        </p:txBody>
      </p:sp>
      <p:sp>
        <p:nvSpPr>
          <p:cNvPr id="14341" name="文本框 1">
            <a:extLst>
              <a:ext uri="{FF2B5EF4-FFF2-40B4-BE49-F238E27FC236}">
                <a16:creationId xmlns:a16="http://schemas.microsoft.com/office/drawing/2014/main" id="{F5BCB1FD-38E2-41B5-B63C-C45A23B39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740" y="1347665"/>
            <a:ext cx="4424140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5.1 </a:t>
            </a:r>
            <a:r>
              <a:rPr lang="zh-CN" altLang="en-US" dirty="0"/>
              <a:t>定义一个服务</a:t>
            </a:r>
          </a:p>
          <a:p>
            <a:endParaRPr lang="zh-CN" altLang="en-US" dirty="0"/>
          </a:p>
          <a:p>
            <a:r>
              <a:rPr lang="en-US" altLang="zh-CN" dirty="0"/>
              <a:t>5.2 </a:t>
            </a:r>
            <a:r>
              <a:rPr lang="zh-CN" altLang="en-US" dirty="0"/>
              <a:t>启动和停止服务</a:t>
            </a:r>
          </a:p>
          <a:p>
            <a:endParaRPr lang="zh-CN" altLang="en-US" dirty="0"/>
          </a:p>
          <a:p>
            <a:r>
              <a:rPr lang="en-US" altLang="zh-CN" dirty="0"/>
              <a:t>5.3 </a:t>
            </a:r>
            <a:r>
              <a:rPr lang="zh-CN" altLang="en-US" dirty="0"/>
              <a:t>活动和服务进行通信</a:t>
            </a:r>
          </a:p>
        </p:txBody>
      </p:sp>
      <p:sp>
        <p:nvSpPr>
          <p:cNvPr id="14342" name="文本框 2">
            <a:extLst>
              <a:ext uri="{FF2B5EF4-FFF2-40B4-BE49-F238E27FC236}">
                <a16:creationId xmlns:a16="http://schemas.microsoft.com/office/drawing/2014/main" id="{2C4E71DE-9248-4CA5-9B1E-2F18359CF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613275"/>
            <a:ext cx="22765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 b="1">
                <a:solidFill>
                  <a:srgbClr val="0070C0"/>
                </a:solidFill>
              </a:rPr>
              <a:t>参考教学参考书《第一行代码》</a:t>
            </a:r>
            <a:r>
              <a:rPr lang="en-US" altLang="zh-CN" sz="1000" b="1">
                <a:solidFill>
                  <a:srgbClr val="0070C0"/>
                </a:solidFill>
              </a:rPr>
              <a:t>P349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>
            <a:extLst>
              <a:ext uri="{FF2B5EF4-FFF2-40B4-BE49-F238E27FC236}">
                <a16:creationId xmlns:a16="http://schemas.microsoft.com/office/drawing/2014/main" id="{B2614867-80E2-4215-A60B-A436FD901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5.1 </a:t>
            </a:r>
            <a:r>
              <a:rPr lang="zh-CN" altLang="en-US"/>
              <a:t>定义一个服务</a:t>
            </a:r>
          </a:p>
        </p:txBody>
      </p:sp>
      <p:pic>
        <p:nvPicPr>
          <p:cNvPr id="15362" name="内容占位符 3" descr="TIM截图20171016214913">
            <a:extLst>
              <a:ext uri="{FF2B5EF4-FFF2-40B4-BE49-F238E27FC236}">
                <a16:creationId xmlns:a16="http://schemas.microsoft.com/office/drawing/2014/main" id="{60B69E9F-E918-4502-9C04-F5B8466E44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614363"/>
            <a:ext cx="7915275" cy="4548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A41F5AA1-90A5-40B8-9E8C-A7FF2D085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启动和停止服务</a:t>
            </a:r>
            <a:r>
              <a:rPr lang="en-US" altLang="zh-CN"/>
              <a:t>start</a:t>
            </a:r>
          </a:p>
        </p:txBody>
      </p:sp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C730DB54-D324-4F5B-85B3-A86D384414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2888" y="3684588"/>
            <a:ext cx="2976562" cy="1239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000" b="1" dirty="0"/>
              <a:t>Nexus</a:t>
            </a:r>
            <a:r>
              <a:rPr lang="zh-CN" altLang="en-US" sz="1000" b="1" dirty="0"/>
              <a:t>模拟器进入开发者选项：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000" b="1" dirty="0"/>
              <a:t>“Settings”—“About”（设置——关于）菜单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000" b="1" dirty="0"/>
              <a:t>向下滚动到底部的Build number（版本号）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000" b="1" dirty="0"/>
              <a:t>点击Build number（版本号）7次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pic>
        <p:nvPicPr>
          <p:cNvPr id="16387" name="图片 3" descr="TIM截图20171016220651">
            <a:extLst>
              <a:ext uri="{FF2B5EF4-FFF2-40B4-BE49-F238E27FC236}">
                <a16:creationId xmlns:a16="http://schemas.microsoft.com/office/drawing/2014/main" id="{6EA09424-3835-42FD-B488-C2496D063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63" y="6350"/>
            <a:ext cx="272732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5" descr="TIM截图20171016222117">
            <a:extLst>
              <a:ext uri="{FF2B5EF4-FFF2-40B4-BE49-F238E27FC236}">
                <a16:creationId xmlns:a16="http://schemas.microsoft.com/office/drawing/2014/main" id="{61267A5A-990A-4EB2-A960-60C8A7B6D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12700"/>
            <a:ext cx="2722562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图片 6" descr="TIM截图20171016222544">
            <a:extLst>
              <a:ext uri="{FF2B5EF4-FFF2-40B4-BE49-F238E27FC236}">
                <a16:creationId xmlns:a16="http://schemas.microsoft.com/office/drawing/2014/main" id="{47C9A437-5989-406D-B5F5-3A5932D81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358900"/>
            <a:ext cx="33242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文本框 7">
            <a:extLst>
              <a:ext uri="{FF2B5EF4-FFF2-40B4-BE49-F238E27FC236}">
                <a16:creationId xmlns:a16="http://schemas.microsoft.com/office/drawing/2014/main" id="{891414A4-0C89-443C-B6D5-74A17D254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825500"/>
            <a:ext cx="3040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B050"/>
                </a:solidFill>
              </a:rPr>
              <a:t>在</a:t>
            </a:r>
            <a:r>
              <a:rPr lang="en-US" altLang="zh-CN" b="1">
                <a:solidFill>
                  <a:srgbClr val="00B050"/>
                </a:solidFill>
              </a:rPr>
              <a:t>LogCat</a:t>
            </a:r>
            <a:r>
              <a:rPr lang="zh-CN" altLang="en-US" b="1">
                <a:solidFill>
                  <a:srgbClr val="00B050"/>
                </a:solidFill>
              </a:rPr>
              <a:t>中观察服务状态：</a:t>
            </a:r>
          </a:p>
        </p:txBody>
      </p:sp>
      <p:sp>
        <p:nvSpPr>
          <p:cNvPr id="16391" name="文本框 8">
            <a:extLst>
              <a:ext uri="{FF2B5EF4-FFF2-40B4-BE49-F238E27FC236}">
                <a16:creationId xmlns:a16="http://schemas.microsoft.com/office/drawing/2014/main" id="{671B30DE-D4C6-46D6-9C59-327E1DD91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2300288"/>
            <a:ext cx="3697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B050"/>
                </a:solidFill>
              </a:rPr>
              <a:t>在Running services中观察服务：</a:t>
            </a:r>
            <a:endParaRPr lang="zh-CN" altLang="en-US"/>
          </a:p>
        </p:txBody>
      </p:sp>
      <p:sp>
        <p:nvSpPr>
          <p:cNvPr id="16392" name="文本框 9">
            <a:extLst>
              <a:ext uri="{FF2B5EF4-FFF2-40B4-BE49-F238E27FC236}">
                <a16:creationId xmlns:a16="http://schemas.microsoft.com/office/drawing/2014/main" id="{D70B6CFB-8D80-4EA4-9083-CA5D7E0FE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738438"/>
            <a:ext cx="2994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Setting-Developer-Running Services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44CFC0E1-B919-4C6A-B472-58C3BE3EF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 </a:t>
            </a:r>
            <a:r>
              <a:rPr lang="zh-CN" altLang="en-US"/>
              <a:t>活动和服务进行通信</a:t>
            </a:r>
            <a:r>
              <a:rPr lang="en-US" altLang="zh-CN"/>
              <a:t>bind</a:t>
            </a:r>
          </a:p>
        </p:txBody>
      </p:sp>
      <p:pic>
        <p:nvPicPr>
          <p:cNvPr id="17410" name="内容占位符 3" descr="TIM截图20171016225727">
            <a:extLst>
              <a:ext uri="{FF2B5EF4-FFF2-40B4-BE49-F238E27FC236}">
                <a16:creationId xmlns:a16="http://schemas.microsoft.com/office/drawing/2014/main" id="{FC9A99DD-DC91-46AF-B9B5-8ECAF616B5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79513"/>
            <a:ext cx="3806825" cy="1370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4" descr="TIM截图20171016225734">
            <a:extLst>
              <a:ext uri="{FF2B5EF4-FFF2-40B4-BE49-F238E27FC236}">
                <a16:creationId xmlns:a16="http://schemas.microsoft.com/office/drawing/2014/main" id="{6D78AA87-D330-435A-AE03-337D26B0E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8" y="19050"/>
            <a:ext cx="2717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Pages>0</Pages>
  <Words>341</Words>
  <Characters>0</Characters>
  <Application>Microsoft Office PowerPoint</Application>
  <DocSecurity>0</DocSecurity>
  <PresentationFormat>全屏显示(16:9)</PresentationFormat>
  <Lines>0</Lines>
  <Paragraphs>66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黑体</vt:lpstr>
      <vt:lpstr>宋体</vt:lpstr>
      <vt:lpstr>微软雅黑</vt:lpstr>
      <vt:lpstr>Arial</vt:lpstr>
      <vt:lpstr>Wingdings</vt:lpstr>
      <vt:lpstr>A000120140530A11PPBG</vt:lpstr>
      <vt:lpstr>PowerPoint 演示文稿</vt:lpstr>
      <vt:lpstr>1 服务 </vt:lpstr>
      <vt:lpstr>PowerPoint 演示文稿</vt:lpstr>
      <vt:lpstr>3 两种启动方式</vt:lpstr>
      <vt:lpstr>PowerPoint 演示文稿</vt:lpstr>
      <vt:lpstr>PowerPoint 演示文稿</vt:lpstr>
      <vt:lpstr>5.1 定义一个服务</vt:lpstr>
      <vt:lpstr>5.2 启动和停止服务start</vt:lpstr>
      <vt:lpstr>5.3 活动和服务进行通信bind</vt:lpstr>
      <vt:lpstr>6 音乐播放器实例</vt:lpstr>
      <vt:lpstr>PowerPoint 演示文稿</vt:lpstr>
    </vt:vector>
  </TitlesOfParts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David yonggang</cp:lastModifiedBy>
  <cp:revision>179</cp:revision>
  <dcterms:created xsi:type="dcterms:W3CDTF">2014-09-01T11:16:00Z</dcterms:created>
  <dcterms:modified xsi:type="dcterms:W3CDTF">2020-11-16T10:30:48Z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