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9"/>
  </p:notesMasterIdLst>
  <p:sldIdLst>
    <p:sldId id="395" r:id="rId2"/>
    <p:sldId id="259" r:id="rId3"/>
    <p:sldId id="331" r:id="rId4"/>
    <p:sldId id="469" r:id="rId5"/>
    <p:sldId id="468" r:id="rId6"/>
    <p:sldId id="467" r:id="rId7"/>
    <p:sldId id="332" r:id="rId8"/>
    <p:sldId id="501" r:id="rId9"/>
    <p:sldId id="502" r:id="rId10"/>
    <p:sldId id="338" r:id="rId11"/>
    <p:sldId id="352" r:id="rId12"/>
    <p:sldId id="532" r:id="rId13"/>
    <p:sldId id="533" r:id="rId14"/>
    <p:sldId id="534" r:id="rId15"/>
    <p:sldId id="353" r:id="rId16"/>
    <p:sldId id="372" r:id="rId17"/>
    <p:sldId id="261" r:id="rId18"/>
    <p:sldId id="378" r:id="rId19"/>
    <p:sldId id="379" r:id="rId20"/>
    <p:sldId id="535" r:id="rId21"/>
    <p:sldId id="384" r:id="rId22"/>
    <p:sldId id="385" r:id="rId23"/>
    <p:sldId id="536" r:id="rId24"/>
    <p:sldId id="391" r:id="rId25"/>
    <p:sldId id="392" r:id="rId26"/>
    <p:sldId id="393" r:id="rId27"/>
    <p:sldId id="294" r:id="rId2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92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7DE95FD2-F90D-4AF7-8A1D-CF8ED0576F6B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0E98A7E4-500C-419B-9105-8231E400E7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E869D15B-E6EF-4C01-89F3-F158D82E09A9}" type="datetime1">
              <a:rPr lang="zh-CN" altLang="en-US"/>
              <a:pPr>
                <a:defRPr/>
              </a:pPr>
              <a:t>2021/9/6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83736950-0803-4A18-8801-BFB68A5A3C8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C95E57FF-35B9-472E-A4D8-44E677EACFEC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94044B96-4726-4369-BC26-1FF0B0A948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A68D02CA-8AAA-4AE0-AF04-2B4E0EC32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017CE73B-7A75-4252-806D-B7EBF3DF2E64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57C8AC3A-FE2A-4665-8621-532706DD4B1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BE9B2D1-1842-48DD-AE91-D7791F88A3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DFC0194F-B369-4251-A294-3F86CDD18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AACA2-89BF-489B-A8B8-F3F30AAC0452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FD1DBA-F4E1-4853-8DFA-9501BAB20EA2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E0AE4-E46F-4AF9-9936-9F6D819E032B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4AE6399-09BD-4E06-B460-13706B9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ECDD1DF-8893-4B5E-BDC1-25DD362A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2BED2B-6519-4DE9-98DD-70B46E23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F454D-9086-44AA-AA38-A55224ABCD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7744-711A-4C71-8463-0B2972E7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02B3-A628-4CC7-AD76-0B4FB84D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CF8A-2634-4DF2-B687-48261DF2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7006E-C670-43A1-B987-2801412D79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7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4C2A760-9E34-4FA5-9F31-1D0E15C6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4BB9AC-8965-4ABA-86F1-CDD2436A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37DF00-5E53-4071-953A-9FA23F1F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D725E-616E-4534-9EBD-81D7FC8265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EE6FF89-8ABA-42D0-BAAA-1FFFF1D2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ECA62A-3B5D-47A8-A908-7A627150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086624-E5F1-4C3D-ACD0-6119B010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2DAAB-BB57-4E1A-B461-530D4BFAFB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3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296B6D-B1D8-448E-8FDA-37231162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50E6C86-FE4A-441F-9FB7-1CADEE52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057CD9-F88E-4C94-9747-B3FCD6DF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FBC97-B460-41FC-96CF-6A6C54806A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F0FE-1254-4CBC-842F-E2D52271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C6E1-D87C-4CBE-BEB9-B90F690F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59D5-30D7-4FD8-855E-221745F9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7638A-000A-4158-AEF0-189D4D638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0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E73E86-D505-4779-A8C6-A31D18A03DCD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6C16D-7118-453A-9E7A-A8F8E5B4E670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3CD683-2432-431B-832E-839E19D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9CEEBF-60C5-45B6-901D-E11346B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BF62EC-BEE6-422D-9F11-2D95B6B0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C15F1-9A7D-4840-8DA6-FF984FED4D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9ABD36-029D-499B-A34B-DB91C293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8AF086-E3D0-4627-BD4F-CB5938F6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16931C-CFEA-41BE-9ABC-55A3183A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28C1C-E989-40AC-B750-2244B55C80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9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5A8529-71CA-4CED-8C1C-D397811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A3F338-8F80-4C0D-A566-DECBCD5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F0DC1-172B-48EC-82BE-F27A7278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8592D-B0E7-4D38-9FE9-E73A29D30D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3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30DDE82C-E550-4F8E-AC4A-5951D0697EA4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86403E8-E5EA-4469-877D-18464FDC4CFC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FA82334E-B688-425E-B587-7E2DD439EC1F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59DBA843-5698-4B13-99AD-0A4CEA6C5041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23F4C689-A74C-48D3-99FB-ED82B64EFA99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E04353A0-210E-4BCB-A85F-B692C966A2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650B7661-33DB-4FAB-8C4F-5254DBD4112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81C3E551-3ED7-43B5-AF57-96FCC5F19E8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3B74734-C477-411B-9F08-F01A46DA6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4452425B-8753-48F9-A5A0-4699FDF9BE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38B72C4D-BFD7-4613-9E95-81054CF3EE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DF7F2D9-A59E-4198-8BB0-8DD1A0461F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D5FBF-640E-4759-BACB-D2D6F02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0C52E-4425-41C5-9FFD-E2F0CAB7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DAF6B-65B8-448C-AAE2-EFDF29AF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9C48B-6BC4-4EA7-9683-1D0AB01961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9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CD167A-6B2B-44DD-B56F-628D502BE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7DB0EC-CEFC-4266-B529-A1AE21776A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CCA0D0-5CD6-46BF-AC19-69142E8153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7777C34-EE98-4A7A-B84D-7DE81A4676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2A4F-6D5A-4B73-8197-1F7ADE72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7A74-D992-40C2-AF78-350FAE9C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AAF1-60DE-401D-BD94-D4277058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36979-2D9F-4812-9DA9-8E6CA8B16C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D1F53CC-23AF-4651-9AF3-C0C2CB6096BB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07DC69-9E9E-4414-8524-A509F856C759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70B5EE0D-324F-48E8-9867-30BE9168F465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23DB-0ABD-4B75-8FE3-31BF0A5F2153}"/>
              </a:ext>
            </a:extLst>
          </p:cNvPr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D7C7-3779-4B41-988F-9B9A1824E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2021/9/6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9498-63F5-4359-A177-761FB16A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ADD9-88D9-4031-9AD6-07CF3A420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28EE89DF-EFC0-4AF5-A614-C9953A601F7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78" r:id="rId4"/>
    <p:sldLayoutId id="2147483677" r:id="rId5"/>
    <p:sldLayoutId id="2147483682" r:id="rId6"/>
    <p:sldLayoutId id="2147483683" r:id="rId7"/>
    <p:sldLayoutId id="2147483676" r:id="rId8"/>
    <p:sldLayoutId id="2147483684" r:id="rId9"/>
    <p:sldLayoutId id="2147483675" r:id="rId10"/>
    <p:sldLayoutId id="2147483674" r:id="rId11"/>
    <p:sldLayoutId id="2147483673" r:id="rId12"/>
    <p:sldLayoutId id="2147483672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0B1802-2AD0-40CF-9A74-9437C1CBC431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7CC0F2-CD08-4B07-A1ED-101CC401FEDC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四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5C483C1E-E739-421F-A9F3-D96AF2B18F5C}"/>
              </a:ext>
            </a:extLst>
          </p:cNvPr>
          <p:cNvSpPr txBox="1"/>
          <p:nvPr/>
        </p:nvSpPr>
        <p:spPr>
          <a:xfrm>
            <a:off x="3681413" y="1347665"/>
            <a:ext cx="5319712" cy="26127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b="1" dirty="0"/>
              <a:t>4.1 Activity</a:t>
            </a:r>
            <a:r>
              <a:rPr lang="zh-CN" altLang="en-US" sz="1400" b="1" dirty="0"/>
              <a:t>生命周期</a:t>
            </a:r>
            <a:r>
              <a:rPr lang="zh-CN" altLang="en-US" sz="1400" dirty="0"/>
              <a:t>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4.1.1 Activity</a:t>
            </a:r>
            <a:r>
              <a:rPr lang="zh-CN" altLang="en-US" sz="1400" dirty="0"/>
              <a:t>交互机制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4.1.2 Activity</a:t>
            </a:r>
            <a:r>
              <a:rPr lang="zh-CN" altLang="en-US" sz="1400" dirty="0"/>
              <a:t>状态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4.1.3 Activity</a:t>
            </a:r>
            <a:r>
              <a:rPr lang="zh-CN" altLang="en-US" sz="1400" dirty="0"/>
              <a:t>生命周期的事件回调函数	</a:t>
            </a:r>
          </a:p>
          <a:p>
            <a:pPr>
              <a:defRPr/>
            </a:pPr>
            <a:r>
              <a:rPr lang="en-US" altLang="zh-CN" sz="1400" b="1" strike="sngStrike" dirty="0"/>
              <a:t>4.2 Fragment</a:t>
            </a:r>
          </a:p>
          <a:p>
            <a:pPr>
              <a:defRPr/>
            </a:pPr>
            <a:r>
              <a:rPr lang="en-US" altLang="zh-CN" sz="1400" b="1" noProof="1">
                <a:sym typeface="+mn-ea"/>
              </a:rPr>
              <a:t>4.1 Intent</a:t>
            </a:r>
            <a:r>
              <a:rPr lang="zh-CN" altLang="en-US" sz="1400" noProof="1">
                <a:sym typeface="+mn-ea"/>
              </a:rPr>
              <a:t>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4.3.1 Intent</a:t>
            </a:r>
            <a:r>
              <a:rPr lang="zh-CN" altLang="en-US" sz="1400" noProof="1">
                <a:sym typeface="+mn-ea"/>
              </a:rPr>
              <a:t>属性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4.3.2 Intent</a:t>
            </a:r>
            <a:r>
              <a:rPr lang="zh-CN" altLang="en-US" sz="1400" noProof="1">
                <a:sym typeface="+mn-ea"/>
              </a:rPr>
              <a:t>解析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4.3.3 Activity</a:t>
            </a:r>
            <a:r>
              <a:rPr lang="zh-CN" altLang="en-US" sz="1400" noProof="1">
                <a:sym typeface="+mn-ea"/>
              </a:rPr>
              <a:t>的跳转	</a:t>
            </a:r>
            <a:r>
              <a:rPr lang="zh-CN" altLang="en-US" sz="1400" dirty="0"/>
              <a:t>		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2FF9C0-F92C-43B8-8E5E-064E74977637}"/>
              </a:ext>
            </a:extLst>
          </p:cNvPr>
          <p:cNvSpPr txBox="1"/>
          <p:nvPr/>
        </p:nvSpPr>
        <p:spPr>
          <a:xfrm>
            <a:off x="3302000" y="713740"/>
            <a:ext cx="5854065" cy="437510"/>
          </a:xfrm>
          <a:prstGeom prst="rect">
            <a:avLst/>
          </a:prstGeom>
          <a:noFill/>
        </p:spPr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通信机制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233ABF-3A2C-454F-AC35-6B1FA04D196A}"/>
              </a:ext>
            </a:extLst>
          </p:cNvPr>
          <p:cNvSpPr/>
          <p:nvPr/>
        </p:nvSpPr>
        <p:spPr>
          <a:xfrm>
            <a:off x="3681413" y="4194852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152EBA-8967-4B7D-9692-391FE18A06FC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7">
            <a:extLst>
              <a:ext uri="{FF2B5EF4-FFF2-40B4-BE49-F238E27FC236}">
                <a16:creationId xmlns:a16="http://schemas.microsoft.com/office/drawing/2014/main" id="{B05B0406-7C31-4348-A1B1-C1B1D05F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8F0A53E7-B2AC-4A1C-A7A6-0C3E93D5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生命周期的实例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BC2A48F9-3682-42D0-84D9-86B64F607A6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8436" name="矩形 30">
              <a:extLst>
                <a:ext uri="{FF2B5EF4-FFF2-40B4-BE49-F238E27FC236}">
                  <a16:creationId xmlns:a16="http://schemas.microsoft.com/office/drawing/2014/main" id="{58DF641D-F86E-4297-9AC8-3EEAA1E7C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7" name="矩形 31">
              <a:extLst>
                <a:ext uri="{FF2B5EF4-FFF2-40B4-BE49-F238E27FC236}">
                  <a16:creationId xmlns:a16="http://schemas.microsoft.com/office/drawing/2014/main" id="{13B2ED60-163C-4CEE-96BA-C7F234860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38" name="文本框 1">
            <a:extLst>
              <a:ext uri="{FF2B5EF4-FFF2-40B4-BE49-F238E27FC236}">
                <a16:creationId xmlns:a16="http://schemas.microsoft.com/office/drawing/2014/main" id="{A0781E81-6901-43DB-AFF5-379B7FB7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0" y="987640"/>
            <a:ext cx="4405312" cy="922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演示实例：</a:t>
            </a:r>
            <a:r>
              <a:rPr lang="en-US" altLang="zh-CN" dirty="0" err="1"/>
              <a:t>activityLife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LogCat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视窗中观察函数变化：</a:t>
            </a:r>
            <a:endParaRPr lang="en-US" altLang="zh-CN" dirty="0"/>
          </a:p>
        </p:txBody>
      </p:sp>
      <p:pic>
        <p:nvPicPr>
          <p:cNvPr id="18439" name="图片 2" descr="358062-20170614150103368-1440019348">
            <a:extLst>
              <a:ext uri="{FF2B5EF4-FFF2-40B4-BE49-F238E27FC236}">
                <a16:creationId xmlns:a16="http://schemas.microsoft.com/office/drawing/2014/main" id="{CE6E313A-D0FA-4852-8F37-4C3BD8DA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130425"/>
            <a:ext cx="576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7">
            <a:extLst>
              <a:ext uri="{FF2B5EF4-FFF2-40B4-BE49-F238E27FC236}">
                <a16:creationId xmlns:a16="http://schemas.microsoft.com/office/drawing/2014/main" id="{C611E61D-796B-4887-A731-14C629BE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458" name="TextBox 108">
            <a:extLst>
              <a:ext uri="{FF2B5EF4-FFF2-40B4-BE49-F238E27FC236}">
                <a16:creationId xmlns:a16="http://schemas.microsoft.com/office/drawing/2014/main" id="{05F0897A-71E1-411B-9590-6DAB9313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697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9" name="组合 29">
            <a:extLst>
              <a:ext uri="{FF2B5EF4-FFF2-40B4-BE49-F238E27FC236}">
                <a16:creationId xmlns:a16="http://schemas.microsoft.com/office/drawing/2014/main" id="{3AFED317-8C9B-4990-87A2-9A79ED7229F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9460" name="矩形 30">
              <a:extLst>
                <a:ext uri="{FF2B5EF4-FFF2-40B4-BE49-F238E27FC236}">
                  <a16:creationId xmlns:a16="http://schemas.microsoft.com/office/drawing/2014/main" id="{6349E726-2398-491C-B79C-5FBFB69D5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1" name="矩形 31">
              <a:extLst>
                <a:ext uri="{FF2B5EF4-FFF2-40B4-BE49-F238E27FC236}">
                  <a16:creationId xmlns:a16="http://schemas.microsoft.com/office/drawing/2014/main" id="{AB31BF6F-69FD-4085-8E7F-448B904C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62" name="TextBox 4">
            <a:extLst>
              <a:ext uri="{FF2B5EF4-FFF2-40B4-BE49-F238E27FC236}">
                <a16:creationId xmlns:a16="http://schemas.microsoft.com/office/drawing/2014/main" id="{051D2404-1788-4DFA-9CC7-0FFDE350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5" y="635000"/>
            <a:ext cx="4931687" cy="2209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小结：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创建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onStart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onPause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onStop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 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onRestart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onStart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onPause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 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销毁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onDestory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9463" name="图片 2" descr="358062-20170614150103368-1440019348">
            <a:extLst>
              <a:ext uri="{FF2B5EF4-FFF2-40B4-BE49-F238E27FC236}">
                <a16:creationId xmlns:a16="http://schemas.microsoft.com/office/drawing/2014/main" id="{013800EC-5E4A-43BA-88C0-C84DE388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64" y="2499745"/>
            <a:ext cx="576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5241-D802-4FA5-B0E4-82016769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软件生命周期 源代码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315C5-E316-4C76-88D8-6A8D4F874425}"/>
              </a:ext>
            </a:extLst>
          </p:cNvPr>
          <p:cNvSpPr txBox="1"/>
          <p:nvPr/>
        </p:nvSpPr>
        <p:spPr>
          <a:xfrm>
            <a:off x="385763" y="915635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</a:t>
            </a:r>
            <a:r>
              <a:rPr lang="zh-CN" altLang="en-US" dirty="0"/>
              <a:t>的使用，通过</a:t>
            </a:r>
            <a:r>
              <a:rPr lang="en-US" altLang="zh-CN" dirty="0" err="1"/>
              <a:t>LogCat</a:t>
            </a:r>
            <a:r>
              <a:rPr lang="zh-CN" altLang="en-US" dirty="0"/>
              <a:t>观察变量，调试程序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5EAF8F-33CD-40CC-9FE3-478E5350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5" y="1491675"/>
            <a:ext cx="5450456" cy="33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4F5DD-683D-4AE7-8D89-630EB31D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3DFD17-820B-42E1-A933-CA37C9D1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843629"/>
            <a:ext cx="2933420" cy="3939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C6675B-F730-4F29-B4DD-BD54078D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25" y="843629"/>
            <a:ext cx="3288256" cy="3939845"/>
          </a:xfrm>
          <a:prstGeom prst="rect">
            <a:avLst/>
          </a:prstGeom>
        </p:spPr>
      </p:pic>
      <p:pic>
        <p:nvPicPr>
          <p:cNvPr id="8" name="图片 1" descr="358062-20170602224153399-1782075812.jpg">
            <a:extLst>
              <a:ext uri="{FF2B5EF4-FFF2-40B4-BE49-F238E27FC236}">
                <a16:creationId xmlns:a16="http://schemas.microsoft.com/office/drawing/2014/main" id="{EC40ACA4-149E-457A-A18C-43CF7AA3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63" y="771625"/>
            <a:ext cx="2149075" cy="24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13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0E33E-B737-4075-B7D7-3BCDC8DA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2357E2-E186-4E23-81C4-921FE65F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95" y="3003780"/>
            <a:ext cx="1080075" cy="18906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F9D39-0C41-42B0-A24E-8A229416F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5" y="843630"/>
            <a:ext cx="8388265" cy="20239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3D3C0D-8902-4054-B48D-D4058B18F6A4}"/>
              </a:ext>
            </a:extLst>
          </p:cNvPr>
          <p:cNvSpPr txBox="1"/>
          <p:nvPr/>
        </p:nvSpPr>
        <p:spPr>
          <a:xfrm>
            <a:off x="194181" y="3219795"/>
            <a:ext cx="6255418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/>
              <a:t>Log.v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VERBOSE</a:t>
            </a:r>
          </a:p>
          <a:p>
            <a:r>
              <a:rPr lang="en-US" altLang="zh-CN" sz="1600" dirty="0" err="1"/>
              <a:t>Log.d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DEBUG</a:t>
            </a:r>
          </a:p>
          <a:p>
            <a:r>
              <a:rPr lang="en-US" altLang="zh-CN" sz="1600" dirty="0" err="1"/>
              <a:t>Log.i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INFO</a:t>
            </a:r>
          </a:p>
          <a:p>
            <a:r>
              <a:rPr lang="en-US" altLang="zh-CN" sz="1600" dirty="0" err="1"/>
              <a:t>Log.w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WARN</a:t>
            </a:r>
          </a:p>
          <a:p>
            <a:r>
              <a:rPr lang="en-US" altLang="zh-CN" sz="1600" dirty="0" err="1"/>
              <a:t>Log.e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ERROR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2D9897-BED8-49E0-930F-3F439652F1AD}"/>
              </a:ext>
            </a:extLst>
          </p:cNvPr>
          <p:cNvSpPr txBox="1"/>
          <p:nvPr/>
        </p:nvSpPr>
        <p:spPr>
          <a:xfrm>
            <a:off x="107690" y="4711047"/>
            <a:ext cx="6751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log</a:t>
            </a:r>
            <a:r>
              <a:rPr lang="zh-CN" altLang="en-US" sz="1000" dirty="0"/>
              <a:t>的级别依次升高，</a:t>
            </a:r>
            <a:r>
              <a:rPr lang="en-US" altLang="zh-CN" sz="1000" dirty="0"/>
              <a:t>DEBUG</a:t>
            </a:r>
            <a:r>
              <a:rPr lang="zh-CN" altLang="en-US" sz="1000" dirty="0"/>
              <a:t>信息应当只存在于开发中，</a:t>
            </a:r>
            <a:r>
              <a:rPr lang="en-US" altLang="zh-CN" sz="1000" dirty="0"/>
              <a:t>INFO, WARN</a:t>
            </a:r>
            <a:r>
              <a:rPr lang="zh-CN" altLang="en-US" sz="1000" dirty="0"/>
              <a:t>，</a:t>
            </a:r>
            <a:r>
              <a:rPr lang="en-US" altLang="zh-CN" sz="1000" dirty="0"/>
              <a:t>ERROR</a:t>
            </a:r>
            <a:r>
              <a:rPr lang="zh-CN" altLang="en-US" sz="1000" dirty="0"/>
              <a:t>这三种</a:t>
            </a:r>
            <a:r>
              <a:rPr lang="en-US" altLang="zh-CN" sz="1000" dirty="0"/>
              <a:t>log</a:t>
            </a:r>
            <a:r>
              <a:rPr lang="zh-CN" altLang="en-US" sz="1000" dirty="0"/>
              <a:t>将出现在发布版本中</a:t>
            </a:r>
          </a:p>
        </p:txBody>
      </p:sp>
    </p:spTree>
    <p:extLst>
      <p:ext uri="{BB962C8B-B14F-4D97-AF65-F5344CB8AC3E}">
        <p14:creationId xmlns:p14="http://schemas.microsoft.com/office/powerpoint/2010/main" val="327095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17">
            <a:extLst>
              <a:ext uri="{FF2B5EF4-FFF2-40B4-BE49-F238E27FC236}">
                <a16:creationId xmlns:a16="http://schemas.microsoft.com/office/drawing/2014/main" id="{F217C475-DD93-4593-ABF9-7C75CE82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82" name="TextBox 3">
            <a:extLst>
              <a:ext uri="{FF2B5EF4-FFF2-40B4-BE49-F238E27FC236}">
                <a16:creationId xmlns:a16="http://schemas.microsoft.com/office/drawing/2014/main" id="{D105A9EB-6B22-48EA-ACBA-6749BBB2CF9A}"/>
              </a:ext>
            </a:extLst>
          </p:cNvPr>
          <p:cNvSpPr/>
          <p:nvPr/>
        </p:nvSpPr>
        <p:spPr>
          <a:xfrm>
            <a:off x="611725" y="987640"/>
            <a:ext cx="7777163" cy="32305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Android终端设备：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小屏幕：手机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大屏幕：平板、笔记本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超大屏：电视</a:t>
            </a:r>
          </a:p>
          <a:p>
            <a:pPr>
              <a:lnSpc>
                <a:spcPct val="150000"/>
              </a:lnSpc>
            </a:pPr>
            <a:endParaRPr lang="zh-CN" altLang="en-US" sz="2000" noProof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屏幕尺寸不同，同一程序在不同设备需要修改界面布局。</a:t>
            </a:r>
          </a:p>
          <a:p>
            <a:pPr>
              <a:lnSpc>
                <a:spcPct val="150000"/>
              </a:lnSpc>
            </a:pPr>
            <a:r>
              <a:rPr lang="zh-CN" altLang="en-US" sz="16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Fragment的出现就是为了解决这样的问题。</a:t>
            </a:r>
          </a:p>
        </p:txBody>
      </p:sp>
      <p:sp>
        <p:nvSpPr>
          <p:cNvPr id="20483" name="TextBox 108">
            <a:extLst>
              <a:ext uri="{FF2B5EF4-FFF2-40B4-BE49-F238E27FC236}">
                <a16:creationId xmlns:a16="http://schemas.microsoft.com/office/drawing/2014/main" id="{43E1CFF4-A683-43BE-AB64-415FE6A46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35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4.2.1 Fragment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（碎片）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*</a:t>
            </a:r>
          </a:p>
        </p:txBody>
      </p:sp>
      <p:grpSp>
        <p:nvGrpSpPr>
          <p:cNvPr id="20484" name="组合 29">
            <a:extLst>
              <a:ext uri="{FF2B5EF4-FFF2-40B4-BE49-F238E27FC236}">
                <a16:creationId xmlns:a16="http://schemas.microsoft.com/office/drawing/2014/main" id="{5AE70E75-F45B-4A91-A748-A145A0A0507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0485" name="矩形 30">
              <a:extLst>
                <a:ext uri="{FF2B5EF4-FFF2-40B4-BE49-F238E27FC236}">
                  <a16:creationId xmlns:a16="http://schemas.microsoft.com/office/drawing/2014/main" id="{D7914473-FC7E-43EA-ADDE-8B3CE44D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6" name="矩形 31">
              <a:extLst>
                <a:ext uri="{FF2B5EF4-FFF2-40B4-BE49-F238E27FC236}">
                  <a16:creationId xmlns:a16="http://schemas.microsoft.com/office/drawing/2014/main" id="{29AA1C22-1562-48DD-B44E-6635BC5F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>
            <a:extLst>
              <a:ext uri="{FF2B5EF4-FFF2-40B4-BE49-F238E27FC236}">
                <a16:creationId xmlns:a16="http://schemas.microsoft.com/office/drawing/2014/main" id="{BFF2A99D-B9A8-4387-B08C-00B8022D3FDD}"/>
              </a:ext>
            </a:extLst>
          </p:cNvPr>
          <p:cNvSpPr/>
          <p:nvPr/>
        </p:nvSpPr>
        <p:spPr>
          <a:xfrm>
            <a:off x="307975" y="915988"/>
            <a:ext cx="8529638" cy="33686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2400" b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协助应用间的</a:t>
            </a:r>
            <a:r>
              <a:rPr lang="en-US" altLang="zh-CN" sz="2400" b="1" u="sng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交互与通讯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noProof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Intent负责对操作的</a:t>
            </a:r>
            <a:r>
              <a:rPr lang="en-US" altLang="zh-CN" u="sng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动作、动作涉及数据、附加数据</a:t>
            </a: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进行描述，根据此Intent的描述找到对应的组件，将 Intent传递给调用的组件，完成组件的调用。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noProof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Intent不仅可用于应用程序之间，也可用于Activity/Service之间的交互。</a:t>
            </a:r>
          </a:p>
          <a:p>
            <a:pPr>
              <a:lnSpc>
                <a:spcPct val="150000"/>
              </a:lnSpc>
            </a:pPr>
            <a:endParaRPr lang="en-US" altLang="zh-CN" sz="1400" noProof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noProof="1"/>
          </a:p>
        </p:txBody>
      </p:sp>
      <p:sp>
        <p:nvSpPr>
          <p:cNvPr id="23554" name="TextBox 108">
            <a:extLst>
              <a:ext uri="{FF2B5EF4-FFF2-40B4-BE49-F238E27FC236}">
                <a16:creationId xmlns:a16="http://schemas.microsoft.com/office/drawing/2014/main" id="{E0495B82-8122-4947-999C-0358B0FA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69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 Intent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意图，意向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grpSp>
        <p:nvGrpSpPr>
          <p:cNvPr id="23555" name="组合 14">
            <a:extLst>
              <a:ext uri="{FF2B5EF4-FFF2-40B4-BE49-F238E27FC236}">
                <a16:creationId xmlns:a16="http://schemas.microsoft.com/office/drawing/2014/main" id="{5DF61A9F-23E2-40A9-9183-70E237FF556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3556" name="矩形 15">
              <a:extLst>
                <a:ext uri="{FF2B5EF4-FFF2-40B4-BE49-F238E27FC236}">
                  <a16:creationId xmlns:a16="http://schemas.microsoft.com/office/drawing/2014/main" id="{E95F4926-93D4-486D-BAF2-C62D2805C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7" name="矩形 16">
              <a:extLst>
                <a:ext uri="{FF2B5EF4-FFF2-40B4-BE49-F238E27FC236}">
                  <a16:creationId xmlns:a16="http://schemas.microsoft.com/office/drawing/2014/main" id="{F88CF8CE-5A05-4EE9-9E87-732A288D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Placeholder 7">
            <a:extLst>
              <a:ext uri="{FF2B5EF4-FFF2-40B4-BE49-F238E27FC236}">
                <a16:creationId xmlns:a16="http://schemas.microsoft.com/office/drawing/2014/main" id="{1D7B09D7-AC42-4360-9ACB-2CBFF923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工作完成情况一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8" name="Text Placeholder 8">
            <a:extLst>
              <a:ext uri="{FF2B5EF4-FFF2-40B4-BE49-F238E27FC236}">
                <a16:creationId xmlns:a16="http://schemas.microsoft.com/office/drawing/2014/main" id="{94B8E0AF-5860-47A5-B380-B8354A11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工作完成情况二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9" name="TextBox 108">
            <a:extLst>
              <a:ext uri="{FF2B5EF4-FFF2-40B4-BE49-F238E27FC236}">
                <a16:creationId xmlns:a16="http://schemas.microsoft.com/office/drawing/2014/main" id="{273E283F-F7EB-4D08-A6EF-1456BEDB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0" name="组合 14">
            <a:extLst>
              <a:ext uri="{FF2B5EF4-FFF2-40B4-BE49-F238E27FC236}">
                <a16:creationId xmlns:a16="http://schemas.microsoft.com/office/drawing/2014/main" id="{E0B0113D-A083-4FA1-9936-050124D94C2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4581" name="矩形 15">
              <a:extLst>
                <a:ext uri="{FF2B5EF4-FFF2-40B4-BE49-F238E27FC236}">
                  <a16:creationId xmlns:a16="http://schemas.microsoft.com/office/drawing/2014/main" id="{42845ACB-32FC-4ADE-8253-B82AF023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2" name="矩形 16">
              <a:extLst>
                <a:ext uri="{FF2B5EF4-FFF2-40B4-BE49-F238E27FC236}">
                  <a16:creationId xmlns:a16="http://schemas.microsoft.com/office/drawing/2014/main" id="{A97208AE-CF25-4226-A7D9-2751907B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583" name="矩形 3">
            <a:extLst>
              <a:ext uri="{FF2B5EF4-FFF2-40B4-BE49-F238E27FC236}">
                <a16:creationId xmlns:a16="http://schemas.microsoft.com/office/drawing/2014/main" id="{9F058799-6D57-4D8C-85A2-9C31B195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50" y="934977"/>
            <a:ext cx="6696464" cy="7017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由</a:t>
            </a:r>
            <a:r>
              <a:rPr lang="zh-CN" altLang="en-US" sz="1400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动作、数据、分类、类型、组件和扩展信息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等内容组成，每个组成都由相应的属性进行表示，并提供设置和获取相应属性的方法，如下表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4.3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所示。</a:t>
            </a:r>
            <a:endParaRPr lang="zh-CN" altLang="en-US" sz="1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F1830EB-7989-46CE-A9D9-9D04437B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90453"/>
              </p:ext>
            </p:extLst>
          </p:nvPr>
        </p:nvGraphicFramePr>
        <p:xfrm>
          <a:off x="971750" y="1933514"/>
          <a:ext cx="66964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16">
                  <a:extLst>
                    <a:ext uri="{9D8B030D-6E8A-4147-A177-3AD203B41FA5}">
                      <a16:colId xmlns:a16="http://schemas.microsoft.com/office/drawing/2014/main" val="2381358321"/>
                    </a:ext>
                  </a:extLst>
                </a:gridCol>
                <a:gridCol w="1674116">
                  <a:extLst>
                    <a:ext uri="{9D8B030D-6E8A-4147-A177-3AD203B41FA5}">
                      <a16:colId xmlns:a16="http://schemas.microsoft.com/office/drawing/2014/main" val="492297040"/>
                    </a:ext>
                  </a:extLst>
                </a:gridCol>
                <a:gridCol w="1674116">
                  <a:extLst>
                    <a:ext uri="{9D8B030D-6E8A-4147-A177-3AD203B41FA5}">
                      <a16:colId xmlns:a16="http://schemas.microsoft.com/office/drawing/2014/main" val="290841861"/>
                    </a:ext>
                  </a:extLst>
                </a:gridCol>
                <a:gridCol w="1674116">
                  <a:extLst>
                    <a:ext uri="{9D8B030D-6E8A-4147-A177-3AD203B41FA5}">
                      <a16:colId xmlns:a16="http://schemas.microsoft.com/office/drawing/2014/main" val="129891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设置属性方法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获取属性方法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2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setAction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getAction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5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setData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getData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9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addCategory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---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setTypy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getType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4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setComponent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getComponent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0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扩展信息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putExtra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</a:t>
                      </a:r>
                      <a:r>
                        <a:rPr lang="en-US" altLang="zh-CN" dirty="0" err="1">
                          <a:highlight>
                            <a:srgbClr val="FFFF00"/>
                          </a:highlight>
                        </a:rPr>
                        <a:t>XXX</a:t>
                      </a:r>
                      <a:r>
                        <a:rPr lang="en-US" altLang="zh-CN" dirty="0" err="1"/>
                        <a:t>Extra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5662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08">
            <a:extLst>
              <a:ext uri="{FF2B5EF4-FFF2-40B4-BE49-F238E27FC236}">
                <a16:creationId xmlns:a16="http://schemas.microsoft.com/office/drawing/2014/main" id="{8641F500-ADDE-4349-8D83-91D68739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746" name="组合 14">
            <a:extLst>
              <a:ext uri="{FF2B5EF4-FFF2-40B4-BE49-F238E27FC236}">
                <a16:creationId xmlns:a16="http://schemas.microsoft.com/office/drawing/2014/main" id="{1AE5EFCC-EA61-43AF-9128-A53FDFFCB67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1747" name="矩形 15">
              <a:extLst>
                <a:ext uri="{FF2B5EF4-FFF2-40B4-BE49-F238E27FC236}">
                  <a16:creationId xmlns:a16="http://schemas.microsoft.com/office/drawing/2014/main" id="{D17ECBB6-288E-4668-B2D8-4C9D1F0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48" name="矩形 16">
              <a:extLst>
                <a:ext uri="{FF2B5EF4-FFF2-40B4-BE49-F238E27FC236}">
                  <a16:creationId xmlns:a16="http://schemas.microsoft.com/office/drawing/2014/main" id="{C7E1BE65-6761-4686-9100-2B63FD061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1749" name="矩形 3">
            <a:extLst>
              <a:ext uri="{FF2B5EF4-FFF2-40B4-BE49-F238E27FC236}">
                <a16:creationId xmlns:a16="http://schemas.microsoft.com/office/drawing/2014/main" id="{36DA70DA-41E5-4730-AB24-796347FF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85" y="1851700"/>
            <a:ext cx="6376140" cy="12772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）直接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（显式）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已经知道要启动的组件名称，通过直接指定组件来实现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常用方法有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setComponent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setClassName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或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setClass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E503A6-AEA8-4036-83A8-B595E8A29695}"/>
              </a:ext>
            </a:extLst>
          </p:cNvPr>
          <p:cNvSpPr txBox="1"/>
          <p:nvPr/>
        </p:nvSpPr>
        <p:spPr>
          <a:xfrm>
            <a:off x="539750" y="616822"/>
            <a:ext cx="7920520" cy="108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根据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寻找目标组件时所采用的方式不同，可以将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分为两类：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直接</a:t>
            </a:r>
            <a:r>
              <a:rPr lang="en-US" altLang="zh-CN" sz="2800" b="1" dirty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8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和间接</a:t>
            </a:r>
            <a:r>
              <a:rPr lang="en-US" altLang="zh-CN" sz="2800" b="1" dirty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800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B584B1-8C8F-45DB-8D1B-55E93CDD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4" y="3218853"/>
            <a:ext cx="6376140" cy="1430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59D905-932C-4D20-9435-EC8BF0A2B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75" y="1851700"/>
            <a:ext cx="1940905" cy="27976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08">
            <a:extLst>
              <a:ext uri="{FF2B5EF4-FFF2-40B4-BE49-F238E27FC236}">
                <a16:creationId xmlns:a16="http://schemas.microsoft.com/office/drawing/2014/main" id="{12CCFCCA-E52B-4FB9-914E-DE6E3CAD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2770" name="组合 14">
            <a:extLst>
              <a:ext uri="{FF2B5EF4-FFF2-40B4-BE49-F238E27FC236}">
                <a16:creationId xmlns:a16="http://schemas.microsoft.com/office/drawing/2014/main" id="{35D68934-6B3B-4CA5-95AA-EDF1D5D5A96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2771" name="矩形 15">
              <a:extLst>
                <a:ext uri="{FF2B5EF4-FFF2-40B4-BE49-F238E27FC236}">
                  <a16:creationId xmlns:a16="http://schemas.microsoft.com/office/drawing/2014/main" id="{05D2EC3A-49BE-458F-98AC-9F96B8990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772" name="矩形 16">
              <a:extLst>
                <a:ext uri="{FF2B5EF4-FFF2-40B4-BE49-F238E27FC236}">
                  <a16:creationId xmlns:a16="http://schemas.microsoft.com/office/drawing/2014/main" id="{F287C359-01D9-49B2-87E5-0729C18C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7348" name="矩形 3">
            <a:extLst>
              <a:ext uri="{FF2B5EF4-FFF2-40B4-BE49-F238E27FC236}">
                <a16:creationId xmlns:a16="http://schemas.microsoft.com/office/drawing/2014/main" id="{6F0176C2-CFDD-4C83-AFFB-2E258921539E}"/>
              </a:ext>
            </a:extLst>
          </p:cNvPr>
          <p:cNvSpPr/>
          <p:nvPr/>
        </p:nvSpPr>
        <p:spPr>
          <a:xfrm>
            <a:off x="488950" y="711200"/>
            <a:ext cx="8187334" cy="102496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）间接</a:t>
            </a:r>
            <a:r>
              <a:rPr lang="en-US" altLang="zh-CN" sz="1400" b="1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（隐式）</a:t>
            </a:r>
          </a:p>
          <a:p>
            <a:pPr>
              <a:lnSpc>
                <a:spcPct val="150000"/>
              </a:lnSpc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不知道要启动的组件名称，只知道一个Intent动作要执行，比如：拍照，录像。</a:t>
            </a:r>
          </a:p>
          <a:p>
            <a:pPr>
              <a:lnSpc>
                <a:spcPct val="150000"/>
              </a:lnSpc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通过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 Filter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过滤实现，根据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Category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属性进行匹配查找。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04A73-883C-4362-8013-6ECFEE33D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4057914"/>
            <a:ext cx="5862599" cy="748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92F7D9-8570-4D72-BAAE-AE6236886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" y="1835779"/>
            <a:ext cx="5842886" cy="2032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AF7DB3-12D4-4D29-B966-35B5EF1CE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979" y="1835779"/>
            <a:ext cx="2054305" cy="29623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7">
            <a:extLst>
              <a:ext uri="{FF2B5EF4-FFF2-40B4-BE49-F238E27FC236}">
                <a16:creationId xmlns:a16="http://schemas.microsoft.com/office/drawing/2014/main" id="{BC481D4B-0309-4C1A-9D50-789F05F3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1" y="987640"/>
            <a:ext cx="7993063" cy="33701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Android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这一组件的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到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销毁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的整个过程。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组件在</a:t>
            </a:r>
            <a:r>
              <a:rPr lang="zh-CN" altLang="en-US" sz="1600" u="sng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活动、非活动、可见、不可见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等状态中不断切换。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一般处于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种状态：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Running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Paused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Stop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Killed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（运行、暂停、停止、销毁）</a:t>
            </a:r>
          </a:p>
          <a:p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42" name="TextBox 108">
            <a:extLst>
              <a:ext uri="{FF2B5EF4-FFF2-40B4-BE49-F238E27FC236}">
                <a16:creationId xmlns:a16="http://schemas.microsoft.com/office/drawing/2014/main" id="{E6ECFFCF-C3A7-4854-947A-EE1F788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808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的生命周期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43" name="组合 29">
            <a:extLst>
              <a:ext uri="{FF2B5EF4-FFF2-40B4-BE49-F238E27FC236}">
                <a16:creationId xmlns:a16="http://schemas.microsoft.com/office/drawing/2014/main" id="{C2B249A1-FF64-4B57-860F-884A9F26945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0244" name="矩形 30">
              <a:extLst>
                <a:ext uri="{FF2B5EF4-FFF2-40B4-BE49-F238E27FC236}">
                  <a16:creationId xmlns:a16="http://schemas.microsoft.com/office/drawing/2014/main" id="{862006B8-5ED2-42CD-A754-D9A6D6DC5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5" name="矩形 31">
              <a:extLst>
                <a:ext uri="{FF2B5EF4-FFF2-40B4-BE49-F238E27FC236}">
                  <a16:creationId xmlns:a16="http://schemas.microsoft.com/office/drawing/2014/main" id="{A358593D-EE91-47D7-B30C-36CC43F40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26E51-34B6-47DE-A4FA-1EFC12CD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0F06B5-6FA8-42C1-B4C5-13FF949D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699620"/>
            <a:ext cx="4067363" cy="42278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16AD6D-515D-4D9C-913E-539D14E6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30" y="699620"/>
            <a:ext cx="3024210" cy="42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08">
            <a:extLst>
              <a:ext uri="{FF2B5EF4-FFF2-40B4-BE49-F238E27FC236}">
                <a16:creationId xmlns:a16="http://schemas.microsoft.com/office/drawing/2014/main" id="{ED9CE08A-47F5-465A-9877-6C1879A4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866" name="组合 14">
            <a:extLst>
              <a:ext uri="{FF2B5EF4-FFF2-40B4-BE49-F238E27FC236}">
                <a16:creationId xmlns:a16="http://schemas.microsoft.com/office/drawing/2014/main" id="{BBC66F56-C14F-4502-A33E-B6E15053079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6867" name="矩形 15">
              <a:extLst>
                <a:ext uri="{FF2B5EF4-FFF2-40B4-BE49-F238E27FC236}">
                  <a16:creationId xmlns:a16="http://schemas.microsoft.com/office/drawing/2014/main" id="{F39F1815-2987-4E1A-8935-AF214BB5D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68" name="矩形 16">
              <a:extLst>
                <a:ext uri="{FF2B5EF4-FFF2-40B4-BE49-F238E27FC236}">
                  <a16:creationId xmlns:a16="http://schemas.microsoft.com/office/drawing/2014/main" id="{83CAC915-2287-4F72-9C34-BAB8F43D1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6869" name="TextBox 1">
            <a:extLst>
              <a:ext uri="{FF2B5EF4-FFF2-40B4-BE49-F238E27FC236}">
                <a16:creationId xmlns:a16="http://schemas.microsoft.com/office/drawing/2014/main" id="{ACA22C16-AD38-438F-87A5-FC2228AA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915988"/>
            <a:ext cx="8027987" cy="35083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四大组件都通过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来解析进行跳转，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可以说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是</a:t>
            </a:r>
            <a:r>
              <a:rPr lang="zh-CN" altLang="en-US" sz="2000" b="1" u="sng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sym typeface="宋体" panose="02010600030101010101" pitchFamily="2" charset="-122"/>
              </a:rPr>
              <a:t>连接这四大组件的重要桥梁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在使用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进行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之间的跳转时，我们通常有三种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跳转方式，即：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不带参数的跳转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带参数的跳转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带返回值的跳转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08">
            <a:extLst>
              <a:ext uri="{FF2B5EF4-FFF2-40B4-BE49-F238E27FC236}">
                <a16:creationId xmlns:a16="http://schemas.microsoft.com/office/drawing/2014/main" id="{B96FC84F-4513-4F30-9EE3-08C1CB0E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890" name="组合 14">
            <a:extLst>
              <a:ext uri="{FF2B5EF4-FFF2-40B4-BE49-F238E27FC236}">
                <a16:creationId xmlns:a16="http://schemas.microsoft.com/office/drawing/2014/main" id="{18F910E7-9BFC-4087-ABAA-71D8C71B0D2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7891" name="矩形 15">
              <a:extLst>
                <a:ext uri="{FF2B5EF4-FFF2-40B4-BE49-F238E27FC236}">
                  <a16:creationId xmlns:a16="http://schemas.microsoft.com/office/drawing/2014/main" id="{C275C1AD-3E3F-4D59-BB4A-7BFDC5AA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2" name="矩形 16">
              <a:extLst>
                <a:ext uri="{FF2B5EF4-FFF2-40B4-BE49-F238E27FC236}">
                  <a16:creationId xmlns:a16="http://schemas.microsoft.com/office/drawing/2014/main" id="{D7BF74C6-9B96-4FC3-BF31-5666392A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62A9D8-3E52-499C-B547-57FE1607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109186"/>
            <a:ext cx="6012100" cy="17065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F091E5-BB54-4691-904F-604F0A043BA7}"/>
              </a:ext>
            </a:extLst>
          </p:cNvPr>
          <p:cNvSpPr txBox="1"/>
          <p:nvPr/>
        </p:nvSpPr>
        <p:spPr>
          <a:xfrm>
            <a:off x="539750" y="95844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）带参数的跳转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7CE3E9-9CEB-4456-983A-4AEAE528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65" y="1249493"/>
            <a:ext cx="1813278" cy="2571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08">
            <a:extLst>
              <a:ext uri="{FF2B5EF4-FFF2-40B4-BE49-F238E27FC236}">
                <a16:creationId xmlns:a16="http://schemas.microsoft.com/office/drawing/2014/main" id="{B96FC84F-4513-4F30-9EE3-08C1CB0E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890" name="组合 14">
            <a:extLst>
              <a:ext uri="{FF2B5EF4-FFF2-40B4-BE49-F238E27FC236}">
                <a16:creationId xmlns:a16="http://schemas.microsoft.com/office/drawing/2014/main" id="{18F910E7-9BFC-4087-ABAA-71D8C71B0D2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7891" name="矩形 15">
              <a:extLst>
                <a:ext uri="{FF2B5EF4-FFF2-40B4-BE49-F238E27FC236}">
                  <a16:creationId xmlns:a16="http://schemas.microsoft.com/office/drawing/2014/main" id="{C275C1AD-3E3F-4D59-BB4A-7BFDC5AA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2" name="矩形 16">
              <a:extLst>
                <a:ext uri="{FF2B5EF4-FFF2-40B4-BE49-F238E27FC236}">
                  <a16:creationId xmlns:a16="http://schemas.microsoft.com/office/drawing/2014/main" id="{D7BF74C6-9B96-4FC3-BF31-5666392A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9F091E5-BB54-4691-904F-604F0A043BA7}"/>
              </a:ext>
            </a:extLst>
          </p:cNvPr>
          <p:cNvSpPr txBox="1"/>
          <p:nvPr/>
        </p:nvSpPr>
        <p:spPr>
          <a:xfrm>
            <a:off x="412341" y="7106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）带返回值的跳转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64A5EE-1791-466C-903C-ED24ED25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45" y="1129512"/>
            <a:ext cx="2289875" cy="3297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5E20CD-AD1E-4F35-AE74-00FB2A7E7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73" y="1150338"/>
            <a:ext cx="5724080" cy="13503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0958D0-7DDD-4355-9C0B-0E47EE3FD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632" y="3828252"/>
            <a:ext cx="1095144" cy="1162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970E91-22AD-4306-B8BD-31426A1A0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9" y="2570988"/>
            <a:ext cx="4885657" cy="24489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9713328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08">
            <a:extLst>
              <a:ext uri="{FF2B5EF4-FFF2-40B4-BE49-F238E27FC236}">
                <a16:creationId xmlns:a16="http://schemas.microsoft.com/office/drawing/2014/main" id="{CC704267-54E1-45F5-A90D-D0CCA1B61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034" name="组合 14">
            <a:extLst>
              <a:ext uri="{FF2B5EF4-FFF2-40B4-BE49-F238E27FC236}">
                <a16:creationId xmlns:a16="http://schemas.microsoft.com/office/drawing/2014/main" id="{CE41DE26-12C7-4AFA-B97A-7357C53A9C3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4035" name="矩形 15">
              <a:extLst>
                <a:ext uri="{FF2B5EF4-FFF2-40B4-BE49-F238E27FC236}">
                  <a16:creationId xmlns:a16="http://schemas.microsoft.com/office/drawing/2014/main" id="{AC349FB1-7C9A-4CDA-AA8D-725C3F66D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036" name="矩形 16">
              <a:extLst>
                <a:ext uri="{FF2B5EF4-FFF2-40B4-BE49-F238E27FC236}">
                  <a16:creationId xmlns:a16="http://schemas.microsoft.com/office/drawing/2014/main" id="{2E77E7EA-2A83-459F-A82E-0D19E03A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4037" name="矩形 1">
            <a:extLst>
              <a:ext uri="{FF2B5EF4-FFF2-40B4-BE49-F238E27FC236}">
                <a16:creationId xmlns:a16="http://schemas.microsoft.com/office/drawing/2014/main" id="{3E453956-E088-4EC4-88AF-88D166AF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524965"/>
            <a:ext cx="6697455" cy="10711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6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的另外两种用途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）发送和接收广播 （第七章）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）开启后台服务（第六章）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08">
            <a:extLst>
              <a:ext uri="{FF2B5EF4-FFF2-40B4-BE49-F238E27FC236}">
                <a16:creationId xmlns:a16="http://schemas.microsoft.com/office/drawing/2014/main" id="{6AAD20AE-2D8E-4606-AF0B-A931708E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的小技巧</a:t>
            </a: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5058" name="组合 14">
            <a:extLst>
              <a:ext uri="{FF2B5EF4-FFF2-40B4-BE49-F238E27FC236}">
                <a16:creationId xmlns:a16="http://schemas.microsoft.com/office/drawing/2014/main" id="{54C7E7BC-4E9F-4FCA-957D-1453E6DC4F6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5059" name="矩形 15">
              <a:extLst>
                <a:ext uri="{FF2B5EF4-FFF2-40B4-BE49-F238E27FC236}">
                  <a16:creationId xmlns:a16="http://schemas.microsoft.com/office/drawing/2014/main" id="{63471B70-4D9F-40AC-8FFF-F5AA6899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60" name="矩形 16">
              <a:extLst>
                <a:ext uri="{FF2B5EF4-FFF2-40B4-BE49-F238E27FC236}">
                  <a16:creationId xmlns:a16="http://schemas.microsoft.com/office/drawing/2014/main" id="{58434F2C-D3D3-41F7-92E7-F6C52ABEC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061" name="矩形 1">
            <a:extLst>
              <a:ext uri="{FF2B5EF4-FFF2-40B4-BE49-F238E27FC236}">
                <a16:creationId xmlns:a16="http://schemas.microsoft.com/office/drawing/2014/main" id="{3EA2D5A2-3C11-4D19-A61C-57F617F2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8402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）锁定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的屏幕方向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&lt;activity &gt;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节点的 </a:t>
            </a:r>
            <a:r>
              <a:rPr lang="en-US" altLang="zh-CN" sz="1400" b="1" dirty="0" err="1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android:screenOrientation</a:t>
            </a:r>
            <a:r>
              <a:rPr lang="zh-CN" altLang="en-US" sz="14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可以完成该项任务，示例代码如下：</a:t>
            </a:r>
          </a:p>
        </p:txBody>
      </p:sp>
      <p:sp>
        <p:nvSpPr>
          <p:cNvPr id="45062" name="文本框 1">
            <a:extLst>
              <a:ext uri="{FF2B5EF4-FFF2-40B4-BE49-F238E27FC236}">
                <a16:creationId xmlns:a16="http://schemas.microsoft.com/office/drawing/2014/main" id="{5029B88B-1E93-4D4F-817E-45EBAABF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765" y="2407534"/>
            <a:ext cx="4294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android:screenOrientation="portrait"</a:t>
            </a:r>
          </a:p>
          <a:p>
            <a:endParaRPr lang="zh-CN" altLang="en-US" dirty="0"/>
          </a:p>
          <a:p>
            <a:r>
              <a:rPr lang="en-US" altLang="zh-CN" dirty="0"/>
              <a:t>landscape</a:t>
            </a:r>
            <a:r>
              <a:rPr lang="zh-CN" altLang="en-US" dirty="0"/>
              <a:t>为横屏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08">
            <a:extLst>
              <a:ext uri="{FF2B5EF4-FFF2-40B4-BE49-F238E27FC236}">
                <a16:creationId xmlns:a16="http://schemas.microsoft.com/office/drawing/2014/main" id="{4A0BD106-AEB5-4D34-AA83-31D9B138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的小技巧</a:t>
            </a: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6082" name="组合 14">
            <a:extLst>
              <a:ext uri="{FF2B5EF4-FFF2-40B4-BE49-F238E27FC236}">
                <a16:creationId xmlns:a16="http://schemas.microsoft.com/office/drawing/2014/main" id="{77E91191-CB2A-4423-9A61-5F5CDE26D4C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6083" name="矩形 15">
              <a:extLst>
                <a:ext uri="{FF2B5EF4-FFF2-40B4-BE49-F238E27FC236}">
                  <a16:creationId xmlns:a16="http://schemas.microsoft.com/office/drawing/2014/main" id="{5B933A26-4DCE-4DB2-B663-49A329E6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084" name="矩形 16">
              <a:extLst>
                <a:ext uri="{FF2B5EF4-FFF2-40B4-BE49-F238E27FC236}">
                  <a16:creationId xmlns:a16="http://schemas.microsoft.com/office/drawing/2014/main" id="{2B278123-C972-49C0-A63A-EC799003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6085" name="矩形 1">
            <a:extLst>
              <a:ext uri="{FF2B5EF4-FFF2-40B4-BE49-F238E27FC236}">
                <a16:creationId xmlns:a16="http://schemas.microsoft.com/office/drawing/2014/main" id="{B76A4D43-5F7A-4BF4-A967-A6613371A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76944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）全屏的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要使一个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全屏显示，可以在其 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方法中添加如下代码实现：</a:t>
            </a:r>
            <a:endParaRPr lang="zh-CN" altLang="en-US" dirty="0"/>
          </a:p>
        </p:txBody>
      </p:sp>
      <p:sp>
        <p:nvSpPr>
          <p:cNvPr id="46086" name="文本框 1">
            <a:extLst>
              <a:ext uri="{FF2B5EF4-FFF2-40B4-BE49-F238E27FC236}">
                <a16:creationId xmlns:a16="http://schemas.microsoft.com/office/drawing/2014/main" id="{DCC8078F-F5A1-4C47-81F4-CEF248B91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2427740"/>
            <a:ext cx="8281988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getWindow().setFlags(WindowManager.LayoutParams.FLAG_FULLSCREEN,WindowManager.LayoutParams.FLAG_FULLSCREEN);</a:t>
            </a:r>
          </a:p>
          <a:p>
            <a:endParaRPr lang="zh-CN" altLang="en-US"/>
          </a:p>
          <a:p>
            <a:r>
              <a:rPr lang="zh-CN" altLang="en-US"/>
              <a:t>requestWindowFeature(Window.FEATURE_NO_TITLE);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4" descr="2457331_082944614000_2.jpg">
            <a:extLst>
              <a:ext uri="{FF2B5EF4-FFF2-40B4-BE49-F238E27FC236}">
                <a16:creationId xmlns:a16="http://schemas.microsoft.com/office/drawing/2014/main" id="{504A999F-6C86-4D76-8852-BD15311F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Box 56">
            <a:extLst>
              <a:ext uri="{FF2B5EF4-FFF2-40B4-BE49-F238E27FC236}">
                <a16:creationId xmlns:a16="http://schemas.microsoft.com/office/drawing/2014/main" id="{E93ED16D-3C23-4F1E-BD58-0B83EA2D69A9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7">
            <a:extLst>
              <a:ext uri="{FF2B5EF4-FFF2-40B4-BE49-F238E27FC236}">
                <a16:creationId xmlns:a16="http://schemas.microsoft.com/office/drawing/2014/main" id="{7504BE60-D430-442C-9513-57C6B7F9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51" y="1151485"/>
            <a:ext cx="3168220" cy="257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Active/Running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处于屏幕的最前端，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用户完全可以看得到，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并且可以与用户进行交互。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对于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栈来说，它处于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栈顶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6" name="TextBox 108">
            <a:extLst>
              <a:ext uri="{FF2B5EF4-FFF2-40B4-BE49-F238E27FC236}">
                <a16:creationId xmlns:a16="http://schemas.microsoft.com/office/drawing/2014/main" id="{59D67D50-ACE6-4054-B172-D9A81694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67" name="组合 29">
            <a:extLst>
              <a:ext uri="{FF2B5EF4-FFF2-40B4-BE49-F238E27FC236}">
                <a16:creationId xmlns:a16="http://schemas.microsoft.com/office/drawing/2014/main" id="{76E05720-26DC-454A-BF81-DAF0E086A7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1268" name="矩形 30">
              <a:extLst>
                <a:ext uri="{FF2B5EF4-FFF2-40B4-BE49-F238E27FC236}">
                  <a16:creationId xmlns:a16="http://schemas.microsoft.com/office/drawing/2014/main" id="{70350BFA-19A8-4950-AC85-70ED93805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69" name="矩形 31">
              <a:extLst>
                <a:ext uri="{FF2B5EF4-FFF2-40B4-BE49-F238E27FC236}">
                  <a16:creationId xmlns:a16="http://schemas.microsoft.com/office/drawing/2014/main" id="{9313E72A-E802-4855-A17B-A006B54B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1270" name="Picture 2" descr="C:\Users\LLC\AppData\Local\Temp\ksohtml\wps5713.tmp.png">
            <a:extLst>
              <a:ext uri="{FF2B5EF4-FFF2-40B4-BE49-F238E27FC236}">
                <a16:creationId xmlns:a16="http://schemas.microsoft.com/office/drawing/2014/main" id="{D2B52C72-EFBC-4ED7-9BBE-9797A451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1">
            <a:extLst>
              <a:ext uri="{FF2B5EF4-FFF2-40B4-BE49-F238E27FC236}">
                <a16:creationId xmlns:a16="http://schemas.microsoft.com/office/drawing/2014/main" id="{9BC0C6DA-AA82-482F-B829-E1EC66A9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03C08CEE-58F1-45C2-A6AC-B9C2ADAD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98" y="1251356"/>
            <a:ext cx="4724400" cy="26407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Paused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在屏幕上仍然可见，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但是它已经失去了焦点，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用户不能与之进行交互。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暂停状态的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是存活的，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仍然维持着其内部状态和信息，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但是系统可能会在手机内存极低的情况下杀掉该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3A939D7B-2002-4F23-9DFE-DCC630147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383D3042-100B-4E94-995D-6182876408D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2292" name="矩形 30">
              <a:extLst>
                <a:ext uri="{FF2B5EF4-FFF2-40B4-BE49-F238E27FC236}">
                  <a16:creationId xmlns:a16="http://schemas.microsoft.com/office/drawing/2014/main" id="{B8659C9E-DFDE-4C43-8179-FF69FC16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3" name="矩形 31">
              <a:extLst>
                <a:ext uri="{FF2B5EF4-FFF2-40B4-BE49-F238E27FC236}">
                  <a16:creationId xmlns:a16="http://schemas.microsoft.com/office/drawing/2014/main" id="{FF5EABBD-7303-4FED-9868-7BFD6FFD6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2294" name="Picture 2" descr="C:\Users\LLC\AppData\Local\Temp\ksohtml\wps5713.tmp.png">
            <a:extLst>
              <a:ext uri="{FF2B5EF4-FFF2-40B4-BE49-F238E27FC236}">
                <a16:creationId xmlns:a16="http://schemas.microsoft.com/office/drawing/2014/main" id="{62E82D12-53B9-4EA1-A3E1-CC36FD65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55" y="1347665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">
            <a:extLst>
              <a:ext uri="{FF2B5EF4-FFF2-40B4-BE49-F238E27FC236}">
                <a16:creationId xmlns:a16="http://schemas.microsoft.com/office/drawing/2014/main" id="{BB9E866A-E461-4340-8663-68116A2E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367" y="3585757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17">
            <a:extLst>
              <a:ext uri="{FF2B5EF4-FFF2-40B4-BE49-F238E27FC236}">
                <a16:creationId xmlns:a16="http://schemas.microsoft.com/office/drawing/2014/main" id="{242403BC-2010-4333-A3CF-D37B5FA8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3" y="1424851"/>
            <a:ext cx="4724400" cy="257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Stop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在屏幕上完全不能被用户看见。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处于停止状态的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系统仍然保留有其内部状态和成员信息，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但是它经常会由于手机系统内存被征用而被系统杀死回收；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4" name="TextBox 108">
            <a:extLst>
              <a:ext uri="{FF2B5EF4-FFF2-40B4-BE49-F238E27FC236}">
                <a16:creationId xmlns:a16="http://schemas.microsoft.com/office/drawing/2014/main" id="{B1C8F638-C9BF-4E76-8803-09A87972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15" name="组合 29">
            <a:extLst>
              <a:ext uri="{FF2B5EF4-FFF2-40B4-BE49-F238E27FC236}">
                <a16:creationId xmlns:a16="http://schemas.microsoft.com/office/drawing/2014/main" id="{62F9D6EE-9FCD-46D8-A3B9-0637E6F927D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3316" name="矩形 30">
              <a:extLst>
                <a:ext uri="{FF2B5EF4-FFF2-40B4-BE49-F238E27FC236}">
                  <a16:creationId xmlns:a16="http://schemas.microsoft.com/office/drawing/2014/main" id="{ADFC2CD4-70B1-49C2-BC34-7E92BF06E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7" name="矩形 31">
              <a:extLst>
                <a:ext uri="{FF2B5EF4-FFF2-40B4-BE49-F238E27FC236}">
                  <a16:creationId xmlns:a16="http://schemas.microsoft.com/office/drawing/2014/main" id="{A1071FC2-F2E5-4D6A-B6E4-449E55B8C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3318" name="Picture 2" descr="C:\Users\LLC\AppData\Local\Temp\ksohtml\wps5713.tmp.png">
            <a:extLst>
              <a:ext uri="{FF2B5EF4-FFF2-40B4-BE49-F238E27FC236}">
                <a16:creationId xmlns:a16="http://schemas.microsoft.com/office/drawing/2014/main" id="{904FC53B-2910-40FE-9911-E97A3F90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0" y="144861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1">
            <a:extLst>
              <a:ext uri="{FF2B5EF4-FFF2-40B4-BE49-F238E27FC236}">
                <a16:creationId xmlns:a16="http://schemas.microsoft.com/office/drawing/2014/main" id="{BBC356E8-CFD3-43D5-A94E-C85DFD4D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7">
            <a:extLst>
              <a:ext uri="{FF2B5EF4-FFF2-40B4-BE49-F238E27FC236}">
                <a16:creationId xmlns:a16="http://schemas.microsoft.com/office/drawing/2014/main" id="{34518C46-B8F7-4253-8229-C203A109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52" y="1779695"/>
            <a:ext cx="3275572" cy="13388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Killed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被系统杀死回收或者未启动。</a:t>
            </a: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338" name="TextBox 108">
            <a:extLst>
              <a:ext uri="{FF2B5EF4-FFF2-40B4-BE49-F238E27FC236}">
                <a16:creationId xmlns:a16="http://schemas.microsoft.com/office/drawing/2014/main" id="{7849280B-EC30-45B2-B027-1E893832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39" name="组合 29">
            <a:extLst>
              <a:ext uri="{FF2B5EF4-FFF2-40B4-BE49-F238E27FC236}">
                <a16:creationId xmlns:a16="http://schemas.microsoft.com/office/drawing/2014/main" id="{AE3544D2-39E0-4F2D-AA69-1F30062D0DA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40" name="矩形 30">
              <a:extLst>
                <a:ext uri="{FF2B5EF4-FFF2-40B4-BE49-F238E27FC236}">
                  <a16:creationId xmlns:a16="http://schemas.microsoft.com/office/drawing/2014/main" id="{64EC8AEC-8692-4363-8509-2BC5AF403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1" name="矩形 31">
              <a:extLst>
                <a:ext uri="{FF2B5EF4-FFF2-40B4-BE49-F238E27FC236}">
                  <a16:creationId xmlns:a16="http://schemas.microsoft.com/office/drawing/2014/main" id="{9DB041FC-AA10-4D99-99B3-3E0B80F5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342" name="Picture 2" descr="C:\Users\LLC\AppData\Local\Temp\ksohtml\wps5713.tmp.png">
            <a:extLst>
              <a:ext uri="{FF2B5EF4-FFF2-40B4-BE49-F238E27FC236}">
                <a16:creationId xmlns:a16="http://schemas.microsoft.com/office/drawing/2014/main" id="{9E9B366C-8029-4C0C-B47B-56EF62D9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1">
            <a:extLst>
              <a:ext uri="{FF2B5EF4-FFF2-40B4-BE49-F238E27FC236}">
                <a16:creationId xmlns:a16="http://schemas.microsoft.com/office/drawing/2014/main" id="{4334348F-E3B2-4333-A05E-8FA2FD24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7">
            <a:extLst>
              <a:ext uri="{FF2B5EF4-FFF2-40B4-BE49-F238E27FC236}">
                <a16:creationId xmlns:a16="http://schemas.microsoft.com/office/drawing/2014/main" id="{FBE493CC-C7C7-4697-86CC-DAC0824E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2" y="1628607"/>
            <a:ext cx="4130675" cy="18862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为了能够让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程序了解自身状态的变化，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系统中具有很多</a:t>
            </a:r>
            <a:r>
              <a:rPr lang="zh-CN" altLang="en-US" sz="2000" b="1" u="sng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事件回调函数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，可以重载这些方法来实现自己的操作。</a:t>
            </a:r>
            <a:endParaRPr lang="zh-CN" altLang="zh-CN" sz="10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362" name="TextBox 108">
            <a:extLst>
              <a:ext uri="{FF2B5EF4-FFF2-40B4-BE49-F238E27FC236}">
                <a16:creationId xmlns:a16="http://schemas.microsoft.com/office/drawing/2014/main" id="{6056A16D-B255-4ED7-AE0B-24688AB6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63" name="组合 29">
            <a:extLst>
              <a:ext uri="{FF2B5EF4-FFF2-40B4-BE49-F238E27FC236}">
                <a16:creationId xmlns:a16="http://schemas.microsoft.com/office/drawing/2014/main" id="{E766AE6F-8C09-440F-AA33-31A024C762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5364" name="矩形 30">
              <a:extLst>
                <a:ext uri="{FF2B5EF4-FFF2-40B4-BE49-F238E27FC236}">
                  <a16:creationId xmlns:a16="http://schemas.microsoft.com/office/drawing/2014/main" id="{D9E26725-4430-4D41-A117-752C313C6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5" name="矩形 31">
              <a:extLst>
                <a:ext uri="{FF2B5EF4-FFF2-40B4-BE49-F238E27FC236}">
                  <a16:creationId xmlns:a16="http://schemas.microsoft.com/office/drawing/2014/main" id="{8870B2FF-03A9-4705-904A-F1869928C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66" name="图片 1" descr="358062-20170602224153399-1782075812.jpg">
            <a:extLst>
              <a:ext uri="{FF2B5EF4-FFF2-40B4-BE49-F238E27FC236}">
                <a16:creationId xmlns:a16="http://schemas.microsoft.com/office/drawing/2014/main" id="{83243B46-074A-4421-A717-D5F8F8C9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17">
            <a:extLst>
              <a:ext uri="{FF2B5EF4-FFF2-40B4-BE49-F238E27FC236}">
                <a16:creationId xmlns:a16="http://schemas.microsoft.com/office/drawing/2014/main" id="{1DBB4491-6DD5-41B4-99A2-EB1242F8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8" y="863600"/>
            <a:ext cx="4816475" cy="30003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onCreate(): 只在活动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第一次被创建时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onStart(): 当活动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由不可见变为可见时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onResume(): 在活动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准备好与用户进行交互时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onPause(): 系统准备去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启动或恢复另一个活动时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调用onStop(): 在活动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完全不可见时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onDestroy(): 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被销毁前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onRestart(): 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由停止状态变为运行状态前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endParaRPr lang="zh-CN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D99AEDF8-C059-44CC-A317-3429F5B4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053A2ABE-33EF-4576-A6A9-A58220471F8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6388" name="矩形 30">
              <a:extLst>
                <a:ext uri="{FF2B5EF4-FFF2-40B4-BE49-F238E27FC236}">
                  <a16:creationId xmlns:a16="http://schemas.microsoft.com/office/drawing/2014/main" id="{8CFED5E4-18D4-476A-A929-51721AD65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89" name="矩形 31">
              <a:extLst>
                <a:ext uri="{FF2B5EF4-FFF2-40B4-BE49-F238E27FC236}">
                  <a16:creationId xmlns:a16="http://schemas.microsoft.com/office/drawing/2014/main" id="{00E9BC51-22CE-4D2C-A46C-AD0D38E18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390" name="图片 1" descr="358062-20170602224153399-1782075812.jpg">
            <a:extLst>
              <a:ext uri="{FF2B5EF4-FFF2-40B4-BE49-F238E27FC236}">
                <a16:creationId xmlns:a16="http://schemas.microsoft.com/office/drawing/2014/main" id="{F8DF35FE-8452-477F-8A7C-1A4CE1D3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7">
            <a:extLst>
              <a:ext uri="{FF2B5EF4-FFF2-40B4-BE49-F238E27FC236}">
                <a16:creationId xmlns:a16="http://schemas.microsoft.com/office/drawing/2014/main" id="{C33485EE-9F4A-40E9-93F9-FA3F6A678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842963"/>
            <a:ext cx="4130675" cy="33781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完整生存期: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从onCreate()方法到onDestroy()方法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可见生存期: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从onStart()方法到onStop()方法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前台生存期: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从onResume()方法到onPause()方法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410" name="TextBox 108">
            <a:extLst>
              <a:ext uri="{FF2B5EF4-FFF2-40B4-BE49-F238E27FC236}">
                <a16:creationId xmlns:a16="http://schemas.microsoft.com/office/drawing/2014/main" id="{1010ACE1-AEED-4128-8986-E9B5E4A9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1" name="组合 29">
            <a:extLst>
              <a:ext uri="{FF2B5EF4-FFF2-40B4-BE49-F238E27FC236}">
                <a16:creationId xmlns:a16="http://schemas.microsoft.com/office/drawing/2014/main" id="{FF2697E6-B7B0-4460-A14D-808B9A4C9F8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7412" name="矩形 30">
              <a:extLst>
                <a:ext uri="{FF2B5EF4-FFF2-40B4-BE49-F238E27FC236}">
                  <a16:creationId xmlns:a16="http://schemas.microsoft.com/office/drawing/2014/main" id="{55C4A9EA-94DC-4915-A22B-16E21E60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3" name="矩形 31">
              <a:extLst>
                <a:ext uri="{FF2B5EF4-FFF2-40B4-BE49-F238E27FC236}">
                  <a16:creationId xmlns:a16="http://schemas.microsoft.com/office/drawing/2014/main" id="{7925038D-D161-4AAD-9DDA-EFE84CDB8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7414" name="图片 1" descr="358062-20170602224153399-1782075812.jpg">
            <a:extLst>
              <a:ext uri="{FF2B5EF4-FFF2-40B4-BE49-F238E27FC236}">
                <a16:creationId xmlns:a16="http://schemas.microsoft.com/office/drawing/2014/main" id="{7F7F93AE-8C0D-4D99-A136-BE35D9B3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Pages>0</Pages>
  <Words>1173</Words>
  <Characters>0</Characters>
  <Application>Microsoft Office PowerPoint</Application>
  <DocSecurity>0</DocSecurity>
  <PresentationFormat>全屏显示(16:9)</PresentationFormat>
  <Lines>0</Lines>
  <Paragraphs>183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Wingdings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软件生命周期 源代码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153</cp:revision>
  <dcterms:created xsi:type="dcterms:W3CDTF">2014-09-01T11:16:00Z</dcterms:created>
  <dcterms:modified xsi:type="dcterms:W3CDTF">2021-09-06T01:18:00Z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