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1"/>
  </p:notesMasterIdLst>
  <p:sldIdLst>
    <p:sldId id="480" r:id="rId2"/>
    <p:sldId id="458" r:id="rId3"/>
    <p:sldId id="363" r:id="rId4"/>
    <p:sldId id="364" r:id="rId5"/>
    <p:sldId id="366" r:id="rId6"/>
    <p:sldId id="367" r:id="rId7"/>
    <p:sldId id="462" r:id="rId8"/>
    <p:sldId id="484" r:id="rId9"/>
    <p:sldId id="29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610" y="96"/>
      </p:cViewPr>
      <p:guideLst>
        <p:guide orient="horz" pos="20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ACF021-774F-4625-80D8-141EB507F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C3C05-AB10-470F-B53A-70F035BA55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911655E-1920-4A4D-91EA-5996D205551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E2442807-1D86-475B-B52F-BFBA7209CA5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35BFC-FB18-4119-A554-239B94BD80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C5EE9-5741-4F2A-AAAC-9EE028879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1F1593A-AB65-4394-8894-DCAF2D391FE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0E2F9B6C-C7FD-4A63-A0AB-0B901CAD1B0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341D311B-D5E1-4C2F-94BA-100AE24456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22BCB901-2E40-4BD5-BD96-D23806598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9A8367-2E64-45EE-82C8-EB78685D1649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CD4DAE0C-7AEC-4E12-B261-1A32F654256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C709DF3-1614-4D95-8FAF-BAFD408C3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3CF105D-6E8B-497F-B85E-84D78B4A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D11F4F-7B2E-4072-B6A9-69AB9463B88B}" type="slidenum">
              <a:rPr altLang="en-US" noProof="1">
                <a:ea typeface="黑体" panose="02010609060101010101" pitchFamily="49" charset="-122"/>
              </a:rPr>
              <a:pPr/>
              <a:t>2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D00C004D-83FB-4963-8BED-B2F6D04684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D692B48-ABB2-4A84-8336-984BC71D15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C9ACC219-0F05-47F4-9090-A5272D1E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63AD2C9-2F04-4A31-9762-BD4BDDC68B60}" type="slidenum">
              <a:rPr altLang="en-US" noProof="1">
                <a:ea typeface="黑体" panose="02010609060101010101" pitchFamily="49" charset="-122"/>
              </a:rPr>
              <a:pPr/>
              <a:t>3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DFE974F-34F6-46A3-B787-4BAE7C2493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D75FFC4A-C548-4C3A-98E7-A2B19C881F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5E0DA0AB-C89F-4905-B49B-FC0AFC344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EB2A26-BBA6-407B-9D10-2AE29773B1EE}" type="slidenum">
              <a:rPr altLang="en-US" noProof="1">
                <a:ea typeface="黑体" panose="02010609060101010101" pitchFamily="49" charset="-122"/>
              </a:rPr>
              <a:pPr/>
              <a:t>4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2E937D2C-5709-4F71-B10B-8BDF8750E1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4B95D607-C01A-40DE-AC6B-D8B1B26A91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99EB8ED7-797B-4DCF-86FD-733DCFA08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64A23E-FA07-41B9-B03B-CBAA9A7FC6AC}" type="slidenum">
              <a:rPr altLang="en-US" noProof="1">
                <a:ea typeface="黑体" panose="02010609060101010101" pitchFamily="49" charset="-122"/>
              </a:rPr>
              <a:pPr/>
              <a:t>5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8897AB3-F5D7-4975-A61D-60C84EA817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F0D54BBE-97B1-4DD2-8B1B-C5B7D7FA3D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ED374155-B33B-4C58-9A2A-68DB7B246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AA3B645-141E-4765-AE2E-93F48B76A752}" type="slidenum">
              <a:rPr altLang="en-US" noProof="1">
                <a:ea typeface="黑体" panose="02010609060101010101" pitchFamily="49" charset="-122"/>
              </a:rPr>
              <a:pPr/>
              <a:t>6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B6217387-B3F0-4A09-BA56-ACBBA377A6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920293CA-F387-4C2C-96B7-2C7A3DFDCC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8AB98A70-5505-4843-BF3F-134901DA5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A55CC9-8616-4E36-8919-2B958F136F08}" type="slidenum">
              <a:rPr altLang="en-US" noProof="1">
                <a:ea typeface="黑体" panose="02010609060101010101" pitchFamily="49" charset="-122"/>
              </a:rPr>
              <a:pPr/>
              <a:t>7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78824EA2-8C4B-476D-ACE8-B76E7D3770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A9455073-8C4D-420A-A49B-F716CB3F10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6D57DC3-3ECF-4BB5-AE04-884D0D22C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1EEA6D-4BA3-4573-8876-FC25E7104A9F}" type="slidenum">
              <a:rPr altLang="en-US" noProof="1">
                <a:ea typeface="黑体" panose="02010609060101010101" pitchFamily="49" charset="-122"/>
              </a:rPr>
              <a:pPr/>
              <a:t>9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8364E-2FFF-4428-9430-8D0D53681E58}"/>
              </a:ext>
            </a:extLst>
          </p:cNvPr>
          <p:cNvSpPr/>
          <p:nvPr/>
        </p:nvSpPr>
        <p:spPr>
          <a:xfrm>
            <a:off x="0" y="1820863"/>
            <a:ext cx="12192000" cy="2560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74F71-CF1D-4D69-A94E-5EC014225E58}"/>
              </a:ext>
            </a:extLst>
          </p:cNvPr>
          <p:cNvSpPr/>
          <p:nvPr/>
        </p:nvSpPr>
        <p:spPr>
          <a:xfrm>
            <a:off x="8783638" y="1820863"/>
            <a:ext cx="2970212" cy="256063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469" y="2525485"/>
            <a:ext cx="7080817" cy="698364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68" y="3252877"/>
            <a:ext cx="7080817" cy="484304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184CD2-7B73-4B94-A2CB-F7356AC9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EC099C-EFBF-4544-ABE8-B5E18E76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16C867-C788-4AF2-9DA1-FC7F6F8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6E14-928D-4E9C-BC0F-FA59E2C3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078173"/>
            <a:ext cx="10516800" cy="5140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2636-F91C-41CF-ADF4-22FB94A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4C01-A202-4372-A47E-5D41645E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C308-A5C9-42F0-AFF4-1697DDE0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AB98-0AEE-46D1-B29D-FDE23AF6E1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F0D5BE-51EF-4614-BFA0-5EB13E0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DCB806-5650-4CCB-ADFF-F8CB792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1DBEE7-7981-4624-81B0-050612B2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5A4BB-B612-4FAF-94FA-F39796FAC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765-D329-4CC5-8003-3F6B5FAF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E23F-C97E-4204-829E-35129846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6358-AFBB-4E0E-8B13-4D37ABE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275A8-E397-4B43-B716-6E03CF672A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B67017-FC26-4B23-81D7-5536B5F2C163}"/>
              </a:ext>
            </a:extLst>
          </p:cNvPr>
          <p:cNvSpPr/>
          <p:nvPr/>
        </p:nvSpPr>
        <p:spPr>
          <a:xfrm>
            <a:off x="0" y="2509838"/>
            <a:ext cx="581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F749BE-111A-4602-885F-4D78ECF02180}"/>
              </a:ext>
            </a:extLst>
          </p:cNvPr>
          <p:cNvSpPr/>
          <p:nvPr/>
        </p:nvSpPr>
        <p:spPr>
          <a:xfrm>
            <a:off x="1323975" y="2509838"/>
            <a:ext cx="10868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975" y="2724150"/>
            <a:ext cx="9534525" cy="707119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975" y="3675289"/>
            <a:ext cx="9534525" cy="477611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832F652-80FB-48BC-9D15-E0E763D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1FD62E9-9C0E-432F-80EB-F1AA5BA4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CD9EB1-2344-4C63-979A-6B26FD6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8D794-A311-4B3A-9D24-9355A54388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416" y="1120775"/>
            <a:ext cx="5197366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7416" y="1120775"/>
            <a:ext cx="5181600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615B5-E9B8-4D49-ADF6-B3DA3E94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895FF6-7816-4997-BD5B-ADEEB6C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5406D-FE20-4D59-89BF-44A80703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E9EB4-FFE9-4065-9351-DBBCDCB3D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8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174"/>
            <a:ext cx="5157787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8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174"/>
            <a:ext cx="5183188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416" y="244475"/>
            <a:ext cx="10515600" cy="57467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4B28A9-F597-49FD-91A7-F0FC29E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2E49CE-B2CC-4BCF-B55F-C41502D1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E3A720-2712-434F-A190-8AB341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F6E7-F53B-4A78-AAB8-887A0674C1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774CDAC9-76D9-4206-A450-B5215784483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3522663" y="2325688"/>
            <a:ext cx="898525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E0FA70D5-956B-45AE-A2EB-AAE10A913003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4584700" y="2128838"/>
            <a:ext cx="898525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4F23F5B4-4DCE-4F7C-8A57-2CED1BC606A4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5646738" y="2325688"/>
            <a:ext cx="898525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88B4ED65-802B-47A0-8152-BE236730976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6707188" y="2128838"/>
            <a:ext cx="900112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315D4CA-67C0-42A0-A148-3F723D78DC03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7767638" y="2325688"/>
            <a:ext cx="901700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60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36404F9E-0D16-4CDC-927E-D6F65509448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08575" y="5576888"/>
            <a:ext cx="168275" cy="112712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C4E2B94-16B3-4D56-927E-DB8D146E769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7463" y="5862638"/>
            <a:ext cx="190500" cy="198437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479208B-3A93-4077-8093-33A10FF131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24450" y="5192713"/>
            <a:ext cx="134938" cy="1571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398" y="2061231"/>
            <a:ext cx="7095204" cy="16950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433600" y="5093800"/>
            <a:ext cx="22944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448000" y="5466900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5448000" y="5803456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472D0AC-0BA7-4AC7-8999-CFEAFB7D7A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BBBB0787-DB19-4BB2-B63F-2EA853235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9106D8D3-B2A4-42B7-B438-4BCA3C46D6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0244F6A-908B-4E80-9B49-DD48E18261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B5740-5675-41B1-B5AA-953A29BC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9C9B4-284A-487A-95F8-E14713C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367F-496C-4A74-A840-EAB8BB45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F9D82-438B-49FC-862D-FD5D7D7D69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54600" y="64460"/>
            <a:ext cx="9082800" cy="9396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554600" y="5651895"/>
            <a:ext cx="9082800" cy="597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554163" y="1056377"/>
            <a:ext cx="9083675" cy="4543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C7A6A-1531-438F-BA2B-922D0A1789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DB5DDA-9719-465F-8BD2-21C3582257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AF91DC-4426-44C9-85A4-C10ED2878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913D73-524C-430F-A6D4-6B00955FFB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9170" y="379562"/>
            <a:ext cx="1174630" cy="5745641"/>
          </a:xfrm>
        </p:spPr>
        <p:txBody>
          <a:bodyPr vert="eaVert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79562"/>
            <a:ext cx="9220201" cy="574564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CCB5-1D5B-4DE3-B569-CAABFEC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4D80-5D2B-4BC4-95FC-CEF99B58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9CCC-CD1D-4566-9F01-A167EB74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60659-DCEF-4249-B81E-C290E5E1FA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F86BF69-73D6-49B5-A80D-4D570F2F6357}"/>
              </a:ext>
            </a:extLst>
          </p:cNvPr>
          <p:cNvSpPr/>
          <p:nvPr/>
        </p:nvSpPr>
        <p:spPr>
          <a:xfrm>
            <a:off x="0" y="244475"/>
            <a:ext cx="12192000" cy="57467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B4C3F7-3741-4CB0-9D76-47327A36A90E}"/>
              </a:ext>
            </a:extLst>
          </p:cNvPr>
          <p:cNvSpPr/>
          <p:nvPr/>
        </p:nvSpPr>
        <p:spPr>
          <a:xfrm>
            <a:off x="11202988" y="225425"/>
            <a:ext cx="712787" cy="615950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91CD3FA-CB55-4E59-8F48-95D2DCE5732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512763" y="244475"/>
            <a:ext cx="10515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C581D32-A107-4973-A5B8-06E3CEB7F5A4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512763" y="1176338"/>
            <a:ext cx="1118235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3ED1-0B93-4DD6-8B77-B19069C84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84E2-52AD-48BA-8F7B-A31693D4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58A2-9399-42CE-B034-DF0A507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59696"/>
                </a:solidFill>
              </a:defRPr>
            </a:lvl1pPr>
          </a:lstStyle>
          <a:p>
            <a:fld id="{C520E20D-B130-4DAF-A75B-F72F8BEE68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801" r:id="rId4"/>
    <p:sldLayoutId id="2147483800" r:id="rId5"/>
    <p:sldLayoutId id="2147483805" r:id="rId6"/>
    <p:sldLayoutId id="2147483806" r:id="rId7"/>
    <p:sldLayoutId id="2147483799" r:id="rId8"/>
    <p:sldLayoutId id="2147483807" r:id="rId9"/>
    <p:sldLayoutId id="2147483798" r:id="rId10"/>
    <p:sldLayoutId id="214748379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">
            <a:extLst>
              <a:ext uri="{FF2B5EF4-FFF2-40B4-BE49-F238E27FC236}">
                <a16:creationId xmlns:a16="http://schemas.microsoft.com/office/drawing/2014/main" id="{F8787251-F5A3-4268-A201-7BBC5911A61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95300" y="2030413"/>
            <a:ext cx="8004175" cy="1058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5400">
                <a:latin typeface="Arial" panose="020B0604020202020204" pitchFamily="34" charset="0"/>
                <a:sym typeface="黑体" panose="02010609060101010101" pitchFamily="49" charset="-122"/>
              </a:rPr>
              <a:t>移动终端软件</a:t>
            </a:r>
            <a:r>
              <a:rPr lang="zh-CN" altLang="en-US" sz="5400">
                <a:latin typeface="Arial" panose="020B0604020202020204" pitchFamily="34" charset="0"/>
                <a:sym typeface="黑体" panose="02010609060101010101" pitchFamily="49" charset="-122"/>
              </a:rPr>
              <a:t>开发</a:t>
            </a:r>
          </a:p>
        </p:txBody>
      </p:sp>
      <p:sp>
        <p:nvSpPr>
          <p:cNvPr id="2" name="副标题 6">
            <a:extLst>
              <a:ext uri="{FF2B5EF4-FFF2-40B4-BE49-F238E27FC236}">
                <a16:creationId xmlns:a16="http://schemas.microsoft.com/office/drawing/2014/main" id="{A4D0008A-BC5E-4067-8E08-D0A480BA1D9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51313" y="3429000"/>
            <a:ext cx="4132262" cy="5365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sz="2000" dirty="0">
                <a:latin typeface="Arial" panose="020B0604020202020204" pitchFamily="34" charset="0"/>
                <a:sym typeface="黑体" panose="02010609060101010101" pitchFamily="49" charset="-122"/>
              </a:rPr>
              <a:t>河北大学网络空间安全与计算机学院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797ECD66-F1A5-41C0-9D53-3ED039569807}"/>
              </a:ext>
            </a:extLst>
          </p:cNvPr>
          <p:cNvSpPr txBox="1"/>
          <p:nvPr/>
        </p:nvSpPr>
        <p:spPr>
          <a:xfrm>
            <a:off x="4943920" y="1401763"/>
            <a:ext cx="5854700" cy="446722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>
            <a:spAutoFit/>
          </a:bodyPr>
          <a:lstStyle/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移动终端概念</a:t>
            </a: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移动操作系统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移动软件开发类型</a:t>
            </a: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移动终端软件开发</a:t>
            </a:r>
            <a:endParaRPr lang="zh-CN" altLang="en-US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教学计划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42" name="图片 3" descr="201507049031435984001421">
            <a:extLst>
              <a:ext uri="{FF2B5EF4-FFF2-40B4-BE49-F238E27FC236}">
                <a16:creationId xmlns:a16="http://schemas.microsoft.com/office/drawing/2014/main" id="{9119853D-1E2B-43B7-8D44-B62DCCC2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4" y="1401763"/>
            <a:ext cx="2974537" cy="446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本框 1">
            <a:extLst>
              <a:ext uri="{FF2B5EF4-FFF2-40B4-BE49-F238E27FC236}">
                <a16:creationId xmlns:a16="http://schemas.microsoft.com/office/drawing/2014/main" id="{FFAFF0A5-A55B-4D9F-ABB9-1C7C2FFD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92100"/>
            <a:ext cx="2744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移动开发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3FE98FD1-A998-4940-BAA3-E3783BC7BA13}"/>
              </a:ext>
            </a:extLst>
          </p:cNvPr>
          <p:cNvSpPr/>
          <p:nvPr/>
        </p:nvSpPr>
        <p:spPr>
          <a:xfrm>
            <a:off x="4151865" y="1215194"/>
            <a:ext cx="7329192" cy="50300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移动终端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obile Terminal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，简称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MT）</a:t>
            </a:r>
            <a:endParaRPr lang="en-US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en-US" altLang="en-US" sz="2400" b="1" u="sng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在移动中使用</a:t>
            </a: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en-US" sz="2400" b="1" i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计算机设备</a:t>
            </a:r>
            <a:endParaRPr lang="zh-CN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智能</a:t>
            </a:r>
            <a:r>
              <a:rPr lang="en-US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手机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平板电脑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笔记本</a:t>
            </a: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智能手表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智能电视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POS机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车载电脑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移动互联网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(Mobile Internet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简称MI)</a:t>
            </a:r>
            <a:endParaRPr lang="en-US" altLang="en-US" sz="28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移动通信 + 互联网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89FA1EEC-8238-4FDD-A283-1C8603B8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03213"/>
            <a:ext cx="1744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移动终端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2D71DD7C-F56A-442A-9C46-BC474ED0E929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3873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95E29-8502-45EC-BDFD-64013332F86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214B93-10B0-4611-85B8-343744975A9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2294" name="图片 1" descr="6608733_102848606000_2">
            <a:extLst>
              <a:ext uri="{FF2B5EF4-FFF2-40B4-BE49-F238E27FC236}">
                <a16:creationId xmlns:a16="http://schemas.microsoft.com/office/drawing/2014/main" id="{90DA453C-DE12-4F2D-A86C-372D9ECC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12850"/>
            <a:ext cx="35798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29">
            <a:extLst>
              <a:ext uri="{FF2B5EF4-FFF2-40B4-BE49-F238E27FC236}">
                <a16:creationId xmlns:a16="http://schemas.microsoft.com/office/drawing/2014/main" id="{ECAD13B1-136E-4532-8E72-8C64B4D25A6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4159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3CFBF9-522E-4379-B4C8-CDAF9335D23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1E91175-7E2B-47D0-966F-3F7F40D87AD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CA43BD3-F883-4EEA-A2CE-4F41DB22A64A}"/>
              </a:ext>
            </a:extLst>
          </p:cNvPr>
          <p:cNvSpPr txBox="1"/>
          <p:nvPr/>
        </p:nvSpPr>
        <p:spPr>
          <a:xfrm>
            <a:off x="839635" y="1744304"/>
            <a:ext cx="5401426" cy="38657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iOS（Apple）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Android（Google）</a:t>
            </a:r>
            <a:endParaRPr lang="zh-CN" altLang="en-US" sz="2400" b="1" noProof="1"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+mn-ea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Windows Mobile （Microsoft）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sym typeface="+mn-ea"/>
              </a:rPr>
              <a:t>S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ymbian（Nokia）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BlackBerry OS （BlackBerry）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HarmonyOS 鸿蒙（华为）</a:t>
            </a:r>
          </a:p>
        </p:txBody>
      </p:sp>
      <p:sp>
        <p:nvSpPr>
          <p:cNvPr id="14341" name="文本框 6">
            <a:extLst>
              <a:ext uri="{FF2B5EF4-FFF2-40B4-BE49-F238E27FC236}">
                <a16:creationId xmlns:a16="http://schemas.microsoft.com/office/drawing/2014/main" id="{05020762-C284-40BA-BD8A-A1F62FF2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77825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移动操作系统：</a:t>
            </a:r>
          </a:p>
        </p:txBody>
      </p:sp>
      <p:pic>
        <p:nvPicPr>
          <p:cNvPr id="14342" name="图片 1" descr="hi">
            <a:extLst>
              <a:ext uri="{FF2B5EF4-FFF2-40B4-BE49-F238E27FC236}">
                <a16:creationId xmlns:a16="http://schemas.microsoft.com/office/drawing/2014/main" id="{9F45B039-3E3A-4FC3-BD96-245DDD3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987" y="4437070"/>
            <a:ext cx="2352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20140102143634-657056390">
            <a:extLst>
              <a:ext uri="{FF2B5EF4-FFF2-40B4-BE49-F238E27FC236}">
                <a16:creationId xmlns:a16="http://schemas.microsoft.com/office/drawing/2014/main" id="{1AD7A95B-CF33-4333-BB90-0D5AFB7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30" y="1124840"/>
            <a:ext cx="246221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3" descr="k30seafxf4yb34xg!1200">
            <a:extLst>
              <a:ext uri="{FF2B5EF4-FFF2-40B4-BE49-F238E27FC236}">
                <a16:creationId xmlns:a16="http://schemas.microsoft.com/office/drawing/2014/main" id="{9073B661-3CAF-4128-9023-DCEA8282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05" y="1579813"/>
            <a:ext cx="273208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590A6DE-516D-4E4A-9355-3FEB00E8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1509713"/>
            <a:ext cx="74945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8CF86296-31F7-4283-9F5D-7A94B10C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68300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移动软件开发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24F318A8-ADAE-4DD3-B6AC-EBC43325C8A3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40640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53B99D-DFDA-48FA-A2CC-957413281F4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3E8C50-F9EE-42CA-B3E4-B16C5990745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6390" name="文本框 1">
            <a:extLst>
              <a:ext uri="{FF2B5EF4-FFF2-40B4-BE49-F238E27FC236}">
                <a16:creationId xmlns:a16="http://schemas.microsoft.com/office/drawing/2014/main" id="{DE2CEE81-4430-4E0B-8DB1-E94A851A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198563"/>
            <a:ext cx="8150225" cy="1476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原生app（native app）：基于操作系统（</a:t>
            </a:r>
            <a:r>
              <a:rPr lang="en-US" altLang="zh-CN" dirty="0"/>
              <a:t>Android</a:t>
            </a:r>
            <a:r>
              <a:rPr lang="zh-CN" altLang="en-US" dirty="0"/>
              <a:t>，i</a:t>
            </a:r>
            <a:r>
              <a:rPr lang="en-US" altLang="zh-CN" dirty="0"/>
              <a:t>OS</a:t>
            </a:r>
            <a:r>
              <a:rPr lang="zh-CN" altLang="en-US" dirty="0"/>
              <a:t>）开发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混合app（Hybrid app）：使用Native app做外壳，里面是HTML5页面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web应用（webApp）：HTML5页面</a:t>
            </a:r>
          </a:p>
        </p:txBody>
      </p:sp>
      <p:pic>
        <p:nvPicPr>
          <p:cNvPr id="16391" name="图片 2" descr="20190816161331128">
            <a:extLst>
              <a:ext uri="{FF2B5EF4-FFF2-40B4-BE49-F238E27FC236}">
                <a16:creationId xmlns:a16="http://schemas.microsoft.com/office/drawing/2014/main" id="{BA18A1C8-D765-428D-A252-DF5F06E1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03550"/>
            <a:ext cx="8418513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CA8054F-5D66-4FC3-A99A-A0C673E6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08113"/>
            <a:ext cx="10912475" cy="47397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defRPr/>
            </a:pPr>
            <a:r>
              <a:rPr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Native App</a:t>
            </a:r>
            <a:r>
              <a:rPr lang="zh-CN"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b="1" noProof="1">
              <a:solidFill>
                <a:schemeClr val="tx1"/>
              </a:solidFill>
              <a:latin typeface="+mn-lt"/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基于智能手机本地操作系统如iOS、Android并使用原生程式编写运行的第三方应用程序。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iOS  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 Xcode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 object-c / swift 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Android 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  Android Studio --- java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/ kotlin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HarmonyOS</a:t>
            </a:r>
            <a:r>
              <a:rPr lang="sv-SE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----- </a:t>
            </a:r>
            <a:r>
              <a:rPr lang="en-US" altLang="zh-CN" sz="2400" b="1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DevEco</a:t>
            </a:r>
            <a:r>
              <a:rPr lang="sv-SE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Studio --- java</a:t>
            </a:r>
          </a:p>
          <a:p>
            <a:pPr fontAlgn="auto">
              <a:defRPr/>
            </a:pPr>
            <a:endParaRPr sz="2400" b="1" noProof="1">
              <a:solidFill>
                <a:srgbClr val="7030A0"/>
              </a:solidFill>
              <a:latin typeface="+mn-lt"/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Windows Mobile -------  Visual Studio ----- C# 		</a:t>
            </a:r>
          </a:p>
          <a:p>
            <a:pPr fontAlgn="auto">
              <a:defRPr/>
            </a:pPr>
            <a:endParaRPr sz="1400" b="1" noProof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lang="en-US"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W</a:t>
            </a:r>
            <a:r>
              <a:rPr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eb app </a:t>
            </a:r>
            <a:r>
              <a:rPr lang="zh-CN"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：</a:t>
            </a:r>
            <a:r>
              <a:rPr sz="1400" b="1" noProof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HTML5</a:t>
            </a:r>
          </a:p>
          <a:p>
            <a:pPr fontAlgn="auto">
              <a:defRPr/>
            </a:pPr>
            <a:endParaRPr sz="1400" b="1" noProof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b="1" noProof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微信小程序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BAF67B8D-B253-4834-9727-02747119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50838"/>
            <a:ext cx="3414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Native app （原生应用）</a:t>
            </a:r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D36116F-CD2B-41C2-8D4A-C8EA817B1179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3492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4B7E03-6807-4291-9A15-80613491D70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987CFEB-3F2E-41BA-B5D3-1AE6A4D076D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B90B289-32DA-4637-A943-C5C7964A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70" y="5255588"/>
            <a:ext cx="2489681" cy="736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DDFCF-9AF1-4CEE-ADAF-0219682E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170" y="4208935"/>
            <a:ext cx="2304160" cy="769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EBC23B-1B5D-4A88-B034-2AF1ABDFC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327" y="2491781"/>
            <a:ext cx="1440100" cy="144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AC01E222-A50F-4D19-AAC0-9E4625B1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77825"/>
            <a:ext cx="327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移动终端软件开发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13DC1B2F-33C2-4AE2-8B73-E328EFE9331F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3778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A9114F-28ED-4D06-B724-01F95DDE9AA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367E80-15BB-418C-9F20-6A0289F6A86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FA9AF508-E74F-4F7A-9637-066240DF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101725"/>
            <a:ext cx="101965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本学期学习内容：</a:t>
            </a:r>
            <a:r>
              <a:rPr lang="en-US" altLang="zh-CN" sz="2400" dirty="0"/>
              <a:t>Android </a:t>
            </a:r>
            <a:r>
              <a:rPr lang="zh-CN" altLang="en-US" sz="2400" dirty="0"/>
              <a:t>软件设计与开发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教材：《Android移动应用设计与开发（第2版）》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课时：3</a:t>
            </a:r>
            <a:r>
              <a:rPr lang="en-US" altLang="zh-CN" dirty="0"/>
              <a:t>4</a:t>
            </a:r>
            <a:r>
              <a:rPr lang="zh-CN" altLang="en-US" dirty="0"/>
              <a:t>理论 + 3</a:t>
            </a:r>
            <a:r>
              <a:rPr lang="en-US" altLang="zh-CN" dirty="0"/>
              <a:t>4</a:t>
            </a:r>
            <a:r>
              <a:rPr lang="zh-CN" altLang="en-US" dirty="0"/>
              <a:t>实验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基础：Java，XML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软件：</a:t>
            </a:r>
            <a:r>
              <a:rPr lang="zh-CN" altLang="en-US" dirty="0">
                <a:highlight>
                  <a:srgbClr val="FFFF00"/>
                </a:highlight>
              </a:rPr>
              <a:t>Android Studio </a:t>
            </a:r>
            <a:r>
              <a:rPr lang="en-US" altLang="zh-CN" dirty="0">
                <a:highlight>
                  <a:srgbClr val="FFFF00"/>
                </a:highlight>
              </a:rPr>
              <a:t>4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实验：独立完成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</a:p>
        </p:txBody>
      </p:sp>
      <p:pic>
        <p:nvPicPr>
          <p:cNvPr id="20486" name="图片 2" descr="timg (10)">
            <a:extLst>
              <a:ext uri="{FF2B5EF4-FFF2-40B4-BE49-F238E27FC236}">
                <a16:creationId xmlns:a16="http://schemas.microsoft.com/office/drawing/2014/main" id="{AEE6A9A5-5726-4C9A-B3C0-033A02C8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901825"/>
            <a:ext cx="34099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3" descr="A20161602_网页上传小封面">
            <a:extLst>
              <a:ext uri="{FF2B5EF4-FFF2-40B4-BE49-F238E27FC236}">
                <a16:creationId xmlns:a16="http://schemas.microsoft.com/office/drawing/2014/main" id="{3D01B5E1-9D35-45DA-8D4F-3DCF2225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1093788"/>
            <a:ext cx="34258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6" descr="64965070201304181125484061603230163_000">
            <a:extLst>
              <a:ext uri="{FF2B5EF4-FFF2-40B4-BE49-F238E27FC236}">
                <a16:creationId xmlns:a16="http://schemas.microsoft.com/office/drawing/2014/main" id="{CCC07C63-0B0A-450F-9CE1-4B690B84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0" y="3451516"/>
            <a:ext cx="4610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文本占位符 1">
            <a:extLst>
              <a:ext uri="{FF2B5EF4-FFF2-40B4-BE49-F238E27FC236}">
                <a16:creationId xmlns:a16="http://schemas.microsoft.com/office/drawing/2014/main" id="{5DAB2649-55DA-444D-8D83-9996C219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290513"/>
            <a:ext cx="5157787" cy="50958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教学计划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9626C28-07B5-4660-8A08-BD8C1FE6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605" y="1700880"/>
            <a:ext cx="7922160" cy="388827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安装</a:t>
            </a:r>
            <a:r>
              <a:rPr lang="en-US" altLang="zh-CN" sz="2000" noProof="1">
                <a:latin typeface="Times New Roman" panose="02020603050405020304" pitchFamily="18" charset="0"/>
              </a:rPr>
              <a:t>Android Studio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打开自己手机的“开发者模式”，尝试在真机上测试</a:t>
            </a:r>
            <a:r>
              <a:rPr lang="en-US" altLang="zh-CN" sz="2000" noProof="1">
                <a:latin typeface="Times New Roman" panose="02020603050405020304" pitchFamily="18" charset="0"/>
              </a:rPr>
              <a:t>APP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学习</a:t>
            </a:r>
            <a:r>
              <a:rPr lang="en-US" altLang="zh-CN" sz="2000" noProof="1">
                <a:latin typeface="Times New Roman" panose="02020603050405020304" pitchFamily="18" charset="0"/>
              </a:rPr>
              <a:t>Git</a:t>
            </a:r>
            <a:r>
              <a:rPr lang="zh-CN" altLang="en-US" sz="2000" noProof="1">
                <a:latin typeface="Times New Roman" panose="02020603050405020304" pitchFamily="18" charset="0"/>
              </a:rPr>
              <a:t>；了解GitHub、</a:t>
            </a:r>
            <a:r>
              <a:rPr lang="en-US" altLang="zh-CN" sz="2000" noProof="1">
                <a:latin typeface="Times New Roman" panose="02020603050405020304" pitchFamily="18" charset="0"/>
              </a:rPr>
              <a:t>Gitee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实验课：带自己的笔记本电脑上课。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复习</a:t>
            </a:r>
            <a:r>
              <a:rPr lang="en-US" altLang="zh-CN" sz="2000" noProof="1">
                <a:latin typeface="Times New Roman" panose="02020603050405020304" pitchFamily="18" charset="0"/>
              </a:rPr>
              <a:t>Java</a:t>
            </a:r>
            <a:r>
              <a:rPr lang="zh-CN" altLang="en-US" sz="2000" noProof="1">
                <a:latin typeface="Times New Roman" panose="02020603050405020304" pitchFamily="18" charset="0"/>
              </a:rPr>
              <a:t>、</a:t>
            </a:r>
            <a:r>
              <a:rPr lang="en-US" altLang="zh-CN" sz="2000" noProof="1">
                <a:latin typeface="Times New Roman" panose="02020603050405020304" pitchFamily="18" charset="0"/>
              </a:rPr>
              <a:t>XML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zh-CN" altLang="en-US" sz="20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5F64B27E-F216-4CED-B384-E3C5FB30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16025"/>
            <a:ext cx="89312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F45E72A-EB3E-4E44-8666-C03DDEE1F4C7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7381875" y="2168525"/>
            <a:ext cx="20383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0、22、25、28、29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309</Words>
  <Application>Microsoft Office PowerPoint</Application>
  <PresentationFormat>宽屏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Times New Roman</vt:lpstr>
      <vt:lpstr>Wingdings</vt:lpstr>
      <vt:lpstr>1_A000120140530A11PPBG</vt:lpstr>
      <vt:lpstr>移动终端软件开发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222</cp:revision>
  <dcterms:created xsi:type="dcterms:W3CDTF">2014-09-01T11:16:00Z</dcterms:created>
  <dcterms:modified xsi:type="dcterms:W3CDTF">2020-09-14T12:32:33Z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