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4"/>
  </p:notesMasterIdLst>
  <p:sldIdLst>
    <p:sldId id="293" r:id="rId2"/>
    <p:sldId id="458" r:id="rId3"/>
    <p:sldId id="363" r:id="rId4"/>
    <p:sldId id="365" r:id="rId5"/>
    <p:sldId id="366" r:id="rId6"/>
    <p:sldId id="465" r:id="rId7"/>
    <p:sldId id="466" r:id="rId8"/>
    <p:sldId id="467" r:id="rId9"/>
    <p:sldId id="468" r:id="rId10"/>
    <p:sldId id="469" r:id="rId11"/>
    <p:sldId id="470" r:id="rId12"/>
    <p:sldId id="294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59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D199F63-3353-4DB2-A8F0-E3B44369A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37425-898A-4352-99FF-27E4629CB9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E0CDD434-5ED5-4818-9510-38476796411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>
            <a:extLst>
              <a:ext uri="{FF2B5EF4-FFF2-40B4-BE49-F238E27FC236}">
                <a16:creationId xmlns:a16="http://schemas.microsoft.com/office/drawing/2014/main" id="{449B5E15-DE26-498E-8943-8A0C502BBA7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ABED8-FB64-4D09-AD95-41D2B72C2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00A351-7AB6-4734-9DF3-3A7B2A072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45CA7D-222E-4194-A80B-EEA9B230F96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BF1C9B03-FF47-4441-9976-5B3A108883F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DD63321A-22C7-4187-8217-7C49F8314A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C35AEE3C-DDE6-4367-9CA4-A5E72D86D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E1EB74B-BBA5-4AE3-A415-8976480F856B}" type="slidenum">
              <a:rPr altLang="en-US" noProof="1"/>
              <a:pPr/>
              <a:t>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6DB2A3AB-032B-4211-8D31-F8D6A73E5B0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5EE412BD-8B9C-4B63-B783-77490C1472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2C889157-6DB2-413F-8C1F-2BCFC21D65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5ED4270-46EC-4C00-B469-A97586527240}" type="slidenum">
              <a:rPr altLang="en-US" noProof="1"/>
              <a:pPr/>
              <a:t>10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D1631569-0A21-43A2-A992-3F7AF490CC4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C03FB049-C298-4AD9-9FE0-8E69EC2D50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99F0AD94-BF7F-4389-B27D-B98B0FA14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C37CB0-2DED-4758-AC80-6813803E22A0}" type="slidenum">
              <a:rPr altLang="en-US" noProof="1"/>
              <a:pPr/>
              <a:t>11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628A2666-D9F8-4325-8335-752B6F44966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DD7E9E0C-E5D2-4EF3-9C43-AACC4E4227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67D4AC57-E270-4684-A1D4-6CA4FF630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1DD2168-CC17-4E4B-A474-79A567B0ACBA}" type="slidenum">
              <a:rPr altLang="en-US" noProof="1"/>
              <a:pPr/>
              <a:t>12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1E6C2ACA-8776-487A-BA91-8CB16F04373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9199A6AD-70E6-4F7C-AE5B-1CC3F6E322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2546E3B7-190D-48DA-A4AA-018D6AC332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32296E-3130-449F-8E59-157670A56774}" type="slidenum">
              <a:rPr altLang="en-US" noProof="1"/>
              <a:pPr/>
              <a:t>2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00FF281F-AFF0-4FE5-8DC4-96A9E368F3F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E0410D20-B73D-4ACB-A5FF-B9BD5F8101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86DFA2DF-EAAF-4732-96E3-5C7D3FCFB9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ECEB564-0DCC-4377-9BF1-8ED470E6D710}" type="slidenum">
              <a:rPr altLang="en-US" noProof="1"/>
              <a:pPr/>
              <a:t>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B18175A3-99B8-4113-B8C9-901E85F2ED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A19D6C6A-A0DC-42E7-8EA0-0A1172F46F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236C7A57-5D84-421F-AE06-0482F6574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F8E3AB6-D062-4670-A58F-C3A16B4AD903}" type="slidenum">
              <a:rPr altLang="en-US" noProof="1"/>
              <a:pPr/>
              <a:t>4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4AD668FC-8153-4BC6-BCD5-749D5F8341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B4A78CCB-32B8-4A40-BB70-35B270BC60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5E38490C-0B66-4BF8-95ED-DB239A9F3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2244537-3080-4239-9293-C1175731AC3B}" type="slidenum">
              <a:rPr altLang="en-US" noProof="1"/>
              <a:pPr/>
              <a:t>5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E029145E-70D4-42EE-9012-64926B4E83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A5BEE7B4-E540-43A9-9C0F-37994EBC06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7C3274AB-E096-4888-B0A4-90783D39F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7143D72-CB00-46D0-8F67-F554BD89EED1}" type="slidenum">
              <a:rPr altLang="en-US" noProof="1"/>
              <a:pPr/>
              <a:t>6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5D89A5EE-3368-4D3C-931C-B8857C93AE2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CEF2CFFE-E549-414F-B288-4CEEFCCB4E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EB25ACD2-231E-4032-9FDC-7BD340481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C9327E-1CFE-4084-AB7F-EBCAAB39883A}" type="slidenum">
              <a:rPr altLang="en-US" noProof="1"/>
              <a:pPr/>
              <a:t>7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>
            <a:extLst>
              <a:ext uri="{FF2B5EF4-FFF2-40B4-BE49-F238E27FC236}">
                <a16:creationId xmlns:a16="http://schemas.microsoft.com/office/drawing/2014/main" id="{D4C1A0B1-F750-4A6A-B9E5-C2CEAD7F409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4" name="备注占位符 2">
            <a:extLst>
              <a:ext uri="{FF2B5EF4-FFF2-40B4-BE49-F238E27FC236}">
                <a16:creationId xmlns:a16="http://schemas.microsoft.com/office/drawing/2014/main" id="{68F85ED6-47C3-4ADD-BB14-30AC72755F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5D06A571-30D7-49C2-9C9C-BA7DAB8F5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E139BD9-45BC-44EB-8894-F48CA661036C}" type="slidenum">
              <a:rPr altLang="en-US" noProof="1"/>
              <a:pPr/>
              <a:t>8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D64B1BA6-98BE-43D7-93DA-9B38619F446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2F9B1737-2645-43F2-9D01-754C556F84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357857AF-C121-4007-BB11-641664C6EF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D52B608-55B3-4C00-AD8D-E6C3790C54FA}" type="slidenum">
              <a:rPr altLang="en-US" noProof="1"/>
              <a:pPr/>
              <a:t>9</a:t>
            </a:fld>
            <a:endParaRPr lang="zh-CN" altLang="en-US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23DD4C-AEBC-4AC1-BA03-19CF77B26FC8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54C057-010C-4A49-8632-F800D41010F2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C52FDC2-48A0-4702-BAE2-8BA4EA0C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E095560-D1BD-4FC0-AE62-FD692FA2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611B662-81FB-415F-950A-9DCAA6D5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51F53-E42B-40FC-BB34-EE414A867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2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0355A-B582-4DC3-B679-877D470E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64908-2CBC-46A3-AD41-1A62B913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1A6A-64E1-4A57-AF3B-EEB2D177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13C88-FF5C-4C4A-AB89-E6DE45F411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98550BD-5CBF-4FD3-9448-273C27FB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C85D10-393D-4DB5-91A4-6935D0DE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9C6F732-981E-49E0-8D94-81D3AF9A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FD815-28E2-49A9-AC4E-31E395510D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0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9502-A5FF-4F6F-9A05-7402C0F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737E7-5355-43C8-B882-9114C696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D691-527C-4DE6-8E65-ABCB25BA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DEB67-1C1D-44AB-9FDB-F64715EB2D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5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6BD649-1883-4BEB-9149-598B4ED5261E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D8F7E0-EA90-44F4-88D5-7C5F1DBEF61F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6CF1623-96CA-4955-81F3-3E5CCC15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916161B-954B-4041-9691-7533FE83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9B1C27-30F2-4050-819E-1E4D410A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0C234-1E8A-47A1-BC38-CA898FBBD8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3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825F95-700A-43E4-944C-2175EB0E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64D2D3-1AF2-48ED-AD6C-FE9EB590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43CBB7-6149-42BC-B304-EB89B77F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F8224-899D-4A1E-A162-78B560B2E3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3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3A42BBB-9212-46FB-A599-2FF57052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E52462-7250-4393-9C68-55A28C8C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2E2C4-4B23-48B4-8617-3625268F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90D4B-4387-4609-8397-7050011B83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2F3267CD-653B-4EB7-A730-299E2AA3B9EC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8D0C8D9E-9273-42C4-833A-7DBE897EE788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C239A2FA-4728-4C55-B11E-9A4211E958BE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47659C5D-BDAA-44C4-8CE0-C5F7D831ED9D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8C7AF91B-7DD4-48E8-8BA3-85FC6A7D38FB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en-US" sz="4500">
              <a:solidFill>
                <a:srgbClr val="FFFFFF"/>
              </a:solidFill>
              <a:latin typeface="Arial" panose="020B0604020202020204" pitchFamily="34" charset="0"/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F13A50B2-2A8A-4BA6-9792-E577A7ED202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79F87128-35A5-45C3-A65D-78723F686DB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AB52E6D4-4E65-460B-865D-E2DF053CCDE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D121D446-BF96-4DD9-8176-95EAE57654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D574DF0C-B86B-4547-B708-CE1D3B1F2A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FD5A11E9-1CCE-42D1-A4C2-2A1D2673EA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B1A2E83-354B-4FBB-9151-2F56CC0E84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4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9F639-1221-4772-B6A4-BFCDAB18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8939E-28E6-42F7-9096-3C0687AC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AFC68-9BF3-465D-935F-683B88E7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EE7F-7BE6-48E4-94C6-E93A4C2C56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7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D9F815-190A-45CA-875A-AEC3300EF6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F68135-C579-4817-A0A2-3E33121A39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5771DB-DCBB-4A75-8526-0B45FCE6A9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A871C19-3E9A-44A5-837B-E6B995E164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DE5B-24BD-4CD1-A3E5-0EC23AE9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2F7DB-2487-4E62-9BB5-9C39CDF7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4987B-5128-406B-812B-5A7EB60C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EF8FC-1028-449D-8716-FC4A1D925F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FE4559-54DB-4A4F-969A-D15BF96F3E8D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846815-7935-42B3-A9A6-ECE4CA8AE9D8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8B82917F-FA1A-4F3F-B10B-46F56B6CE10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412821AD-0C17-4BC5-878B-8F13A86BCC52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4"/>
            </p:custDataLst>
          </p:nvPr>
        </p:nvSpPr>
        <p:spPr bwMode="auto">
          <a:xfrm>
            <a:off x="385763" y="882650"/>
            <a:ext cx="838517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CN" altLang="zh-CN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7833F-0062-4B32-A12F-60F09F3BB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BAC3-029A-4F47-BDAE-4521B3CF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5FD0E-6B1E-491D-B1C8-8D663788A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E2315110-4A39-4537-97CD-48DEF02027B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0" r:id="rId2"/>
    <p:sldLayoutId id="2147483712" r:id="rId3"/>
    <p:sldLayoutId id="2147483709" r:id="rId4"/>
    <p:sldLayoutId id="2147483708" r:id="rId5"/>
    <p:sldLayoutId id="2147483713" r:id="rId6"/>
    <p:sldLayoutId id="2147483714" r:id="rId7"/>
    <p:sldLayoutId id="2147483707" r:id="rId8"/>
    <p:sldLayoutId id="2147483715" r:id="rId9"/>
    <p:sldLayoutId id="2147483706" r:id="rId10"/>
    <p:sldLayoutId id="214748370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DA2C90F-AACA-479B-B347-DE02DAB86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1854200"/>
            <a:ext cx="8804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Android </a:t>
            </a:r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移动应用设计与开发</a:t>
            </a:r>
            <a:endParaRPr lang="zh-CN" altLang="en-US" sz="3600" b="1">
              <a:solidFill>
                <a:schemeClr val="bg1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70687FD-C757-4B58-8227-63E614F1F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652463"/>
            <a:ext cx="7494587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r>
              <a:rPr lang="en-US" altLang="zh-CN" sz="1400" noProof="1">
                <a:latin typeface="+mn-lt"/>
                <a:sym typeface="+mn-ea"/>
              </a:rPr>
              <a:t> 也可以点击</a:t>
            </a:r>
            <a:r>
              <a:rPr lang="zh-CN" altLang="en-US" sz="1400" noProof="1">
                <a:latin typeface="+mn-lt"/>
                <a:sym typeface="+mn-ea"/>
              </a:rPr>
              <a:t>上</a:t>
            </a:r>
            <a:r>
              <a:rPr lang="en-US" altLang="zh-CN" sz="1400" noProof="1">
                <a:latin typeface="+mn-lt"/>
                <a:sym typeface="+mn-ea"/>
              </a:rPr>
              <a:t>图中Launch Standalone SDK Manager选项，打开Android SDK Manager进行编辑，如图所示。注意此过程需要连接</a:t>
            </a: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谷歌服务器</a:t>
            </a:r>
            <a:r>
              <a:rPr lang="en-US" altLang="zh-CN" sz="1400" noProof="1">
                <a:latin typeface="+mn-lt"/>
                <a:sym typeface="+mn-ea"/>
              </a:rPr>
              <a:t>，应保证网络正常连接。</a:t>
            </a:r>
            <a:endParaRPr lang="en-US" altLang="zh-CN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endParaRPr lang="en-US" altLang="zh-CN" sz="1400" noProof="1">
              <a:sym typeface="+mn-ea"/>
            </a:endParaRPr>
          </a:p>
          <a:p>
            <a:pPr fontAlgn="auto">
              <a:defRPr/>
            </a:pPr>
            <a:endParaRPr lang="en-US" altLang="en-US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en-US" altLang="zh-CN" sz="1200" noProof="1">
              <a:sym typeface="+mn-ea"/>
            </a:endParaRPr>
          </a:p>
          <a:p>
            <a:pPr fontAlgn="auto">
              <a:defRPr/>
            </a:pPr>
            <a:endParaRPr lang="zh-CN" altLang="en-US" sz="12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626" name="TextBox 108">
            <a:extLst>
              <a:ext uri="{FF2B5EF4-FFF2-40B4-BE49-F238E27FC236}">
                <a16:creationId xmlns:a16="http://schemas.microsoft.com/office/drawing/2014/main" id="{D0BF71EF-0500-4D93-A606-FD37FFB99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6716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1.2.3 安装SDK</a:t>
            </a:r>
          </a:p>
        </p:txBody>
      </p:sp>
      <p:grpSp>
        <p:nvGrpSpPr>
          <p:cNvPr id="26627" name="组合 29">
            <a:extLst>
              <a:ext uri="{FF2B5EF4-FFF2-40B4-BE49-F238E27FC236}">
                <a16:creationId xmlns:a16="http://schemas.microsoft.com/office/drawing/2014/main" id="{9EA43DB2-5F15-49D2-B84D-F4F27C11F8C6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6F0402-5FE6-4081-A423-34297B3985CD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D267B0D-57CC-4D38-A9BD-F66AD26B4CF9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26630" name="图片 252">
            <a:extLst>
              <a:ext uri="{FF2B5EF4-FFF2-40B4-BE49-F238E27FC236}">
                <a16:creationId xmlns:a16="http://schemas.microsoft.com/office/drawing/2014/main" id="{4DCE8151-6E25-4691-BC45-3DE4F2BC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" t="819" r="2254" b="2199"/>
          <a:stretch>
            <a:fillRect/>
          </a:stretch>
        </p:blipFill>
        <p:spPr bwMode="auto">
          <a:xfrm>
            <a:off x="1866900" y="1290638"/>
            <a:ext cx="5408613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CB9BD6D4-751D-438F-B622-D5639834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1128713"/>
            <a:ext cx="749617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defRPr/>
            </a:pPr>
            <a:r>
              <a:rPr lang="zh-CN" altLang="x-none" sz="1400" noProof="1">
                <a:latin typeface="+mn-lt"/>
                <a:sym typeface="+mn-ea"/>
              </a:rPr>
              <a:t>本章主要介绍了</a:t>
            </a:r>
            <a:r>
              <a:rPr lang="en-US" altLang="zh-CN" sz="1400" noProof="1">
                <a:latin typeface="+mn-lt"/>
                <a:sym typeface="+mn-ea"/>
              </a:rPr>
              <a:t>Android</a:t>
            </a:r>
            <a:r>
              <a:rPr lang="zh-CN" altLang="x-none" sz="1400" noProof="1">
                <a:latin typeface="+mn-lt"/>
                <a:sym typeface="+mn-ea"/>
              </a:rPr>
              <a:t>的发展及其在</a:t>
            </a:r>
            <a:r>
              <a:rPr lang="en-US" altLang="zh-CN" sz="1400" noProof="1">
                <a:latin typeface="+mn-lt"/>
                <a:sym typeface="+mn-ea"/>
              </a:rPr>
              <a:t>windows</a:t>
            </a:r>
            <a:r>
              <a:rPr lang="zh-CN" altLang="x-none" sz="1400" noProof="1">
                <a:latin typeface="+mn-lt"/>
                <a:sym typeface="+mn-ea"/>
              </a:rPr>
              <a:t>环境下</a:t>
            </a:r>
            <a:r>
              <a:rPr lang="en-US" altLang="zh-CN" sz="1400" noProof="1">
                <a:latin typeface="+mn-lt"/>
                <a:sym typeface="+mn-ea"/>
              </a:rPr>
              <a:t>Android</a:t>
            </a:r>
            <a:r>
              <a:rPr lang="zh-CN" altLang="x-none" sz="1400" noProof="1">
                <a:latin typeface="+mn-lt"/>
                <a:sym typeface="+mn-ea"/>
              </a:rPr>
              <a:t>开发环境的配置方法</a:t>
            </a:r>
            <a:endParaRPr lang="zh-CN" altLang="x-none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endParaRPr lang="en-US" altLang="zh-CN" sz="1400" noProof="1">
              <a:sym typeface="+mn-ea"/>
            </a:endParaRPr>
          </a:p>
          <a:p>
            <a:pPr marL="285750" indent="-285750" fontAlgn="auto">
              <a:lnSpc>
                <a:spcPct val="245000"/>
              </a:lnSpc>
              <a:buFont typeface="Wingdings" panose="05000000000000000000" charset="0"/>
              <a:buChar char=""/>
              <a:defRPr/>
            </a:pP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Android Studio</a:t>
            </a:r>
            <a:r>
              <a:rPr lang="zh-CN" altLang="x-none" sz="1400" b="1" noProof="1">
                <a:solidFill>
                  <a:srgbClr val="00B050"/>
                </a:solidFill>
                <a:latin typeface="+mn-lt"/>
                <a:sym typeface="+mn-ea"/>
              </a:rPr>
              <a:t>的下载与安装</a:t>
            </a:r>
          </a:p>
          <a:p>
            <a:pPr fontAlgn="auto">
              <a:lnSpc>
                <a:spcPct val="245000"/>
              </a:lnSpc>
              <a:buFont typeface="Wingdings" panose="05000000000000000000" charset="0"/>
              <a:buNone/>
              <a:defRPr/>
            </a:pPr>
            <a:r>
              <a:rPr lang="zh-CN" altLang="x-none" sz="1400" b="1" noProof="1">
                <a:solidFill>
                  <a:srgbClr val="00B050"/>
                </a:solidFill>
                <a:latin typeface="+mn-lt"/>
                <a:sym typeface="+mn-ea"/>
              </a:rPr>
              <a:t>（安装过程出现Unable to access Android SDK add-on list。点击cancel取消就可以。）</a:t>
            </a:r>
          </a:p>
          <a:p>
            <a:pPr marL="285750" indent="-285750" fontAlgn="auto">
              <a:lnSpc>
                <a:spcPct val="245000"/>
              </a:lnSpc>
              <a:buFont typeface="Wingdings" panose="05000000000000000000" charset="0"/>
              <a:buChar char=""/>
              <a:defRPr/>
            </a:pPr>
            <a:r>
              <a:rPr lang="en-US" altLang="zh-CN" sz="1400" noProof="1">
                <a:latin typeface="+mn-lt"/>
                <a:sym typeface="+mn-ea"/>
              </a:rPr>
              <a:t>SDK</a:t>
            </a:r>
            <a:r>
              <a:rPr lang="zh-CN" altLang="x-none" sz="1400" noProof="1">
                <a:latin typeface="+mn-lt"/>
                <a:sym typeface="+mn-ea"/>
              </a:rPr>
              <a:t>的下载与安装（</a:t>
            </a:r>
            <a:r>
              <a:rPr lang="zh-CN" altLang="en-US" sz="1400" noProof="1">
                <a:latin typeface="+mn-lt"/>
                <a:sym typeface="+mn-ea"/>
              </a:rPr>
              <a:t>初学建议用默认配置</a:t>
            </a:r>
            <a:r>
              <a:rPr lang="zh-CN" altLang="x-none" sz="1400" noProof="1">
                <a:latin typeface="+mn-lt"/>
                <a:sym typeface="+mn-ea"/>
              </a:rPr>
              <a:t>）</a:t>
            </a: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674" name="TextBox 108">
            <a:extLst>
              <a:ext uri="{FF2B5EF4-FFF2-40B4-BE49-F238E27FC236}">
                <a16:creationId xmlns:a16="http://schemas.microsoft.com/office/drawing/2014/main" id="{FBC17398-697D-470F-B278-35046E69D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46063"/>
            <a:ext cx="14874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1.3 本章小结</a:t>
            </a:r>
          </a:p>
        </p:txBody>
      </p:sp>
      <p:grpSp>
        <p:nvGrpSpPr>
          <p:cNvPr id="28675" name="组合 29">
            <a:extLst>
              <a:ext uri="{FF2B5EF4-FFF2-40B4-BE49-F238E27FC236}">
                <a16:creationId xmlns:a16="http://schemas.microsoft.com/office/drawing/2014/main" id="{4B274AE2-7A36-46A8-865C-9C24C8CD93E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7FBB740-54EC-4D39-A6B0-41465B30C533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D6CD16D-7CBB-4769-AFDD-E8DC8ED319A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>
            <a:extLst>
              <a:ext uri="{FF2B5EF4-FFF2-40B4-BE49-F238E27FC236}">
                <a16:creationId xmlns:a16="http://schemas.microsoft.com/office/drawing/2014/main" id="{F032F629-B0CD-4C70-B852-5E52FFF7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EFAC0F7-776F-45F4-939B-C0892A8C4731}"/>
              </a:ext>
            </a:extLst>
          </p:cNvPr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7475F9-42EF-457D-9E34-B23BD1284617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C7269A-3F80-4014-AF0C-AC0AF8BDF832}"/>
              </a:ext>
            </a:extLst>
          </p:cNvPr>
          <p:cNvSpPr txBox="1"/>
          <p:nvPr/>
        </p:nvSpPr>
        <p:spPr>
          <a:xfrm>
            <a:off x="1352697" y="1663625"/>
            <a:ext cx="1520287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一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E80F74D1-49A6-4187-9CDB-0DC46AB3DFE5}"/>
              </a:ext>
            </a:extLst>
          </p:cNvPr>
          <p:cNvSpPr txBox="1"/>
          <p:nvPr/>
        </p:nvSpPr>
        <p:spPr>
          <a:xfrm>
            <a:off x="3825875" y="1276350"/>
            <a:ext cx="4954588" cy="22225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1.1 Android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发展概述</a:t>
            </a:r>
            <a:endParaRPr lang="en-US" altLang="zh-CN" sz="1400" b="1" noProof="1">
              <a:latin typeface="Arial" panose="020B0604020202020204" pitchFamily="34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1.2 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配置开发环境</a:t>
            </a:r>
            <a:endParaRPr lang="en-US" altLang="zh-CN" sz="1400" b="1" noProof="1">
              <a:latin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   1.2.1 </a:t>
            </a:r>
            <a:r>
              <a:rPr lang="zh-CN" altLang="en-US" sz="1400" noProof="1">
                <a:latin typeface="Arial" panose="020B0604020202020204" pitchFamily="34" charset="0"/>
                <a:sym typeface="+mn-ea"/>
              </a:rPr>
              <a:t>安装</a:t>
            </a: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JDK</a:t>
            </a:r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   1.2.2 </a:t>
            </a:r>
            <a:r>
              <a:rPr lang="zh-CN" altLang="en-US" sz="1400" noProof="1">
                <a:latin typeface="Arial" panose="020B0604020202020204" pitchFamily="34" charset="0"/>
                <a:sym typeface="+mn-ea"/>
              </a:rPr>
              <a:t>安装</a:t>
            </a: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Android Studio </a:t>
            </a:r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   1.2.3 </a:t>
            </a:r>
            <a:r>
              <a:rPr lang="zh-CN" altLang="en-US" sz="1400" noProof="1">
                <a:latin typeface="Arial" panose="020B0604020202020204" pitchFamily="34" charset="0"/>
                <a:sym typeface="+mn-ea"/>
              </a:rPr>
              <a:t>安装</a:t>
            </a: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SDK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1.3 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本章小结</a:t>
            </a:r>
          </a:p>
          <a:p>
            <a:pPr marL="214630" indent="-214630" fontAlgn="auto">
              <a:buFont typeface="Wingdings" panose="05000000000000000000" pitchFamily="2" charset="2"/>
              <a:buChar char="p"/>
              <a:defRPr/>
            </a:pPr>
            <a:endParaRPr lang="zh-CN" altLang="en-US" sz="1400" noProof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89F69F-9ED0-4E2D-B219-56DD7DEDAD2A}"/>
              </a:ext>
            </a:extLst>
          </p:cNvPr>
          <p:cNvSpPr txBox="1"/>
          <p:nvPr/>
        </p:nvSpPr>
        <p:spPr>
          <a:xfrm>
            <a:off x="3825875" y="699542"/>
            <a:ext cx="746760" cy="46037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defRPr/>
            </a:pPr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18C733-AE80-49FE-BE19-44981C605EC5}"/>
              </a:ext>
            </a:extLst>
          </p:cNvPr>
          <p:cNvSpPr/>
          <p:nvPr/>
        </p:nvSpPr>
        <p:spPr>
          <a:xfrm>
            <a:off x="3608388" y="3363913"/>
            <a:ext cx="5319712" cy="2016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E9E65E-2351-4828-AAC8-FE49226680D4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17">
            <a:extLst>
              <a:ext uri="{FF2B5EF4-FFF2-40B4-BE49-F238E27FC236}">
                <a16:creationId xmlns:a16="http://schemas.microsoft.com/office/drawing/2014/main" id="{4BFD978C-2E5E-410A-A8CA-05D493002919}"/>
              </a:ext>
            </a:extLst>
          </p:cNvPr>
          <p:cNvSpPr/>
          <p:nvPr/>
        </p:nvSpPr>
        <p:spPr>
          <a:xfrm>
            <a:off x="539750" y="776287"/>
            <a:ext cx="8350250" cy="36309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2003.10，</a:t>
            </a:r>
            <a:r>
              <a:rPr lang="en-US" altLang="en-US" sz="2000" b="1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Andy Rubin（安迪 鲁宾）</a:t>
            </a: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创建Android公司。</a:t>
            </a: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2005.08，Google收购Android及其团队。</a:t>
            </a: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2007.11，Google向外界宣布</a:t>
            </a:r>
            <a:r>
              <a:rPr lang="en-US" altLang="en-US" sz="2000" b="1" u="sng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开源手机操作系统</a:t>
            </a: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en-US" sz="1000" noProof="1"/>
          </a:p>
          <a:p>
            <a:pPr indent="457200">
              <a:lnSpc>
                <a:spcPct val="125000"/>
              </a:lnSpc>
            </a:pPr>
            <a:endParaRPr lang="en-US" altLang="en-US" sz="1000" noProof="1"/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2008年08月18日， Android 0.x    Astro		阿童木 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2008年09月23日， Android 1.0   Bender		发条机器人 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b="1" noProof="1">
                <a:solidFill>
                  <a:srgbClr val="C00000"/>
                </a:solidFill>
              </a:rPr>
              <a:t>因涉及版权，从1.5版本开始，使用甜点名字。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2009年04月30日， Android 1.5　Cupcake		纸杯蛋糕     </a:t>
            </a:r>
            <a:endParaRPr lang="en-US" altLang="en-US" sz="1000" b="1" noProof="1">
              <a:solidFill>
                <a:srgbClr val="C00000"/>
              </a:solidFill>
            </a:endParaRP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2009年09月15日， Android 1.6　Donut		甜甜圈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2009年10月26日， Android 2.0　Eclair		松饼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2010年05月20日， Android 2.2　Froyo		冻酸奶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b="1" noProof="1">
                <a:solidFill>
                  <a:srgbClr val="FF0000"/>
                </a:solidFill>
              </a:rPr>
              <a:t>2010年12月07日， Android 2.3　Gingerbread	姜饼</a:t>
            </a:r>
            <a:endParaRPr lang="en-US" altLang="en-US" sz="1000" b="1" noProof="1">
              <a:solidFill>
                <a:srgbClr val="00B050"/>
              </a:solidFill>
            </a:endParaRP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2011年02月02日， Android 3.0　Honeycomb	蜂巢        --------     平板专用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b="1" noProof="1">
                <a:solidFill>
                  <a:srgbClr val="FF0000"/>
                </a:solidFill>
              </a:rPr>
              <a:t>2011年10月19日， Android 4.0　Ice Cream Sandwich	冰激凌三明治</a:t>
            </a:r>
            <a:endParaRPr lang="en-US" altLang="en-US" sz="1400" b="1" noProof="1">
              <a:solidFill>
                <a:srgbClr val="00B050"/>
              </a:solidFill>
            </a:endParaRPr>
          </a:p>
          <a:p>
            <a:pPr indent="457200">
              <a:lnSpc>
                <a:spcPct val="125000"/>
              </a:lnSpc>
            </a:pPr>
            <a:endParaRPr lang="en-US" altLang="en-US" sz="1400" noProof="1"/>
          </a:p>
        </p:txBody>
      </p:sp>
      <p:sp>
        <p:nvSpPr>
          <p:cNvPr id="12290" name="TextBox 108">
            <a:extLst>
              <a:ext uri="{FF2B5EF4-FFF2-40B4-BE49-F238E27FC236}">
                <a16:creationId xmlns:a16="http://schemas.microsoft.com/office/drawing/2014/main" id="{C6B3C91B-7988-4BB4-8ADC-B499B8000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3717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Android发展概述</a:t>
            </a:r>
          </a:p>
        </p:txBody>
      </p:sp>
      <p:grpSp>
        <p:nvGrpSpPr>
          <p:cNvPr id="12291" name="组合 29">
            <a:extLst>
              <a:ext uri="{FF2B5EF4-FFF2-40B4-BE49-F238E27FC236}">
                <a16:creationId xmlns:a16="http://schemas.microsoft.com/office/drawing/2014/main" id="{0B68A802-F4B1-4D4B-8452-41AC9DEA016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DC48526-430C-477F-84AB-53A7FCCF8FEB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E79CF95-9CB7-4E70-915B-1203E874D791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7594548-EACF-442C-8A72-DBAA7D45B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00" y="1995710"/>
            <a:ext cx="2760285" cy="21277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17">
            <a:extLst>
              <a:ext uri="{FF2B5EF4-FFF2-40B4-BE49-F238E27FC236}">
                <a16:creationId xmlns:a16="http://schemas.microsoft.com/office/drawing/2014/main" id="{A1B72290-ACB3-44A3-B7C7-61CAECC2B032}"/>
              </a:ext>
            </a:extLst>
          </p:cNvPr>
          <p:cNvSpPr/>
          <p:nvPr/>
        </p:nvSpPr>
        <p:spPr>
          <a:xfrm>
            <a:off x="254001" y="604838"/>
            <a:ext cx="4029980" cy="199253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2012年06月28日， Android 4.1　Jelly Bean	果冻豆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2013年11月01日， Android 4.4　KitKat	奇巧巧克力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2014年10月16日， Android 5.0　Lollipop	棒棒糖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2015年05月28日， Android 6.0　Marshmallow	棉花糖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2016年08月22日， Android 7.0　Nougat	牛轧糖</a:t>
            </a:r>
            <a:endParaRPr lang="en-US" altLang="en-US" sz="1400" noProof="1"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2017年08月22日， Android 8.0    Oreo	奥利奥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2018年08月07日， Android 9.0    Pie 	派</a:t>
            </a:r>
            <a:endParaRPr lang="en-US" altLang="en-US" sz="1400" b="1" noProof="1">
              <a:solidFill>
                <a:srgbClr val="7030A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zh-CN" sz="900" noProof="1">
                <a:sym typeface="+mn-ea"/>
              </a:rPr>
              <a:t>2019</a:t>
            </a:r>
            <a:r>
              <a:rPr lang="zh-CN" altLang="en-US" sz="900" dirty="0">
                <a:sym typeface="+mn-ea"/>
              </a:rPr>
              <a:t>年</a:t>
            </a:r>
            <a:r>
              <a:rPr lang="en-US" altLang="zh-CN" sz="900" dirty="0">
                <a:sym typeface="+mn-ea"/>
              </a:rPr>
              <a:t>08</a:t>
            </a:r>
            <a:r>
              <a:rPr lang="zh-CN" altLang="en-US" sz="900" dirty="0">
                <a:sym typeface="+mn-ea"/>
              </a:rPr>
              <a:t>月</a:t>
            </a:r>
            <a:r>
              <a:rPr lang="en-US" altLang="zh-CN" sz="900" dirty="0">
                <a:sym typeface="+mn-ea"/>
              </a:rPr>
              <a:t>23</a:t>
            </a:r>
            <a:r>
              <a:rPr lang="zh-CN" altLang="en-US" sz="900" dirty="0">
                <a:sym typeface="+mn-ea"/>
              </a:rPr>
              <a:t>日， </a:t>
            </a:r>
            <a:r>
              <a:rPr lang="en-US" altLang="zh-CN" sz="900" dirty="0">
                <a:sym typeface="+mn-ea"/>
              </a:rPr>
              <a:t>Android 10.0  Q  </a:t>
            </a:r>
            <a:r>
              <a:rPr lang="zh-CN" altLang="en-US" sz="900" dirty="0">
                <a:sym typeface="+mn-ea"/>
              </a:rPr>
              <a:t>（采用新logo/正式告别甜品命名）</a:t>
            </a:r>
            <a:endParaRPr lang="en-US" altLang="zh-CN" sz="900" dirty="0"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zh-CN" sz="1400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2020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年第 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3 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季度 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Android 11 </a:t>
            </a:r>
            <a:endParaRPr lang="zh-CN" altLang="en-US" sz="1400" b="1" dirty="0">
              <a:solidFill>
                <a:srgbClr val="FF000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4338" name="TextBox 108">
            <a:extLst>
              <a:ext uri="{FF2B5EF4-FFF2-40B4-BE49-F238E27FC236}">
                <a16:creationId xmlns:a16="http://schemas.microsoft.com/office/drawing/2014/main" id="{572D7687-D00F-4960-B81F-7B7D693C2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3717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Android发展概述</a:t>
            </a:r>
          </a:p>
        </p:txBody>
      </p:sp>
      <p:grpSp>
        <p:nvGrpSpPr>
          <p:cNvPr id="14339" name="组合 29">
            <a:extLst>
              <a:ext uri="{FF2B5EF4-FFF2-40B4-BE49-F238E27FC236}">
                <a16:creationId xmlns:a16="http://schemas.microsoft.com/office/drawing/2014/main" id="{777D0886-A404-405E-973C-E4279C38415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3F2ECB-57B8-42A4-A19A-5CFA94146DB8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ACC1FFF-C514-44C2-8CAF-4DA853E3B46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14342" name="图片 1" descr="timg">
            <a:extLst>
              <a:ext uri="{FF2B5EF4-FFF2-40B4-BE49-F238E27FC236}">
                <a16:creationId xmlns:a16="http://schemas.microsoft.com/office/drawing/2014/main" id="{2968EAAA-45C1-4B00-9BA7-26EE29C2E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758825"/>
            <a:ext cx="24384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图片 3" descr="timg (3)">
            <a:extLst>
              <a:ext uri="{FF2B5EF4-FFF2-40B4-BE49-F238E27FC236}">
                <a16:creationId xmlns:a16="http://schemas.microsoft.com/office/drawing/2014/main" id="{EAC2FBFC-F563-438C-9DDB-946093B0B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46210"/>
            <a:ext cx="24384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图片 5" descr="timg (5)">
            <a:extLst>
              <a:ext uri="{FF2B5EF4-FFF2-40B4-BE49-F238E27FC236}">
                <a16:creationId xmlns:a16="http://schemas.microsoft.com/office/drawing/2014/main" id="{C700722C-1408-4E7B-8D32-4CAB3A3C6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21" y="3604948"/>
            <a:ext cx="24384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图片 2" descr="timg (2)">
            <a:extLst>
              <a:ext uri="{FF2B5EF4-FFF2-40B4-BE49-F238E27FC236}">
                <a16:creationId xmlns:a16="http://schemas.microsoft.com/office/drawing/2014/main" id="{BD10A7AE-0709-406E-9D1D-46C66573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21" y="769924"/>
            <a:ext cx="243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图片 1" descr="timg">
            <a:extLst>
              <a:ext uri="{FF2B5EF4-FFF2-40B4-BE49-F238E27FC236}">
                <a16:creationId xmlns:a16="http://schemas.microsoft.com/office/drawing/2014/main" id="{0EA47D22-0408-4E6E-A998-47651C857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193" y="1679321"/>
            <a:ext cx="13557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图片 2">
            <a:extLst>
              <a:ext uri="{FF2B5EF4-FFF2-40B4-BE49-F238E27FC236}">
                <a16:creationId xmlns:a16="http://schemas.microsoft.com/office/drawing/2014/main" id="{1F3DFAD8-3B29-44B4-AA20-0081BB936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6" y="2924921"/>
            <a:ext cx="1912937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图片 4" descr="timg (4)">
            <a:extLst>
              <a:ext uri="{FF2B5EF4-FFF2-40B4-BE49-F238E27FC236}">
                <a16:creationId xmlns:a16="http://schemas.microsoft.com/office/drawing/2014/main" id="{E5FBCDE5-5A18-480E-8377-BFC654CF3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108" y="2644522"/>
            <a:ext cx="2043113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B0BBA7D-26CE-4C0B-A504-FB4C491C5D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963" y="2710061"/>
            <a:ext cx="2720795" cy="178977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3802B825-5228-4CEF-9743-49DAE2B5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52464"/>
            <a:ext cx="5112325" cy="349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5000"/>
              </a:lnSpc>
              <a:defRPr/>
            </a:pPr>
            <a:r>
              <a:rPr lang="en-US" altLang="zh-CN" sz="1400" noProof="1">
                <a:latin typeface="+mn-lt"/>
                <a:sym typeface="+mn-ea"/>
              </a:rPr>
              <a:t>Java SE Development Kit（JDK）</a:t>
            </a:r>
          </a:p>
          <a:p>
            <a:pPr fontAlgn="auto">
              <a:lnSpc>
                <a:spcPct val="125000"/>
              </a:lnSpc>
              <a:defRPr/>
            </a:pPr>
            <a:endParaRPr lang="en-US" altLang="zh-CN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r>
              <a:rPr lang="zh-CN" altLang="en-US" sz="1400" noProof="1">
                <a:latin typeface="+mn-lt"/>
                <a:sym typeface="+mn-ea"/>
              </a:rPr>
              <a:t>（</a:t>
            </a: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Android Studio 4 </a:t>
            </a:r>
            <a:r>
              <a:rPr lang="zh-CN" altLang="en-US" sz="1400" b="1" noProof="1">
                <a:solidFill>
                  <a:srgbClr val="00B050"/>
                </a:solidFill>
                <a:latin typeface="+mn-lt"/>
                <a:sym typeface="+mn-ea"/>
              </a:rPr>
              <a:t>自带</a:t>
            </a: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JDK</a:t>
            </a:r>
            <a:r>
              <a:rPr lang="zh-CN" altLang="en-US" sz="1400" b="1" noProof="1">
                <a:solidFill>
                  <a:srgbClr val="00B050"/>
                </a:solidFill>
                <a:latin typeface="+mn-lt"/>
                <a:sym typeface="+mn-ea"/>
              </a:rPr>
              <a:t>，可以略过这个步骤</a:t>
            </a:r>
            <a:r>
              <a:rPr lang="zh-CN" altLang="en-US" sz="1400" noProof="1">
                <a:latin typeface="+mn-lt"/>
                <a:sym typeface="+mn-ea"/>
              </a:rPr>
              <a:t>）</a:t>
            </a:r>
            <a:endParaRPr lang="zh-CN" altLang="en-US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endParaRPr lang="zh-CN" altLang="en-US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r>
              <a:rPr lang="zh-CN" altLang="en-US" sz="1000" noProof="1">
                <a:latin typeface="+mn-lt"/>
                <a:sym typeface="+mn-ea"/>
              </a:rPr>
              <a:t>下载</a:t>
            </a:r>
            <a:r>
              <a:rPr lang="en-US" altLang="zh-CN" sz="1000" noProof="1">
                <a:latin typeface="+mn-lt"/>
                <a:sym typeface="+mn-ea"/>
              </a:rPr>
              <a:t>JDK</a:t>
            </a:r>
            <a:r>
              <a:rPr lang="zh-CN" altLang="en-US" sz="1000" noProof="1">
                <a:latin typeface="+mn-lt"/>
                <a:sym typeface="+mn-ea"/>
              </a:rPr>
              <a:t>，</a:t>
            </a:r>
            <a:r>
              <a:rPr lang="zh-CN" altLang="x-none" sz="1000" noProof="1">
                <a:latin typeface="+mn-lt"/>
                <a:sym typeface="+mn-ea"/>
              </a:rPr>
              <a:t>下载页面</a:t>
            </a:r>
            <a:r>
              <a:rPr lang="zh-CN" altLang="en-US" sz="1000" noProof="1">
                <a:latin typeface="+mn-lt"/>
                <a:sym typeface="+mn-ea"/>
              </a:rPr>
              <a:t>如下图所示</a:t>
            </a:r>
            <a:r>
              <a:rPr lang="zh-CN" sz="1000" noProof="1">
                <a:latin typeface="+mn-lt"/>
                <a:sym typeface="+mn-ea"/>
              </a:rPr>
              <a:t>：</a:t>
            </a: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386" name="TextBox 108">
            <a:extLst>
              <a:ext uri="{FF2B5EF4-FFF2-40B4-BE49-F238E27FC236}">
                <a16:creationId xmlns:a16="http://schemas.microsoft.com/office/drawing/2014/main" id="{48D34CFF-D14E-4137-BF74-9B138BA6C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3862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1.2.1 安装JDK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(Java Development Kit)  </a:t>
            </a:r>
          </a:p>
        </p:txBody>
      </p:sp>
      <p:grpSp>
        <p:nvGrpSpPr>
          <p:cNvPr id="16387" name="组合 29">
            <a:extLst>
              <a:ext uri="{FF2B5EF4-FFF2-40B4-BE49-F238E27FC236}">
                <a16:creationId xmlns:a16="http://schemas.microsoft.com/office/drawing/2014/main" id="{76C7AA87-00FB-46AC-999E-E150502497B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315AB2-28F7-449F-9BFB-4916567A8E9B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8933552-BC4A-423E-9D98-0D75EC49462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16390" name="图片 258">
            <a:extLst>
              <a:ext uri="{FF2B5EF4-FFF2-40B4-BE49-F238E27FC236}">
                <a16:creationId xmlns:a16="http://schemas.microsoft.com/office/drawing/2014/main" id="{E08B4D5F-9FE1-4E4B-8149-CD77CFC1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785" y="2235198"/>
            <a:ext cx="4654550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A4409E5C-4F63-4D64-A10F-4ECB552B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31" y="987640"/>
            <a:ext cx="7660738" cy="368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zh-CN" altLang="x-none" sz="2000" noProof="1">
                <a:latin typeface="+mn-lt"/>
                <a:sym typeface="+mn-ea"/>
              </a:rPr>
              <a:t>A</a:t>
            </a:r>
            <a:r>
              <a:rPr lang="en-US" altLang="en-US" sz="2000" noProof="1">
                <a:latin typeface="+mn-lt"/>
                <a:sym typeface="+mn-ea"/>
              </a:rPr>
              <a:t>ndroid Studio是一个为Android平台开发程序的集成开发环境。</a:t>
            </a: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2013年05月，Android Studio （Google提出概念）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2014年12月，Android Studio 1.0（稳定版）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2015年05月，Android Studio 1.3（支持C++编辑和查错功能）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2016年04月，Android Studio 2.0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2017年10月，Android Studio 3.0  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2018</a:t>
            </a:r>
            <a:r>
              <a:rPr lang="zh-CN" altLang="en-US" sz="1400" noProof="1">
                <a:latin typeface="+mn-lt"/>
                <a:sym typeface="+mn-ea"/>
              </a:rPr>
              <a:t>年</a:t>
            </a:r>
            <a:r>
              <a:rPr lang="en-US" altLang="zh-CN" sz="1400" noProof="1">
                <a:latin typeface="+mn-lt"/>
                <a:sym typeface="+mn-ea"/>
              </a:rPr>
              <a:t>04</a:t>
            </a:r>
            <a:r>
              <a:rPr lang="zh-CN" altLang="en-US" sz="1400" noProof="1">
                <a:latin typeface="+mn-lt"/>
                <a:sym typeface="+mn-ea"/>
              </a:rPr>
              <a:t>月，</a:t>
            </a:r>
            <a:r>
              <a:rPr lang="en-US" altLang="en-US" sz="1400" noProof="1">
                <a:latin typeface="+mn-lt"/>
                <a:sym typeface="+mn-ea"/>
              </a:rPr>
              <a:t>Android Studio </a:t>
            </a:r>
            <a:r>
              <a:rPr lang="en-US" altLang="zh-CN" sz="1400" dirty="0">
                <a:latin typeface="+mn-lt"/>
                <a:sym typeface="+mn-ea"/>
              </a:rPr>
              <a:t>3.1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2019</a:t>
            </a:r>
            <a:r>
              <a:rPr lang="zh-CN" altLang="en-US" sz="1400" noProof="1">
                <a:latin typeface="+mn-lt"/>
                <a:sym typeface="+mn-ea"/>
              </a:rPr>
              <a:t>年</a:t>
            </a:r>
            <a:r>
              <a:rPr lang="en-US" altLang="zh-CN" sz="1400" noProof="1">
                <a:latin typeface="+mn-lt"/>
                <a:sym typeface="+mn-ea"/>
              </a:rPr>
              <a:t>08</a:t>
            </a:r>
            <a:r>
              <a:rPr lang="zh-CN" altLang="en-US" sz="1400" noProof="1">
                <a:latin typeface="+mn-lt"/>
                <a:sym typeface="+mn-ea"/>
              </a:rPr>
              <a:t>月，</a:t>
            </a:r>
            <a:r>
              <a:rPr lang="en-US" altLang="en-US" sz="1400" noProof="1">
                <a:latin typeface="+mn-lt"/>
                <a:sym typeface="+mn-ea"/>
              </a:rPr>
              <a:t>Android Studio </a:t>
            </a:r>
            <a:r>
              <a:rPr lang="en-US" altLang="zh-CN" sz="1400" dirty="0">
                <a:latin typeface="+mn-lt"/>
                <a:sym typeface="+mn-ea"/>
              </a:rPr>
              <a:t>3.5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b="1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2020</a:t>
            </a:r>
            <a:r>
              <a:rPr lang="zh-CN" altLang="en-US" sz="1400" b="1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年</a:t>
            </a:r>
            <a:r>
              <a:rPr lang="en-US" altLang="zh-CN" sz="1400" b="1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05</a:t>
            </a:r>
            <a:r>
              <a:rPr lang="zh-CN" altLang="en-US" sz="1400" b="1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月，</a:t>
            </a:r>
            <a:r>
              <a:rPr lang="en-US" altLang="en-US" sz="1400" b="1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Android Studio </a:t>
            </a:r>
            <a:r>
              <a:rPr lang="en-US" altLang="zh-CN" sz="14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4.0</a:t>
            </a:r>
            <a:endParaRPr lang="en-US" altLang="en-US" sz="1400" noProof="1">
              <a:latin typeface="+mn-lt"/>
              <a:sym typeface="+mn-ea"/>
            </a:endParaRPr>
          </a:p>
          <a:p>
            <a:pPr marL="171450" indent="-1714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endParaRPr lang="en-US" altLang="en-US" sz="1400" noProof="1"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sym typeface="+mn-ea"/>
            </a:endParaRPr>
          </a:p>
          <a:p>
            <a:pPr marL="171450" indent="-1714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r>
              <a:rPr lang="en-US" altLang="en-US" sz="1400" noProof="1">
                <a:latin typeface="+mn-lt"/>
                <a:sym typeface="+mn-ea"/>
              </a:rPr>
              <a:t>在Windows、Mac OS X和Linux平台上均可运行。</a:t>
            </a:r>
            <a:endParaRPr lang="zh-CN" altLang="en-US" sz="12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434" name="TextBox 108">
            <a:extLst>
              <a:ext uri="{FF2B5EF4-FFF2-40B4-BE49-F238E27FC236}">
                <a16:creationId xmlns:a16="http://schemas.microsoft.com/office/drawing/2014/main" id="{167EE67B-5EAB-4C12-B3AE-F564E7994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8733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1.2.2 安装Android Studio</a:t>
            </a:r>
          </a:p>
        </p:txBody>
      </p:sp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6362E319-C1EC-4F58-870D-66D33E3D773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3621ECE-233B-4C84-B26B-CD9D7593169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AD2F195-2A67-4C45-8BEC-6719CCE9444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0DB359C-B296-49E5-8F8D-E459DFB82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065" y="2828528"/>
            <a:ext cx="2540959" cy="10080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108">
            <a:extLst>
              <a:ext uri="{FF2B5EF4-FFF2-40B4-BE49-F238E27FC236}">
                <a16:creationId xmlns:a16="http://schemas.microsoft.com/office/drawing/2014/main" id="{FFC29D78-297C-4110-8094-D9256597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8733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1.2.2 安装Android Studio</a:t>
            </a:r>
          </a:p>
        </p:txBody>
      </p:sp>
      <p:grpSp>
        <p:nvGrpSpPr>
          <p:cNvPr id="20482" name="组合 29">
            <a:extLst>
              <a:ext uri="{FF2B5EF4-FFF2-40B4-BE49-F238E27FC236}">
                <a16:creationId xmlns:a16="http://schemas.microsoft.com/office/drawing/2014/main" id="{E6B51CCE-B9FD-44A5-BF96-BC093FFF822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08CD1D-5618-4FEF-837E-820E6FB545C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55389ED-D22A-46F1-9CF9-6AAA48D9196D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20485" name="文本框 1">
            <a:extLst>
              <a:ext uri="{FF2B5EF4-FFF2-40B4-BE49-F238E27FC236}">
                <a16:creationId xmlns:a16="http://schemas.microsoft.com/office/drawing/2014/main" id="{3262C15F-E1FD-411C-9D3B-E09A6D19A017}"/>
              </a:ext>
            </a:extLst>
          </p:cNvPr>
          <p:cNvSpPr txBox="1"/>
          <p:nvPr/>
        </p:nvSpPr>
        <p:spPr>
          <a:xfrm>
            <a:off x="899745" y="656383"/>
            <a:ext cx="552704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b="1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官网下载</a:t>
            </a:r>
            <a:r>
              <a:rPr b="1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https://developer.android.google.cn/studio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E978DE-FC75-40F5-8AA3-B7B673A51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40" y="1161063"/>
            <a:ext cx="3810513" cy="14157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F24F64-9186-4150-8C12-9A284A0CD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755" y="2547857"/>
            <a:ext cx="5831807" cy="2589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85E5512-DEEE-498D-81A9-452AC2E9C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652463"/>
            <a:ext cx="8431213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2000" noProof="1">
                <a:latin typeface="+mn-lt"/>
                <a:sym typeface="+mn-ea"/>
              </a:rPr>
              <a:t>Android SDK (Software Development Kit)</a:t>
            </a:r>
            <a:endParaRPr lang="en-US" altLang="en-US" sz="2000" noProof="1"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提供Windows/Linux/Mac平台上开发Android应用的开发组件。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包括</a:t>
            </a:r>
            <a:r>
              <a:rPr lang="en-US" altLang="en-US" sz="1400" noProof="1">
                <a:solidFill>
                  <a:srgbClr val="FF0000"/>
                </a:solidFill>
                <a:latin typeface="+mn-lt"/>
                <a:sym typeface="+mn-ea"/>
              </a:rPr>
              <a:t>Android模拟器(Emulator)</a:t>
            </a:r>
            <a:r>
              <a:rPr lang="zh-CN" altLang="en-US" sz="1400" noProof="1">
                <a:latin typeface="+mn-lt"/>
                <a:sym typeface="+mn-ea"/>
              </a:rPr>
              <a:t>。</a:t>
            </a:r>
            <a:endParaRPr lang="zh-CN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包括各种用来</a:t>
            </a:r>
            <a:r>
              <a:rPr lang="zh-CN" altLang="en-US" sz="1400" noProof="1">
                <a:latin typeface="+mn-lt"/>
                <a:sym typeface="+mn-ea"/>
              </a:rPr>
              <a:t>开发、</a:t>
            </a:r>
            <a:r>
              <a:rPr lang="en-US" altLang="en-US" sz="1400" noProof="1">
                <a:latin typeface="+mn-lt"/>
                <a:sym typeface="+mn-ea"/>
              </a:rPr>
              <a:t>调试、打包以及在模拟器上安装应用的工具。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以Java语言为基础，使用Java语言开发。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通过SDK提供的工具打包成Android平台使用的apk文件，用SDK中的模拟器来模拟和测试软件。</a:t>
            </a:r>
            <a:r>
              <a:rPr lang="en-US" altLang="zh-CN" sz="1400" noProof="1">
                <a:latin typeface="+mn-lt"/>
                <a:sym typeface="+mn-ea"/>
              </a:rPr>
              <a:t>      </a:t>
            </a:r>
            <a:endParaRPr lang="en-US" altLang="zh-CN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endParaRPr lang="en-US" altLang="zh-CN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endParaRPr lang="en-US" altLang="zh-CN" sz="1400" noProof="1"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zh-CN" altLang="en-US" sz="1400" b="1" noProof="1">
                <a:solidFill>
                  <a:srgbClr val="00B050"/>
                </a:solidFill>
                <a:latin typeface="+mn-lt"/>
                <a:sym typeface="+mn-ea"/>
              </a:rPr>
              <a:t>（如果在下载时选择了包含 Android SDK的安装包，安装完毕后不必再单独安装</a:t>
            </a: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SDK</a:t>
            </a:r>
            <a:r>
              <a:rPr lang="zh-CN" altLang="en-US" sz="1400" b="1" noProof="1">
                <a:solidFill>
                  <a:srgbClr val="00B050"/>
                </a:solidFill>
                <a:latin typeface="+mn-lt"/>
                <a:sym typeface="+mn-ea"/>
              </a:rPr>
              <a:t>）</a:t>
            </a: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530" name="TextBox 108">
            <a:extLst>
              <a:ext uri="{FF2B5EF4-FFF2-40B4-BE49-F238E27FC236}">
                <a16:creationId xmlns:a16="http://schemas.microsoft.com/office/drawing/2014/main" id="{C1564E13-007B-4E4C-860E-CE6218D54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6716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1.2.3 安装SDK</a:t>
            </a:r>
          </a:p>
        </p:txBody>
      </p:sp>
      <p:grpSp>
        <p:nvGrpSpPr>
          <p:cNvPr id="22531" name="组合 29">
            <a:extLst>
              <a:ext uri="{FF2B5EF4-FFF2-40B4-BE49-F238E27FC236}">
                <a16:creationId xmlns:a16="http://schemas.microsoft.com/office/drawing/2014/main" id="{44D4E07D-1C73-4605-B335-6B8E7CF7D06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73135C9-0E27-4120-9FD6-E71486755B1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A265BA-8B26-456F-A07E-9EA9AF98FF16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17">
            <a:extLst>
              <a:ext uri="{FF2B5EF4-FFF2-40B4-BE49-F238E27FC236}">
                <a16:creationId xmlns:a16="http://schemas.microsoft.com/office/drawing/2014/main" id="{E7E6D9FD-E803-4007-8E58-562BB04DF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652463"/>
            <a:ext cx="7494587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en-US" sz="1400"/>
              <a:t>打开SDK Manger，会显示出本机当前安装的所有Android版本。</a:t>
            </a:r>
          </a:p>
          <a:p>
            <a:pPr>
              <a:lnSpc>
                <a:spcPct val="125000"/>
              </a:lnSpc>
            </a:pPr>
            <a:r>
              <a:rPr lang="en-US" altLang="zh-CN" sz="1200">
                <a:sym typeface="宋体" panose="02010600030101010101" pitchFamily="2" charset="-122"/>
              </a:rPr>
              <a:t>      </a:t>
            </a:r>
            <a:endParaRPr lang="en-US" altLang="zh-CN" sz="1200"/>
          </a:p>
          <a:p>
            <a:pPr>
              <a:lnSpc>
                <a:spcPct val="125000"/>
              </a:lnSpc>
            </a:pPr>
            <a:endParaRPr lang="en-US" altLang="zh-CN" sz="1200"/>
          </a:p>
          <a:p>
            <a:pPr>
              <a:lnSpc>
                <a:spcPct val="125000"/>
              </a:lnSpc>
            </a:pPr>
            <a:endParaRPr lang="en-US" altLang="zh-CN" sz="1200"/>
          </a:p>
          <a:p>
            <a:pPr>
              <a:lnSpc>
                <a:spcPct val="125000"/>
              </a:lnSpc>
            </a:pPr>
            <a:endParaRPr lang="en-US" altLang="zh-CN" sz="1200"/>
          </a:p>
          <a:p>
            <a:pPr>
              <a:lnSpc>
                <a:spcPct val="125000"/>
              </a:lnSpc>
            </a:pPr>
            <a:endParaRPr lang="en-US" altLang="zh-CN" sz="1200"/>
          </a:p>
          <a:p>
            <a:pPr>
              <a:lnSpc>
                <a:spcPct val="125000"/>
              </a:lnSpc>
            </a:pPr>
            <a:endParaRPr lang="en-US" altLang="zh-CN" sz="1200"/>
          </a:p>
          <a:p>
            <a:pPr>
              <a:lnSpc>
                <a:spcPct val="125000"/>
              </a:lnSpc>
            </a:pPr>
            <a:endParaRPr lang="en-US" altLang="zh-CN" sz="1200"/>
          </a:p>
          <a:p>
            <a:pPr>
              <a:lnSpc>
                <a:spcPct val="125000"/>
              </a:lnSpc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578" name="TextBox 108">
            <a:extLst>
              <a:ext uri="{FF2B5EF4-FFF2-40B4-BE49-F238E27FC236}">
                <a16:creationId xmlns:a16="http://schemas.microsoft.com/office/drawing/2014/main" id="{4DF14D20-1927-4E80-84BF-3E1FB00FB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6716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1.2.3 安装SDK</a:t>
            </a:r>
          </a:p>
        </p:txBody>
      </p:sp>
      <p:grpSp>
        <p:nvGrpSpPr>
          <p:cNvPr id="24579" name="组合 29">
            <a:extLst>
              <a:ext uri="{FF2B5EF4-FFF2-40B4-BE49-F238E27FC236}">
                <a16:creationId xmlns:a16="http://schemas.microsoft.com/office/drawing/2014/main" id="{4AB12BE2-909F-413F-9E8D-061FEA9E44E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688A0B6-AF33-4688-8215-1DD8B334092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FBA1834-378B-475B-BB2D-4C4ABAEF9EE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24582" name="图片 -2147482382">
            <a:extLst>
              <a:ext uri="{FF2B5EF4-FFF2-40B4-BE49-F238E27FC236}">
                <a16:creationId xmlns:a16="http://schemas.microsoft.com/office/drawing/2014/main" id="{CC7FAB70-31F6-451D-BAF9-76FF398B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017588"/>
            <a:ext cx="6154737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644</Words>
  <Application>Microsoft Office PowerPoint</Application>
  <PresentationFormat>全屏显示(16:9)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Roboto</vt:lpstr>
      <vt:lpstr>黑体</vt:lpstr>
      <vt:lpstr>微软雅黑</vt:lpstr>
      <vt:lpstr>Arial</vt:lpstr>
      <vt:lpstr>Calibri</vt:lpstr>
      <vt:lpstr>Wingdings</vt:lpstr>
      <vt:lpstr>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 yonggang</cp:lastModifiedBy>
  <cp:revision>214</cp:revision>
  <dcterms:created xsi:type="dcterms:W3CDTF">2014-09-01T11:16:00Z</dcterms:created>
  <dcterms:modified xsi:type="dcterms:W3CDTF">2020-09-14T12:46:10Z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