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441" r:id="rId2"/>
    <p:sldId id="422" r:id="rId3"/>
    <p:sldId id="259" r:id="rId4"/>
    <p:sldId id="370" r:id="rId5"/>
    <p:sldId id="371" r:id="rId6"/>
    <p:sldId id="372" r:id="rId7"/>
    <p:sldId id="375" r:id="rId8"/>
    <p:sldId id="376" r:id="rId9"/>
    <p:sldId id="377" r:id="rId10"/>
    <p:sldId id="378" r:id="rId11"/>
    <p:sldId id="379" r:id="rId12"/>
    <p:sldId id="380" r:id="rId13"/>
    <p:sldId id="419" r:id="rId14"/>
    <p:sldId id="382" r:id="rId15"/>
    <p:sldId id="456" r:id="rId16"/>
    <p:sldId id="440" r:id="rId1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3">
          <p15:clr>
            <a:srgbClr val="A4A3A4"/>
          </p15:clr>
        </p15:guide>
        <p15:guide id="2" pos="28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623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9D66B05F-D423-4A11-9FF1-F5901BEB31AC}" type="datetime1">
              <a:rPr lang="zh-CN" altLang="en-US"/>
              <a:t>2021/8/30</a:t>
            </a:fld>
            <a:endParaRPr lang="zh-CN" altLang="en-US" sz="1200"/>
          </a:p>
        </p:txBody>
      </p:sp>
      <p:sp>
        <p:nvSpPr>
          <p:cNvPr id="7172" name="幻灯片图像占位符 3"/>
          <p:cNvSpPr>
            <a:spLocks noGrp="1" noRot="1" noChangeAspect="1" noChangeArrowheads="1"/>
          </p:cNvSpPr>
          <p:nvPr>
            <p:ph type="sldImg" idx="9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>
                <a:sym typeface="+mn-ea"/>
              </a:rPr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en-US">
                <a:sym typeface="+mn-ea"/>
              </a:rPr>
              <a:t>第二级</a:t>
            </a:r>
          </a:p>
          <a:p>
            <a:pPr>
              <a:buFontTx/>
              <a:buNone/>
              <a:defRPr/>
            </a:pPr>
            <a:r>
              <a:rPr lang="zh-CN" altLang="en-US">
                <a:sym typeface="+mn-ea"/>
              </a:rPr>
              <a:t>第三级</a:t>
            </a:r>
          </a:p>
          <a:p>
            <a:pPr>
              <a:buFontTx/>
              <a:buNone/>
              <a:defRPr/>
            </a:pPr>
            <a:r>
              <a:rPr lang="zh-CN" altLang="en-US">
                <a:sym typeface="+mn-ea"/>
              </a:rPr>
              <a:t>第四级</a:t>
            </a:r>
          </a:p>
          <a:p>
            <a:pPr>
              <a:buFontTx/>
              <a:buNone/>
              <a:defRPr/>
            </a:pPr>
            <a:r>
              <a:rPr lang="zh-CN" altLang="en-US">
                <a:sym typeface="+mn-ea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6BD299C1-4962-4C04-8AB6-24E5E225D8FF}" type="slidenum">
              <a:rPr lang="zh-CN" altLang="en-US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F5308-EF0A-4A2E-A091-0C572FAD78C5}" type="slidenum">
              <a:rPr altLang="en-US" sz="1200" noProof="1">
                <a:latin typeface="Calibri" panose="020F0502020204030204" pitchFamily="34" charset="0"/>
              </a:rPr>
              <a:t>1</a:t>
            </a:fld>
            <a:endParaRPr lang="zh-CN" altLang="en-US" sz="1200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03C55-82BD-4E27-9E65-0BD6E138363E}" type="slidenum">
              <a:rPr altLang="en-US" sz="1200" noProof="1"/>
              <a:t>2</a:t>
            </a:fld>
            <a:endParaRPr lang="zh-CN" altLang="en-US" sz="1200" noProof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5602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3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E0CFC5-601A-47A1-8880-140EF9200A23}" type="slidenum">
              <a:rPr altLang="en-US" sz="1200" noProof="1"/>
              <a:t>16</a:t>
            </a:fld>
            <a:endParaRPr lang="zh-CN" altLang="en-US" sz="1200" noProof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/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8A529-4176-4E5C-9C1D-995C99544B0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D4C57-EF0E-4E0C-85A6-F732D41B001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4C624-3E93-4B54-BC5A-A376E945ED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868ED-6E02-4DF9-9BDE-8A5453A774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37B71-16DC-4828-96A9-A96C47C89C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C1325-0A19-4281-87AB-645BDF5EDE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/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C1B60-BB4E-432F-9CE8-6A920F19636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690A8-5D42-4142-931C-B9CA8CCCFB0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92487-C82B-4726-B157-BF917C1604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/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en-US" sz="4500">
              <a:solidFill>
                <a:srgbClr val="FFFFFF"/>
              </a:solidFill>
              <a:ea typeface="方正中倩_GBK"/>
              <a:cs typeface="方正中倩_GBK"/>
            </a:endParaRPr>
          </a:p>
        </p:txBody>
      </p:sp>
      <p:sp>
        <p:nvSpPr>
          <p:cNvPr id="12" name="KSO_Shape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KSO_Shape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KSO_Shape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5" name="日期占位符 1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页脚占位符 18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1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F348A63-0FF9-4676-A6F6-25347D1C891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C8585-EA9B-4B63-AFFA-C560F4FB12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C86B12B-D871-4904-BB93-FE226C54F70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6335B-0834-4C49-A44B-1A390B1504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/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Text Placeholder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385763" y="882650"/>
            <a:ext cx="8385175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zh-CN" altLang="zh-CN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37F7E787-05F0-49A3-A8D0-7EB791A8211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9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17500" y="1738313"/>
            <a:ext cx="6815138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chemeClr val="bg1"/>
                </a:solidFill>
                <a:sym typeface="宋体" panose="02010600030101010101" pitchFamily="2" charset="-122"/>
              </a:rPr>
              <a:t>Android </a:t>
            </a:r>
            <a:r>
              <a:rPr lang="zh-CN" altLang="en-US" sz="3600">
                <a:solidFill>
                  <a:schemeClr val="bg1"/>
                </a:solidFill>
                <a:sym typeface="宋体" panose="02010600030101010101" pitchFamily="2" charset="-122"/>
              </a:rPr>
              <a:t>移动应用设计与开发</a:t>
            </a:r>
            <a:endParaRPr lang="zh-CN" altLang="en-US" sz="3600" b="1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6"/>
          <p:cNvGrpSpPr/>
          <p:nvPr/>
        </p:nvGrpSpPr>
        <p:grpSpPr bwMode="auto">
          <a:xfrm>
            <a:off x="466725" y="904402"/>
            <a:ext cx="4930775" cy="749300"/>
            <a:chOff x="0" y="0"/>
            <a:chExt cx="7443710" cy="704848"/>
          </a:xfrm>
        </p:grpSpPr>
        <p:sp>
          <p:nvSpPr>
            <p:cNvPr id="19458" name="矩形 17"/>
            <p:cNvSpPr>
              <a:spLocks noChangeArrowheads="1"/>
            </p:cNvSpPr>
            <p:nvPr/>
          </p:nvSpPr>
          <p:spPr bwMode="auto">
            <a:xfrm>
              <a:off x="281441" y="355846"/>
              <a:ext cx="7162269" cy="349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Android Studio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提供种查看项目文件的模式。</a:t>
              </a:r>
              <a:endPara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459" name="矩形 18"/>
            <p:cNvSpPr>
              <a:spLocks noChangeArrowheads="1"/>
            </p:cNvSpPr>
            <p:nvPr/>
          </p:nvSpPr>
          <p:spPr bwMode="auto">
            <a:xfrm>
              <a:off x="0" y="0"/>
              <a:ext cx="2217063" cy="318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2.1.2 Android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项目结构</a:t>
              </a:r>
              <a:endParaRPr lang="zh-CN" altLang="en-US"/>
            </a:p>
          </p:txBody>
        </p:sp>
      </p:grpSp>
      <p:sp>
        <p:nvSpPr>
          <p:cNvPr id="14341" name="TextBox 108"/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</a:p>
        </p:txBody>
      </p:sp>
      <p:grpSp>
        <p:nvGrpSpPr>
          <p:cNvPr id="14342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9462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3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4345" name="矩形 2"/>
          <p:cNvSpPr>
            <a:spLocks noChangeArrowheads="1"/>
          </p:cNvSpPr>
          <p:nvPr/>
        </p:nvSpPr>
        <p:spPr bwMode="auto">
          <a:xfrm>
            <a:off x="5940425" y="4614863"/>
            <a:ext cx="15986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2.10 Project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面板</a:t>
            </a:r>
            <a:endParaRPr lang="zh-CN" altLang="en-US"/>
          </a:p>
        </p:txBody>
      </p:sp>
      <p:sp>
        <p:nvSpPr>
          <p:cNvPr id="14348" name="矩形 12"/>
          <p:cNvSpPr>
            <a:spLocks noChangeArrowheads="1"/>
          </p:cNvSpPr>
          <p:nvPr/>
        </p:nvSpPr>
        <p:spPr bwMode="auto">
          <a:xfrm>
            <a:off x="1208088" y="4603750"/>
            <a:ext cx="13509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2.9 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文件模式</a:t>
            </a:r>
            <a:endParaRPr lang="zh-CN" altLang="en-US"/>
          </a:p>
        </p:txBody>
      </p:sp>
      <p:pic>
        <p:nvPicPr>
          <p:cNvPr id="19467" name="图片 1" descr="QQ截图201909061036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2003889"/>
            <a:ext cx="20748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图片 2" descr="QQ截图201909061038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638175"/>
            <a:ext cx="280035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9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20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ldLvl="0"/>
      <p:bldP spid="14345" grpId="0"/>
      <p:bldP spid="143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16"/>
          <p:cNvGrpSpPr/>
          <p:nvPr/>
        </p:nvGrpSpPr>
        <p:grpSpPr bwMode="auto">
          <a:xfrm>
            <a:off x="827088" y="757238"/>
            <a:ext cx="7789862" cy="749300"/>
            <a:chOff x="0" y="0"/>
            <a:chExt cx="7443710" cy="704900"/>
          </a:xfrm>
        </p:grpSpPr>
        <p:sp>
          <p:nvSpPr>
            <p:cNvPr id="20482" name="矩形 17"/>
            <p:cNvSpPr>
              <a:spLocks noChangeArrowheads="1"/>
            </p:cNvSpPr>
            <p:nvPr/>
          </p:nvSpPr>
          <p:spPr bwMode="auto">
            <a:xfrm>
              <a:off x="281441" y="355847"/>
              <a:ext cx="7162269" cy="349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83" name="矩形 18"/>
            <p:cNvSpPr>
              <a:spLocks noChangeArrowheads="1"/>
            </p:cNvSpPr>
            <p:nvPr/>
          </p:nvSpPr>
          <p:spPr bwMode="auto">
            <a:xfrm>
              <a:off x="0" y="0"/>
              <a:ext cx="2217063" cy="318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2.1.2 Android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项目结构</a:t>
              </a:r>
              <a:endParaRPr lang="zh-CN" altLang="en-US"/>
            </a:p>
          </p:txBody>
        </p:sp>
      </p:grpSp>
      <p:sp>
        <p:nvSpPr>
          <p:cNvPr id="15365" name="TextBox 108"/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</a:p>
        </p:txBody>
      </p:sp>
      <p:grpSp>
        <p:nvGrpSpPr>
          <p:cNvPr id="15366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0486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487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0488" name="图片 4" descr="358062-20170606001901012-20806480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75" y="33338"/>
            <a:ext cx="25273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图片 1" descr="QQ截图201909061041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219200"/>
            <a:ext cx="3586163" cy="364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9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20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16"/>
          <p:cNvGrpSpPr/>
          <p:nvPr/>
        </p:nvGrpSpPr>
        <p:grpSpPr bwMode="auto">
          <a:xfrm>
            <a:off x="827088" y="757238"/>
            <a:ext cx="7789862" cy="2146300"/>
            <a:chOff x="0" y="0"/>
            <a:chExt cx="7443710" cy="2021404"/>
          </a:xfrm>
        </p:grpSpPr>
        <p:sp>
          <p:nvSpPr>
            <p:cNvPr id="21506" name="矩形 17"/>
            <p:cNvSpPr>
              <a:spLocks noChangeArrowheads="1"/>
            </p:cNvSpPr>
            <p:nvPr/>
          </p:nvSpPr>
          <p:spPr bwMode="auto">
            <a:xfrm>
              <a:off x="281441" y="355844"/>
              <a:ext cx="7162269" cy="1665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Gradle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是</a:t>
              </a:r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自动化构建工具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。</a:t>
              </a:r>
            </a:p>
            <a:p>
              <a:pPr>
                <a:lnSpc>
                  <a:spcPct val="130000"/>
                </a:lnSpc>
              </a:pP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可以</a:t>
              </a:r>
              <a:r>
                <a:rPr lang="zh-CN" altLang="en-US" sz="1400" u="sng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自动化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地进行</a:t>
              </a:r>
              <a:r>
                <a:rPr lang="zh-CN" altLang="en-US" sz="1400" u="sng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软件构建、测试、发布、部署、软件打包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。</a:t>
              </a:r>
            </a:p>
            <a:p>
              <a:pPr>
                <a:lnSpc>
                  <a:spcPct val="130000"/>
                </a:lnSpc>
              </a:pP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07" name="矩形 18"/>
            <p:cNvSpPr>
              <a:spLocks noChangeArrowheads="1"/>
            </p:cNvSpPr>
            <p:nvPr/>
          </p:nvSpPr>
          <p:spPr bwMode="auto">
            <a:xfrm>
              <a:off x="0" y="0"/>
              <a:ext cx="2469497" cy="318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2.1.3 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自动构建工具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Gradle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6389" name="TextBox 108"/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</a:p>
        </p:txBody>
      </p:sp>
      <p:grpSp>
        <p:nvGrpSpPr>
          <p:cNvPr id="16390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1510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11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1512" name="图片 1" descr="ti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910" y="2643755"/>
            <a:ext cx="1704975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9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20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0" name="文本框 2"/>
          <p:cNvSpPr>
            <a:spLocks noChangeArrowheads="1"/>
          </p:cNvSpPr>
          <p:nvPr/>
        </p:nvSpPr>
        <p:spPr bwMode="auto">
          <a:xfrm>
            <a:off x="2232025" y="1679575"/>
            <a:ext cx="7239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2.2</a:t>
            </a:r>
            <a:endParaRPr lang="zh-CN" altLang="en-US" sz="3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436" name="组合 11"/>
          <p:cNvGrpSpPr/>
          <p:nvPr/>
        </p:nvGrpSpPr>
        <p:grpSpPr bwMode="auto">
          <a:xfrm>
            <a:off x="3683000" y="1365250"/>
            <a:ext cx="4027488" cy="1509713"/>
            <a:chOff x="0" y="0"/>
            <a:chExt cx="4026267" cy="1510790"/>
          </a:xfrm>
        </p:grpSpPr>
        <p:sp>
          <p:nvSpPr>
            <p:cNvPr id="22532" name="TextBox 4"/>
            <p:cNvSpPr>
              <a:spLocks noChangeArrowheads="1"/>
            </p:cNvSpPr>
            <p:nvPr/>
          </p:nvSpPr>
          <p:spPr bwMode="auto">
            <a:xfrm>
              <a:off x="0" y="0"/>
              <a:ext cx="4026267" cy="53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altLang="zh-CN" sz="3000" b="1">
                  <a:solidFill>
                    <a:srgbClr val="0E90BE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Comprehensive Program</a:t>
              </a:r>
              <a:endParaRPr lang="zh-CN" altLang="en-US" sz="3000" b="1">
                <a:solidFill>
                  <a:srgbClr val="0E90BE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22533" name="文本框 8"/>
            <p:cNvSpPr>
              <a:spLocks noChangeArrowheads="1"/>
            </p:cNvSpPr>
            <p:nvPr/>
          </p:nvSpPr>
          <p:spPr bwMode="auto">
            <a:xfrm>
              <a:off x="585898" y="703339"/>
              <a:ext cx="1356056" cy="807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r>
                <a:rPr lang="zh-CN" altLang="en-US" sz="2400" b="1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综合实验</a:t>
              </a:r>
            </a:p>
            <a:p>
              <a:endParaRPr lang="zh-CN" altLang="en-US" sz="24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8439" name="矩形 9"/>
          <p:cNvSpPr>
            <a:spLocks noChangeArrowheads="1"/>
          </p:cNvSpPr>
          <p:nvPr/>
        </p:nvSpPr>
        <p:spPr bwMode="auto">
          <a:xfrm>
            <a:off x="3825875" y="3281363"/>
            <a:ext cx="531812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0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5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9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ldLvl="0" animBg="1"/>
      <p:bldP spid="18439" grpId="0" bldLvl="0" animBg="1"/>
      <p:bldP spid="1844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Box 108"/>
          <p:cNvSpPr>
            <a:spLocks noChangeArrowheads="1"/>
          </p:cNvSpPr>
          <p:nvPr/>
        </p:nvSpPr>
        <p:spPr bwMode="auto">
          <a:xfrm>
            <a:off x="539750" y="266700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期末：综合实验</a:t>
            </a:r>
          </a:p>
        </p:txBody>
      </p:sp>
      <p:grpSp>
        <p:nvGrpSpPr>
          <p:cNvPr id="19462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3555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56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3557" name="椭圆 27"/>
          <p:cNvSpPr>
            <a:spLocks noChangeArrowheads="1"/>
          </p:cNvSpPr>
          <p:nvPr/>
        </p:nvSpPr>
        <p:spPr bwMode="auto">
          <a:xfrm rot="10800000" flipV="1">
            <a:off x="4067175" y="3848100"/>
            <a:ext cx="962025" cy="9636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tIns="36000" anchor="ctr"/>
          <a:lstStyle/>
          <a:p>
            <a:pPr algn="ctr"/>
            <a:endParaRPr lang="zh-CN" altLang="en-US" sz="3000" b="1">
              <a:solidFill>
                <a:srgbClr val="414455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pic>
        <p:nvPicPr>
          <p:cNvPr id="23558" name="图片 1" descr="QQ图片2019090610475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484" y="247180"/>
            <a:ext cx="1613108" cy="467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图片 2" descr="QQ截图201909061049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882650"/>
            <a:ext cx="3071813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图片 3" descr="QQ截图201909061049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239713"/>
            <a:ext cx="3311525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文本框 4"/>
          <p:cNvSpPr txBox="1">
            <a:spLocks noChangeArrowheads="1"/>
          </p:cNvSpPr>
          <p:nvPr/>
        </p:nvSpPr>
        <p:spPr bwMode="auto">
          <a:xfrm>
            <a:off x="254000" y="4597400"/>
            <a:ext cx="30718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800"/>
              <a:t>https://github.com/HBU/AndroidTest/tree/master/MainGrid</a:t>
            </a:r>
          </a:p>
        </p:txBody>
      </p:sp>
      <p:sp>
        <p:nvSpPr>
          <p:cNvPr id="23562" name="文本框 5"/>
          <p:cNvSpPr txBox="1">
            <a:spLocks noChangeArrowheads="1"/>
          </p:cNvSpPr>
          <p:nvPr/>
        </p:nvSpPr>
        <p:spPr bwMode="auto">
          <a:xfrm>
            <a:off x="271463" y="4322763"/>
            <a:ext cx="12652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/>
              <a:t>Source Code </a:t>
            </a:r>
            <a:r>
              <a:rPr lang="zh-CN" altLang="en-US" sz="1200"/>
              <a:t>：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实验课：简易计算器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52340" y="805180"/>
            <a:ext cx="2320290" cy="41217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805" y="785495"/>
            <a:ext cx="2005965" cy="41414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>
            <a:spLocks noChangeArrowheads="1"/>
          </p:cNvSpPr>
          <p:nvPr/>
        </p:nvSpPr>
        <p:spPr bwMode="auto">
          <a:xfrm rot="-240000">
            <a:off x="3871913" y="2230438"/>
            <a:ext cx="321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" name="文本框 2"/>
          <p:cNvSpPr txBox="1"/>
          <p:nvPr/>
        </p:nvSpPr>
        <p:spPr>
          <a:xfrm>
            <a:off x="861834" y="1666164"/>
            <a:ext cx="1520288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>
              <a:defRPr/>
            </a:pPr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二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825875" y="1250950"/>
            <a:ext cx="4562390" cy="2976563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dirty="0">
                <a:sym typeface="+mn-ea"/>
              </a:rPr>
              <a:t>2.1 </a:t>
            </a:r>
            <a:r>
              <a:rPr lang="zh-CN" altLang="en-US" sz="1400" b="1" dirty="0">
                <a:sym typeface="+mn-ea"/>
              </a:rPr>
              <a:t>第一个应用程序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ym typeface="+mn-ea"/>
              </a:rPr>
              <a:t>   2.1.1 </a:t>
            </a:r>
            <a:r>
              <a:rPr lang="zh-CN" altLang="en-US" sz="1400" dirty="0">
                <a:sym typeface="+mn-ea"/>
              </a:rPr>
              <a:t>创建</a:t>
            </a:r>
            <a:r>
              <a:rPr lang="en-US" altLang="zh-CN" sz="1400" dirty="0">
                <a:sym typeface="+mn-ea"/>
              </a:rPr>
              <a:t>android</a:t>
            </a:r>
            <a:r>
              <a:rPr lang="zh-CN" altLang="en-US" sz="1400" dirty="0">
                <a:sym typeface="+mn-ea"/>
              </a:rPr>
              <a:t>项目</a:t>
            </a:r>
            <a:endParaRPr lang="en-US" altLang="zh-CN" sz="1400" dirty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ym typeface="+mn-ea"/>
              </a:rPr>
              <a:t>   2.1.2 android</a:t>
            </a:r>
            <a:r>
              <a:rPr lang="zh-CN" altLang="en-US" sz="1400" dirty="0">
                <a:sym typeface="+mn-ea"/>
              </a:rPr>
              <a:t>项目结构</a:t>
            </a:r>
            <a:endParaRPr lang="en-US" altLang="zh-CN" sz="1400" dirty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ym typeface="+mn-ea"/>
              </a:rPr>
              <a:t>   2.1.3 </a:t>
            </a:r>
            <a:r>
              <a:rPr lang="zh-CN" altLang="en-US" sz="1400" dirty="0">
                <a:sym typeface="+mn-ea"/>
              </a:rPr>
              <a:t>自动构建工具</a:t>
            </a:r>
            <a:r>
              <a:rPr lang="en-US" altLang="zh-CN" sz="1400" dirty="0" err="1">
                <a:sym typeface="+mn-ea"/>
              </a:rPr>
              <a:t>Gradle</a:t>
            </a:r>
            <a:endParaRPr lang="en-US" altLang="zh-CN" sz="1400" dirty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b="1" dirty="0">
                <a:sym typeface="+mn-ea"/>
              </a:rPr>
              <a:t>   </a:t>
            </a:r>
            <a:r>
              <a:rPr lang="en-US" altLang="zh-CN" sz="1400" dirty="0">
                <a:sym typeface="+mn-ea"/>
              </a:rPr>
              <a:t>2.1.4 </a:t>
            </a:r>
            <a:r>
              <a:rPr lang="zh-CN" altLang="en-US" sz="1400" dirty="0">
                <a:sym typeface="+mn-ea"/>
              </a:rPr>
              <a:t>辅助工具介绍</a:t>
            </a:r>
            <a:endParaRPr lang="en-US" altLang="zh-CN" sz="14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dirty="0">
                <a:sym typeface="+mn-ea"/>
              </a:rPr>
              <a:t>2.2  </a:t>
            </a:r>
            <a:r>
              <a:rPr lang="zh-CN" altLang="en-US" sz="1400" b="1" dirty="0">
                <a:sym typeface="+mn-ea"/>
              </a:rPr>
              <a:t>综合案例</a:t>
            </a:r>
            <a:endParaRPr lang="en-US" altLang="zh-CN" sz="14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1400" b="1" dirty="0">
                <a:sym typeface="+mn-ea"/>
              </a:rPr>
              <a:t>2.3 </a:t>
            </a:r>
            <a:r>
              <a:rPr lang="zh-CN" altLang="en-US" sz="1400" b="1" dirty="0">
                <a:sym typeface="+mn-ea"/>
              </a:rPr>
              <a:t>本章小结</a:t>
            </a:r>
            <a:r>
              <a:rPr lang="en-US" altLang="zh-CN" sz="1400" b="1" dirty="0">
                <a:sym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1400" dirty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  <a:defRPr/>
            </a:pP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25873" y="699594"/>
            <a:ext cx="2015745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defRPr/>
            </a:pPr>
            <a:r>
              <a:rPr lang="zh-CN" altLang="en-US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Android项目</a:t>
            </a:r>
            <a:endParaRPr lang="zh-CN" altLang="en-US" sz="2400" b="1" kern="1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8388" y="4300538"/>
            <a:ext cx="5319712" cy="201612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" name="矩形 10"/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  <p:bldP spid="10" grpId="0" bldLvl="0" animBg="1"/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0" name="文本框 2"/>
          <p:cNvSpPr>
            <a:spLocks noChangeArrowheads="1"/>
          </p:cNvSpPr>
          <p:nvPr/>
        </p:nvSpPr>
        <p:spPr bwMode="auto">
          <a:xfrm>
            <a:off x="2232025" y="1679575"/>
            <a:ext cx="7239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</a:t>
            </a:r>
            <a:endParaRPr lang="zh-CN" altLang="en-US" sz="3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4" name="组合 11"/>
          <p:cNvGrpSpPr/>
          <p:nvPr/>
        </p:nvGrpSpPr>
        <p:grpSpPr bwMode="auto">
          <a:xfrm>
            <a:off x="3683000" y="1365250"/>
            <a:ext cx="3198813" cy="1165225"/>
            <a:chOff x="0" y="0"/>
            <a:chExt cx="3198381" cy="1165321"/>
          </a:xfrm>
        </p:grpSpPr>
        <p:sp>
          <p:nvSpPr>
            <p:cNvPr id="12292" name="TextBox 4"/>
            <p:cNvSpPr>
              <a:spLocks noChangeArrowheads="1"/>
            </p:cNvSpPr>
            <p:nvPr/>
          </p:nvSpPr>
          <p:spPr bwMode="auto">
            <a:xfrm>
              <a:off x="0" y="0"/>
              <a:ext cx="3198381" cy="530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r>
                <a:rPr lang="en-US" altLang="zh-CN" sz="3000" b="1">
                  <a:solidFill>
                    <a:srgbClr val="0E90BE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First application</a:t>
              </a:r>
              <a:endParaRPr lang="zh-CN" altLang="en-US" sz="3000" b="1">
                <a:solidFill>
                  <a:srgbClr val="0E90BE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12293" name="文本框 8"/>
            <p:cNvSpPr>
              <a:spLocks noChangeArrowheads="1"/>
            </p:cNvSpPr>
            <p:nvPr/>
          </p:nvSpPr>
          <p:spPr bwMode="auto">
            <a:xfrm>
              <a:off x="154986" y="726739"/>
              <a:ext cx="2292936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r>
                <a:rPr lang="zh-CN" altLang="en-US" sz="2400" b="1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第一个应用程序</a:t>
              </a:r>
              <a:endParaRPr lang="zh-CN" altLang="en-US"/>
            </a:p>
          </p:txBody>
        </p:sp>
      </p:grpSp>
      <p:sp>
        <p:nvSpPr>
          <p:cNvPr id="5127" name="矩形 9"/>
          <p:cNvSpPr>
            <a:spLocks noChangeArrowheads="1"/>
          </p:cNvSpPr>
          <p:nvPr/>
        </p:nvSpPr>
        <p:spPr bwMode="auto">
          <a:xfrm>
            <a:off x="3825875" y="3281363"/>
            <a:ext cx="531812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9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/>
      <p:bldP spid="5127" grpId="0" bldLvl="0" animBg="1"/>
      <p:bldP spid="512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6"/>
          <p:cNvGrpSpPr/>
          <p:nvPr/>
        </p:nvGrpSpPr>
        <p:grpSpPr bwMode="auto">
          <a:xfrm>
            <a:off x="261938" y="938213"/>
            <a:ext cx="7789862" cy="747712"/>
            <a:chOff x="0" y="0"/>
            <a:chExt cx="7443710" cy="705460"/>
          </a:xfrm>
        </p:grpSpPr>
        <p:sp>
          <p:nvSpPr>
            <p:cNvPr id="13314" name="矩形 17"/>
            <p:cNvSpPr>
              <a:spLocks noChangeArrowheads="1"/>
            </p:cNvSpPr>
            <p:nvPr/>
          </p:nvSpPr>
          <p:spPr bwMode="auto">
            <a:xfrm>
              <a:off x="281441" y="355844"/>
              <a:ext cx="7162269" cy="349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、打开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Android Studio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，新建工程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315" name="矩形 18"/>
            <p:cNvSpPr>
              <a:spLocks noChangeArrowheads="1"/>
            </p:cNvSpPr>
            <p:nvPr/>
          </p:nvSpPr>
          <p:spPr bwMode="auto">
            <a:xfrm>
              <a:off x="0" y="0"/>
              <a:ext cx="2217063" cy="318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2.1.1 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创建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Android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</a:t>
              </a:r>
              <a:endParaRPr lang="zh-CN" altLang="en-US"/>
            </a:p>
          </p:txBody>
        </p:sp>
      </p:grpSp>
      <p:sp>
        <p:nvSpPr>
          <p:cNvPr id="6149" name="TextBox 108"/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</a:p>
        </p:txBody>
      </p:sp>
      <p:grpSp>
        <p:nvGrpSpPr>
          <p:cNvPr id="6150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3318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19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54" name="矩形 2"/>
          <p:cNvSpPr>
            <a:spLocks noChangeArrowheads="1"/>
          </p:cNvSpPr>
          <p:nvPr/>
        </p:nvSpPr>
        <p:spPr bwMode="auto">
          <a:xfrm>
            <a:off x="1465456" y="4487760"/>
            <a:ext cx="2673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Start a new Android Studio project</a:t>
            </a:r>
            <a:endParaRPr lang="en-US" altLang="zh-CN" dirty="0"/>
          </a:p>
        </p:txBody>
      </p:sp>
      <p:sp>
        <p:nvSpPr>
          <p:cNvPr id="13321" name="文本框 1"/>
          <p:cNvSpPr txBox="1">
            <a:spLocks noChangeArrowheads="1"/>
          </p:cNvSpPr>
          <p:nvPr/>
        </p:nvSpPr>
        <p:spPr bwMode="auto">
          <a:xfrm>
            <a:off x="4932025" y="3003780"/>
            <a:ext cx="403327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/>
              <a:t>C:\Users\</a:t>
            </a:r>
            <a:r>
              <a:rPr lang="en-US" altLang="zh-CN" sz="1200" dirty="0">
                <a:solidFill>
                  <a:srgbClr val="0070C0"/>
                </a:solidFill>
              </a:rPr>
              <a:t>XXX</a:t>
            </a:r>
            <a:r>
              <a:rPr lang="zh-CN" altLang="en-US" sz="1200" dirty="0"/>
              <a:t>\.gradle\wrapper\dists\</a:t>
            </a:r>
            <a:r>
              <a:rPr lang="zh-CN" altLang="en-US" sz="1200" dirty="0">
                <a:solidFill>
                  <a:srgbClr val="FF0000"/>
                </a:solidFill>
              </a:rPr>
              <a:t>gradle-</a:t>
            </a:r>
            <a:r>
              <a:rPr lang="en-US" altLang="zh-CN" sz="1200" dirty="0">
                <a:solidFill>
                  <a:srgbClr val="FF0000"/>
                </a:solidFill>
              </a:rPr>
              <a:t>6.1.1</a:t>
            </a:r>
            <a:r>
              <a:rPr lang="zh-CN" altLang="en-US" sz="1200" dirty="0">
                <a:solidFill>
                  <a:srgbClr val="FF0000"/>
                </a:solidFill>
              </a:rPr>
              <a:t>-all</a:t>
            </a:r>
            <a:r>
              <a:rPr lang="zh-CN" altLang="en-US" sz="1200" dirty="0"/>
              <a:t> ，</a:t>
            </a:r>
          </a:p>
          <a:p>
            <a:r>
              <a:rPr lang="zh-CN" altLang="en-US" sz="1200" dirty="0"/>
              <a:t>下载gradle，复制到相应文件夹也可以解决问题。</a:t>
            </a:r>
          </a:p>
          <a:p>
            <a:r>
              <a:rPr lang="zh-CN" altLang="en-US" sz="1200" dirty="0"/>
              <a:t>（注意</a:t>
            </a:r>
            <a:r>
              <a:rPr lang="en-US" altLang="zh-CN" sz="1200" dirty="0">
                <a:solidFill>
                  <a:srgbClr val="0070C0"/>
                </a:solidFill>
              </a:rPr>
              <a:t>XXX</a:t>
            </a:r>
            <a:r>
              <a:rPr lang="zh-CN" altLang="en-US" sz="1200" dirty="0"/>
              <a:t>为个人用户名，需相应修改为自己的用户名）</a:t>
            </a:r>
          </a:p>
          <a:p>
            <a:endParaRPr lang="zh-CN" altLang="en-US" sz="1200" dirty="0"/>
          </a:p>
          <a:p>
            <a:r>
              <a:rPr lang="zh-CN" altLang="en-US" sz="1200" dirty="0"/>
              <a:t>gradle 下载地址：http://services.gradle.org/distributions/</a:t>
            </a:r>
          </a:p>
          <a:p>
            <a:endParaRPr lang="zh-CN" altLang="en-US" sz="1200" dirty="0"/>
          </a:p>
          <a:p>
            <a:r>
              <a:rPr lang="zh-CN" altLang="en-US" sz="1200" dirty="0"/>
              <a:t>一定要注意版本号，必须要对应好。</a:t>
            </a:r>
          </a:p>
        </p:txBody>
      </p:sp>
      <p:pic>
        <p:nvPicPr>
          <p:cNvPr id="13322" name="图片 1" descr="QQ截图2019090610045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5" y="1851700"/>
            <a:ext cx="421005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9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2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ldLvl="0"/>
      <p:bldP spid="61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6"/>
          <p:cNvGrpSpPr/>
          <p:nvPr/>
        </p:nvGrpSpPr>
        <p:grpSpPr bwMode="auto">
          <a:xfrm>
            <a:off x="207963" y="768350"/>
            <a:ext cx="7827962" cy="828675"/>
            <a:chOff x="-600715" y="-227490"/>
            <a:chExt cx="7479510" cy="781846"/>
          </a:xfrm>
        </p:grpSpPr>
        <p:sp>
          <p:nvSpPr>
            <p:cNvPr id="14338" name="矩形 17"/>
            <p:cNvSpPr>
              <a:spLocks noChangeArrowheads="1"/>
            </p:cNvSpPr>
            <p:nvPr/>
          </p:nvSpPr>
          <p:spPr bwMode="auto">
            <a:xfrm>
              <a:off x="-283474" y="203785"/>
              <a:ext cx="7162269" cy="350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、配置新工程。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39" name="矩形 18"/>
            <p:cNvSpPr>
              <a:spLocks noChangeArrowheads="1"/>
            </p:cNvSpPr>
            <p:nvPr/>
          </p:nvSpPr>
          <p:spPr bwMode="auto">
            <a:xfrm>
              <a:off x="-600715" y="-227490"/>
              <a:ext cx="2217063" cy="318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2.1.1 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创建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Android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</a:t>
              </a:r>
              <a:endParaRPr lang="zh-CN" altLang="en-US"/>
            </a:p>
          </p:txBody>
        </p:sp>
      </p:grpSp>
      <p:sp>
        <p:nvSpPr>
          <p:cNvPr id="7173" name="TextBox 108"/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</a:p>
        </p:txBody>
      </p:sp>
      <p:grpSp>
        <p:nvGrpSpPr>
          <p:cNvPr id="7174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4342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3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4344" name="图片 1" descr="QQ截图201909061005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90" y="636588"/>
            <a:ext cx="5464749" cy="439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9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2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6"/>
          <p:cNvGrpSpPr/>
          <p:nvPr/>
        </p:nvGrpSpPr>
        <p:grpSpPr bwMode="auto">
          <a:xfrm>
            <a:off x="827088" y="768350"/>
            <a:ext cx="7789862" cy="661988"/>
            <a:chOff x="0" y="0"/>
            <a:chExt cx="7443710" cy="623615"/>
          </a:xfrm>
        </p:grpSpPr>
        <p:sp>
          <p:nvSpPr>
            <p:cNvPr id="15362" name="矩形 17"/>
            <p:cNvSpPr>
              <a:spLocks noChangeArrowheads="1"/>
            </p:cNvSpPr>
            <p:nvPr/>
          </p:nvSpPr>
          <p:spPr bwMode="auto">
            <a:xfrm>
              <a:off x="281441" y="274249"/>
              <a:ext cx="7162269" cy="349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、设置应用运行模式。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363" name="矩形 18"/>
            <p:cNvSpPr>
              <a:spLocks noChangeArrowheads="1"/>
            </p:cNvSpPr>
            <p:nvPr/>
          </p:nvSpPr>
          <p:spPr bwMode="auto">
            <a:xfrm>
              <a:off x="0" y="0"/>
              <a:ext cx="2217063" cy="318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2.1.1 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创建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Android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</a:t>
              </a:r>
              <a:endParaRPr lang="zh-CN" altLang="en-US"/>
            </a:p>
          </p:txBody>
        </p:sp>
      </p:grpSp>
      <p:sp>
        <p:nvSpPr>
          <p:cNvPr id="8197" name="TextBox 108"/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</a:p>
        </p:txBody>
      </p:sp>
      <p:grpSp>
        <p:nvGrpSpPr>
          <p:cNvPr id="8198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5366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67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5368" name="图片 1" descr="QQ截图201909061009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733425"/>
            <a:ext cx="5018088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9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20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Box 108"/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</a:p>
        </p:txBody>
      </p:sp>
      <p:grpSp>
        <p:nvGrpSpPr>
          <p:cNvPr id="11270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6387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388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1273" name="矩形 2"/>
          <p:cNvSpPr>
            <a:spLocks noChangeArrowheads="1"/>
          </p:cNvSpPr>
          <p:nvPr/>
        </p:nvSpPr>
        <p:spPr bwMode="auto">
          <a:xfrm>
            <a:off x="3708400" y="4792663"/>
            <a:ext cx="13493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2.6 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工程成功</a:t>
            </a:r>
            <a:endParaRPr lang="zh-CN" altLang="en-US"/>
          </a:p>
        </p:txBody>
      </p:sp>
      <p:pic>
        <p:nvPicPr>
          <p:cNvPr id="16390" name="图片 1" descr="QQ截图201909061021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36588"/>
            <a:ext cx="7675563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ldLvl="0"/>
      <p:bldP spid="112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6"/>
          <p:cNvGrpSpPr/>
          <p:nvPr/>
        </p:nvGrpSpPr>
        <p:grpSpPr bwMode="auto">
          <a:xfrm>
            <a:off x="280988" y="784225"/>
            <a:ext cx="8420100" cy="1336675"/>
            <a:chOff x="0" y="0"/>
            <a:chExt cx="3703041" cy="1170393"/>
          </a:xfrm>
        </p:grpSpPr>
        <p:sp>
          <p:nvSpPr>
            <p:cNvPr id="10248" name="矩形 17"/>
            <p:cNvSpPr/>
            <p:nvPr/>
          </p:nvSpPr>
          <p:spPr>
            <a:xfrm>
              <a:off x="113800" y="355844"/>
              <a:ext cx="3589241" cy="8145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140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运行</a:t>
              </a:r>
              <a:r>
                <a:rPr lang="en-US" altLang="zh-CN" sz="140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HelloWorld</a:t>
              </a:r>
              <a:r>
                <a:rPr lang="zh-CN" altLang="en-US" sz="140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项目：</a:t>
              </a:r>
            </a:p>
            <a:p>
              <a:pPr marL="285750" indent="-285750">
                <a:lnSpc>
                  <a:spcPct val="130000"/>
                </a:lnSpc>
                <a:buFont typeface="Wingdings" panose="05000000000000000000" charset="0"/>
                <a:buChar char=""/>
                <a:defRPr/>
              </a:pPr>
              <a:r>
                <a:rPr lang="zh-CN" altLang="en-US" sz="140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选择安卓设备</a:t>
              </a:r>
            </a:p>
            <a:p>
              <a:pPr marL="285750" indent="-285750">
                <a:lnSpc>
                  <a:spcPct val="130000"/>
                </a:lnSpc>
                <a:buFont typeface="Wingdings" panose="05000000000000000000" charset="0"/>
                <a:buChar char=""/>
                <a:defRPr/>
              </a:pPr>
              <a:r>
                <a:rPr lang="zh-CN" altLang="en-US" sz="140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选择虚拟设备：如果先前没有创建虚拟的设备，需要创建虚拟设备。</a:t>
              </a:r>
              <a:endParaRPr lang="en-US" altLang="zh-CN" sz="1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11" name="矩形 18"/>
            <p:cNvSpPr>
              <a:spLocks noChangeArrowheads="1"/>
            </p:cNvSpPr>
            <p:nvPr/>
          </p:nvSpPr>
          <p:spPr bwMode="auto">
            <a:xfrm>
              <a:off x="0" y="0"/>
              <a:ext cx="2217063" cy="295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2.1.1 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创建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Android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</a:t>
              </a:r>
              <a:endParaRPr lang="zh-CN" altLang="en-US"/>
            </a:p>
          </p:txBody>
        </p:sp>
      </p:grpSp>
      <p:sp>
        <p:nvSpPr>
          <p:cNvPr id="12293" name="TextBox 108"/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</a:p>
        </p:txBody>
      </p:sp>
      <p:grpSp>
        <p:nvGrpSpPr>
          <p:cNvPr id="12294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7414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15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7416" name="图片 1" descr="QQ截图201909061028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120900"/>
            <a:ext cx="6367463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9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6"/>
          <p:cNvGrpSpPr/>
          <p:nvPr/>
        </p:nvGrpSpPr>
        <p:grpSpPr bwMode="auto">
          <a:xfrm>
            <a:off x="755735" y="1190121"/>
            <a:ext cx="4824335" cy="1106487"/>
            <a:chOff x="0" y="0"/>
            <a:chExt cx="6504864" cy="969946"/>
          </a:xfrm>
        </p:grpSpPr>
        <p:sp>
          <p:nvSpPr>
            <p:cNvPr id="18434" name="矩形 17"/>
            <p:cNvSpPr>
              <a:spLocks noChangeArrowheads="1"/>
            </p:cNvSpPr>
            <p:nvPr/>
          </p:nvSpPr>
          <p:spPr bwMode="auto">
            <a:xfrm>
              <a:off x="281441" y="355843"/>
              <a:ext cx="6223423" cy="302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435" name="矩形 18"/>
            <p:cNvSpPr>
              <a:spLocks noChangeArrowheads="1"/>
            </p:cNvSpPr>
            <p:nvPr/>
          </p:nvSpPr>
          <p:spPr bwMode="auto">
            <a:xfrm>
              <a:off x="0" y="0"/>
              <a:ext cx="3067930" cy="969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模拟器启动，显示界面如图所示。</a:t>
              </a:r>
            </a:p>
            <a:p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模拟器中显示文字 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Hello World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！</a:t>
              </a:r>
            </a:p>
            <a:p>
              <a:endParaRPr lang="zh-CN" altLang="en-US" dirty="0"/>
            </a:p>
          </p:txBody>
        </p:sp>
      </p:grpSp>
      <p:sp>
        <p:nvSpPr>
          <p:cNvPr id="13317" name="TextBox 108"/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</a:p>
        </p:txBody>
      </p:sp>
      <p:grpSp>
        <p:nvGrpSpPr>
          <p:cNvPr id="13318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8438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39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440" name="文本框 2"/>
          <p:cNvSpPr txBox="1">
            <a:spLocks noChangeArrowheads="1"/>
          </p:cNvSpPr>
          <p:nvPr/>
        </p:nvSpPr>
        <p:spPr bwMode="auto">
          <a:xfrm>
            <a:off x="755735" y="2846892"/>
            <a:ext cx="3865563" cy="1200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【实验】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创建模拟器，完成</a:t>
            </a:r>
            <a:r>
              <a:rPr lang="en-US" altLang="zh-CN" dirty="0">
                <a:solidFill>
                  <a:srgbClr val="FF0000"/>
                </a:solidFill>
              </a:rPr>
              <a:t>Hello World </a:t>
            </a:r>
            <a:r>
              <a:rPr lang="zh-CN" altLang="en-US" dirty="0">
                <a:solidFill>
                  <a:srgbClr val="FF0000"/>
                </a:solidFill>
              </a:rPr>
              <a:t>！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更改里面的文字。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手机连接计算机，在手机上测试。</a:t>
            </a:r>
          </a:p>
        </p:txBody>
      </p:sp>
      <p:sp>
        <p:nvSpPr>
          <p:cNvPr id="18441" name="文本框 3"/>
          <p:cNvSpPr txBox="1">
            <a:spLocks noChangeArrowheads="1"/>
          </p:cNvSpPr>
          <p:nvPr/>
        </p:nvSpPr>
        <p:spPr bwMode="auto">
          <a:xfrm>
            <a:off x="539750" y="4364038"/>
            <a:ext cx="75247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/>
              <a:t>（手机连接需打开“开发者模式” ，安装驱动，打开</a:t>
            </a:r>
            <a:r>
              <a:rPr lang="en-US" altLang="zh-CN" sz="1200" dirty="0"/>
              <a:t>USB</a:t>
            </a:r>
            <a:r>
              <a:rPr lang="zh-CN" altLang="en-US" sz="1200" dirty="0"/>
              <a:t>调试。）</a:t>
            </a:r>
          </a:p>
        </p:txBody>
      </p:sp>
      <p:pic>
        <p:nvPicPr>
          <p:cNvPr id="18442" name="图片 1" descr="QQ截图201909061034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7" y="666984"/>
            <a:ext cx="2078038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9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20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ldLvl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624,&quot;width&quot;:2603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1_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366</Words>
  <Application>Microsoft Office PowerPoint</Application>
  <PresentationFormat>全屏显示(16:9)</PresentationFormat>
  <Paragraphs>72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Bebas</vt:lpstr>
      <vt:lpstr>黑体</vt:lpstr>
      <vt:lpstr>宋体</vt:lpstr>
      <vt:lpstr>微软雅黑</vt:lpstr>
      <vt:lpstr>Arial</vt:lpstr>
      <vt:lpstr>Calibri</vt:lpstr>
      <vt:lpstr>Impact</vt:lpstr>
      <vt:lpstr>Wingdings</vt:lpstr>
      <vt:lpstr>1_A000120140530A11PPBG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实验课：简易计算器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David yonggang</cp:lastModifiedBy>
  <cp:revision>144</cp:revision>
  <dcterms:created xsi:type="dcterms:W3CDTF">2014-09-01T11:16:00Z</dcterms:created>
  <dcterms:modified xsi:type="dcterms:W3CDTF">2021-08-30T04:02:48Z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