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1"/>
  </p:notesMasterIdLst>
  <p:sldIdLst>
    <p:sldId id="294" r:id="rId2"/>
    <p:sldId id="295" r:id="rId3"/>
    <p:sldId id="321" r:id="rId4"/>
    <p:sldId id="296" r:id="rId5"/>
    <p:sldId id="298" r:id="rId6"/>
    <p:sldId id="299" r:id="rId7"/>
    <p:sldId id="300" r:id="rId8"/>
    <p:sldId id="322" r:id="rId9"/>
    <p:sldId id="301" r:id="rId10"/>
    <p:sldId id="302" r:id="rId11"/>
    <p:sldId id="303" r:id="rId12"/>
    <p:sldId id="304" r:id="rId13"/>
    <p:sldId id="307" r:id="rId14"/>
    <p:sldId id="309" r:id="rId15"/>
    <p:sldId id="310" r:id="rId16"/>
    <p:sldId id="313" r:id="rId17"/>
    <p:sldId id="314" r:id="rId18"/>
    <p:sldId id="318" r:id="rId19"/>
    <p:sldId id="320" r:id="rId2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4">
          <p15:clr>
            <a:srgbClr val="A4A3A4"/>
          </p15:clr>
        </p15:guide>
        <p15:guide id="2" pos="29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56" d="100"/>
          <a:sy n="156" d="100"/>
        </p:scale>
        <p:origin x="634" y="110"/>
      </p:cViewPr>
      <p:guideLst>
        <p:guide orient="horz" pos="1524"/>
        <p:guide pos="29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DFDE0C4F-B6B6-4836-8051-3DF5D5A63C39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D5DD173F-3810-40B3-8848-ECF22325519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pPr>
              <a:defRPr/>
            </a:pPr>
            <a:fld id="{22EB1446-B81E-4F1A-8E8B-D82CF5B2EBA5}" type="datetime1">
              <a:rPr lang="zh-CN" altLang="en-US"/>
              <a:pPr>
                <a:defRPr/>
              </a:pPr>
              <a:t>2020/10/25</a:t>
            </a:fld>
            <a:endParaRPr lang="zh-CN" altLang="en-US" sz="1200"/>
          </a:p>
        </p:txBody>
      </p:sp>
      <p:sp>
        <p:nvSpPr>
          <p:cNvPr id="7172" name="幻灯片图像占位符 3">
            <a:extLst>
              <a:ext uri="{FF2B5EF4-FFF2-40B4-BE49-F238E27FC236}">
                <a16:creationId xmlns:a16="http://schemas.microsoft.com/office/drawing/2014/main" id="{74BCD7A9-9690-47D9-9483-38108AE0A87C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9CC7915D-DB8F-4B1D-9E12-F7B49EF04AC7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/>
              <a:t>单击此处编辑母版文本样式</a:t>
            </a:r>
          </a:p>
          <a:p>
            <a:pPr>
              <a:buFontTx/>
              <a:buNone/>
              <a:defRPr/>
            </a:pPr>
            <a:r>
              <a:rPr lang="zh-CN" altLang="en-US"/>
              <a:t>第二级</a:t>
            </a:r>
          </a:p>
          <a:p>
            <a:pPr>
              <a:buFontTx/>
              <a:buNone/>
              <a:defRPr/>
            </a:pPr>
            <a:r>
              <a:rPr lang="zh-CN" altLang="en-US"/>
              <a:t>第三级</a:t>
            </a:r>
          </a:p>
          <a:p>
            <a:pPr>
              <a:buFontTx/>
              <a:buNone/>
              <a:defRPr/>
            </a:pPr>
            <a:r>
              <a:rPr lang="zh-CN" altLang="en-US"/>
              <a:t>第四级</a:t>
            </a:r>
          </a:p>
          <a:p>
            <a:pPr>
              <a:buFontTx/>
              <a:buNone/>
              <a:defRPr/>
            </a:pPr>
            <a:r>
              <a:rPr lang="zh-CN" altLang="en-US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50AC0580-D36E-4720-A06A-0FCFA4D9254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CA7AA21A-7DB6-4BE5-8E47-6847DAE57C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485C59A2-8CAE-4302-ABD3-81E44109B13B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>
            <a:extLst>
              <a:ext uri="{FF2B5EF4-FFF2-40B4-BE49-F238E27FC236}">
                <a16:creationId xmlns:a16="http://schemas.microsoft.com/office/drawing/2014/main" id="{0C1B6EE8-01EE-4116-BA67-21DF084566D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218" name="备注占位符 2">
            <a:extLst>
              <a:ext uri="{FF2B5EF4-FFF2-40B4-BE49-F238E27FC236}">
                <a16:creationId xmlns:a16="http://schemas.microsoft.com/office/drawing/2014/main" id="{E74B8A52-F178-42D5-A2EC-C565A77D7D2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灯片编号占位符 3">
            <a:extLst>
              <a:ext uri="{FF2B5EF4-FFF2-40B4-BE49-F238E27FC236}">
                <a16:creationId xmlns:a16="http://schemas.microsoft.com/office/drawing/2014/main" id="{AE45DB40-C994-4397-B2F9-E31635ABD3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312A9E-B979-446D-91BA-C30790E0EC8C}" type="slidenum">
              <a:rPr lang="zh-CN" altLang="en-US" sz="120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702679F-8286-4802-816A-380A8B1238C5}"/>
              </a:ext>
            </a:extLst>
          </p:cNvPr>
          <p:cNvSpPr/>
          <p:nvPr/>
        </p:nvSpPr>
        <p:spPr>
          <a:xfrm>
            <a:off x="0" y="1365250"/>
            <a:ext cx="9144000" cy="19208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25A88F-5427-478A-816F-D54792428A0B}"/>
              </a:ext>
            </a:extLst>
          </p:cNvPr>
          <p:cNvSpPr/>
          <p:nvPr/>
        </p:nvSpPr>
        <p:spPr>
          <a:xfrm>
            <a:off x="6588125" y="1365250"/>
            <a:ext cx="2227263" cy="192087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102" y="1894114"/>
            <a:ext cx="5310613" cy="523773"/>
          </a:xfrm>
        </p:spPr>
        <p:txBody>
          <a:bodyPr anchor="b">
            <a:normAutofit/>
          </a:bodyPr>
          <a:lstStyle>
            <a:lvl1pPr algn="r">
              <a:defRPr sz="24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101" y="2439658"/>
            <a:ext cx="5310613" cy="363228"/>
          </a:xfrm>
        </p:spPr>
        <p:txBody>
          <a:bodyPr anchor="b"/>
          <a:lstStyle>
            <a:lvl1pPr marL="0" indent="0" algn="r"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EF41435-3672-46A4-B050-DC0F8311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9C1740D-241E-4C4A-881E-A01D29E36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CA3C837-5C91-4169-861E-63CD9ADD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59F89D-E67C-4A3B-A405-0881C6E310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47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808630"/>
            <a:ext cx="7887600" cy="385567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D5D7B-3864-4143-9835-336438AA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54F22-2AA4-40C1-8E33-040D2F9B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D0A7A-3930-44FC-B27A-0095F117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48450F-1038-4811-8F00-3FEAADE26D3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90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A2CB20F-18AA-4F2D-9F39-4D08A74E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FC47F21-5DB6-42DD-9D8E-FA282C21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7A3A28A-4DF4-4065-BB8A-1542964E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DF2F12-A789-4B85-8784-7DD0C232F44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972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510A352-153D-4391-93AD-E97A16F2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D6FDF95-C8C7-4518-84B9-56FEE472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4115837-EBD5-4A9A-A09C-8EC733A4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40B95B-4D06-4A45-837F-F750AF5A957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87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46366-4980-4435-9F30-9BF12C1DA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39286-7A11-48EE-84D6-B91A3030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AC12C-13B5-4C32-A196-1D417F0E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CDDE3-E184-4B61-95F2-5B18ABBD97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80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EF02930-BB29-409F-B67C-EE4AB8284ADC}"/>
              </a:ext>
            </a:extLst>
          </p:cNvPr>
          <p:cNvSpPr/>
          <p:nvPr/>
        </p:nvSpPr>
        <p:spPr>
          <a:xfrm>
            <a:off x="0" y="1882775"/>
            <a:ext cx="434975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147336-7DBA-4ECD-B97D-1141EA38F079}"/>
              </a:ext>
            </a:extLst>
          </p:cNvPr>
          <p:cNvSpPr/>
          <p:nvPr/>
        </p:nvSpPr>
        <p:spPr>
          <a:xfrm>
            <a:off x="992188" y="1882775"/>
            <a:ext cx="8151812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731" y="2043113"/>
            <a:ext cx="7150894" cy="530339"/>
          </a:xfrm>
        </p:spPr>
        <p:txBody>
          <a:bodyPr anchor="b">
            <a:normAutofit/>
          </a:bodyPr>
          <a:lstStyle>
            <a:lvl1pPr>
              <a:defRPr sz="27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731" y="2756467"/>
            <a:ext cx="7150894" cy="358208"/>
          </a:xfr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B141386-CFDD-4F06-B466-C043A472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5E19516-140F-4AC6-B9B0-85A7882A3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BA57B1C-9728-4B65-B94A-7F944AD1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05D1CF-1C06-49C3-8683-224FCA8193D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47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062" y="840581"/>
            <a:ext cx="3898025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5562" y="840581"/>
            <a:ext cx="3886200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9D47F6F-57F2-4F20-80BC-FA0C035C6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19ADB83-78FD-4960-89AD-78511D539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63C81B4-3128-4D07-B10B-DA79687C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FD50C-C331-42C9-9319-80E76E59103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39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003697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621631"/>
            <a:ext cx="3868340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03697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21631"/>
            <a:ext cx="3887391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5062" y="183356"/>
            <a:ext cx="7886700" cy="431007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DEAB2C2-9304-4BD1-8B23-DEF796A6E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12B493E-DFF9-4EBB-A61C-531B7CE25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7D94657-9170-4FA4-8E9F-7D86EA6A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14B7FA-F5B2-4568-90F6-BD27066EA9B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09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>
            <a:extLst>
              <a:ext uri="{FF2B5EF4-FFF2-40B4-BE49-F238E27FC236}">
                <a16:creationId xmlns:a16="http://schemas.microsoft.com/office/drawing/2014/main" id="{5B7FB289-74F7-4D4B-A3E2-FB6B44120E98}"/>
              </a:ext>
            </a:extLst>
          </p:cNvPr>
          <p:cNvSpPr>
            <a:spLocks noChangeArrowheads="1"/>
          </p:cNvSpPr>
          <p:nvPr/>
        </p:nvSpPr>
        <p:spPr bwMode="auto">
          <a:xfrm rot="21210126">
            <a:off x="2641600" y="1744663"/>
            <a:ext cx="674688" cy="1073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056FA0F5-9527-421A-8F84-50B1D3CEE132}"/>
              </a:ext>
            </a:extLst>
          </p:cNvPr>
          <p:cNvSpPr>
            <a:spLocks noChangeArrowheads="1"/>
          </p:cNvSpPr>
          <p:nvPr/>
        </p:nvSpPr>
        <p:spPr bwMode="auto">
          <a:xfrm rot="422379">
            <a:off x="3438525" y="1597025"/>
            <a:ext cx="674688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981CC76B-56FA-44FE-ABDA-F9E9F5B51E8D}"/>
              </a:ext>
            </a:extLst>
          </p:cNvPr>
          <p:cNvSpPr>
            <a:spLocks noChangeArrowheads="1"/>
          </p:cNvSpPr>
          <p:nvPr/>
        </p:nvSpPr>
        <p:spPr bwMode="auto">
          <a:xfrm rot="21179011">
            <a:off x="4235450" y="1744663"/>
            <a:ext cx="673100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10" name="矩形 5">
            <a:extLst>
              <a:ext uri="{FF2B5EF4-FFF2-40B4-BE49-F238E27FC236}">
                <a16:creationId xmlns:a16="http://schemas.microsoft.com/office/drawing/2014/main" id="{6D049036-A5EF-4C8D-95A7-7363A3A617B3}"/>
              </a:ext>
            </a:extLst>
          </p:cNvPr>
          <p:cNvSpPr>
            <a:spLocks noChangeArrowheads="1"/>
          </p:cNvSpPr>
          <p:nvPr/>
        </p:nvSpPr>
        <p:spPr bwMode="auto">
          <a:xfrm rot="352131">
            <a:off x="5030788" y="1597025"/>
            <a:ext cx="674687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5C00040A-1C4C-4A5F-8D74-5703C444208F}"/>
              </a:ext>
            </a:extLst>
          </p:cNvPr>
          <p:cNvSpPr>
            <a:spLocks noChangeArrowheads="1"/>
          </p:cNvSpPr>
          <p:nvPr/>
        </p:nvSpPr>
        <p:spPr bwMode="auto">
          <a:xfrm rot="21112894">
            <a:off x="5826125" y="1744663"/>
            <a:ext cx="676275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  <a:buSzPct val="60000"/>
            </a:pPr>
            <a:endParaRPr lang="zh-CN" altLang="en-US" sz="4500">
              <a:solidFill>
                <a:srgbClr val="FFFFFF"/>
              </a:solidFill>
              <a:ea typeface="方正中倩_GBK"/>
              <a:cs typeface="方正中倩_GBK"/>
            </a:endParaRPr>
          </a:p>
        </p:txBody>
      </p:sp>
      <p:sp>
        <p:nvSpPr>
          <p:cNvPr id="12" name="KSO_Shape">
            <a:extLst>
              <a:ext uri="{FF2B5EF4-FFF2-40B4-BE49-F238E27FC236}">
                <a16:creationId xmlns:a16="http://schemas.microsoft.com/office/drawing/2014/main" id="{9B2F822D-1A5A-471A-9ADA-C3683A9274B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32225" y="4183063"/>
            <a:ext cx="125413" cy="84137"/>
          </a:xfrm>
          <a:custGeom>
            <a:avLst/>
            <a:gdLst>
              <a:gd name="T0" fmla="*/ 1897867 w 4974795"/>
              <a:gd name="T1" fmla="*/ 1805825 h 3320682"/>
              <a:gd name="T2" fmla="*/ 2485737 w 4974795"/>
              <a:gd name="T3" fmla="*/ 2315734 h 3320682"/>
              <a:gd name="T4" fmla="*/ 3073607 w 4974795"/>
              <a:gd name="T5" fmla="*/ 1805825 h 3320682"/>
              <a:gd name="T6" fmla="*/ 4820061 w 4974795"/>
              <a:gd name="T7" fmla="*/ 3320682 h 3320682"/>
              <a:gd name="T8" fmla="*/ 151413 w 4974795"/>
              <a:gd name="T9" fmla="*/ 3320682 h 3320682"/>
              <a:gd name="T10" fmla="*/ 1897867 w 4974795"/>
              <a:gd name="T11" fmla="*/ 1805825 h 3320682"/>
              <a:gd name="T12" fmla="*/ 0 w 4974795"/>
              <a:gd name="T13" fmla="*/ 159634 h 3320682"/>
              <a:gd name="T14" fmla="*/ 1788328 w 4974795"/>
              <a:gd name="T15" fmla="*/ 1710812 h 3320682"/>
              <a:gd name="T16" fmla="*/ 0 w 4974795"/>
              <a:gd name="T17" fmla="*/ 3261996 h 3320682"/>
              <a:gd name="T18" fmla="*/ 0 w 4974795"/>
              <a:gd name="T19" fmla="*/ 159634 h 3320682"/>
              <a:gd name="T20" fmla="*/ 4974795 w 4974795"/>
              <a:gd name="T21" fmla="*/ 156753 h 3320682"/>
              <a:gd name="T22" fmla="*/ 4974795 w 4974795"/>
              <a:gd name="T23" fmla="*/ 3264872 h 3320682"/>
              <a:gd name="T24" fmla="*/ 3183146 w 4974795"/>
              <a:gd name="T25" fmla="*/ 1710812 h 3320682"/>
              <a:gd name="T26" fmla="*/ 4974795 w 4974795"/>
              <a:gd name="T27" fmla="*/ 156753 h 3320682"/>
              <a:gd name="T28" fmla="*/ 35040 w 4974795"/>
              <a:gd name="T29" fmla="*/ 0 h 3320682"/>
              <a:gd name="T30" fmla="*/ 4936434 w 4974795"/>
              <a:gd name="T31" fmla="*/ 0 h 3320682"/>
              <a:gd name="T32" fmla="*/ 2485737 w 4974795"/>
              <a:gd name="T33" fmla="*/ 2125709 h 3320682"/>
              <a:gd name="T34" fmla="*/ 35040 w 4974795"/>
              <a:gd name="T35" fmla="*/ 0 h 3320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lnTo>
                  <a:pt x="1897867" y="1805825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lnTo>
                  <a:pt x="0" y="159634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lnTo>
                  <a:pt x="4974795" y="156753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lnTo>
                  <a:pt x="3504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KSO_Shape">
            <a:extLst>
              <a:ext uri="{FF2B5EF4-FFF2-40B4-BE49-F238E27FC236}">
                <a16:creationId xmlns:a16="http://schemas.microsoft.com/office/drawing/2014/main" id="{9501CED6-D66B-4671-B129-043F4C02654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22700" y="4397375"/>
            <a:ext cx="142875" cy="149225"/>
          </a:xfrm>
          <a:custGeom>
            <a:avLst/>
            <a:gdLst>
              <a:gd name="T0" fmla="*/ 135620 w 1119349"/>
              <a:gd name="T1" fmla="*/ 818456 h 1157433"/>
              <a:gd name="T2" fmla="*/ 108323 w 1119349"/>
              <a:gd name="T3" fmla="*/ 1103729 h 1157433"/>
              <a:gd name="T4" fmla="*/ 437069 w 1119349"/>
              <a:gd name="T5" fmla="*/ 1040437 h 1157433"/>
              <a:gd name="T6" fmla="*/ 135620 w 1119349"/>
              <a:gd name="T7" fmla="*/ 818456 h 1157433"/>
              <a:gd name="T8" fmla="*/ 582086 w 1119349"/>
              <a:gd name="T9" fmla="*/ 345816 h 1157433"/>
              <a:gd name="T10" fmla="*/ 413811 w 1119349"/>
              <a:gd name="T11" fmla="*/ 495363 h 1157433"/>
              <a:gd name="T12" fmla="*/ 750361 w 1119349"/>
              <a:gd name="T13" fmla="*/ 495364 h 1157433"/>
              <a:gd name="T14" fmla="*/ 582086 w 1119349"/>
              <a:gd name="T15" fmla="*/ 345816 h 1157433"/>
              <a:gd name="T16" fmla="*/ 954622 w 1119349"/>
              <a:gd name="T17" fmla="*/ 129 h 1157433"/>
              <a:gd name="T18" fmla="*/ 1081775 w 1119349"/>
              <a:gd name="T19" fmla="*/ 41196 h 1157433"/>
              <a:gd name="T20" fmla="*/ 1119349 w 1119349"/>
              <a:gd name="T21" fmla="*/ 116033 h 1157433"/>
              <a:gd name="T22" fmla="*/ 1093494 w 1119349"/>
              <a:gd name="T23" fmla="*/ 81508 h 1157433"/>
              <a:gd name="T24" fmla="*/ 737350 w 1119349"/>
              <a:gd name="T25" fmla="*/ 130602 h 1157433"/>
              <a:gd name="T26" fmla="*/ 1091569 w 1119349"/>
              <a:gd name="T27" fmla="*/ 582598 h 1157433"/>
              <a:gd name="T28" fmla="*/ 1085273 w 1119349"/>
              <a:gd name="T29" fmla="*/ 640757 h 1157433"/>
              <a:gd name="T30" fmla="*/ 755888 w 1119349"/>
              <a:gd name="T31" fmla="*/ 640756 h 1157433"/>
              <a:gd name="T32" fmla="*/ 719073 w 1119349"/>
              <a:gd name="T33" fmla="*/ 640757 h 1157433"/>
              <a:gd name="T34" fmla="*/ 408284 w 1119349"/>
              <a:gd name="T35" fmla="*/ 640757 h 1157433"/>
              <a:gd name="T36" fmla="*/ 582086 w 1119349"/>
              <a:gd name="T37" fmla="*/ 819383 h 1157433"/>
              <a:gd name="T38" fmla="*/ 725617 w 1119349"/>
              <a:gd name="T39" fmla="*/ 727992 h 1157433"/>
              <a:gd name="T40" fmla="*/ 1064773 w 1119349"/>
              <a:gd name="T41" fmla="*/ 727992 h 1157433"/>
              <a:gd name="T42" fmla="*/ 578539 w 1119349"/>
              <a:gd name="T43" fmla="*/ 1060320 h 1157433"/>
              <a:gd name="T44" fmla="*/ 470646 w 1119349"/>
              <a:gd name="T45" fmla="*/ 1048435 h 1157433"/>
              <a:gd name="T46" fmla="*/ 45670 w 1119349"/>
              <a:gd name="T47" fmla="*/ 1116267 h 1157433"/>
              <a:gd name="T48" fmla="*/ 124297 w 1119349"/>
              <a:gd name="T49" fmla="*/ 645271 h 1157433"/>
              <a:gd name="T50" fmla="*/ 130887 w 1119349"/>
              <a:gd name="T51" fmla="*/ 634433 h 1157433"/>
              <a:gd name="T52" fmla="*/ 163296 w 1119349"/>
              <a:gd name="T53" fmla="*/ 582889 h 1157433"/>
              <a:gd name="T54" fmla="*/ 189707 w 1119349"/>
              <a:gd name="T55" fmla="*/ 547372 h 1157433"/>
              <a:gd name="T56" fmla="*/ 249351 w 1119349"/>
              <a:gd name="T57" fmla="*/ 468810 h 1157433"/>
              <a:gd name="T58" fmla="*/ 288439 w 1119349"/>
              <a:gd name="T59" fmla="*/ 424719 h 1157433"/>
              <a:gd name="T60" fmla="*/ 341644 w 1119349"/>
              <a:gd name="T61" fmla="*/ 364703 h 1157433"/>
              <a:gd name="T62" fmla="*/ 498166 w 1119349"/>
              <a:gd name="T63" fmla="*/ 220924 h 1157433"/>
              <a:gd name="T64" fmla="*/ 65845 w 1119349"/>
              <a:gd name="T65" fmla="*/ 579499 h 1157433"/>
              <a:gd name="T66" fmla="*/ 578538 w 1119349"/>
              <a:gd name="T67" fmla="*/ 104878 h 1157433"/>
              <a:gd name="T68" fmla="*/ 651994 w 1119349"/>
              <a:gd name="T69" fmla="*/ 111773 h 1157433"/>
              <a:gd name="T70" fmla="*/ 954622 w 1119349"/>
              <a:gd name="T71" fmla="*/ 129 h 1157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19349" h="1157433">
                <a:moveTo>
                  <a:pt x="135620" y="818456"/>
                </a:moveTo>
                <a:cubicBezTo>
                  <a:pt x="71450" y="948523"/>
                  <a:pt x="57484" y="1054732"/>
                  <a:pt x="108323" y="1103729"/>
                </a:cubicBezTo>
                <a:cubicBezTo>
                  <a:pt x="164989" y="1158341"/>
                  <a:pt x="289713" y="1129874"/>
                  <a:pt x="437069" y="1040437"/>
                </a:cubicBezTo>
                <a:cubicBezTo>
                  <a:pt x="307239" y="1007168"/>
                  <a:pt x="198946" y="926245"/>
                  <a:pt x="135620" y="818456"/>
                </a:cubicBezTo>
                <a:close/>
                <a:moveTo>
                  <a:pt x="582086" y="345816"/>
                </a:moveTo>
                <a:cubicBezTo>
                  <a:pt x="490772" y="345817"/>
                  <a:pt x="434615" y="407693"/>
                  <a:pt x="413811" y="495363"/>
                </a:cubicBezTo>
                <a:lnTo>
                  <a:pt x="750361" y="495364"/>
                </a:lnTo>
                <a:cubicBezTo>
                  <a:pt x="729557" y="407692"/>
                  <a:pt x="673401" y="345816"/>
                  <a:pt x="582086" y="345816"/>
                </a:cubicBezTo>
                <a:close/>
                <a:moveTo>
                  <a:pt x="954622" y="129"/>
                </a:moveTo>
                <a:cubicBezTo>
                  <a:pt x="1007406" y="-1466"/>
                  <a:pt x="1051113" y="11645"/>
                  <a:pt x="1081775" y="41196"/>
                </a:cubicBezTo>
                <a:cubicBezTo>
                  <a:pt x="1101805" y="60500"/>
                  <a:pt x="1115030" y="85625"/>
                  <a:pt x="1119349" y="116033"/>
                </a:cubicBezTo>
                <a:cubicBezTo>
                  <a:pt x="1112931" y="103633"/>
                  <a:pt x="1104158" y="92219"/>
                  <a:pt x="1093494" y="81508"/>
                </a:cubicBezTo>
                <a:cubicBezTo>
                  <a:pt x="1010899" y="-1451"/>
                  <a:pt x="882017" y="28786"/>
                  <a:pt x="737350" y="130602"/>
                </a:cubicBezTo>
                <a:cubicBezTo>
                  <a:pt x="943277" y="190863"/>
                  <a:pt x="1091569" y="370605"/>
                  <a:pt x="1091569" y="582598"/>
                </a:cubicBezTo>
                <a:lnTo>
                  <a:pt x="1085273" y="640757"/>
                </a:lnTo>
                <a:lnTo>
                  <a:pt x="755888" y="640756"/>
                </a:lnTo>
                <a:lnTo>
                  <a:pt x="719073" y="640757"/>
                </a:lnTo>
                <a:lnTo>
                  <a:pt x="408284" y="640757"/>
                </a:lnTo>
                <a:cubicBezTo>
                  <a:pt x="424002" y="743453"/>
                  <a:pt x="484447" y="819382"/>
                  <a:pt x="582086" y="819383"/>
                </a:cubicBezTo>
                <a:cubicBezTo>
                  <a:pt x="648673" y="819382"/>
                  <a:pt x="697960" y="784070"/>
                  <a:pt x="725617" y="727992"/>
                </a:cubicBezTo>
                <a:lnTo>
                  <a:pt x="1064773" y="727992"/>
                </a:lnTo>
                <a:cubicBezTo>
                  <a:pt x="1000780" y="921122"/>
                  <a:pt x="807116" y="1060320"/>
                  <a:pt x="578539" y="1060320"/>
                </a:cubicBezTo>
                <a:cubicBezTo>
                  <a:pt x="541437" y="1060319"/>
                  <a:pt x="505255" y="1056652"/>
                  <a:pt x="470646" y="1048435"/>
                </a:cubicBezTo>
                <a:cubicBezTo>
                  <a:pt x="288189" y="1159820"/>
                  <a:pt x="124174" y="1191927"/>
                  <a:pt x="45670" y="1116267"/>
                </a:cubicBezTo>
                <a:cubicBezTo>
                  <a:pt x="-38972" y="1034693"/>
                  <a:pt x="-2092" y="849162"/>
                  <a:pt x="124297" y="645271"/>
                </a:cubicBezTo>
                <a:cubicBezTo>
                  <a:pt x="126384" y="641564"/>
                  <a:pt x="128546" y="637931"/>
                  <a:pt x="130887" y="634433"/>
                </a:cubicBezTo>
                <a:cubicBezTo>
                  <a:pt x="140131" y="616742"/>
                  <a:pt x="151256" y="599735"/>
                  <a:pt x="163296" y="582889"/>
                </a:cubicBezTo>
                <a:cubicBezTo>
                  <a:pt x="171413" y="570408"/>
                  <a:pt x="179765" y="558285"/>
                  <a:pt x="189707" y="547372"/>
                </a:cubicBezTo>
                <a:cubicBezTo>
                  <a:pt x="207410" y="520542"/>
                  <a:pt x="227598" y="494496"/>
                  <a:pt x="249351" y="468810"/>
                </a:cubicBezTo>
                <a:cubicBezTo>
                  <a:pt x="261501" y="453873"/>
                  <a:pt x="274484" y="439223"/>
                  <a:pt x="288439" y="424719"/>
                </a:cubicBezTo>
                <a:cubicBezTo>
                  <a:pt x="304701" y="403895"/>
                  <a:pt x="322841" y="384213"/>
                  <a:pt x="341644" y="364703"/>
                </a:cubicBezTo>
                <a:cubicBezTo>
                  <a:pt x="392793" y="311630"/>
                  <a:pt x="445389" y="263415"/>
                  <a:pt x="498166" y="220924"/>
                </a:cubicBezTo>
                <a:cubicBezTo>
                  <a:pt x="310657" y="309270"/>
                  <a:pt x="183697" y="431706"/>
                  <a:pt x="65845" y="579499"/>
                </a:cubicBezTo>
                <a:cubicBezTo>
                  <a:pt x="67312" y="317087"/>
                  <a:pt x="296312" y="104878"/>
                  <a:pt x="578538" y="104878"/>
                </a:cubicBezTo>
                <a:lnTo>
                  <a:pt x="651994" y="111773"/>
                </a:lnTo>
                <a:cubicBezTo>
                  <a:pt x="764896" y="41979"/>
                  <a:pt x="871117" y="2651"/>
                  <a:pt x="954622" y="129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KSO_Shape">
            <a:extLst>
              <a:ext uri="{FF2B5EF4-FFF2-40B4-BE49-F238E27FC236}">
                <a16:creationId xmlns:a16="http://schemas.microsoft.com/office/drawing/2014/main" id="{C8EB2C5B-40AF-4BC5-8FEE-C549D11402E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43338" y="3894138"/>
            <a:ext cx="101600" cy="119062"/>
          </a:xfrm>
          <a:custGeom>
            <a:avLst/>
            <a:gdLst>
              <a:gd name="T0" fmla="*/ 327445 w 396520"/>
              <a:gd name="T1" fmla="*/ 314600 h 469210"/>
              <a:gd name="T2" fmla="*/ 394054 w 396520"/>
              <a:gd name="T3" fmla="*/ 381803 h 469210"/>
              <a:gd name="T4" fmla="*/ 376990 w 396520"/>
              <a:gd name="T5" fmla="*/ 440944 h 469210"/>
              <a:gd name="T6" fmla="*/ 352485 w 396520"/>
              <a:gd name="T7" fmla="*/ 383463 h 469210"/>
              <a:gd name="T8" fmla="*/ 287162 w 396520"/>
              <a:gd name="T9" fmla="*/ 338581 h 469210"/>
              <a:gd name="T10" fmla="*/ 327445 w 396520"/>
              <a:gd name="T11" fmla="*/ 314600 h 469210"/>
              <a:gd name="T12" fmla="*/ 44367 w 396520"/>
              <a:gd name="T13" fmla="*/ 9445 h 469210"/>
              <a:gd name="T14" fmla="*/ 98716 w 396520"/>
              <a:gd name="T15" fmla="*/ 103893 h 469210"/>
              <a:gd name="T16" fmla="*/ 102812 w 396520"/>
              <a:gd name="T17" fmla="*/ 172874 h 469210"/>
              <a:gd name="T18" fmla="*/ 93679 w 396520"/>
              <a:gd name="T19" fmla="*/ 191748 h 469210"/>
              <a:gd name="T20" fmla="*/ 240363 w 396520"/>
              <a:gd name="T21" fmla="*/ 349244 h 469210"/>
              <a:gd name="T22" fmla="*/ 275564 w 396520"/>
              <a:gd name="T23" fmla="*/ 347108 h 469210"/>
              <a:gd name="T24" fmla="*/ 275884 w 396520"/>
              <a:gd name="T25" fmla="*/ 347663 h 469210"/>
              <a:gd name="T26" fmla="*/ 347507 w 396520"/>
              <a:gd name="T27" fmla="*/ 388530 h 469210"/>
              <a:gd name="T28" fmla="*/ 371399 w 396520"/>
              <a:gd name="T29" fmla="*/ 448117 h 469210"/>
              <a:gd name="T30" fmla="*/ 288158 w 396520"/>
              <a:gd name="T31" fmla="*/ 468159 h 469210"/>
              <a:gd name="T32" fmla="*/ 664 w 396520"/>
              <a:gd name="T33" fmla="*/ 89829 h 469210"/>
              <a:gd name="T34" fmla="*/ 14299 w 396520"/>
              <a:gd name="T35" fmla="*/ 39550 h 469210"/>
              <a:gd name="T36" fmla="*/ 44367 w 396520"/>
              <a:gd name="T37" fmla="*/ 9445 h 469210"/>
              <a:gd name="T38" fmla="*/ 85842 w 396520"/>
              <a:gd name="T39" fmla="*/ 6 h 469210"/>
              <a:gd name="T40" fmla="*/ 147962 w 396520"/>
              <a:gd name="T41" fmla="*/ 128156 h 469210"/>
              <a:gd name="T42" fmla="*/ 109217 w 396520"/>
              <a:gd name="T43" fmla="*/ 167957 h 469210"/>
              <a:gd name="T44" fmla="*/ 105273 w 396520"/>
              <a:gd name="T45" fmla="*/ 101024 h 469210"/>
              <a:gd name="T46" fmla="*/ 55177 w 396520"/>
              <a:gd name="T47" fmla="*/ 5105 h 469210"/>
              <a:gd name="T48" fmla="*/ 85842 w 396520"/>
              <a:gd name="T49" fmla="*/ 6 h 469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11299" y="1545923"/>
            <a:ext cx="5321403" cy="1271250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编辑标题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4075200" y="3820350"/>
            <a:ext cx="17208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086000" y="4100175"/>
            <a:ext cx="17100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4086000" y="4352592"/>
            <a:ext cx="17100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5" name="日期占位符 17">
            <a:extLst>
              <a:ext uri="{FF2B5EF4-FFF2-40B4-BE49-F238E27FC236}">
                <a16:creationId xmlns:a16="http://schemas.microsoft.com/office/drawing/2014/main" id="{F8BDB542-0097-4CBF-A793-6421D67E5FC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18" name="页脚占位符 18">
            <a:extLst>
              <a:ext uri="{FF2B5EF4-FFF2-40B4-BE49-F238E27FC236}">
                <a16:creationId xmlns:a16="http://schemas.microsoft.com/office/drawing/2014/main" id="{9C447CBC-1F9C-49E6-9FA6-D8D6F440ED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9" name="灯片编号占位符 19">
            <a:extLst>
              <a:ext uri="{FF2B5EF4-FFF2-40B4-BE49-F238E27FC236}">
                <a16:creationId xmlns:a16="http://schemas.microsoft.com/office/drawing/2014/main" id="{8C8A0323-6799-4FF3-82ED-C64F7AC53D7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8F5E74D8-5D95-4357-99CC-A5A3666806E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0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0F1A3-2C4D-40FF-BB15-6816FB42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10B77-CC43-4D18-8ACF-CB4F760C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16692-B16C-41EA-BD23-928DD659C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D9E8F-BD72-428A-9933-F4B8631C61C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83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165950" y="48345"/>
            <a:ext cx="6812100" cy="704700"/>
          </a:xfrm>
        </p:spPr>
        <p:txBody>
          <a:bodyPr>
            <a:normAutofit/>
          </a:bodyPr>
          <a:lstStyle/>
          <a:p>
            <a:endParaRPr lang="zh-CN" altLang="en-US" noProof="1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65950" y="4238921"/>
            <a:ext cx="6812100" cy="4482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350"/>
            </a:lvl1pPr>
          </a:lstStyle>
          <a:p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165622" y="792283"/>
            <a:ext cx="6812756" cy="3407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zh-CN" alt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27B2F0A-4C8F-4736-A454-33E86F1EE13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51C8373-667C-47A8-A641-E48A438DF6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123BFDF-AE13-4376-BE93-CED935E738C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AF2F017-E52E-4FF6-A437-B01F648B486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95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4378" y="284672"/>
            <a:ext cx="880973" cy="4309231"/>
          </a:xfrm>
        </p:spPr>
        <p:txBody>
          <a:bodyPr vert="eaVert"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49" y="284672"/>
            <a:ext cx="6915151" cy="4309231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F1F0-C00D-42B3-860D-205CC75A3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07557-96B4-4667-B8FE-FFBDBB4F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0A756-8243-4F3F-A79E-A5D8B710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7ED24D-6BF9-4524-83E5-6AE386D5E58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49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ADDF9BD-3126-4F01-A0F1-AF9C04D52F85}"/>
              </a:ext>
            </a:extLst>
          </p:cNvPr>
          <p:cNvSpPr/>
          <p:nvPr/>
        </p:nvSpPr>
        <p:spPr>
          <a:xfrm>
            <a:off x="0" y="182563"/>
            <a:ext cx="9144000" cy="431800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962581B-6AC1-4ABE-B51A-38990BEBBFC3}"/>
              </a:ext>
            </a:extLst>
          </p:cNvPr>
          <p:cNvSpPr/>
          <p:nvPr/>
        </p:nvSpPr>
        <p:spPr>
          <a:xfrm>
            <a:off x="8402638" y="169863"/>
            <a:ext cx="533400" cy="461962"/>
          </a:xfrm>
          <a:prstGeom prst="rect">
            <a:avLst/>
          </a:prstGeom>
          <a:blipFill dpi="0"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1028" name="Title Placeholder 1">
            <a:extLst>
              <a:ext uri="{FF2B5EF4-FFF2-40B4-BE49-F238E27FC236}">
                <a16:creationId xmlns:a16="http://schemas.microsoft.com/office/drawing/2014/main" id="{A7358FF8-B4E8-46B6-BB39-AA857891F30D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4"/>
            </p:custDataLst>
          </p:nvPr>
        </p:nvSpPr>
        <p:spPr bwMode="auto">
          <a:xfrm>
            <a:off x="385763" y="182563"/>
            <a:ext cx="7886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49BBA-232F-4106-AF5A-244CD8DDB2EB}"/>
              </a:ext>
            </a:extLst>
          </p:cNvPr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385763" y="882650"/>
            <a:ext cx="8385175" cy="366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732D7-EA10-4AF8-A6B8-AD65A55F0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2ACDC-BAFA-41E8-975B-539036327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96064-6F28-4891-8C4D-2F5DC672B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959696"/>
                </a:solidFill>
              </a:defRPr>
            </a:lvl1pPr>
          </a:lstStyle>
          <a:p>
            <a:fld id="{EDC56272-18F7-4461-ADEA-2C80FCCF495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80" r:id="rId3"/>
    <p:sldLayoutId id="2147483677" r:id="rId4"/>
    <p:sldLayoutId id="2147483676" r:id="rId5"/>
    <p:sldLayoutId id="2147483681" r:id="rId6"/>
    <p:sldLayoutId id="2147483682" r:id="rId7"/>
    <p:sldLayoutId id="2147483675" r:id="rId8"/>
    <p:sldLayoutId id="2147483683" r:id="rId9"/>
    <p:sldLayoutId id="2147483674" r:id="rId10"/>
    <p:sldLayoutId id="2147483673" r:id="rId11"/>
    <p:sldLayoutId id="2147483672" r:id="rId12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SzPct val="60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5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3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C75ADEB-5CE2-4512-BD68-9FB7F613E116}"/>
              </a:ext>
            </a:extLst>
          </p:cNvPr>
          <p:cNvSpPr/>
          <p:nvPr/>
        </p:nvSpPr>
        <p:spPr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F9DD31-2FD0-42BB-9E72-4B6D7D27687B}"/>
              </a:ext>
            </a:extLst>
          </p:cNvPr>
          <p:cNvSpPr txBox="1"/>
          <p:nvPr/>
        </p:nvSpPr>
        <p:spPr>
          <a:xfrm>
            <a:off x="1352697" y="1663624"/>
            <a:ext cx="1520288" cy="5309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fontAlgn="auto">
              <a:defRPr/>
            </a:pPr>
            <a:r>
              <a:rPr lang="zh-CN" altLang="en-US" sz="3000" kern="10" noProof="1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000000">
                      <a:alpha val="8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 七 章</a:t>
            </a:r>
            <a:endParaRPr lang="zh-CN" altLang="en-US" sz="30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>
            <a:extLst>
              <a:ext uri="{FF2B5EF4-FFF2-40B4-BE49-F238E27FC236}">
                <a16:creationId xmlns:a16="http://schemas.microsoft.com/office/drawing/2014/main" id="{B3BFECC8-402B-4A42-8EEC-85F3858E092C}"/>
              </a:ext>
            </a:extLst>
          </p:cNvPr>
          <p:cNvSpPr txBox="1"/>
          <p:nvPr/>
        </p:nvSpPr>
        <p:spPr>
          <a:xfrm>
            <a:off x="3825875" y="1285875"/>
            <a:ext cx="2449513" cy="2870200"/>
          </a:xfrm>
          <a:prstGeom prst="rect">
            <a:avLst/>
          </a:prstGeom>
          <a:noFill/>
          <a:ln w="9525">
            <a:noFill/>
          </a:ln>
        </p:spPr>
        <p:txBody>
          <a:bodyPr wrap="none" lIns="68580" tIns="34290" rIns="68580" bIns="3429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  <a:defRPr/>
            </a:pPr>
            <a:r>
              <a:rPr lang="en-US" altLang="zh-CN" sz="1400" b="1" dirty="0">
                <a:sym typeface="+mn-ea"/>
              </a:rPr>
              <a:t>7.1 </a:t>
            </a:r>
            <a:r>
              <a:rPr lang="zh-CN" altLang="en-US" sz="1400" b="1" dirty="0">
                <a:sym typeface="+mn-ea"/>
              </a:rPr>
              <a:t>发送和接收广播</a:t>
            </a:r>
            <a:endParaRPr lang="en-US" altLang="zh-CN" sz="1400" b="1" dirty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dirty="0">
                <a:sym typeface="+mn-ea"/>
              </a:rPr>
              <a:t>7.1.1 </a:t>
            </a:r>
            <a:r>
              <a:rPr lang="zh-CN" altLang="en-US" sz="1400" dirty="0">
                <a:sym typeface="+mn-ea"/>
              </a:rPr>
              <a:t>发送广播</a:t>
            </a:r>
            <a:endParaRPr lang="en-US" altLang="zh-CN" sz="1400" dirty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dirty="0">
                <a:sym typeface="+mn-ea"/>
              </a:rPr>
              <a:t>7.1.2 </a:t>
            </a:r>
            <a:r>
              <a:rPr lang="zh-CN" altLang="en-US" sz="1400" dirty="0">
                <a:sym typeface="+mn-ea"/>
              </a:rPr>
              <a:t>接收广播</a:t>
            </a:r>
            <a:endParaRPr lang="en-US" altLang="zh-CN" sz="1400" dirty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dirty="0">
                <a:sym typeface="+mn-ea"/>
              </a:rPr>
              <a:t>7.1.3 </a:t>
            </a:r>
            <a:r>
              <a:rPr lang="zh-CN" altLang="en-US" sz="1400" dirty="0">
                <a:sym typeface="+mn-ea"/>
              </a:rPr>
              <a:t>声明广播</a:t>
            </a:r>
            <a:endParaRPr lang="en-US" altLang="zh-CN" sz="1400" dirty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dirty="0">
                <a:sym typeface="+mn-ea"/>
              </a:rPr>
              <a:t>7.1.4 </a:t>
            </a:r>
            <a:r>
              <a:rPr lang="zh-CN" altLang="en-US" sz="1400" dirty="0">
                <a:sym typeface="+mn-ea"/>
              </a:rPr>
              <a:t>广播的生命周期</a:t>
            </a:r>
            <a:endParaRPr lang="en-US" altLang="zh-CN" sz="1400" dirty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dirty="0">
                <a:sym typeface="+mn-ea"/>
              </a:rPr>
              <a:t>7.1.5 </a:t>
            </a:r>
            <a:r>
              <a:rPr lang="zh-CN" altLang="en-US" sz="1400" dirty="0"/>
              <a:t>常见广播</a:t>
            </a:r>
            <a:r>
              <a:rPr lang="en-US" altLang="zh-CN" sz="1400" dirty="0"/>
              <a:t>Action</a:t>
            </a:r>
            <a:r>
              <a:rPr lang="zh-CN" altLang="en-US" sz="1400" dirty="0"/>
              <a:t>常量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  <a:defRPr/>
            </a:pPr>
            <a:r>
              <a:rPr lang="en-US" altLang="zh-CN" sz="1400" b="1" dirty="0">
                <a:sym typeface="+mn-ea"/>
              </a:rPr>
              <a:t>7.2</a:t>
            </a:r>
            <a:r>
              <a:rPr lang="zh-CN" altLang="en-US" sz="1400" b="1" dirty="0">
                <a:sym typeface="+mn-ea"/>
              </a:rPr>
              <a:t> 广播小实例</a:t>
            </a:r>
            <a:endParaRPr lang="en-US" altLang="zh-CN" sz="1400" b="1" dirty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  <a:defRPr/>
            </a:pPr>
            <a:r>
              <a:rPr lang="en-US" altLang="zh-CN" sz="1400" b="1" dirty="0">
                <a:sym typeface="+mn-ea"/>
              </a:rPr>
              <a:t>7.3 </a:t>
            </a:r>
            <a:r>
              <a:rPr lang="zh-CN" altLang="en-US" sz="1400" b="1" dirty="0">
                <a:sym typeface="+mn-ea"/>
              </a:rPr>
              <a:t>本章小结</a:t>
            </a:r>
            <a:endParaRPr lang="zh-CN" altLang="en-US" sz="1400" b="1" dirty="0"/>
          </a:p>
          <a:p>
            <a:pPr marL="214630" indent="-214630">
              <a:buFont typeface="Wingdings" panose="05000000000000000000" pitchFamily="2" charset="2"/>
              <a:buChar char="p"/>
              <a:defRPr/>
            </a:pP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5DE7404-F3C4-4BD1-9EB6-6589D0CE8BC0}"/>
              </a:ext>
            </a:extLst>
          </p:cNvPr>
          <p:cNvSpPr txBox="1"/>
          <p:nvPr/>
        </p:nvSpPr>
        <p:spPr>
          <a:xfrm>
            <a:off x="3825875" y="771600"/>
            <a:ext cx="754053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  <a:scene3d>
              <a:camera prst="orthographicFront"/>
              <a:lightRig rig="threePt" dir="t"/>
            </a:scene3d>
          </a:bodyPr>
          <a:lstStyle/>
          <a:p>
            <a:pPr fontAlgn="auto">
              <a:defRPr/>
            </a:pPr>
            <a:r>
              <a:rPr lang="zh-CN" altLang="en-US" sz="2400" b="1" kern="1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广播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412929-BA5F-405E-A897-1E00E33DD93F}"/>
              </a:ext>
            </a:extLst>
          </p:cNvPr>
          <p:cNvSpPr/>
          <p:nvPr/>
        </p:nvSpPr>
        <p:spPr>
          <a:xfrm>
            <a:off x="3608388" y="3940175"/>
            <a:ext cx="5319712" cy="201613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484773-477C-4A17-83AB-471126D81EF3}"/>
              </a:ext>
            </a:extLst>
          </p:cNvPr>
          <p:cNvSpPr/>
          <p:nvPr/>
        </p:nvSpPr>
        <p:spPr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/>
      <p:bldP spid="10" grpId="0" bldLvl="0" animBg="1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2">
            <a:extLst>
              <a:ext uri="{FF2B5EF4-FFF2-40B4-BE49-F238E27FC236}">
                <a16:creationId xmlns:a16="http://schemas.microsoft.com/office/drawing/2014/main" id="{0E8F5CB9-34A2-4779-AA06-CD3C3710A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6700"/>
            <a:ext cx="3619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TextBox 108">
            <a:extLst>
              <a:ext uri="{FF2B5EF4-FFF2-40B4-BE49-F238E27FC236}">
                <a16:creationId xmlns:a16="http://schemas.microsoft.com/office/drawing/2014/main" id="{BC710714-7D46-40A0-B3D8-EC15A48F4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1693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7.1.3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声明广播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8A847E51-9EB7-4885-83D1-CFFA03B3E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" y="987425"/>
            <a:ext cx="8001000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lang="zh-CN" altLang="en-US" sz="1600" dirty="0">
                <a:latin typeface="+mj-ea"/>
                <a:ea typeface="+mj-ea"/>
                <a:sym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+mj-ea"/>
                <a:ea typeface="+mj-ea"/>
                <a:sym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+mj-ea"/>
                <a:ea typeface="+mj-ea"/>
                <a:sym typeface="微软雅黑" panose="020B0503020204020204" pitchFamily="34" charset="-122"/>
              </a:rPr>
              <a:t>）两种广播注册方法的区别</a:t>
            </a:r>
          </a:p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endParaRPr lang="en-US" altLang="zh-CN" sz="1600" dirty="0">
              <a:latin typeface="+mj-ea"/>
              <a:ea typeface="+mj-ea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zh-CN" altLang="en-US" sz="1400" dirty="0">
                <a:latin typeface="+mn-ea"/>
                <a:ea typeface="+mn-ea"/>
                <a:sym typeface="微软雅黑" panose="020B0503020204020204" pitchFamily="34" charset="-122"/>
              </a:rPr>
              <a:t>     </a:t>
            </a:r>
            <a:endParaRPr lang="en-US" altLang="zh-CN" sz="1400" dirty="0">
              <a:latin typeface="+mn-ea"/>
              <a:ea typeface="+mn-ea"/>
              <a:sym typeface="微软雅黑" panose="020B0503020204020204" pitchFamily="34" charset="-122"/>
            </a:endParaRPr>
          </a:p>
          <a:p>
            <a:pPr marL="342900" indent="-342900">
              <a:defRPr/>
            </a:pPr>
            <a:r>
              <a:rPr lang="zh-CN" altLang="en-US" dirty="0">
                <a:sym typeface="Arial" panose="020B0604020202020204" pitchFamily="34" charset="0"/>
              </a:rPr>
              <a:t> 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endParaRPr lang="zh-CN" altLang="en-US" dirty="0">
              <a:sym typeface="Arial" panose="020B0604020202020204" pitchFamily="34" charset="0"/>
            </a:endParaRPr>
          </a:p>
        </p:txBody>
      </p:sp>
      <p:pic>
        <p:nvPicPr>
          <p:cNvPr id="18436" name="图片 1" descr="944365-0ae738c6d50c0adf">
            <a:extLst>
              <a:ext uri="{FF2B5EF4-FFF2-40B4-BE49-F238E27FC236}">
                <a16:creationId xmlns:a16="http://schemas.microsoft.com/office/drawing/2014/main" id="{BA74D272-0557-4211-BCFE-240956377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787525"/>
            <a:ext cx="606425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2">
            <a:extLst>
              <a:ext uri="{FF2B5EF4-FFF2-40B4-BE49-F238E27FC236}">
                <a16:creationId xmlns:a16="http://schemas.microsoft.com/office/drawing/2014/main" id="{C86E0608-6AAA-47E9-83E0-CFD628CC8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6700"/>
            <a:ext cx="3619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8" name="TextBox 108">
            <a:extLst>
              <a:ext uri="{FF2B5EF4-FFF2-40B4-BE49-F238E27FC236}">
                <a16:creationId xmlns:a16="http://schemas.microsoft.com/office/drawing/2014/main" id="{4C26E718-8E05-4F32-BD20-2902B2DD3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386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7.1.4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广播的生命周期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459" name="Group 4">
            <a:extLst>
              <a:ext uri="{FF2B5EF4-FFF2-40B4-BE49-F238E27FC236}">
                <a16:creationId xmlns:a16="http://schemas.microsoft.com/office/drawing/2014/main" id="{BBB6BA39-D04F-46F7-9E26-83DF0D51070B}"/>
              </a:ext>
            </a:extLst>
          </p:cNvPr>
          <p:cNvGrpSpPr>
            <a:grpSpLocks/>
          </p:cNvGrpSpPr>
          <p:nvPr/>
        </p:nvGrpSpPr>
        <p:grpSpPr bwMode="auto">
          <a:xfrm>
            <a:off x="2100263" y="1443038"/>
            <a:ext cx="5151437" cy="3040062"/>
            <a:chOff x="0" y="0"/>
            <a:chExt cx="5712296" cy="3040112"/>
          </a:xfrm>
        </p:grpSpPr>
        <p:sp>
          <p:nvSpPr>
            <p:cNvPr id="19460" name="AutoShape 5">
              <a:extLst>
                <a:ext uri="{FF2B5EF4-FFF2-40B4-BE49-F238E27FC236}">
                  <a16:creationId xmlns:a16="http://schemas.microsoft.com/office/drawing/2014/main" id="{6E543B61-F065-4CC4-A8D4-10D5F4327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2122" y="0"/>
              <a:ext cx="1368050" cy="760027"/>
            </a:xfrm>
            <a:prstGeom prst="roundRect">
              <a:avLst>
                <a:gd name="adj" fmla="val 10000"/>
              </a:avLst>
            </a:prstGeom>
            <a:solidFill>
              <a:srgbClr val="638AA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1" name="Rectangle 6">
              <a:extLst>
                <a:ext uri="{FF2B5EF4-FFF2-40B4-BE49-F238E27FC236}">
                  <a16:creationId xmlns:a16="http://schemas.microsoft.com/office/drawing/2014/main" id="{3A168225-D06E-4266-9B74-83BE2FB3E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4382" y="22260"/>
              <a:ext cx="1323530" cy="71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68580" rIns="68580" bIns="6858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>
                  <a:solidFill>
                    <a:srgbClr val="FFFFFF"/>
                  </a:solidFill>
                  <a:sym typeface="宋体" panose="02010600030101010101" pitchFamily="2" charset="-122"/>
                </a:rPr>
                <a:t>发送广播</a:t>
              </a:r>
            </a:p>
          </p:txBody>
        </p:sp>
        <p:sp>
          <p:nvSpPr>
            <p:cNvPr id="19462" name="AutoShape 7">
              <a:extLst>
                <a:ext uri="{FF2B5EF4-FFF2-40B4-BE49-F238E27FC236}">
                  <a16:creationId xmlns:a16="http://schemas.microsoft.com/office/drawing/2014/main" id="{29D6A8E2-E4B7-441A-B67F-A45B091A84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13642" y="779028"/>
              <a:ext cx="285010" cy="34201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5C3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3" name="Rectangle 8">
              <a:extLst>
                <a:ext uri="{FF2B5EF4-FFF2-40B4-BE49-F238E27FC236}">
                  <a16:creationId xmlns:a16="http://schemas.microsoft.com/office/drawing/2014/main" id="{9691C2B8-3A1D-41E8-8824-8C729EB5A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3544" y="807529"/>
              <a:ext cx="205208" cy="199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zh-CN" altLang="zh-CN" sz="1500">
                <a:solidFill>
                  <a:srgbClr val="FFFFFF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9464" name="AutoShape 9">
              <a:extLst>
                <a:ext uri="{FF2B5EF4-FFF2-40B4-BE49-F238E27FC236}">
                  <a16:creationId xmlns:a16="http://schemas.microsoft.com/office/drawing/2014/main" id="{BF10713E-4044-4A16-919C-EF0E8990C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2122" y="1140042"/>
              <a:ext cx="1368050" cy="760027"/>
            </a:xfrm>
            <a:prstGeom prst="roundRect">
              <a:avLst>
                <a:gd name="adj" fmla="val 10000"/>
              </a:avLst>
            </a:prstGeom>
            <a:solidFill>
              <a:srgbClr val="638AA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5" name="Rectangle 10">
              <a:extLst>
                <a:ext uri="{FF2B5EF4-FFF2-40B4-BE49-F238E27FC236}">
                  <a16:creationId xmlns:a16="http://schemas.microsoft.com/office/drawing/2014/main" id="{A4C2879C-79DC-4E90-BEC3-2AA9F791A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4382" y="1162302"/>
              <a:ext cx="1323530" cy="71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68580" rIns="68580" bIns="6858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>
                  <a:solidFill>
                    <a:srgbClr val="FFFFFF"/>
                  </a:solidFill>
                  <a:sym typeface="宋体" panose="02010600030101010101" pitchFamily="2" charset="-122"/>
                </a:rPr>
                <a:t>接收广播</a:t>
              </a:r>
            </a:p>
          </p:txBody>
        </p:sp>
        <p:sp>
          <p:nvSpPr>
            <p:cNvPr id="19466" name="AutoShape 11">
              <a:extLst>
                <a:ext uri="{FF2B5EF4-FFF2-40B4-BE49-F238E27FC236}">
                  <a16:creationId xmlns:a16="http://schemas.microsoft.com/office/drawing/2014/main" id="{E4D468EE-56CF-457F-8859-4E803C0022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13642" y="1919070"/>
              <a:ext cx="285010" cy="34201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5C3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7" name="Rectangle 12">
              <a:extLst>
                <a:ext uri="{FF2B5EF4-FFF2-40B4-BE49-F238E27FC236}">
                  <a16:creationId xmlns:a16="http://schemas.microsoft.com/office/drawing/2014/main" id="{86C7146A-AB54-4614-ABBE-B74807B85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3544" y="1947571"/>
              <a:ext cx="205208" cy="199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zh-CN" altLang="zh-CN" sz="1500">
                <a:solidFill>
                  <a:srgbClr val="FFFFFF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9468" name="AutoShape 13">
              <a:extLst>
                <a:ext uri="{FF2B5EF4-FFF2-40B4-BE49-F238E27FC236}">
                  <a16:creationId xmlns:a16="http://schemas.microsoft.com/office/drawing/2014/main" id="{F189CA22-3C77-4296-B80C-F0533E6F3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2122" y="2280083"/>
              <a:ext cx="1368050" cy="760027"/>
            </a:xfrm>
            <a:prstGeom prst="roundRect">
              <a:avLst>
                <a:gd name="adj" fmla="val 10000"/>
              </a:avLst>
            </a:prstGeom>
            <a:solidFill>
              <a:srgbClr val="638AA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9" name="Rectangle 14">
              <a:extLst>
                <a:ext uri="{FF2B5EF4-FFF2-40B4-BE49-F238E27FC236}">
                  <a16:creationId xmlns:a16="http://schemas.microsoft.com/office/drawing/2014/main" id="{177BDEAC-32DA-461E-9CFB-84B61C800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4382" y="2302343"/>
              <a:ext cx="1323530" cy="71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68580" rIns="68580" bIns="6858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>
                  <a:solidFill>
                    <a:srgbClr val="FFFFFF"/>
                  </a:solidFill>
                  <a:sym typeface="宋体" panose="02010600030101010101" pitchFamily="2" charset="-122"/>
                </a:rPr>
                <a:t>结束</a:t>
              </a:r>
            </a:p>
          </p:txBody>
        </p:sp>
      </p:grpSp>
      <p:sp>
        <p:nvSpPr>
          <p:cNvPr id="19470" name="TextBox 1">
            <a:extLst>
              <a:ext uri="{FF2B5EF4-FFF2-40B4-BE49-F238E27FC236}">
                <a16:creationId xmlns:a16="http://schemas.microsoft.com/office/drawing/2014/main" id="{E5E58845-52D1-4147-8BCD-22B7F40DB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889000"/>
            <a:ext cx="3024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）广播的生命周期流程</a:t>
            </a:r>
          </a:p>
        </p:txBody>
      </p:sp>
    </p:spTree>
    <p:custDataLst>
      <p:tags r:id="rId1"/>
    </p:custDataLst>
  </p:cSld>
  <p:clrMapOvr>
    <a:masterClrMapping/>
  </p:clrMapOvr>
  <p:transition spd="slow" advTm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2">
            <a:extLst>
              <a:ext uri="{FF2B5EF4-FFF2-40B4-BE49-F238E27FC236}">
                <a16:creationId xmlns:a16="http://schemas.microsoft.com/office/drawing/2014/main" id="{FBBC30C7-2905-4CC8-A71D-2D7364F99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6700"/>
            <a:ext cx="3619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矩形 3">
            <a:extLst>
              <a:ext uri="{FF2B5EF4-FFF2-40B4-BE49-F238E27FC236}">
                <a16:creationId xmlns:a16="http://schemas.microsoft.com/office/drawing/2014/main" id="{98690554-4D9D-46A7-9B16-7A3631521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803275"/>
            <a:ext cx="7823200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ym typeface="Arial" panose="020B0604020202020204" pitchFamily="34" charset="0"/>
              </a:rPr>
              <a:t>（</a:t>
            </a:r>
            <a:r>
              <a:rPr lang="en-US" altLang="zh-CN" sz="1600" dirty="0">
                <a:sym typeface="Arial" panose="020B0604020202020204" pitchFamily="34" charset="0"/>
              </a:rPr>
              <a:t>2</a:t>
            </a:r>
            <a:r>
              <a:rPr lang="zh-CN" altLang="en-US" sz="1600" dirty="0">
                <a:sym typeface="Arial" panose="020B0604020202020204" pitchFamily="34" charset="0"/>
              </a:rPr>
              <a:t>）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实例分析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defRPr/>
            </a:pPr>
            <a:endParaRPr lang="zh-CN" altLang="en-US" sz="1600" dirty="0">
              <a:sym typeface="Arial" panose="020B0604020202020204" pitchFamily="34" charset="0"/>
            </a:endParaRPr>
          </a:p>
          <a:p>
            <a:pPr eaLnBrk="1" hangingPunct="1">
              <a:defRPr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483" name="Picture 2" descr="device-2012-06-19-212402">
            <a:extLst>
              <a:ext uri="{FF2B5EF4-FFF2-40B4-BE49-F238E27FC236}">
                <a16:creationId xmlns:a16="http://schemas.microsoft.com/office/drawing/2014/main" id="{34DB0378-D1EC-4753-9723-27E5D3969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1276350"/>
            <a:ext cx="2125662" cy="347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3">
            <a:extLst>
              <a:ext uri="{FF2B5EF4-FFF2-40B4-BE49-F238E27FC236}">
                <a16:creationId xmlns:a16="http://schemas.microsoft.com/office/drawing/2014/main" id="{DB160CD5-C24E-4794-8662-644F92D9A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3" y="803275"/>
            <a:ext cx="4906962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点击按钮时，向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发送一个广播。</a:t>
            </a:r>
          </a:p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Log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视窗观察看到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广播的生命周期，</a:t>
            </a:r>
          </a:p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如下图所示 ：</a:t>
            </a:r>
          </a:p>
          <a:p>
            <a:pPr>
              <a:spcBef>
                <a:spcPct val="20000"/>
              </a:spcBef>
              <a:buClr>
                <a:schemeClr val="hlink"/>
              </a:buClr>
            </a:pPr>
            <a:endParaRPr lang="zh-CN" altLang="en-US">
              <a:sym typeface="Arial" panose="020B0604020202020204" pitchFamily="34" charset="0"/>
            </a:endParaRPr>
          </a:p>
        </p:txBody>
      </p:sp>
      <p:pic>
        <p:nvPicPr>
          <p:cNvPr id="20485" name="Picture 2" descr="C:\Users\LIUNIN~1\AppData\Local\Temp\ksohtml\wps9600.tmp.jpg">
            <a:extLst>
              <a:ext uri="{FF2B5EF4-FFF2-40B4-BE49-F238E27FC236}">
                <a16:creationId xmlns:a16="http://schemas.microsoft.com/office/drawing/2014/main" id="{7E6C8E7E-D3F1-40CB-8F53-DA85FCBDD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5" y="1876425"/>
            <a:ext cx="651192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TextBox 108">
            <a:extLst>
              <a:ext uri="{FF2B5EF4-FFF2-40B4-BE49-F238E27FC236}">
                <a16:creationId xmlns:a16="http://schemas.microsoft.com/office/drawing/2014/main" id="{9A729766-C978-4DE9-B76B-19CB9172E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386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7.1.4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广播的生命周期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15" name="矩形 3">
            <a:extLst>
              <a:ext uri="{FF2B5EF4-FFF2-40B4-BE49-F238E27FC236}">
                <a16:creationId xmlns:a16="http://schemas.microsoft.com/office/drawing/2014/main" id="{DA9C8A37-B805-40B2-9C94-3474CC905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200" y="3013075"/>
            <a:ext cx="43497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再一次点击按钮，向Android再发一次广播，则此时日志信息，如图所示：</a:t>
            </a:r>
            <a:endParaRPr lang="zh-CN" altLang="en-US" sz="1400" dirty="0">
              <a:solidFill>
                <a:srgbClr val="000000"/>
              </a:solidFill>
              <a:latin typeface="+mn-ea"/>
              <a:ea typeface="+mn-ea"/>
              <a:sym typeface="微软雅黑" panose="020B0503020204020204" pitchFamily="34" charset="-122"/>
            </a:endParaRPr>
          </a:p>
        </p:txBody>
      </p:sp>
      <p:pic>
        <p:nvPicPr>
          <p:cNvPr id="20488" name="Picture 2" descr="C:\Users\LIUNIN~1\AppData\Local\Temp\ksohtml\wpsE835.tmp.jpg">
            <a:extLst>
              <a:ext uri="{FF2B5EF4-FFF2-40B4-BE49-F238E27FC236}">
                <a16:creationId xmlns:a16="http://schemas.microsoft.com/office/drawing/2014/main" id="{07477CD4-2D55-4C6B-8DA3-3F1BD8553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535363"/>
            <a:ext cx="6438900" cy="131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2">
            <a:extLst>
              <a:ext uri="{FF2B5EF4-FFF2-40B4-BE49-F238E27FC236}">
                <a16:creationId xmlns:a16="http://schemas.microsoft.com/office/drawing/2014/main" id="{723343DE-BB48-4CCD-B8FC-8D99336A1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6700"/>
            <a:ext cx="3619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" name="TextBox 1">
            <a:extLst>
              <a:ext uri="{FF2B5EF4-FFF2-40B4-BE49-F238E27FC236}">
                <a16:creationId xmlns:a16="http://schemas.microsoft.com/office/drawing/2014/main" id="{48715205-46FA-42EA-87D1-29B7AB7C9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3" y="842963"/>
            <a:ext cx="55673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BroadcastActivity.java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用来实现</a:t>
            </a:r>
            <a:r>
              <a:rPr lang="zh-CN" altLang="en-US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发送广播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，代码如下：</a:t>
            </a:r>
          </a:p>
        </p:txBody>
      </p:sp>
      <p:sp>
        <p:nvSpPr>
          <p:cNvPr id="21507" name="TextBox 108">
            <a:extLst>
              <a:ext uri="{FF2B5EF4-FFF2-40B4-BE49-F238E27FC236}">
                <a16:creationId xmlns:a16="http://schemas.microsoft.com/office/drawing/2014/main" id="{6317BC9B-47A4-4FDE-A291-760BB92E5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386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7.1.4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广播的生命周期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08" name="TextBox 3">
            <a:extLst>
              <a:ext uri="{FF2B5EF4-FFF2-40B4-BE49-F238E27FC236}">
                <a16:creationId xmlns:a16="http://schemas.microsoft.com/office/drawing/2014/main" id="{708F885A-8FA2-45B9-9C3C-47A03DFC0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506538"/>
            <a:ext cx="872807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 sz="14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	     public void onClick(View v) {</a:t>
            </a:r>
          </a:p>
          <a:p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	           // TODO Auto-generated method stub</a:t>
            </a:r>
          </a:p>
          <a:p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       String Intent_Action = "</a:t>
            </a:r>
            <a:r>
              <a:rPr lang="en-US" altLang="zh-CN" sz="2000" b="1">
                <a:solidFill>
                  <a:srgbClr val="00B05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com.android.BroadcastReceiverDemo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";</a:t>
            </a:r>
          </a:p>
          <a:p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	           Intent intent = new Intent(Intent_Action);</a:t>
            </a:r>
          </a:p>
          <a:p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	           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sendBroadcast(intent);</a:t>
            </a:r>
          </a:p>
          <a:p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	           Log.e("BroadcastReceiver","sendbroadcast");</a:t>
            </a:r>
          </a:p>
          <a:p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	         }</a:t>
            </a:r>
          </a:p>
          <a:p>
            <a:endParaRPr lang="en-US" altLang="zh-CN" sz="14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2">
            <a:extLst>
              <a:ext uri="{FF2B5EF4-FFF2-40B4-BE49-F238E27FC236}">
                <a16:creationId xmlns:a16="http://schemas.microsoft.com/office/drawing/2014/main" id="{45D8F2AE-E0C9-404D-8F3F-1F53FE140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6700"/>
            <a:ext cx="3619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TextBox 108">
            <a:extLst>
              <a:ext uri="{FF2B5EF4-FFF2-40B4-BE49-F238E27FC236}">
                <a16:creationId xmlns:a16="http://schemas.microsoft.com/office/drawing/2014/main" id="{96FB4E97-A90C-4FB1-9C04-D4C5E0516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386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7.1.4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广播的生命周期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531" name="TextBox 1">
            <a:extLst>
              <a:ext uri="{FF2B5EF4-FFF2-40B4-BE49-F238E27FC236}">
                <a16:creationId xmlns:a16="http://schemas.microsoft.com/office/drawing/2014/main" id="{DC9842E3-DC71-462B-8E6D-7E490CB11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3" y="855663"/>
            <a:ext cx="7416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BroadcastReceiverActivity.java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用来实现</a:t>
            </a:r>
            <a:r>
              <a:rPr lang="zh-CN" altLang="en-US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接收广播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，代码如下：</a:t>
            </a:r>
          </a:p>
        </p:txBody>
      </p:sp>
      <p:sp>
        <p:nvSpPr>
          <p:cNvPr id="20485" name="矩形 3">
            <a:extLst>
              <a:ext uri="{FF2B5EF4-FFF2-40B4-BE49-F238E27FC236}">
                <a16:creationId xmlns:a16="http://schemas.microsoft.com/office/drawing/2014/main" id="{120C09E4-D0AE-4484-9812-FE7458E0F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495425"/>
            <a:ext cx="8402638" cy="329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zh-CN" sz="14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public class BroadcastReceiverActivity extends BroadcastReceiver {</a:t>
            </a:r>
          </a:p>
          <a:p>
            <a:pPr>
              <a:defRPr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@Override</a:t>
            </a:r>
          </a:p>
          <a:p>
            <a:pPr>
              <a:defRPr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public void 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onReceive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(Context context, Intent intent) {</a:t>
            </a:r>
          </a:p>
          <a:p>
            <a:pPr>
              <a:defRPr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	  // TODO Auto-generated method stub</a:t>
            </a:r>
          </a:p>
          <a:p>
            <a:pPr>
              <a:defRPr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	   String Intent_Action = intent.getAction();</a:t>
            </a:r>
          </a:p>
          <a:p>
            <a:pPr>
              <a:defRPr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	if("</a:t>
            </a:r>
            <a:r>
              <a:rPr lang="en-US" altLang="zh-CN" sz="2000" b="1">
                <a:solidFill>
                  <a:srgbClr val="00B05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com.android.BroadcastReceiverDemo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".equals(Intent_Action)){</a:t>
            </a:r>
          </a:p>
          <a:p>
            <a:pPr>
              <a:defRPr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	      Log.e("BroadcastReceiver","onReceive");</a:t>
            </a:r>
          </a:p>
          <a:p>
            <a:pPr>
              <a:defRPr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    }</a:t>
            </a:r>
          </a:p>
          <a:p>
            <a:pPr>
              <a:defRPr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}</a:t>
            </a:r>
          </a:p>
          <a:p>
            <a:pPr indent="266700">
              <a:defRPr/>
            </a:pPr>
            <a:endParaRPr lang="en-US" altLang="zh-CN" sz="14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2">
            <a:extLst>
              <a:ext uri="{FF2B5EF4-FFF2-40B4-BE49-F238E27FC236}">
                <a16:creationId xmlns:a16="http://schemas.microsoft.com/office/drawing/2014/main" id="{AC355F4A-42CA-4ACB-B8C0-A279F07E6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6700"/>
            <a:ext cx="3619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extBox 108">
            <a:extLst>
              <a:ext uri="{FF2B5EF4-FFF2-40B4-BE49-F238E27FC236}">
                <a16:creationId xmlns:a16="http://schemas.microsoft.com/office/drawing/2014/main" id="{E00783E2-34E2-41B1-A98B-590463575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2386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7.1.4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广播的生命周期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555" name="TextBox 1">
            <a:extLst>
              <a:ext uri="{FF2B5EF4-FFF2-40B4-BE49-F238E27FC236}">
                <a16:creationId xmlns:a16="http://schemas.microsoft.com/office/drawing/2014/main" id="{7047B1EA-92E9-4EA5-B0D3-E733AC3E5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996950"/>
            <a:ext cx="5472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AndriodManifest.xml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代码如下：</a:t>
            </a:r>
          </a:p>
        </p:txBody>
      </p:sp>
      <p:sp>
        <p:nvSpPr>
          <p:cNvPr id="23556" name="矩形 1">
            <a:extLst>
              <a:ext uri="{FF2B5EF4-FFF2-40B4-BE49-F238E27FC236}">
                <a16:creationId xmlns:a16="http://schemas.microsoft.com/office/drawing/2014/main" id="{1448EB4A-B7D7-4B3D-ABD4-C539E9A1D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952625"/>
            <a:ext cx="9013825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4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&lt;</a:t>
            </a:r>
            <a:r>
              <a:rPr lang="en-US" altLang="zh-CN" sz="2000" b="1">
                <a:solidFill>
                  <a:srgbClr val="00B05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receiver 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android:name=".BroadcastReceiverActivity"&gt;</a:t>
            </a:r>
          </a:p>
          <a:p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	  &lt;intent-filter &gt;</a:t>
            </a:r>
          </a:p>
          <a:p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	             &lt;action android:name="</a:t>
            </a:r>
            <a:r>
              <a:rPr lang="en-US" altLang="zh-CN" sz="2000" b="1">
                <a:solidFill>
                  <a:srgbClr val="00B05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com.android.BroadcastReceiverDemo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"/&gt;</a:t>
            </a:r>
          </a:p>
          <a:p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	  &lt;/intent-filter&gt;</a:t>
            </a:r>
          </a:p>
          <a:p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&lt;/</a:t>
            </a:r>
            <a:r>
              <a:rPr lang="en-US" altLang="zh-CN" sz="2000" b="1">
                <a:solidFill>
                  <a:srgbClr val="00B05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receiver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&gt;</a:t>
            </a:r>
          </a:p>
          <a:p>
            <a:endParaRPr lang="en-US" altLang="zh-CN" sz="14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2">
            <a:extLst>
              <a:ext uri="{FF2B5EF4-FFF2-40B4-BE49-F238E27FC236}">
                <a16:creationId xmlns:a16="http://schemas.microsoft.com/office/drawing/2014/main" id="{DF94C2B0-38E9-4915-82FB-3FA603A47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20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579" name="表格 3">
            <a:extLst>
              <a:ext uri="{FF2B5EF4-FFF2-40B4-BE49-F238E27FC236}">
                <a16:creationId xmlns:a16="http://schemas.microsoft.com/office/drawing/2014/main" id="{D2327ED2-712B-4A20-8F2F-AACAE031C3FA}"/>
              </a:ext>
            </a:extLst>
          </p:cNvPr>
          <p:cNvGraphicFramePr>
            <a:graphicFrameLocks noGrp="1"/>
          </p:cNvGraphicFramePr>
          <p:nvPr/>
        </p:nvGraphicFramePr>
        <p:xfrm>
          <a:off x="92075" y="1038225"/>
          <a:ext cx="8961438" cy="3068638"/>
        </p:xfrm>
        <a:graphic>
          <a:graphicData uri="http://schemas.openxmlformats.org/drawingml/2006/table">
            <a:tbl>
              <a:tblPr/>
              <a:tblGrid>
                <a:gridCol w="4346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5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常量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值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意义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android.intent.action.BOOT_COMPLETED  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ACTION_BOOT_COMPLETED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系统启动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5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android.intent.action.ACTION_TIME_CHANGED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ACTION_TIME_CHANGED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时间改变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android.intent.action.ACTION_DATE_CHANGED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ACTION_DATE_CHANGED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日期改变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1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android.intent.action.ACTION_TIMEZONE_CHANGED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ACTION_TIMEZONE_CHANGED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时区改变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5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android.intent.action.ACTION_BATTERY_LOW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ACTION_BATTERY_LOW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电量低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android.intent.action.ACTION_MEDIA_EJECT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ACTION_MEDIA_EJECT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插入或拔出外部媒体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1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android.intent.action.ACTION_MEDIA_BUTTON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ACTION_MEDIA_BUTTON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按下多媒体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5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android.intent.action.ACTION_PACKAGE_ADDED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ACTION_PACKAGE_ADDED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添加包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android.intent.action.ACTION_PACKAGE_REMOVED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ACTION_PACKAGE_REMOVED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删除包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61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android.intent.action.ACTION_POWER_CONNECTED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ACTION_POWER_CONNECTED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插上外部电源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49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android.intent.action.ACTION_POWER_DISCONNECTED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ACTION_POWER_DISCONNECTED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断开外部电源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8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android.provider.Telephony.SMS_RECEIVED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Telephony.SMS_RECEIVED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接收短信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8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android.intent.action.Send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Send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发送邮件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4640" name="文本框 1">
            <a:extLst>
              <a:ext uri="{FF2B5EF4-FFF2-40B4-BE49-F238E27FC236}">
                <a16:creationId xmlns:a16="http://schemas.microsoft.com/office/drawing/2014/main" id="{2D14EF95-A9A4-4C4D-9FC0-5FA2A512A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146050"/>
            <a:ext cx="304006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Android</a:t>
            </a:r>
            <a:r>
              <a:rPr lang="zh-CN" altLang="en-US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常见标准广播常量：</a:t>
            </a:r>
          </a:p>
        </p:txBody>
      </p:sp>
    </p:spTree>
    <p:custDataLst>
      <p:tags r:id="rId1"/>
    </p:custDataLst>
  </p:cSld>
  <p:clrMapOvr>
    <a:masterClrMapping/>
  </p:clrMapOvr>
  <p:transition spd="slow" advTm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2">
            <a:extLst>
              <a:ext uri="{FF2B5EF4-FFF2-40B4-BE49-F238E27FC236}">
                <a16:creationId xmlns:a16="http://schemas.microsoft.com/office/drawing/2014/main" id="{36C5B450-3F02-462D-AFDF-98068A154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6700"/>
            <a:ext cx="3619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TextBox 108">
            <a:extLst>
              <a:ext uri="{FF2B5EF4-FFF2-40B4-BE49-F238E27FC236}">
                <a16:creationId xmlns:a16="http://schemas.microsoft.com/office/drawing/2014/main" id="{221DA814-CF0D-467F-88E6-38B3110450F9}"/>
              </a:ext>
            </a:extLst>
          </p:cNvPr>
          <p:cNvSpPr/>
          <p:nvPr/>
        </p:nvSpPr>
        <p:spPr>
          <a:xfrm>
            <a:off x="539750" y="266700"/>
            <a:ext cx="4433888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7.2 </a:t>
            </a: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广播小实例 </a:t>
            </a:r>
            <a:r>
              <a:rPr lang="en-US" altLang="zh-CN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（动态，接收系统广播）</a:t>
            </a:r>
            <a:endParaRPr lang="zh-CN" altLang="en-US" dirty="0">
              <a:solidFill>
                <a:schemeClr val="tx2"/>
              </a:solidFill>
              <a:latin typeface="+mn-ea"/>
              <a:ea typeface="+mn-ea"/>
              <a:sym typeface="微软雅黑" panose="020B0503020204020204" pitchFamily="34" charset="-122"/>
            </a:endParaRPr>
          </a:p>
        </p:txBody>
      </p:sp>
      <p:sp>
        <p:nvSpPr>
          <p:cNvPr id="22532" name="矩形 3">
            <a:extLst>
              <a:ext uri="{FF2B5EF4-FFF2-40B4-BE49-F238E27FC236}">
                <a16:creationId xmlns:a16="http://schemas.microsoft.com/office/drawing/2014/main" id="{79036E2F-AE9B-452E-B355-3097552B3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915988"/>
            <a:ext cx="4918075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latin typeface="+mn-ea"/>
                <a:ea typeface="+mn-ea"/>
                <a:sym typeface="微软雅黑" panose="020B0503020204020204" pitchFamily="34" charset="-122"/>
              </a:rPr>
              <a:t>实例说明：</a:t>
            </a:r>
          </a:p>
          <a:p>
            <a:pPr eaLnBrk="1" hangingPunct="1">
              <a:defRPr/>
            </a:pPr>
            <a:endParaRPr lang="zh-CN" altLang="en-US" sz="2000" b="1" dirty="0">
              <a:latin typeface="+mn-ea"/>
              <a:ea typeface="+mn-ea"/>
              <a:sym typeface="微软雅黑" panose="020B0503020204020204" pitchFamily="34" charset="-122"/>
            </a:endParaRPr>
          </a:p>
          <a:p>
            <a:pPr marL="285750" indent="-285750" eaLnBrk="1" hangingPunct="1">
              <a:buFont typeface="Wingdings" panose="05000000000000000000" charset="0"/>
              <a:buChar char=""/>
              <a:defRPr/>
            </a:pPr>
            <a:r>
              <a:rPr lang="zh-CN" altLang="en-US" sz="2000" b="1" dirty="0">
                <a:latin typeface="+mn-ea"/>
                <a:ea typeface="+mn-ea"/>
                <a:sym typeface="微软雅黑" panose="020B0503020204020204" pitchFamily="34" charset="-122"/>
              </a:rPr>
              <a:t>调节模拟器电池电量</a:t>
            </a:r>
          </a:p>
          <a:p>
            <a:pPr marL="285750" indent="-285750" eaLnBrk="1" hangingPunct="1">
              <a:buFont typeface="Wingdings" panose="05000000000000000000" charset="0"/>
              <a:buChar char=""/>
              <a:defRPr/>
            </a:pPr>
            <a:r>
              <a:rPr lang="zh-CN" altLang="en-US" sz="2000" b="1" dirty="0">
                <a:latin typeface="+mn-ea"/>
                <a:ea typeface="+mn-ea"/>
                <a:sym typeface="微软雅黑" panose="020B0503020204020204" pitchFamily="34" charset="-122"/>
              </a:rPr>
              <a:t>电量发生改变会发出广播</a:t>
            </a:r>
          </a:p>
          <a:p>
            <a:pPr marL="285750" indent="-285750" eaLnBrk="1" hangingPunct="1">
              <a:buFont typeface="Wingdings" panose="05000000000000000000" charset="0"/>
              <a:buChar char=""/>
              <a:defRPr/>
            </a:pPr>
            <a:r>
              <a:rPr lang="zh-CN" altLang="en-US" sz="2000" b="1" dirty="0">
                <a:latin typeface="+mn-ea"/>
                <a:ea typeface="+mn-ea"/>
                <a:sym typeface="微软雅黑" panose="020B0503020204020204" pitchFamily="34" charset="-122"/>
              </a:rPr>
              <a:t>根据接收到的电量值做出响应</a:t>
            </a:r>
          </a:p>
        </p:txBody>
      </p:sp>
      <p:pic>
        <p:nvPicPr>
          <p:cNvPr id="25604" name="图片 1" descr="TIM截图20171020170212">
            <a:extLst>
              <a:ext uri="{FF2B5EF4-FFF2-40B4-BE49-F238E27FC236}">
                <a16:creationId xmlns:a16="http://schemas.microsoft.com/office/drawing/2014/main" id="{AF576A99-4611-43D0-8110-DFBEC2C0E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75" y="28575"/>
            <a:ext cx="2755900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文本框 2">
            <a:extLst>
              <a:ext uri="{FF2B5EF4-FFF2-40B4-BE49-F238E27FC236}">
                <a16:creationId xmlns:a16="http://schemas.microsoft.com/office/drawing/2014/main" id="{454B8B43-E32B-4751-8942-CB6BB2FDB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" y="3384550"/>
            <a:ext cx="586581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&lt;uses-permission android:name="android.permission.BATTERY_STATS"/&gt;</a:t>
            </a:r>
          </a:p>
        </p:txBody>
      </p:sp>
      <p:sp>
        <p:nvSpPr>
          <p:cNvPr id="25606" name="文本框 3">
            <a:extLst>
              <a:ext uri="{FF2B5EF4-FFF2-40B4-BE49-F238E27FC236}">
                <a16:creationId xmlns:a16="http://schemas.microsoft.com/office/drawing/2014/main" id="{1491F09B-6917-470D-B35C-D1976F92A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2857500"/>
            <a:ext cx="5740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Intent.ACTION_BATTERY_CHANGED</a:t>
            </a:r>
          </a:p>
        </p:txBody>
      </p:sp>
    </p:spTree>
    <p:custDataLst>
      <p:tags r:id="rId1"/>
    </p:custDataLst>
  </p:cSld>
  <p:clrMapOvr>
    <a:masterClrMapping/>
  </p:clrMapOvr>
  <p:transition spd="slow" advTm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2">
            <a:extLst>
              <a:ext uri="{FF2B5EF4-FFF2-40B4-BE49-F238E27FC236}">
                <a16:creationId xmlns:a16="http://schemas.microsoft.com/office/drawing/2014/main" id="{B8EB9DEC-7DD7-4041-8D23-3FB9EE64D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6700"/>
            <a:ext cx="3619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6" name="TextBox 108">
            <a:extLst>
              <a:ext uri="{FF2B5EF4-FFF2-40B4-BE49-F238E27FC236}">
                <a16:creationId xmlns:a16="http://schemas.microsoft.com/office/drawing/2014/main" id="{B4106AAE-7980-45C7-8F1F-2C2B5EA73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46624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7.2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广播小实例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（静态，接收自定义广播）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628" name="Rectangle 1">
            <a:extLst>
              <a:ext uri="{FF2B5EF4-FFF2-40B4-BE49-F238E27FC236}">
                <a16:creationId xmlns:a16="http://schemas.microsoft.com/office/drawing/2014/main" id="{BA69DCFA-534D-4BA3-B290-70FE732B8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" y="533400"/>
            <a:ext cx="4776788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+mn-ea"/>
                <a:ea typeface="+mn-ea"/>
                <a:sym typeface="微软雅黑" panose="020B0503020204020204" pitchFamily="34" charset="-122"/>
              </a:rPr>
              <a:t>广播接收者可以接收</a:t>
            </a:r>
            <a:r>
              <a:rPr lang="zh-CN" altLang="en-US" sz="2000" b="1" i="1" u="sng" dirty="0">
                <a:latin typeface="+mn-ea"/>
                <a:ea typeface="+mn-ea"/>
                <a:sym typeface="微软雅黑" panose="020B0503020204020204" pitchFamily="34" charset="-122"/>
              </a:rPr>
              <a:t>系统自带的广播</a:t>
            </a:r>
            <a:r>
              <a:rPr lang="zh-CN" altLang="en-US" sz="2000" dirty="0">
                <a:latin typeface="+mn-ea"/>
                <a:ea typeface="+mn-ea"/>
                <a:sym typeface="微软雅黑" panose="020B0503020204020204" pitchFamily="34" charset="-122"/>
              </a:rPr>
              <a:t>，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+mn-ea"/>
                <a:ea typeface="+mn-ea"/>
                <a:sym typeface="微软雅黑" panose="020B0503020204020204" pitchFamily="34" charset="-122"/>
              </a:rPr>
              <a:t>也可以接收</a:t>
            </a:r>
            <a:r>
              <a:rPr lang="zh-CN" altLang="en-US" sz="2000" b="1" i="1" u="sng" dirty="0">
                <a:latin typeface="+mn-ea"/>
                <a:ea typeface="+mn-ea"/>
                <a:sym typeface="微软雅黑" panose="020B0503020204020204" pitchFamily="34" charset="-122"/>
              </a:rPr>
              <a:t>自定义的广播</a:t>
            </a:r>
            <a:r>
              <a:rPr lang="zh-CN" altLang="en-US" sz="2000" dirty="0">
                <a:latin typeface="+mn-ea"/>
                <a:ea typeface="+mn-ea"/>
                <a:sym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30725" name="表格 4">
            <a:extLst>
              <a:ext uri="{FF2B5EF4-FFF2-40B4-BE49-F238E27FC236}">
                <a16:creationId xmlns:a16="http://schemas.microsoft.com/office/drawing/2014/main" id="{D683DB72-3379-4297-9FDE-E8C0E95C3ABE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1763713"/>
          <a:ext cx="5411788" cy="500062"/>
        </p:xfrm>
        <a:graphic>
          <a:graphicData uri="http://schemas.openxmlformats.org/drawingml/2006/table">
            <a:tbl>
              <a:tblPr/>
              <a:tblGrid>
                <a:gridCol w="5411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0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Times New Roman" panose="02020603050405020304" pitchFamily="18" charset="0"/>
                        </a:rPr>
                        <a:t>Intent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Times New Roman" panose="02020603050405020304" pitchFamily="18" charset="0"/>
                        </a:rPr>
                        <a:t>intent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Times New Roman" panose="02020603050405020304" pitchFamily="18" charset="0"/>
                        </a:rPr>
                        <a:t> = new Intent("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Times New Roman" panose="02020603050405020304" pitchFamily="18" charset="0"/>
                        </a:rPr>
                        <a:t>自定义广播内容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Times New Roman" panose="02020603050405020304" pitchFamily="18" charset="0"/>
                        </a:rPr>
                        <a:t>");</a:t>
                      </a:r>
                      <a:b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Times New Roman" panose="02020603050405020304" pitchFamily="18" charset="0"/>
                        </a:rPr>
                      </a:b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Times New Roman" panose="02020603050405020304" pitchFamily="18" charset="0"/>
                        </a:rPr>
                        <a:t>sendBroadcast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Times New Roman" panose="02020603050405020304" pitchFamily="18" charset="0"/>
                        </a:rPr>
                        <a:t>(intent);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6634" name="图片 1" descr="TIM截图20171020172025">
            <a:extLst>
              <a:ext uri="{FF2B5EF4-FFF2-40B4-BE49-F238E27FC236}">
                <a16:creationId xmlns:a16="http://schemas.microsoft.com/office/drawing/2014/main" id="{4D5DD514-019A-4172-B37D-925E987A8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75" y="79375"/>
            <a:ext cx="2882900" cy="51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5" name="文本框 2">
            <a:extLst>
              <a:ext uri="{FF2B5EF4-FFF2-40B4-BE49-F238E27FC236}">
                <a16:creationId xmlns:a16="http://schemas.microsoft.com/office/drawing/2014/main" id="{833BA82A-D349-45D4-81AF-522F3189D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863850"/>
            <a:ext cx="5411788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AutoNum type="arabicPeriod"/>
            </a:pPr>
            <a:r>
              <a:rPr lang="zh-CN" altLang="en-US"/>
              <a:t>创建一个自己的广播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/>
              <a:t>新建一个广播接收器，来接收自己发送的广播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/>
              <a:t>注册广播接收器</a:t>
            </a:r>
          </a:p>
        </p:txBody>
      </p:sp>
    </p:spTree>
    <p:custDataLst>
      <p:tags r:id="rId1"/>
    </p:custDataLst>
  </p:cSld>
  <p:clrMapOvr>
    <a:masterClrMapping/>
  </p:clrMapOvr>
  <p:transition spd="slow" advTm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图片 4" descr="2457331_082944614000_2.jpg">
            <a:extLst>
              <a:ext uri="{FF2B5EF4-FFF2-40B4-BE49-F238E27FC236}">
                <a16:creationId xmlns:a16="http://schemas.microsoft.com/office/drawing/2014/main" id="{FCCE6244-C91F-4BBD-A691-F1BAA260E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6075"/>
            <a:ext cx="67500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extBox 56">
            <a:extLst>
              <a:ext uri="{FF2B5EF4-FFF2-40B4-BE49-F238E27FC236}">
                <a16:creationId xmlns:a16="http://schemas.microsoft.com/office/drawing/2014/main" id="{9D4EDD5E-3E62-4CE0-B76B-719000C62793}"/>
              </a:ext>
            </a:extLst>
          </p:cNvPr>
          <p:cNvSpPr>
            <a:spLocks noChangeArrowheads="1"/>
          </p:cNvSpPr>
          <p:nvPr/>
        </p:nvSpPr>
        <p:spPr bwMode="auto">
          <a:xfrm rot="-240000">
            <a:off x="3873500" y="2230438"/>
            <a:ext cx="32131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END</a:t>
            </a:r>
            <a:r>
              <a:rPr lang="zh-CN" altLang="en-US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！</a:t>
            </a:r>
            <a:endParaRPr lang="en-US" altLang="zh-CN" sz="40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1" name="组合 16">
            <a:extLst>
              <a:ext uri="{FF2B5EF4-FFF2-40B4-BE49-F238E27FC236}">
                <a16:creationId xmlns:a16="http://schemas.microsoft.com/office/drawing/2014/main" id="{F571EC5D-5F7D-42B6-BC73-A7E76A81C2D7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009650"/>
            <a:ext cx="7496175" cy="674688"/>
            <a:chOff x="0" y="0"/>
            <a:chExt cx="7162269" cy="635728"/>
          </a:xfrm>
        </p:grpSpPr>
        <p:sp>
          <p:nvSpPr>
            <p:cNvPr id="10242" name="矩形 17">
              <a:extLst>
                <a:ext uri="{FF2B5EF4-FFF2-40B4-BE49-F238E27FC236}">
                  <a16:creationId xmlns:a16="http://schemas.microsoft.com/office/drawing/2014/main" id="{8568F6F5-E74B-4E45-A40C-394910E57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44853"/>
              <a:ext cx="7162269" cy="290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243" name="矩形 18">
              <a:extLst>
                <a:ext uri="{FF2B5EF4-FFF2-40B4-BE49-F238E27FC236}">
                  <a16:creationId xmlns:a16="http://schemas.microsoft.com/office/drawing/2014/main" id="{4D79278D-BB4A-4DA3-954D-79C977602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1" y="0"/>
              <a:ext cx="176520" cy="318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zh-CN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0244" name="TextBox 108">
            <a:extLst>
              <a:ext uri="{FF2B5EF4-FFF2-40B4-BE49-F238E27FC236}">
                <a16:creationId xmlns:a16="http://schemas.microsoft.com/office/drawing/2014/main" id="{2E82D8BF-D10D-4816-8436-DBCA26506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639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广播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7" name="矩形 32">
            <a:extLst>
              <a:ext uri="{FF2B5EF4-FFF2-40B4-BE49-F238E27FC236}">
                <a16:creationId xmlns:a16="http://schemas.microsoft.com/office/drawing/2014/main" id="{A47A4950-6689-48EC-BFEA-9E8D226A2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850900"/>
            <a:ext cx="8247063" cy="396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chemeClr val="hlink"/>
              </a:buClr>
              <a:defRPr/>
            </a:pPr>
            <a:r>
              <a:rPr sz="4000" b="1" dirty="0">
                <a:solidFill>
                  <a:srgbClr val="00B050"/>
                </a:solidFill>
                <a:sym typeface="微软雅黑" panose="020B0503020204020204" pitchFamily="34" charset="-122"/>
              </a:rPr>
              <a:t>广播  </a:t>
            </a:r>
            <a:r>
              <a:rPr lang="en-US" sz="4000" b="1" dirty="0">
                <a:solidFill>
                  <a:srgbClr val="00B050"/>
                </a:solidFill>
                <a:sym typeface="微软雅黑" panose="020B0503020204020204" pitchFamily="34" charset="-122"/>
              </a:rPr>
              <a:t>broadcast</a:t>
            </a:r>
          </a:p>
          <a:p>
            <a:pPr marL="628650" indent="-285750">
              <a:lnSpc>
                <a:spcPct val="150000"/>
              </a:lnSpc>
              <a:buClr>
                <a:srgbClr val="494B4D"/>
              </a:buClr>
              <a:buFont typeface="Wingdings" panose="05000000000000000000" charset="0"/>
              <a:buChar char=""/>
              <a:defRPr/>
            </a:pPr>
            <a:r>
              <a:rPr dirty="0">
                <a:solidFill>
                  <a:srgbClr val="000000"/>
                </a:solidFill>
                <a:sym typeface="微软雅黑" panose="020B0503020204020204" pitchFamily="34" charset="-122"/>
              </a:rPr>
              <a:t>全局监听器，Android四大组件之一</a:t>
            </a:r>
          </a:p>
          <a:p>
            <a:pPr marL="628650" indent="-285750">
              <a:lnSpc>
                <a:spcPct val="150000"/>
              </a:lnSpc>
              <a:buClr>
                <a:srgbClr val="494B4D"/>
              </a:buClr>
              <a:buFont typeface="Wingdings" panose="05000000000000000000" charset="0"/>
              <a:buChar char=""/>
              <a:defRPr/>
            </a:pPr>
            <a:r>
              <a:rPr dirty="0">
                <a:solidFill>
                  <a:srgbClr val="000000"/>
                </a:solidFill>
                <a:sym typeface="微软雅黑" panose="020B0503020204020204" pitchFamily="34" charset="-122"/>
              </a:rPr>
              <a:t>用于监听 / 接收 应用发出的广播消息，并做出响应</a:t>
            </a:r>
          </a:p>
          <a:p>
            <a:pPr>
              <a:lnSpc>
                <a:spcPct val="150000"/>
              </a:lnSpc>
              <a:buClr>
                <a:schemeClr val="hlink"/>
              </a:buClr>
              <a:defRPr/>
            </a:pPr>
            <a:endParaRPr dirty="0">
              <a:solidFill>
                <a:srgbClr val="000000"/>
              </a:solidFill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hlink"/>
              </a:buClr>
              <a:defRPr/>
            </a:pPr>
            <a:r>
              <a:rPr sz="2000" b="1" dirty="0">
                <a:solidFill>
                  <a:srgbClr val="00B050"/>
                </a:solidFill>
                <a:sym typeface="微软雅黑" panose="020B0503020204020204" pitchFamily="34" charset="-122"/>
              </a:rPr>
              <a:t>应用场景</a:t>
            </a:r>
          </a:p>
          <a:p>
            <a:pPr marL="628650" indent="-285750">
              <a:lnSpc>
                <a:spcPct val="150000"/>
              </a:lnSpc>
              <a:buClr>
                <a:srgbClr val="3D3F41"/>
              </a:buClr>
              <a:buFont typeface="Wingdings" panose="05000000000000000000" charset="0"/>
              <a:buChar char=""/>
              <a:defRPr/>
            </a:pPr>
            <a:r>
              <a:rPr dirty="0">
                <a:solidFill>
                  <a:srgbClr val="000000"/>
                </a:solidFill>
                <a:sym typeface="微软雅黑" panose="020B0503020204020204" pitchFamily="34" charset="-122"/>
              </a:rPr>
              <a:t>不同组件之间通信（包括应用内 / 不同应用之间）</a:t>
            </a:r>
          </a:p>
          <a:p>
            <a:pPr marL="628650" indent="-285750">
              <a:lnSpc>
                <a:spcPct val="150000"/>
              </a:lnSpc>
              <a:buClr>
                <a:srgbClr val="3D3F41"/>
              </a:buClr>
              <a:buFont typeface="Wingdings" panose="05000000000000000000" charset="0"/>
              <a:buChar char=""/>
              <a:defRPr/>
            </a:pPr>
            <a:r>
              <a:rPr dirty="0">
                <a:solidFill>
                  <a:srgbClr val="000000"/>
                </a:solidFill>
                <a:sym typeface="微软雅黑" panose="020B0503020204020204" pitchFamily="34" charset="-122"/>
              </a:rPr>
              <a:t>与 Android 系统在特定情况下的通信</a:t>
            </a:r>
            <a:r>
              <a:rPr lang="zh-CN" dirty="0">
                <a:solidFill>
                  <a:srgbClr val="000000"/>
                </a:solidFill>
                <a:sym typeface="微软雅黑" panose="020B0503020204020204" pitchFamily="34" charset="-122"/>
              </a:rPr>
              <a:t>。</a:t>
            </a:r>
            <a:r>
              <a:rPr dirty="0">
                <a:solidFill>
                  <a:srgbClr val="000000"/>
                </a:solidFill>
                <a:sym typeface="微软雅黑" panose="020B0503020204020204" pitchFamily="34" charset="-122"/>
              </a:rPr>
              <a:t>如当电话呼入时、网络可用时</a:t>
            </a:r>
            <a:r>
              <a:rPr lang="zh-CN" dirty="0">
                <a:solidFill>
                  <a:srgbClr val="000000"/>
                </a:solidFill>
                <a:sym typeface="微软雅黑" panose="020B0503020204020204" pitchFamily="34" charset="-122"/>
              </a:rPr>
              <a:t>。</a:t>
            </a:r>
          </a:p>
          <a:p>
            <a:pPr marL="628650" indent="-285750">
              <a:lnSpc>
                <a:spcPct val="150000"/>
              </a:lnSpc>
              <a:buClr>
                <a:srgbClr val="3D3F41"/>
              </a:buClr>
              <a:buFont typeface="Wingdings" panose="05000000000000000000" charset="0"/>
              <a:buChar char=""/>
              <a:defRPr/>
            </a:pPr>
            <a:r>
              <a:rPr dirty="0">
                <a:solidFill>
                  <a:srgbClr val="000000"/>
                </a:solidFill>
                <a:sym typeface="微软雅黑" panose="020B0503020204020204" pitchFamily="34" charset="-122"/>
              </a:rPr>
              <a:t>多线程通信</a:t>
            </a:r>
          </a:p>
        </p:txBody>
      </p:sp>
      <p:pic>
        <p:nvPicPr>
          <p:cNvPr id="10246" name="Picture 2">
            <a:extLst>
              <a:ext uri="{FF2B5EF4-FFF2-40B4-BE49-F238E27FC236}">
                <a16:creationId xmlns:a16="http://schemas.microsoft.com/office/drawing/2014/main" id="{C10E1637-B2E8-41AC-9061-18ADD2E96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6700"/>
            <a:ext cx="3619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内容占位符 6" descr="944365-0896ba8d9155140e">
            <a:extLst>
              <a:ext uri="{FF2B5EF4-FFF2-40B4-BE49-F238E27FC236}">
                <a16:creationId xmlns:a16="http://schemas.microsoft.com/office/drawing/2014/main" id="{2514DB2F-C9C9-451E-9316-B4B2963265AE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038225"/>
            <a:ext cx="8901113" cy="1693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标题 5">
            <a:extLst>
              <a:ext uri="{FF2B5EF4-FFF2-40B4-BE49-F238E27FC236}">
                <a16:creationId xmlns:a16="http://schemas.microsoft.com/office/drawing/2014/main" id="{F345A5ED-F5E7-4391-AE8F-7365471B45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zh-CN" altLang="en-US"/>
              <a:t>模型中有3个角色</a:t>
            </a:r>
          </a:p>
        </p:txBody>
      </p:sp>
      <p:sp>
        <p:nvSpPr>
          <p:cNvPr id="11267" name="文本框 7">
            <a:extLst>
              <a:ext uri="{FF2B5EF4-FFF2-40B4-BE49-F238E27FC236}">
                <a16:creationId xmlns:a16="http://schemas.microsoft.com/office/drawing/2014/main" id="{5E034ADF-B0F6-4873-AE9E-D3309E69A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" y="3155950"/>
            <a:ext cx="59690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"/>
            </a:pPr>
            <a:r>
              <a:rPr lang="zh-CN" altLang="en-US"/>
              <a:t>消息订阅者（广播接收者）</a:t>
            </a:r>
          </a:p>
          <a:p>
            <a:pPr>
              <a:buFont typeface="Wingdings" panose="05000000000000000000" pitchFamily="2" charset="2"/>
              <a:buChar char=""/>
            </a:pPr>
            <a:r>
              <a:rPr lang="zh-CN" altLang="en-US"/>
              <a:t>消息发布者（广播发布者）</a:t>
            </a:r>
          </a:p>
          <a:p>
            <a:pPr>
              <a:buFont typeface="Wingdings" panose="05000000000000000000" pitchFamily="2" charset="2"/>
              <a:buChar char=""/>
            </a:pPr>
            <a:r>
              <a:rPr lang="zh-CN" altLang="en-US"/>
              <a:t>消息中心（AMS，即Activity Manager Service）</a:t>
            </a:r>
          </a:p>
        </p:txBody>
      </p:sp>
      <p:sp>
        <p:nvSpPr>
          <p:cNvPr id="11268" name="文本框 8">
            <a:extLst>
              <a:ext uri="{FF2B5EF4-FFF2-40B4-BE49-F238E27FC236}">
                <a16:creationId xmlns:a16="http://schemas.microsoft.com/office/drawing/2014/main" id="{31047B60-AE6E-42B5-91F2-EA9573320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8" y="4673600"/>
            <a:ext cx="83835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000" b="1"/>
              <a:t>特别注意：广播发送者 和 广播接收者的执行是</a:t>
            </a:r>
            <a:r>
              <a:rPr lang="zh-CN" altLang="en-US" sz="1000" b="1" u="sng"/>
              <a:t>异步</a:t>
            </a:r>
            <a:r>
              <a:rPr lang="zh-CN" altLang="en-US" sz="1000" b="1"/>
              <a:t>的，发出去的广播不会关心有无接收者接收，也不确定接收者到底是何时才能接收到。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Box 108">
            <a:extLst>
              <a:ext uri="{FF2B5EF4-FFF2-40B4-BE49-F238E27FC236}">
                <a16:creationId xmlns:a16="http://schemas.microsoft.com/office/drawing/2014/main" id="{DB7FD146-A9BE-4997-964F-3A9C9B6D29C6}"/>
              </a:ext>
            </a:extLst>
          </p:cNvPr>
          <p:cNvSpPr/>
          <p:nvPr/>
        </p:nvSpPr>
        <p:spPr>
          <a:xfrm>
            <a:off x="539750" y="266700"/>
            <a:ext cx="42449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7.1.1 </a:t>
            </a: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发送广播 </a:t>
            </a:r>
            <a:r>
              <a:rPr lang="en-US" altLang="zh-CN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  <a:sym typeface="+mn-ea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  <a:sym typeface="+mn-ea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  <a:sym typeface="+mn-ea"/>
              </a:rPr>
              <a:t>）发送广播的方法  </a:t>
            </a:r>
            <a:endParaRPr lang="en-US" altLang="zh-CN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D924A0DB-3C89-4132-BA1A-04626FDD7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6700"/>
            <a:ext cx="3619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文本框 1">
            <a:extLst>
              <a:ext uri="{FF2B5EF4-FFF2-40B4-BE49-F238E27FC236}">
                <a16:creationId xmlns:a16="http://schemas.microsoft.com/office/drawing/2014/main" id="{773A0A5A-0312-4498-AC94-A6907531F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46138"/>
            <a:ext cx="8566150" cy="461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B050"/>
                </a:solidFill>
              </a:rPr>
              <a:t>1、 普通广播：</a:t>
            </a:r>
            <a:r>
              <a:rPr lang="zh-CN" altLang="en-US" sz="2000" b="1">
                <a:solidFill>
                  <a:srgbClr val="00B050"/>
                </a:solidFill>
                <a:sym typeface="微软雅黑" panose="020B0503020204020204" pitchFamily="34" charset="-122"/>
              </a:rPr>
              <a:t>sendBroadcast</a:t>
            </a:r>
            <a:endParaRPr lang="en-US" altLang="zh-CN" sz="20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r>
              <a:rPr lang="en-US" altLang="zh-CN"/>
              <a:t>	</a:t>
            </a:r>
          </a:p>
          <a:p>
            <a:r>
              <a:rPr lang="en-US" altLang="zh-CN"/>
              <a:t>	</a:t>
            </a:r>
            <a:r>
              <a:rPr lang="zh-CN" altLang="en-US"/>
              <a:t>依次传递</a:t>
            </a:r>
          </a:p>
          <a:p>
            <a:endParaRPr lang="zh-CN" altLang="en-US"/>
          </a:p>
          <a:p>
            <a:r>
              <a:rPr lang="zh-CN" altLang="en-US" sz="2000" b="1">
                <a:solidFill>
                  <a:srgbClr val="00B050"/>
                </a:solidFill>
              </a:rPr>
              <a:t>2、 有序广播：</a:t>
            </a:r>
            <a:r>
              <a:rPr lang="zh-CN" altLang="en-US" sz="2000" b="1">
                <a:solidFill>
                  <a:srgbClr val="00B050"/>
                </a:solidFill>
                <a:sym typeface="微软雅黑" panose="020B0503020204020204" pitchFamily="34" charset="-122"/>
              </a:rPr>
              <a:t>sendOrderedBroadcast</a:t>
            </a:r>
            <a:endParaRPr lang="zh-CN" altLang="en-US"/>
          </a:p>
          <a:p>
            <a:r>
              <a:rPr lang="en-US" altLang="zh-CN"/>
              <a:t>	</a:t>
            </a:r>
          </a:p>
          <a:p>
            <a:r>
              <a:rPr lang="en-US" altLang="zh-CN"/>
              <a:t>	</a:t>
            </a:r>
            <a:r>
              <a:rPr lang="zh-CN" altLang="en-US"/>
              <a:t>处理顺序是按照不同优先级来区分</a:t>
            </a:r>
          </a:p>
          <a:p>
            <a:endParaRPr lang="zh-CN" altLang="en-US"/>
          </a:p>
          <a:p>
            <a:r>
              <a:rPr lang="zh-CN" altLang="en-US" sz="2000" b="1">
                <a:solidFill>
                  <a:srgbClr val="00B050"/>
                </a:solidFill>
              </a:rPr>
              <a:t>3、 粘性广播：</a:t>
            </a:r>
            <a:r>
              <a:rPr lang="zh-CN" altLang="en-US" sz="2000" b="1">
                <a:solidFill>
                  <a:srgbClr val="00B050"/>
                </a:solidFill>
                <a:sym typeface="微软雅黑" panose="020B0503020204020204" pitchFamily="34" charset="-122"/>
              </a:rPr>
              <a:t>sendStickyBroadcast</a:t>
            </a:r>
            <a:endParaRPr lang="zh-CN" altLang="en-US"/>
          </a:p>
          <a:p>
            <a:r>
              <a:rPr lang="en-US" altLang="zh-CN"/>
              <a:t>	</a:t>
            </a:r>
          </a:p>
          <a:p>
            <a:r>
              <a:rPr lang="en-US" altLang="zh-CN"/>
              <a:t>	</a:t>
            </a:r>
            <a:r>
              <a:rPr lang="zh-CN" altLang="en-US"/>
              <a:t>在Android 5.0 &amp; API 21中已经失效，不建议使用。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slow"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2">
            <a:extLst>
              <a:ext uri="{FF2B5EF4-FFF2-40B4-BE49-F238E27FC236}">
                <a16:creationId xmlns:a16="http://schemas.microsoft.com/office/drawing/2014/main" id="{8EB1ED84-C388-4F21-8107-F2F7C18A1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6700"/>
            <a:ext cx="3619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Box 5">
            <a:extLst>
              <a:ext uri="{FF2B5EF4-FFF2-40B4-BE49-F238E27FC236}">
                <a16:creationId xmlns:a16="http://schemas.microsoft.com/office/drawing/2014/main" id="{C2DB0F8F-5792-4FE8-BBCB-4670BBFC8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939800"/>
            <a:ext cx="878681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latin typeface="+mn-ea"/>
                <a:ea typeface="+mn-ea"/>
                <a:sym typeface="微软雅黑" panose="020B0503020204020204" pitchFamily="34" charset="-122"/>
              </a:rPr>
              <a:t>  </a:t>
            </a:r>
            <a:endParaRPr lang="en-US" altLang="zh-CN" sz="1600" dirty="0">
              <a:latin typeface="+mn-ea"/>
              <a:ea typeface="+mn-ea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latin typeface="+mn-ea"/>
                <a:ea typeface="+mn-ea"/>
                <a:sym typeface="微软雅黑" panose="020B0503020204020204" pitchFamily="34" charset="-122"/>
              </a:rPr>
              <a:t>在构造</a:t>
            </a:r>
            <a:r>
              <a:rPr lang="en-US" altLang="zh-CN" sz="2000" dirty="0">
                <a:latin typeface="+mn-ea"/>
                <a:ea typeface="+mn-ea"/>
                <a:sym typeface="微软雅黑" panose="020B0503020204020204" pitchFamily="34" charset="-122"/>
              </a:rPr>
              <a:t>Intent</a:t>
            </a:r>
            <a:r>
              <a:rPr lang="zh-CN" altLang="en-US" sz="2000" dirty="0">
                <a:latin typeface="+mn-ea"/>
                <a:ea typeface="+mn-ea"/>
                <a:sym typeface="微软雅黑" panose="020B0503020204020204" pitchFamily="34" charset="-122"/>
              </a:rPr>
              <a:t>时必须用一个</a:t>
            </a:r>
            <a:r>
              <a:rPr lang="zh-CN" altLang="en-US" sz="2000" b="1" dirty="0">
                <a:solidFill>
                  <a:srgbClr val="00B050"/>
                </a:solidFill>
                <a:latin typeface="+mn-ea"/>
                <a:ea typeface="+mn-ea"/>
                <a:sym typeface="微软雅黑" panose="020B0503020204020204" pitchFamily="34" charset="-122"/>
              </a:rPr>
              <a:t>全局唯一的字符串标识</a:t>
            </a:r>
            <a:r>
              <a:rPr lang="zh-CN" altLang="en-US" sz="2000" dirty="0">
                <a:latin typeface="+mn-ea"/>
                <a:ea typeface="+mn-ea"/>
                <a:sym typeface="微软雅黑" panose="020B0503020204020204" pitchFamily="34" charset="-122"/>
              </a:rPr>
              <a:t>其要执行的动作</a:t>
            </a:r>
            <a:endParaRPr lang="zh-CN" altLang="en-US" sz="2000" b="1" dirty="0">
              <a:latin typeface="+mn-ea"/>
              <a:ea typeface="+mn-ea"/>
              <a:sym typeface="微软雅黑" panose="020B0503020204020204" pitchFamily="34" charset="-122"/>
            </a:endParaRPr>
          </a:p>
        </p:txBody>
      </p:sp>
      <p:graphicFrame>
        <p:nvGraphicFramePr>
          <p:cNvPr id="9221" name="表格 1">
            <a:extLst>
              <a:ext uri="{FF2B5EF4-FFF2-40B4-BE49-F238E27FC236}">
                <a16:creationId xmlns:a16="http://schemas.microsoft.com/office/drawing/2014/main" id="{96A59397-4433-4133-84AF-9EC7A348766A}"/>
              </a:ext>
            </a:extLst>
          </p:cNvPr>
          <p:cNvGraphicFramePr>
            <a:graphicFrameLocks noGrp="1"/>
          </p:cNvGraphicFramePr>
          <p:nvPr/>
        </p:nvGraphicFramePr>
        <p:xfrm>
          <a:off x="347663" y="2114550"/>
          <a:ext cx="8245475" cy="1439863"/>
        </p:xfrm>
        <a:graphic>
          <a:graphicData uri="http://schemas.openxmlformats.org/drawingml/2006/table">
            <a:tbl>
              <a:tblPr/>
              <a:tblGrid>
                <a:gridCol w="824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9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2667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String Intent_Action =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com.android.BroadcastReceiverDemo;</a:t>
                      </a: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Intent intent = new Intent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Intent_Action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）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;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Intent.putExtra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“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参数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”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，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“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参数值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”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）；</a:t>
                      </a: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SendBroadcast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intent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）；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45" name="TextBox 108">
            <a:extLst>
              <a:ext uri="{FF2B5EF4-FFF2-40B4-BE49-F238E27FC236}">
                <a16:creationId xmlns:a16="http://schemas.microsoft.com/office/drawing/2014/main" id="{C53D3742-0182-4C6B-AFAC-379BBA5F9C5F}"/>
              </a:ext>
            </a:extLst>
          </p:cNvPr>
          <p:cNvSpPr/>
          <p:nvPr/>
        </p:nvSpPr>
        <p:spPr>
          <a:xfrm>
            <a:off x="539750" y="266700"/>
            <a:ext cx="392112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7.1.1 </a:t>
            </a: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发送广播 </a:t>
            </a:r>
            <a:r>
              <a:rPr lang="en-US" altLang="zh-CN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（3）发送广播示例</a:t>
            </a:r>
            <a:r>
              <a:rPr lang="zh-CN" altLang="en-US" dirty="0">
                <a:latin typeface="+mn-ea"/>
                <a:ea typeface="+mn-ea"/>
                <a:sym typeface="微软雅黑" panose="020B0503020204020204" pitchFamily="34" charset="-122"/>
              </a:rPr>
              <a:t> </a:t>
            </a:r>
            <a:endParaRPr lang="en-US" altLang="zh-CN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>
            <a:extLst>
              <a:ext uri="{FF2B5EF4-FFF2-40B4-BE49-F238E27FC236}">
                <a16:creationId xmlns:a16="http://schemas.microsoft.com/office/drawing/2014/main" id="{27587797-A450-4855-8A8A-DA55E9874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6700"/>
            <a:ext cx="3619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extBox 108">
            <a:extLst>
              <a:ext uri="{FF2B5EF4-FFF2-40B4-BE49-F238E27FC236}">
                <a16:creationId xmlns:a16="http://schemas.microsoft.com/office/drawing/2014/main" id="{54DC5380-FDFE-4409-9963-339B39100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1693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7.1.2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接收广播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2BC78F94-4ADF-40CE-9A2C-75F53B22C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060450"/>
            <a:ext cx="8001000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charset="0"/>
              <a:buNone/>
              <a:defRPr/>
            </a:pPr>
            <a:r>
              <a:rPr lang="zh-CN" altLang="en-US" sz="2400" dirty="0">
                <a:latin typeface="+mn-ea"/>
                <a:ea typeface="+mn-ea"/>
                <a:sym typeface="微软雅黑" panose="020B0503020204020204" pitchFamily="34" charset="-122"/>
              </a:rPr>
              <a:t>广播接收器自定义实现：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charset="0"/>
              <a:buChar char=""/>
              <a:defRPr/>
            </a:pPr>
            <a:r>
              <a:rPr lang="zh-CN" altLang="en-US" dirty="0">
                <a:latin typeface="+mn-ea"/>
                <a:ea typeface="+mn-ea"/>
                <a:sym typeface="微软雅黑" panose="020B0503020204020204" pitchFamily="34" charset="-122"/>
              </a:rPr>
              <a:t>继承</a:t>
            </a:r>
            <a:r>
              <a:rPr lang="en-US" altLang="zh-CN" b="1" dirty="0" err="1">
                <a:latin typeface="+mn-ea"/>
                <a:ea typeface="+mn-ea"/>
                <a:sym typeface="微软雅黑" panose="020B0503020204020204" pitchFamily="34" charset="-122"/>
              </a:rPr>
              <a:t>BroadcastReceiver</a:t>
            </a:r>
            <a:r>
              <a:rPr lang="zh-CN" altLang="en-US" dirty="0">
                <a:latin typeface="+mn-ea"/>
                <a:ea typeface="+mn-ea"/>
                <a:sym typeface="微软雅黑" panose="020B0503020204020204" pitchFamily="34" charset="-122"/>
              </a:rPr>
              <a:t>类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charset="0"/>
              <a:buChar char=""/>
              <a:defRPr/>
            </a:pPr>
            <a:r>
              <a:rPr lang="zh-CN" altLang="en-US" dirty="0">
                <a:latin typeface="+mn-ea"/>
                <a:ea typeface="+mn-ea"/>
                <a:sym typeface="微软雅黑" panose="020B0503020204020204" pitchFamily="34" charset="-122"/>
              </a:rPr>
              <a:t>覆盖</a:t>
            </a:r>
            <a:r>
              <a:rPr lang="en-US" altLang="zh-CN" b="1" dirty="0" err="1">
                <a:solidFill>
                  <a:srgbClr val="0070C0"/>
                </a:solidFill>
                <a:latin typeface="+mn-ea"/>
                <a:ea typeface="+mn-ea"/>
                <a:sym typeface="微软雅黑" panose="020B0503020204020204" pitchFamily="34" charset="-122"/>
              </a:rPr>
              <a:t>onReceiver</a:t>
            </a:r>
            <a:r>
              <a:rPr lang="en-US" altLang="zh-CN" dirty="0">
                <a:latin typeface="+mn-ea"/>
                <a:ea typeface="+mn-ea"/>
                <a:sym typeface="微软雅黑" panose="020B0503020204020204" pitchFamily="34" charset="-122"/>
              </a:rPr>
              <a:t>()</a:t>
            </a:r>
            <a:r>
              <a:rPr lang="zh-CN" altLang="en-US" dirty="0">
                <a:latin typeface="+mn-ea"/>
                <a:ea typeface="+mn-ea"/>
                <a:sym typeface="微软雅黑" panose="020B0503020204020204" pitchFamily="34" charset="-122"/>
              </a:rPr>
              <a:t>方法，在该方法中实现对广播事件的相关处理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charset="0"/>
              <a:buChar char=""/>
              <a:defRPr/>
            </a:pPr>
            <a:r>
              <a:rPr lang="en-US" altLang="zh-CN" dirty="0">
                <a:latin typeface="+mn-ea"/>
                <a:ea typeface="+mn-ea"/>
                <a:sym typeface="微软雅黑" panose="020B0503020204020204" pitchFamily="34" charset="-122"/>
              </a:rPr>
              <a:t>Android</a:t>
            </a:r>
            <a:r>
              <a:rPr lang="zh-CN" altLang="en-US" dirty="0">
                <a:latin typeface="+mn-ea"/>
                <a:ea typeface="+mn-ea"/>
                <a:sym typeface="微软雅黑" panose="020B0503020204020204" pitchFamily="34" charset="-122"/>
              </a:rPr>
              <a:t>系统接收到与之匹配的广播消息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rgbClr val="3D3F41"/>
              </a:buClr>
              <a:buFont typeface="Wingdings" panose="05000000000000000000" charset="0"/>
              <a:buChar char=""/>
              <a:defRPr/>
            </a:pPr>
            <a:r>
              <a:rPr lang="zh-CN" altLang="en-US" dirty="0">
                <a:latin typeface="+mn-ea"/>
                <a:ea typeface="+mn-ea"/>
                <a:sym typeface="微软雅黑" panose="020B0503020204020204" pitchFamily="34" charset="-122"/>
              </a:rPr>
              <a:t>自动启动对应的</a:t>
            </a:r>
            <a:r>
              <a:rPr lang="en-US" altLang="zh-CN" dirty="0" err="1">
                <a:latin typeface="+mn-ea"/>
                <a:ea typeface="+mn-ea"/>
                <a:sym typeface="微软雅黑" panose="020B0503020204020204" pitchFamily="34" charset="-122"/>
              </a:rPr>
              <a:t>BroadcastReceiver</a:t>
            </a:r>
            <a:r>
              <a:rPr lang="zh-CN" altLang="en-US" dirty="0">
                <a:latin typeface="+mn-ea"/>
                <a:ea typeface="+mn-ea"/>
                <a:sym typeface="微软雅黑" panose="020B0503020204020204" pitchFamily="34" charset="-122"/>
              </a:rPr>
              <a:t>接收广播</a:t>
            </a:r>
            <a:endParaRPr lang="en-US" altLang="zh-CN" dirty="0">
              <a:latin typeface="+mn-ea"/>
              <a:ea typeface="+mn-ea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>
            <a:extLst>
              <a:ext uri="{FF2B5EF4-FFF2-40B4-BE49-F238E27FC236}">
                <a16:creationId xmlns:a16="http://schemas.microsoft.com/office/drawing/2014/main" id="{060D6F14-9359-4D93-9885-DC2BBE860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6700"/>
            <a:ext cx="3619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TextBox 20">
            <a:extLst>
              <a:ext uri="{FF2B5EF4-FFF2-40B4-BE49-F238E27FC236}">
                <a16:creationId xmlns:a16="http://schemas.microsoft.com/office/drawing/2014/main" id="{CF07073A-3D95-4316-87D8-6F0522693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225" y="1327150"/>
            <a:ext cx="7715250" cy="230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sym typeface="Arial" panose="020B0604020202020204" pitchFamily="34" charset="0"/>
              </a:rPr>
              <a:t>public class MyBroadcastReceiver extends </a:t>
            </a:r>
            <a:r>
              <a:rPr lang="en-US" altLang="zh-CN" sz="1600" b="1">
                <a:solidFill>
                  <a:srgbClr val="00B050"/>
                </a:solidFill>
                <a:sym typeface="Arial" panose="020B0604020202020204" pitchFamily="34" charset="0"/>
              </a:rPr>
              <a:t>BroadcastReceiver </a:t>
            </a:r>
            <a:r>
              <a:rPr lang="en-US" altLang="zh-CN" sz="1600">
                <a:sym typeface="Arial" panose="020B0604020202020204" pitchFamily="34" charset="0"/>
              </a:rPr>
              <a:t>{ </a:t>
            </a:r>
            <a:endParaRPr lang="zh-CN" altLang="en-US" sz="1600">
              <a:sym typeface="Arial" panose="020B0604020202020204" pitchFamily="34" charset="0"/>
            </a:endParaRPr>
          </a:p>
          <a:p>
            <a:r>
              <a:rPr lang="en-US" altLang="zh-CN" sz="1600">
                <a:sym typeface="Arial" panose="020B0604020202020204" pitchFamily="34" charset="0"/>
              </a:rPr>
              <a:t>   </a:t>
            </a:r>
            <a:endParaRPr lang="zh-CN" altLang="en-US" sz="1600">
              <a:sym typeface="Arial" panose="020B0604020202020204" pitchFamily="34" charset="0"/>
            </a:endParaRPr>
          </a:p>
          <a:p>
            <a:r>
              <a:rPr lang="zh-CN" altLang="en-US" sz="1600">
                <a:sym typeface="Arial" panose="020B0604020202020204" pitchFamily="34" charset="0"/>
              </a:rPr>
              <a:t>    </a:t>
            </a:r>
            <a:r>
              <a:rPr lang="en-US" altLang="zh-CN" sz="1600">
                <a:sym typeface="Arial" panose="020B0604020202020204" pitchFamily="34" charset="0"/>
              </a:rPr>
              <a:t>String  Intent_Action = com.android.BroadcastReceiverDemo; // action</a:t>
            </a:r>
            <a:r>
              <a:rPr lang="zh-CN" altLang="en-US" sz="1600">
                <a:sym typeface="Arial" panose="020B0604020202020204" pitchFamily="34" charset="0"/>
              </a:rPr>
              <a:t>名称</a:t>
            </a:r>
          </a:p>
          <a:p>
            <a:r>
              <a:rPr lang="zh-CN" altLang="en-US" sz="1600">
                <a:sym typeface="Arial" panose="020B0604020202020204" pitchFamily="34" charset="0"/>
              </a:rPr>
              <a:t> </a:t>
            </a:r>
          </a:p>
          <a:p>
            <a:r>
              <a:rPr lang="en-US" altLang="zh-CN" sz="1600">
                <a:sym typeface="Arial" panose="020B0604020202020204" pitchFamily="34" charset="0"/>
              </a:rPr>
              <a:t>    public void </a:t>
            </a:r>
            <a:r>
              <a:rPr lang="en-US" altLang="zh-CN" sz="1600" b="1">
                <a:solidFill>
                  <a:srgbClr val="00B050"/>
                </a:solidFill>
                <a:sym typeface="Arial" panose="020B0604020202020204" pitchFamily="34" charset="0"/>
              </a:rPr>
              <a:t>onReceive</a:t>
            </a:r>
            <a:r>
              <a:rPr lang="en-US" altLang="zh-CN" sz="1600">
                <a:sym typeface="Arial" panose="020B0604020202020204" pitchFamily="34" charset="0"/>
              </a:rPr>
              <a:t>(Context context, Intent intent) { </a:t>
            </a:r>
            <a:endParaRPr lang="zh-CN" altLang="en-US" sz="1600">
              <a:sym typeface="Arial" panose="020B0604020202020204" pitchFamily="34" charset="0"/>
            </a:endParaRPr>
          </a:p>
          <a:p>
            <a:r>
              <a:rPr lang="en-US" altLang="zh-CN" sz="1600">
                <a:sym typeface="Arial" panose="020B0604020202020204" pitchFamily="34" charset="0"/>
              </a:rPr>
              <a:t>      if ( intent.getAction().equals( Intent_Action)) { </a:t>
            </a:r>
            <a:endParaRPr lang="zh-CN" altLang="en-US" sz="1600">
              <a:sym typeface="Arial" panose="020B0604020202020204" pitchFamily="34" charset="0"/>
            </a:endParaRPr>
          </a:p>
          <a:p>
            <a:r>
              <a:rPr lang="en-US" altLang="zh-CN" sz="1600">
                <a:sym typeface="Arial" panose="020B0604020202020204" pitchFamily="34" charset="0"/>
              </a:rPr>
              <a:t>        //</a:t>
            </a:r>
            <a:r>
              <a:rPr lang="zh-CN" altLang="en-US" sz="1600">
                <a:sym typeface="Arial" panose="020B0604020202020204" pitchFamily="34" charset="0"/>
              </a:rPr>
              <a:t>相应事件的处理</a:t>
            </a:r>
          </a:p>
          <a:p>
            <a:r>
              <a:rPr lang="en-US" altLang="zh-CN" sz="1600">
                <a:sym typeface="Arial" panose="020B0604020202020204" pitchFamily="34" charset="0"/>
              </a:rPr>
              <a:t>      } </a:t>
            </a:r>
            <a:endParaRPr lang="zh-CN" altLang="en-US" sz="1600">
              <a:sym typeface="Arial" panose="020B0604020202020204" pitchFamily="34" charset="0"/>
            </a:endParaRPr>
          </a:p>
          <a:p>
            <a:endParaRPr lang="zh-CN" altLang="en-US" sz="1600">
              <a:sym typeface="Arial" panose="020B0604020202020204" pitchFamily="34" charset="0"/>
            </a:endParaRPr>
          </a:p>
        </p:txBody>
      </p:sp>
      <p:sp>
        <p:nvSpPr>
          <p:cNvPr id="8196" name="矩形 1">
            <a:extLst>
              <a:ext uri="{FF2B5EF4-FFF2-40B4-BE49-F238E27FC236}">
                <a16:creationId xmlns:a16="http://schemas.microsoft.com/office/drawing/2014/main" id="{77833678-6923-4E8F-BEFB-A23202CE9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842963"/>
            <a:ext cx="20113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广播接收的过程：</a:t>
            </a:r>
          </a:p>
        </p:txBody>
      </p:sp>
      <p:sp>
        <p:nvSpPr>
          <p:cNvPr id="8197" name="TextBox 21">
            <a:extLst>
              <a:ext uri="{FF2B5EF4-FFF2-40B4-BE49-F238E27FC236}">
                <a16:creationId xmlns:a16="http://schemas.microsoft.com/office/drawing/2014/main" id="{664154A2-BD5E-48E5-AB7E-9F475C2DE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3817938"/>
            <a:ext cx="8143875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400" dirty="0">
                <a:latin typeface="+mn-ea"/>
                <a:ea typeface="+mn-ea"/>
                <a:sym typeface="微软雅黑" panose="020B0503020204020204" pitchFamily="34" charset="-122"/>
              </a:rPr>
              <a:t>注意：</a:t>
            </a:r>
            <a:r>
              <a:rPr lang="en-US" altLang="zh-CN" sz="1400" dirty="0" err="1">
                <a:latin typeface="+mn-ea"/>
                <a:ea typeface="+mn-ea"/>
                <a:sym typeface="微软雅黑" panose="020B0503020204020204" pitchFamily="34" charset="-122"/>
              </a:rPr>
              <a:t>BroadcastReceiver</a:t>
            </a:r>
            <a:r>
              <a:rPr lang="zh-CN" altLang="en-US" sz="1400" dirty="0">
                <a:latin typeface="+mn-ea"/>
                <a:ea typeface="+mn-ea"/>
                <a:sym typeface="微软雅黑" panose="020B0503020204020204" pitchFamily="34" charset="-122"/>
              </a:rPr>
              <a:t>类中的</a:t>
            </a:r>
            <a:r>
              <a:rPr lang="en-US" altLang="zh-CN" sz="1400" dirty="0" err="1">
                <a:latin typeface="+mn-ea"/>
                <a:ea typeface="+mn-ea"/>
                <a:sym typeface="微软雅黑" panose="020B0503020204020204" pitchFamily="34" charset="-122"/>
              </a:rPr>
              <a:t>onReceiver</a:t>
            </a:r>
            <a:r>
              <a:rPr lang="en-US" altLang="zh-CN" sz="1400" dirty="0">
                <a:latin typeface="+mn-ea"/>
                <a:ea typeface="+mn-ea"/>
                <a:sym typeface="微软雅黑" panose="020B0503020204020204" pitchFamily="34" charset="-122"/>
              </a:rPr>
              <a:t>()</a:t>
            </a:r>
            <a:r>
              <a:rPr lang="zh-CN" altLang="en-US" sz="1400" dirty="0">
                <a:latin typeface="+mn-ea"/>
                <a:ea typeface="+mn-ea"/>
                <a:sym typeface="微软雅黑" panose="020B0503020204020204" pitchFamily="34" charset="-122"/>
              </a:rPr>
              <a:t>方法必须要在</a:t>
            </a:r>
            <a:r>
              <a:rPr lang="en-US" altLang="zh-CN" sz="1400" dirty="0">
                <a:latin typeface="+mn-ea"/>
                <a:ea typeface="+mn-ea"/>
                <a:sym typeface="微软雅黑" panose="020B0503020204020204" pitchFamily="34" charset="-122"/>
              </a:rPr>
              <a:t>10</a:t>
            </a:r>
            <a:r>
              <a:rPr lang="zh-CN" altLang="en-US" sz="1400" dirty="0">
                <a:latin typeface="+mn-ea"/>
                <a:ea typeface="+mn-ea"/>
                <a:sym typeface="微软雅黑" panose="020B0503020204020204" pitchFamily="34" charset="-122"/>
              </a:rPr>
              <a:t>秒钟内执行完事件，否则</a:t>
            </a:r>
            <a:r>
              <a:rPr lang="en-US" altLang="zh-CN" sz="1400" dirty="0">
                <a:latin typeface="+mn-ea"/>
                <a:ea typeface="+mn-ea"/>
                <a:sym typeface="微软雅黑" panose="020B0503020204020204" pitchFamily="34" charset="-122"/>
              </a:rPr>
              <a:t>Android</a:t>
            </a:r>
            <a:r>
              <a:rPr lang="zh-CN" altLang="en-US" sz="1400" dirty="0">
                <a:latin typeface="+mn-ea"/>
                <a:ea typeface="+mn-ea"/>
                <a:sym typeface="微软雅黑" panose="020B0503020204020204" pitchFamily="34" charset="-122"/>
              </a:rPr>
              <a:t>系统会认为该组件失去响应，并提示用户强行关闭该组件。因此，对于比较耗时的响应事件，可以另开一线程，单独进行事件的处理。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15365" name="TextBox 108">
            <a:extLst>
              <a:ext uri="{FF2B5EF4-FFF2-40B4-BE49-F238E27FC236}">
                <a16:creationId xmlns:a16="http://schemas.microsoft.com/office/drawing/2014/main" id="{A66703D8-EF66-49EF-AA00-0FD76ABA9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6700"/>
            <a:ext cx="1693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7.1.2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接收广播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1E120B-5676-43B2-8616-D86E4E5DA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25" y="915988"/>
            <a:ext cx="8655050" cy="3633787"/>
          </a:xfrm>
        </p:spPr>
        <p:txBody>
          <a:bodyPr>
            <a:noAutofit/>
          </a:bodyPr>
          <a:lstStyle/>
          <a:p>
            <a:pPr marL="0" indent="0" fontAlgn="auto">
              <a:buFont typeface="Wingdings" panose="05000000000000000000" pitchFamily="2" charset="2"/>
              <a:buNone/>
            </a:pPr>
            <a:r>
              <a: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应用程序无响应</a:t>
            </a:r>
          </a:p>
          <a:p>
            <a:pPr marL="0" indent="0" fontAlgn="auto">
              <a:buFont typeface="Wingdings" panose="05000000000000000000" pitchFamily="2" charset="2"/>
              <a:buNone/>
            </a:pPr>
            <a:endParaRPr lang="zh-CN" altLang="en-US" sz="2000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buFont typeface="Wingdings" panose="05000000000000000000" charset="0"/>
              <a:buChar char=""/>
            </a:pPr>
            <a:r>
              <a:rPr lang="zh-CN" altLang="en-US" sz="1600" b="1" noProof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应用程序有一段时间响应不够灵敏，系统会显示ANR对话框</a:t>
            </a: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fontAlgn="auto">
              <a:buFont typeface="Wingdings" panose="05000000000000000000" charset="0"/>
              <a:buChar char=""/>
            </a:pPr>
            <a:endParaRPr lang="zh-CN" altLang="en-US" sz="16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buFont typeface="Wingdings" panose="05000000000000000000" charset="0"/>
              <a:buChar char=""/>
            </a:pP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用户可以选择“等待”而让程序继续运行，也可以选择“强制关闭”。</a:t>
            </a:r>
          </a:p>
          <a:p>
            <a:pPr fontAlgn="auto">
              <a:buFont typeface="Wingdings" panose="05000000000000000000" charset="0"/>
              <a:buChar char=""/>
            </a:pPr>
            <a:endParaRPr lang="zh-CN" altLang="en-US" sz="16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buFont typeface="Wingdings" panose="05000000000000000000" charset="0"/>
              <a:buChar char=""/>
            </a:pP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在程序里对响应性能的设计很重要，这样系统不会显示ANR给用户。</a:t>
            </a:r>
          </a:p>
          <a:p>
            <a:pPr fontAlgn="auto">
              <a:buFont typeface="Wingdings" panose="05000000000000000000" charset="0"/>
              <a:buChar char=""/>
            </a:pPr>
            <a:endParaRPr lang="zh-CN" altLang="en-US" sz="16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buFont typeface="Wingdings" panose="05000000000000000000" charset="0"/>
              <a:buChar char=""/>
            </a:pP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默认Activity的最长执行时间5秒。</a:t>
            </a:r>
          </a:p>
          <a:p>
            <a:pPr fontAlgn="auto">
              <a:buFont typeface="Wingdings" panose="05000000000000000000" charset="0"/>
              <a:buChar char=""/>
            </a:pPr>
            <a:endParaRPr lang="zh-CN" altLang="en-US" sz="16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buFont typeface="Wingdings" panose="05000000000000000000" charset="0"/>
              <a:buChar char=""/>
            </a:pP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默认</a:t>
            </a:r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BroadcastReceiver的最长执行时间10秒。</a:t>
            </a:r>
          </a:p>
        </p:txBody>
      </p:sp>
      <p:sp>
        <p:nvSpPr>
          <p:cNvPr id="16386" name="标题 5">
            <a:extLst>
              <a:ext uri="{FF2B5EF4-FFF2-40B4-BE49-F238E27FC236}">
                <a16:creationId xmlns:a16="http://schemas.microsoft.com/office/drawing/2014/main" id="{25C97489-823A-4FF6-B470-268CDB3F33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zh-CN" altLang="en-US"/>
              <a:t>扩展知识 ：</a:t>
            </a:r>
            <a:r>
              <a:rPr lang="en-US" altLang="zh-CN" sz="2400"/>
              <a:t>ANR</a:t>
            </a:r>
            <a:r>
              <a:rPr lang="zh-CN" altLang="en-US"/>
              <a:t>（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Application Not Responding</a:t>
            </a:r>
            <a:r>
              <a:rPr lang="zh-CN" altLang="en-US"/>
              <a:t>）</a:t>
            </a:r>
          </a:p>
        </p:txBody>
      </p:sp>
      <p:pic>
        <p:nvPicPr>
          <p:cNvPr id="16387" name="图片 7" descr="timgHP6GAUJL">
            <a:extLst>
              <a:ext uri="{FF2B5EF4-FFF2-40B4-BE49-F238E27FC236}">
                <a16:creationId xmlns:a16="http://schemas.microsoft.com/office/drawing/2014/main" id="{195F28F2-0E10-4093-B210-95F6D8D61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182563"/>
            <a:ext cx="2220912" cy="331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图片 1" descr="20170502010400_0625">
            <a:extLst>
              <a:ext uri="{FF2B5EF4-FFF2-40B4-BE49-F238E27FC236}">
                <a16:creationId xmlns:a16="http://schemas.microsoft.com/office/drawing/2014/main" id="{B903CB1D-4B0C-4241-B788-0B1397AED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3297238"/>
            <a:ext cx="3521075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2">
            <a:extLst>
              <a:ext uri="{FF2B5EF4-FFF2-40B4-BE49-F238E27FC236}">
                <a16:creationId xmlns:a16="http://schemas.microsoft.com/office/drawing/2014/main" id="{D2F5773B-B6C8-4CB2-93B4-4FC902F5F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6700"/>
            <a:ext cx="3619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TextBox 108">
            <a:extLst>
              <a:ext uri="{FF2B5EF4-FFF2-40B4-BE49-F238E27FC236}">
                <a16:creationId xmlns:a16="http://schemas.microsoft.com/office/drawing/2014/main" id="{D4E72EF2-2B22-40DD-AF85-4671AAECCAC9}"/>
              </a:ext>
            </a:extLst>
          </p:cNvPr>
          <p:cNvSpPr/>
          <p:nvPr/>
        </p:nvSpPr>
        <p:spPr>
          <a:xfrm>
            <a:off x="539750" y="266700"/>
            <a:ext cx="3735388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7.1.3 </a:t>
            </a: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声明广播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  <a:sym typeface="+mn-ea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  <a:sym typeface="+mn-ea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  <a:sym typeface="+mn-ea"/>
              </a:rPr>
              <a:t>）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广播注册方法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  <a:sym typeface="微软雅黑" panose="020B0503020204020204" pitchFamily="34" charset="-122"/>
              </a:rPr>
              <a:t> </a:t>
            </a:r>
            <a:endParaRPr lang="en-US" altLang="zh-CN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11" name="Rectangle 6">
            <a:extLst>
              <a:ext uri="{FF2B5EF4-FFF2-40B4-BE49-F238E27FC236}">
                <a16:creationId xmlns:a16="http://schemas.microsoft.com/office/drawing/2014/main" id="{928F98A8-3A82-4D3B-A97D-6BAE0215C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1303338"/>
            <a:ext cx="6262687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lang="en-US" altLang="zh-CN" sz="1400">
                <a:solidFill>
                  <a:srgbClr val="00B050"/>
                </a:solidFill>
                <a:sym typeface="Arial" panose="020B0604020202020204" pitchFamily="34" charset="0"/>
              </a:rPr>
              <a:t>//</a:t>
            </a:r>
            <a:r>
              <a:rPr lang="zh-CN" altLang="en-US" sz="1400">
                <a:solidFill>
                  <a:srgbClr val="00B050"/>
                </a:solidFill>
                <a:sym typeface="Arial" panose="020B0604020202020204" pitchFamily="34" charset="0"/>
              </a:rPr>
              <a:t>生成广播接收器</a:t>
            </a:r>
          </a:p>
          <a:p>
            <a:r>
              <a:rPr lang="en-US" altLang="zh-CN" sz="1400" b="1">
                <a:solidFill>
                  <a:srgbClr val="00B050"/>
                </a:solidFill>
                <a:sym typeface="Arial" panose="020B0604020202020204" pitchFamily="34" charset="0"/>
              </a:rPr>
              <a:t>MyBroadcastReceiver  </a:t>
            </a:r>
            <a:r>
              <a:rPr lang="en-US" altLang="zh-CN" sz="1400">
                <a:solidFill>
                  <a:srgbClr val="00B050"/>
                </a:solidFill>
                <a:sym typeface="Arial" panose="020B0604020202020204" pitchFamily="34" charset="0"/>
              </a:rPr>
              <a:t>receiver = new MyBroadcastReceiver ();</a:t>
            </a:r>
          </a:p>
          <a:p>
            <a:r>
              <a:rPr lang="en-US" altLang="zh-CN" sz="1400">
                <a:solidFill>
                  <a:srgbClr val="00B050"/>
                </a:solidFill>
                <a:sym typeface="Arial" panose="020B0604020202020204" pitchFamily="34" charset="0"/>
              </a:rPr>
              <a:t>//</a:t>
            </a:r>
            <a:r>
              <a:rPr lang="zh-CN" altLang="en-US" sz="1400">
                <a:solidFill>
                  <a:srgbClr val="00B050"/>
                </a:solidFill>
                <a:sym typeface="Arial" panose="020B0604020202020204" pitchFamily="34" charset="0"/>
              </a:rPr>
              <a:t>实例化过滤器并设置要过滤的广播</a:t>
            </a:r>
          </a:p>
          <a:p>
            <a:r>
              <a:rPr lang="en-US" altLang="zh-CN" sz="1400">
                <a:solidFill>
                  <a:srgbClr val="00B050"/>
                </a:solidFill>
                <a:sym typeface="Arial" panose="020B0604020202020204" pitchFamily="34" charset="0"/>
              </a:rPr>
              <a:t>IntentFilter intentFilter = new IntentFilter("Intent_Action");</a:t>
            </a:r>
          </a:p>
          <a:p>
            <a:r>
              <a:rPr lang="en-US" altLang="zh-CN" sz="1400">
                <a:solidFill>
                  <a:srgbClr val="00B050"/>
                </a:solidFill>
                <a:sym typeface="Arial" panose="020B0604020202020204" pitchFamily="34" charset="0"/>
              </a:rPr>
              <a:t>//</a:t>
            </a:r>
            <a:r>
              <a:rPr lang="zh-CN" altLang="en-US" sz="1400">
                <a:solidFill>
                  <a:srgbClr val="00B050"/>
                </a:solidFill>
                <a:sym typeface="Arial" panose="020B0604020202020204" pitchFamily="34" charset="0"/>
              </a:rPr>
              <a:t>注册广播</a:t>
            </a:r>
          </a:p>
          <a:p>
            <a:r>
              <a:rPr lang="en-US" altLang="zh-CN" sz="1400" b="1">
                <a:solidFill>
                  <a:srgbClr val="00B050"/>
                </a:solidFill>
                <a:sym typeface="Arial" panose="020B0604020202020204" pitchFamily="34" charset="0"/>
              </a:rPr>
              <a:t>registerReceiver</a:t>
            </a:r>
            <a:r>
              <a:rPr lang="en-US" altLang="zh-CN" sz="1400">
                <a:solidFill>
                  <a:srgbClr val="00B050"/>
                </a:solidFill>
                <a:sym typeface="Arial" panose="020B0604020202020204" pitchFamily="34" charset="0"/>
              </a:rPr>
              <a:t>(receiver</a:t>
            </a:r>
            <a:r>
              <a:rPr lang="zh-CN" altLang="en-US" sz="1400">
                <a:solidFill>
                  <a:srgbClr val="00B050"/>
                </a:solidFill>
                <a:sym typeface="Arial" panose="020B0604020202020204" pitchFamily="34" charset="0"/>
              </a:rPr>
              <a:t>，</a:t>
            </a:r>
            <a:r>
              <a:rPr lang="en-US" altLang="zh-CN" sz="1400">
                <a:solidFill>
                  <a:srgbClr val="00B050"/>
                </a:solidFill>
                <a:sym typeface="Arial" panose="020B0604020202020204" pitchFamily="34" charset="0"/>
              </a:rPr>
              <a:t>intentFilter);</a:t>
            </a:r>
          </a:p>
        </p:txBody>
      </p:sp>
      <p:sp>
        <p:nvSpPr>
          <p:cNvPr id="17412" name="Text Box 8">
            <a:extLst>
              <a:ext uri="{FF2B5EF4-FFF2-40B4-BE49-F238E27FC236}">
                <a16:creationId xmlns:a16="http://schemas.microsoft.com/office/drawing/2014/main" id="{F2E78656-F262-4AFA-BD60-D9C768927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4011613"/>
            <a:ext cx="1357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zh-CN" altLang="en-US" b="1" i="1">
                <a:solidFill>
                  <a:srgbClr val="FFFFFF"/>
                </a:solidFill>
                <a:sym typeface="宋体" panose="02010600030101010101" pitchFamily="2" charset="-122"/>
              </a:rPr>
              <a:t>.</a:t>
            </a:r>
            <a:endParaRPr lang="zh-CN" altLang="en-US" sz="1400" b="1" i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13" name="TextBox 3">
            <a:extLst>
              <a:ext uri="{FF2B5EF4-FFF2-40B4-BE49-F238E27FC236}">
                <a16:creationId xmlns:a16="http://schemas.microsoft.com/office/drawing/2014/main" id="{8A4F302A-B6CD-4908-B384-D31A4F054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828675"/>
            <a:ext cx="43227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000" b="1" i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代码注册广播（</a:t>
            </a:r>
            <a:r>
              <a:rPr lang="zh-CN" altLang="en-US" sz="2000" b="1" i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动态</a:t>
            </a:r>
            <a:r>
              <a:rPr lang="zh-CN" altLang="en-US" sz="2000" b="1" i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）：</a:t>
            </a:r>
          </a:p>
        </p:txBody>
      </p:sp>
      <p:sp>
        <p:nvSpPr>
          <p:cNvPr id="17414" name="Rectangle 10">
            <a:extLst>
              <a:ext uri="{FF2B5EF4-FFF2-40B4-BE49-F238E27FC236}">
                <a16:creationId xmlns:a16="http://schemas.microsoft.com/office/drawing/2014/main" id="{7C9D1BE6-764A-462F-859E-29259E0D9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3173413"/>
            <a:ext cx="6164262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lang="en-US" altLang="zh-CN" sz="1400">
                <a:solidFill>
                  <a:srgbClr val="00B050"/>
                </a:solidFill>
                <a:sym typeface="Arial" panose="020B0604020202020204" pitchFamily="34" charset="0"/>
              </a:rPr>
              <a:t>&lt;</a:t>
            </a:r>
            <a:r>
              <a:rPr lang="en-US" altLang="zh-CN" sz="1400" b="1">
                <a:solidFill>
                  <a:srgbClr val="00B050"/>
                </a:solidFill>
                <a:sym typeface="Arial" panose="020B0604020202020204" pitchFamily="34" charset="0"/>
              </a:rPr>
              <a:t>receiver</a:t>
            </a:r>
          </a:p>
          <a:p>
            <a:r>
              <a:rPr lang="en-US" altLang="zh-CN" sz="1400">
                <a:solidFill>
                  <a:srgbClr val="00B050"/>
                </a:solidFill>
                <a:sym typeface="Arial" panose="020B0604020202020204" pitchFamily="34" charset="0"/>
              </a:rPr>
              <a:t>  android:name = "MyBroadcastReceiver" &gt;</a:t>
            </a:r>
          </a:p>
          <a:p>
            <a:r>
              <a:rPr lang="en-US" altLang="zh-CN" sz="1400">
                <a:solidFill>
                  <a:srgbClr val="00B050"/>
                </a:solidFill>
                <a:sym typeface="Arial" panose="020B0604020202020204" pitchFamily="34" charset="0"/>
              </a:rPr>
              <a:t>  &lt;intent-filter&gt;</a:t>
            </a:r>
          </a:p>
          <a:p>
            <a:r>
              <a:rPr lang="en-US" altLang="zh-CN" sz="1400">
                <a:solidFill>
                  <a:srgbClr val="00B050"/>
                </a:solidFill>
                <a:sym typeface="Arial" panose="020B0604020202020204" pitchFamily="34" charset="0"/>
              </a:rPr>
              <a:t>    &lt;action android:name = " com.androidbook.MyBroadcastReceiver"/&gt;</a:t>
            </a:r>
          </a:p>
          <a:p>
            <a:r>
              <a:rPr lang="en-US" altLang="zh-CN" sz="1400">
                <a:solidFill>
                  <a:srgbClr val="00B050"/>
                </a:solidFill>
                <a:sym typeface="Arial" panose="020B0604020202020204" pitchFamily="34" charset="0"/>
              </a:rPr>
              <a:t>  &lt;/intent-filter&gt;</a:t>
            </a:r>
          </a:p>
          <a:p>
            <a:r>
              <a:rPr lang="en-US" altLang="zh-CN" sz="1400">
                <a:solidFill>
                  <a:srgbClr val="00B050"/>
                </a:solidFill>
                <a:sym typeface="Arial" panose="020B0604020202020204" pitchFamily="34" charset="0"/>
              </a:rPr>
              <a:t>&lt;/</a:t>
            </a:r>
            <a:r>
              <a:rPr lang="en-US" altLang="zh-CN" sz="1400" b="1">
                <a:solidFill>
                  <a:srgbClr val="00B050"/>
                </a:solidFill>
                <a:sym typeface="Arial" panose="020B0604020202020204" pitchFamily="34" charset="0"/>
              </a:rPr>
              <a:t>receiver</a:t>
            </a:r>
            <a:r>
              <a:rPr lang="en-US" altLang="zh-CN" sz="1400">
                <a:solidFill>
                  <a:srgbClr val="00B050"/>
                </a:solidFill>
                <a:sym typeface="Arial" panose="020B0604020202020204" pitchFamily="34" charset="0"/>
              </a:rPr>
              <a:t>&gt;</a:t>
            </a:r>
          </a:p>
        </p:txBody>
      </p:sp>
      <p:sp>
        <p:nvSpPr>
          <p:cNvPr id="17415" name="文本框 1">
            <a:extLst>
              <a:ext uri="{FF2B5EF4-FFF2-40B4-BE49-F238E27FC236}">
                <a16:creationId xmlns:a16="http://schemas.microsoft.com/office/drawing/2014/main" id="{C43FD3BA-3502-4650-810D-C31B7FE4A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11450"/>
            <a:ext cx="57912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000" b="1" i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000" b="1" i="1">
                <a:solidFill>
                  <a:schemeClr val="tx2"/>
                </a:solidFill>
                <a:sym typeface="Calibri" panose="020F0502020204030204" pitchFamily="34" charset="0"/>
              </a:rPr>
              <a:t>AndroidMan</a:t>
            </a:r>
            <a:r>
              <a:rPr lang="en-US" altLang="zh-CN" sz="2000" b="1" i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ifest.xml</a:t>
            </a:r>
            <a:r>
              <a:rPr lang="zh-CN" altLang="en-US" sz="2000" b="1" i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中配置广播（</a:t>
            </a:r>
            <a:r>
              <a:rPr lang="zh-CN" altLang="en-US" sz="2000" b="1" i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静态</a:t>
            </a:r>
            <a:r>
              <a:rPr lang="zh-CN" altLang="en-US" sz="2000" b="1" i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）：</a:t>
            </a:r>
          </a:p>
        </p:txBody>
      </p:sp>
    </p:spTree>
    <p:custDataLst>
      <p:tags r:id="rId1"/>
    </p:custDataLst>
  </p:cSld>
  <p:clrMapOvr>
    <a:masterClrMapping/>
  </p:clrMapOvr>
  <p:transition spd="slow" advTm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5"/>
  <p:tag name="KSO_WM_TEMPLATE_CATEGORY" val="custom"/>
  <p:tag name="KSO_WM_TEMPLATE_INDEX" val="1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heme/theme1.xml><?xml version="1.0" encoding="utf-8"?>
<a:theme xmlns:a="http://schemas.openxmlformats.org/drawingml/2006/main" name="A000120140530A11PPBG">
  <a:themeElements>
    <a:clrScheme name="116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BB4A27"/>
      </a:accent1>
      <a:accent2>
        <a:srgbClr val="C68F2C"/>
      </a:accent2>
      <a:accent3>
        <a:srgbClr val="DCD834"/>
      </a:accent3>
      <a:accent4>
        <a:srgbClr val="8F2578"/>
      </a:accent4>
      <a:accent5>
        <a:srgbClr val="F69582"/>
      </a:accent5>
      <a:accent6>
        <a:srgbClr val="9FBE3C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1254</Words>
  <Characters>0</Characters>
  <Application>Microsoft Office PowerPoint</Application>
  <DocSecurity>0</DocSecurity>
  <PresentationFormat>全屏显示(16:9)</PresentationFormat>
  <Lines>0</Lines>
  <Paragraphs>198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6" baseType="lpstr">
      <vt:lpstr>Arial</vt:lpstr>
      <vt:lpstr>宋体</vt:lpstr>
      <vt:lpstr>Wingdings</vt:lpstr>
      <vt:lpstr>Calibri</vt:lpstr>
      <vt:lpstr>+mn-ea</vt:lpstr>
      <vt:lpstr>Segoe Print</vt:lpstr>
      <vt:lpstr>微软雅黑</vt:lpstr>
      <vt:lpstr>Times New Roman</vt:lpstr>
      <vt:lpstr>华文楷体</vt:lpstr>
      <vt:lpstr>Wingdings</vt:lpstr>
      <vt:lpstr>Arial Unicode MS</vt:lpstr>
      <vt:lpstr>黑体</vt:lpstr>
      <vt:lpstr>幼圆</vt:lpstr>
      <vt:lpstr>方正中倩_GBK</vt:lpstr>
      <vt:lpstr>楷体</vt:lpstr>
      <vt:lpstr>微软雅黑 Light</vt:lpstr>
      <vt:lpstr>A000120140530A11PPBG</vt:lpstr>
      <vt:lpstr>PowerPoint 演示文稿</vt:lpstr>
      <vt:lpstr>PowerPoint 演示文稿</vt:lpstr>
      <vt:lpstr>模型中有3个角色</vt:lpstr>
      <vt:lpstr>PowerPoint 演示文稿</vt:lpstr>
      <vt:lpstr>PowerPoint 演示文稿</vt:lpstr>
      <vt:lpstr>PowerPoint 演示文稿</vt:lpstr>
      <vt:lpstr>PowerPoint 演示文稿</vt:lpstr>
      <vt:lpstr>扩展知识 ：ANR（Application Not Responding）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严谨实用2015</dc:title>
  <dc:subject/>
  <dc:creator>Windows 用户</dc:creator>
  <cp:keywords/>
  <dc:description/>
  <cp:lastModifiedBy>David yonggang</cp:lastModifiedBy>
  <cp:revision>137</cp:revision>
  <dcterms:created xsi:type="dcterms:W3CDTF">2014-09-01T11:16:00Z</dcterms:created>
  <dcterms:modified xsi:type="dcterms:W3CDTF">2020-10-25T13:10:24Z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