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0"/>
  </p:notesMasterIdLst>
  <p:sldIdLst>
    <p:sldId id="294" r:id="rId2"/>
    <p:sldId id="295" r:id="rId3"/>
    <p:sldId id="296" r:id="rId4"/>
    <p:sldId id="297" r:id="rId5"/>
    <p:sldId id="298" r:id="rId6"/>
    <p:sldId id="299" r:id="rId7"/>
    <p:sldId id="354" r:id="rId8"/>
    <p:sldId id="357" r:id="rId9"/>
    <p:sldId id="358" r:id="rId10"/>
    <p:sldId id="300" r:id="rId11"/>
    <p:sldId id="301" r:id="rId12"/>
    <p:sldId id="302" r:id="rId13"/>
    <p:sldId id="303" r:id="rId14"/>
    <p:sldId id="355" r:id="rId15"/>
    <p:sldId id="304" r:id="rId16"/>
    <p:sldId id="305" r:id="rId17"/>
    <p:sldId id="307" r:id="rId18"/>
    <p:sldId id="363" r:id="rId19"/>
    <p:sldId id="364" r:id="rId20"/>
    <p:sldId id="309" r:id="rId21"/>
    <p:sldId id="316" r:id="rId22"/>
    <p:sldId id="359" r:id="rId23"/>
    <p:sldId id="361" r:id="rId24"/>
    <p:sldId id="329" r:id="rId25"/>
    <p:sldId id="330" r:id="rId26"/>
    <p:sldId id="331" r:id="rId27"/>
    <p:sldId id="410" r:id="rId28"/>
    <p:sldId id="334" r:id="rId29"/>
    <p:sldId id="395" r:id="rId30"/>
    <p:sldId id="335" r:id="rId31"/>
    <p:sldId id="333" r:id="rId32"/>
    <p:sldId id="339" r:id="rId33"/>
    <p:sldId id="411" r:id="rId34"/>
    <p:sldId id="340" r:id="rId35"/>
    <p:sldId id="341" r:id="rId36"/>
    <p:sldId id="342" r:id="rId37"/>
    <p:sldId id="345" r:id="rId38"/>
    <p:sldId id="352" r:id="rId3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27CE29CE-C3EC-45DF-B978-D76BFEE1086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5512E093-DAAA-4CC1-8180-BAF5387EAC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D1422246-225D-47E3-984E-24427DFC17B7}" type="datetime1">
              <a:rPr lang="zh-CN" altLang="en-US"/>
              <a:pPr>
                <a:defRPr/>
              </a:pPr>
              <a:t>2020/10/25</a:t>
            </a:fld>
            <a:endParaRPr lang="zh-CN" altLang="en-US" sz="1200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49DE3197-BAA2-425E-9F79-8E118F1BBE94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6E99BADF-8C95-4E26-B2D8-09F04D24462D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/>
              <a:t>第二级</a:t>
            </a:r>
          </a:p>
          <a:p>
            <a:pPr>
              <a:buFontTx/>
              <a:buNone/>
              <a:defRPr/>
            </a:pPr>
            <a:r>
              <a:rPr lang="zh-CN" altLang="en-US"/>
              <a:t>第三级</a:t>
            </a:r>
          </a:p>
          <a:p>
            <a:pPr>
              <a:buFontTx/>
              <a:buNone/>
              <a:defRPr/>
            </a:pPr>
            <a:r>
              <a:rPr lang="zh-CN" altLang="en-US"/>
              <a:t>第四级</a:t>
            </a:r>
          </a:p>
          <a:p>
            <a:pPr>
              <a:buFontTx/>
              <a:buNone/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3B00F5B9-55A4-4AA9-9A17-1BF57A4844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8A6D095F-5E31-4968-AF3C-5D6BBEC0F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9A46FD8-56B1-46B0-BD86-4E656CB09C66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3CE2F9C5-967D-48F4-A671-CFBF5341E1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E8DCECFB-1068-4B96-8732-56C499D148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3B87520F-1F56-4D67-8437-7DBC0E4C99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66ED42-D970-4015-9CF8-B2AC0145E498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3B5E9DE7-4887-483F-9852-C97A69C34882}"/>
              </a:ext>
            </a:extLst>
          </p:cNvPr>
          <p:cNvSpPr>
            <a:spLocks noGrp="1" noRot="1" noChangeArrowheads="1"/>
          </p:cNvSpPr>
          <p:nvPr>
            <p:ph type="sldImg" idx="4294967295"/>
          </p:nvPr>
        </p:nvSpPr>
        <p:spPr/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2265E1-E2CE-4EF7-A8BD-64B66859196C}"/>
              </a:ext>
            </a:extLst>
          </p:cNvPr>
          <p:cNvSpPr>
            <a:spLocks noGrp="1"/>
          </p:cNvSpPr>
          <p:nvPr>
            <p:ph type="dt" sz="half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pPr algn="r">
              <a:defRPr/>
            </a:pPr>
            <a:fld id="{D1422246-225D-47E3-984E-24427DFC17B7}" type="datetime1">
              <a:rPr lang="zh-CN" altLang="en-US">
                <a:sym typeface="+mn-ea"/>
              </a:rPr>
              <a:pPr algn="r">
                <a:defRPr/>
              </a:pPr>
              <a:t>2020/10/25</a:t>
            </a:fld>
            <a:endParaRPr lang="zh-CN" altLang="en-US" sz="1200">
              <a:sym typeface="+mn-ea"/>
            </a:endParaRPr>
          </a:p>
        </p:txBody>
      </p:sp>
      <p:sp>
        <p:nvSpPr>
          <p:cNvPr id="29699" name="文本占位符 3">
            <a:extLst>
              <a:ext uri="{FF2B5EF4-FFF2-40B4-BE49-F238E27FC236}">
                <a16:creationId xmlns:a16="http://schemas.microsoft.com/office/drawing/2014/main" id="{79010619-87E7-4FF0-A390-185DAC458FD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DD6E58-0E9A-4FA8-AF57-454C1E11481D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88B66C-E60E-4AAD-A21E-180D4E4F97FD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4083BF7-06E6-4E0D-A001-1025732C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DF20E9-AC94-4E5A-91A7-60AE38B1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D25BA4-F88E-4E8A-90D1-3054F695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A64E5-A46C-409E-B9FD-4D69F5FAEF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8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2741-38A2-47F5-8F0D-C5D99348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11130-9CA2-4F82-983B-97F7166F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0238-F7A9-4126-8986-6BA934AB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41A32-1A43-487C-BF48-9C6C6396EF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5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93C51C5-8D27-4512-836D-497843E3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E0C5E-E3CD-44B3-A794-10D88E4C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51BFA2-D79B-4DC1-8E19-D443F27C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599C7-EE29-4349-9D52-6540D3226F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1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472450-9B5F-4A07-A458-575164E3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DCCC44F-14C6-4E4A-8266-5FDB300F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F35D93-104D-44BD-9024-4A47AE9D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BAB33-2F49-4053-9250-C888F6B829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2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3296D-3CE1-4358-B3EA-5418EB1E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73A5-FEFF-4552-86BE-5903490B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8D930-9881-469E-A5F3-278C95CD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C816B-E665-4376-9DCD-8232C5E3D9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80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75F486-BA3C-4865-82DD-F4E5DE71BD5C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FBD565-A1BE-4811-95A2-F1C5C93A9505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B50C0F9-33C7-4E09-BA92-77AB5043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B88AE1B-EA8C-4C0A-8EBC-5FC63DBC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FB0397A-07EE-47A9-AE9E-1235D408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25582-C35F-474E-AD81-A7D134A954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CFE7378-74E0-4D2A-A7AD-37477BBA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EE4D06-1AC1-420D-84BA-A6E13192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713581-441C-4E9E-86AE-EBC52105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08EFB-39A7-4B62-9FBB-08EF575C76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2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4C1C3C8-EABE-4760-98AC-B2A236F2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5D1EBE6-5B06-4F04-95E8-9AA2B1D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3332CA5-2680-4EB8-8A04-6829E781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4D146-3942-4C0B-BAF0-7CCFE31946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9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FC5890CC-7E29-456E-80AE-32FD4D21142A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073174F4-D30D-4BC9-88C3-7246056519B4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A8F05DBE-D555-479B-9DD5-B940F24F0D4E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E864040A-9E3F-4FDB-982D-96C25DB934FC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7D7E4EE3-C12D-49EE-8AFE-85B926A87FDC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9066FD8F-67C1-4F56-9F5E-C4020BC7B42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2076EBC9-2AE8-4BEB-9F34-F795D47BA86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EB50A928-8228-4656-91E9-DE29BA40A55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0C9857E9-A534-4E48-B86D-5BC9EBDB98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F4AD8710-E827-48A3-8010-E7D7BA4970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DBDB1681-893F-47CF-9E6A-A9FD40656C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5246CDC-3FE2-4F27-886C-B920076E31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4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DB7EB-0551-48DC-B355-CEECADA1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7C580-8853-416B-AE8B-2CD6951F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C58F0-360B-428C-BEDE-05B757CA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4FD22-5EF9-4505-85A2-8A7D2F4B8C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5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B2A60F-35FB-4B61-850D-FC45C6ECC9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C63B49-8D10-43EA-BAB1-2C4C4DE0D5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927D82-9B0E-47EE-AE8F-3DF8D02A8E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F467AAE-5620-4403-B657-6CB4F3B338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6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88906-1AA0-4996-8012-9E2D20AB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5DDB-75F2-449A-9FDF-6A4ED32A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4FC41-AB45-4B58-AA97-F5C8160B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A0294-1E2E-4485-85A7-F213A854A9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4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BF6075-4E41-49FA-A4A1-F699A09AC592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19224B-E422-4E88-AB3F-49FF8613AF22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8C47B924-7AEF-49F2-AF13-56DDB3CAA4B9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D828B-59F8-42A3-97BB-96FBD1357217}"/>
              </a:ext>
            </a:extLst>
          </p:cNvPr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C616-F444-4F4D-BF5D-DE52CDC5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5593-BC17-4BD2-A127-88C3ECE06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500C9-C0E5-4466-AEF0-F9645ECB0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6AA6AB68-45F2-4111-A230-699296DD6E7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0" r:id="rId3"/>
    <p:sldLayoutId id="2147483677" r:id="rId4"/>
    <p:sldLayoutId id="2147483676" r:id="rId5"/>
    <p:sldLayoutId id="2147483681" r:id="rId6"/>
    <p:sldLayoutId id="2147483682" r:id="rId7"/>
    <p:sldLayoutId id="2147483675" r:id="rId8"/>
    <p:sldLayoutId id="2147483683" r:id="rId9"/>
    <p:sldLayoutId id="2147483674" r:id="rId10"/>
    <p:sldLayoutId id="2147483673" r:id="rId11"/>
    <p:sldLayoutId id="2147483672" r:id="rId12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Relationship Id="rId5" Type="http://schemas.openxmlformats.org/officeDocument/2006/relationships/image" Target="../media/image13.gif"/><Relationship Id="rId4" Type="http://schemas.openxmlformats.org/officeDocument/2006/relationships/hyperlink" Target="http://www.runoob.com/sqlite/sqlite-tutorial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Relationship Id="rId6" Type="http://schemas.openxmlformats.org/officeDocument/2006/relationships/hyperlink" Target="file:///F:\android\android-sdk-windows-1.6_r1\docs\reference\android\database\Cursor.html" TargetMode="External"/><Relationship Id="rId5" Type="http://schemas.openxmlformats.org/officeDocument/2006/relationships/hyperlink" Target="file:///F:\android\android-sdk-windows-1.6_r1\docs\reference\android\content\ContentValues.html" TargetMode="External"/><Relationship Id="rId4" Type="http://schemas.openxmlformats.org/officeDocument/2006/relationships/hyperlink" Target="file:///F:\android\android-sdk-windows-1.6_r1\docs\reference\java\lang\Stri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0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0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C57CF6-33D7-4F3F-8CD0-AA2F52573379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7995E1-A38E-404C-8ED5-E5618A191084}"/>
              </a:ext>
            </a:extLst>
          </p:cNvPr>
          <p:cNvSpPr txBox="1"/>
          <p:nvPr/>
        </p:nvSpPr>
        <p:spPr>
          <a:xfrm>
            <a:off x="1352697" y="1663624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八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EC332935-9DCC-4925-A208-57F8E618E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1276350"/>
            <a:ext cx="2617788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b="1">
                <a:sym typeface="+mn-ea"/>
              </a:rPr>
              <a:t>8.1 </a:t>
            </a:r>
            <a:r>
              <a:rPr lang="en-US" altLang="zh-CN" sz="1400" b="1"/>
              <a:t>SharedPreference</a:t>
            </a:r>
            <a:r>
              <a:rPr lang="zh-CN" altLang="en-US" sz="1400" b="1"/>
              <a:t>存储</a:t>
            </a:r>
            <a:endParaRPr lang="en-US" altLang="zh-CN" sz="1400" b="1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b="1">
                <a:sym typeface="+mn-ea"/>
              </a:rPr>
              <a:t>8.2 </a:t>
            </a:r>
            <a:r>
              <a:rPr lang="en-US" altLang="zh-CN" sz="1400" b="1"/>
              <a:t>SQLite</a:t>
            </a:r>
            <a:r>
              <a:rPr lang="zh-CN" altLang="en-US" sz="1400" b="1"/>
              <a:t>存储</a:t>
            </a:r>
            <a:endParaRPr lang="en-US" altLang="zh-CN" sz="1400" b="1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/>
              <a:t>8.2.1 SQLite</a:t>
            </a:r>
            <a:r>
              <a:rPr lang="zh-CN" altLang="en-US" sz="1400"/>
              <a:t>简介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/>
              <a:t>8.2.2 SQLite</a:t>
            </a:r>
            <a:r>
              <a:rPr lang="zh-CN" altLang="en-US" sz="1400"/>
              <a:t>使用</a:t>
            </a:r>
            <a:endParaRPr lang="en-US" altLang="zh-CN" sz="1400" b="1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b="1">
                <a:sym typeface="+mn-ea"/>
              </a:rPr>
              <a:t>8.3 </a:t>
            </a:r>
            <a:r>
              <a:rPr lang="en-US" altLang="zh-CN" sz="1400" b="1"/>
              <a:t>ContentProvider</a:t>
            </a:r>
            <a:r>
              <a:rPr lang="zh-CN" altLang="en-US" sz="1400" b="1"/>
              <a:t>存储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b="1"/>
              <a:t>8.4 </a:t>
            </a:r>
            <a:r>
              <a:rPr lang="zh-CN" altLang="en-US" sz="1400" b="1"/>
              <a:t>文件存储</a:t>
            </a:r>
            <a:endParaRPr lang="en-US" altLang="zh-CN" sz="1400" b="1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b="1"/>
              <a:t>8.5 </a:t>
            </a:r>
            <a:r>
              <a:rPr lang="zh-CN" altLang="en-US" sz="1400" b="1"/>
              <a:t>本章小结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EFE367-D1DB-4BDD-89E0-20F1CAD73C0C}"/>
              </a:ext>
            </a:extLst>
          </p:cNvPr>
          <p:cNvSpPr txBox="1"/>
          <p:nvPr/>
        </p:nvSpPr>
        <p:spPr>
          <a:xfrm>
            <a:off x="3825875" y="771600"/>
            <a:ext cx="2908489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defRPr/>
            </a:pPr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数据库存储与提供器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5B75AF-4CAE-4FFE-A220-EDD652A6F968}"/>
              </a:ext>
            </a:extLst>
          </p:cNvPr>
          <p:cNvSpPr/>
          <p:nvPr/>
        </p:nvSpPr>
        <p:spPr>
          <a:xfrm>
            <a:off x="3608388" y="3665538"/>
            <a:ext cx="5319712" cy="2016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35B49E-9F78-4BDF-BD23-BD596D875B99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>
            <a:extLst>
              <a:ext uri="{FF2B5EF4-FFF2-40B4-BE49-F238E27FC236}">
                <a16:creationId xmlns:a16="http://schemas.microsoft.com/office/drawing/2014/main" id="{DE40F56C-34CE-4814-BACC-DF0A32FDA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37623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文本占位符 30722">
            <a:extLst>
              <a:ext uri="{FF2B5EF4-FFF2-40B4-BE49-F238E27FC236}">
                <a16:creationId xmlns:a16="http://schemas.microsoft.com/office/drawing/2014/main" id="{D03A8575-DD7C-47DB-AAF5-8A12B8C5086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8000" y="1060450"/>
            <a:ext cx="45672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1600">
                <a:latin typeface="Calibri" panose="020F0502020204030204" pitchFamily="34" charset="0"/>
                <a:sym typeface="Calibri" panose="020F0502020204030204" pitchFamily="34" charset="0"/>
              </a:rPr>
              <a:t>SharedPreferences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对象的常用方法有以下几种</a:t>
            </a:r>
            <a:r>
              <a:rPr lang="zh-CN" altLang="en-US" sz="1600">
                <a:latin typeface="Calibri" panose="020F0502020204030204" pitchFamily="34" charset="0"/>
                <a:sym typeface="Calibri" panose="020F0502020204030204" pitchFamily="34" charset="0"/>
              </a:rPr>
              <a:t>：</a:t>
            </a:r>
            <a:endParaRPr lang="zh-CN" altLang="en-US"/>
          </a:p>
        </p:txBody>
      </p:sp>
      <p:graphicFrame>
        <p:nvGraphicFramePr>
          <p:cNvPr id="10245" name="表格 1">
            <a:extLst>
              <a:ext uri="{FF2B5EF4-FFF2-40B4-BE49-F238E27FC236}">
                <a16:creationId xmlns:a16="http://schemas.microsoft.com/office/drawing/2014/main" id="{E3A6DDFE-9CD0-46A2-AF5D-1C0631F7D4C7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1901825"/>
          <a:ext cx="8021638" cy="2416175"/>
        </p:xfrm>
        <a:graphic>
          <a:graphicData uri="http://schemas.openxmlformats.org/drawingml/2006/table">
            <a:tbl>
              <a:tblPr/>
              <a:tblGrid>
                <a:gridCol w="2767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contains(String key)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6" marR="91436" marT="45732" marB="45732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判断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是否包含特定名称为键（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）的数据。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edit()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6" marR="91436" marT="45732" marB="45732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返回一个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Edit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对象用于操作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，返回值类型为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Editor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4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getAll()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6" marR="91436" marT="45732" marB="45732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获取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数据里全部的键值对（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key-value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getXxx(String key, Xxx defValue)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6" marR="91436" marT="45732" marB="45732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获取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指定键（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）所对应的值（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value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），其中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Xxx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表示不同的数据类型。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52" name="TextBox 108">
            <a:extLst>
              <a:ext uri="{FF2B5EF4-FFF2-40B4-BE49-F238E27FC236}">
                <a16:creationId xmlns:a16="http://schemas.microsoft.com/office/drawing/2014/main" id="{3A31EE00-D0F8-4642-AB1B-C895FACE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>
            <a:extLst>
              <a:ext uri="{FF2B5EF4-FFF2-40B4-BE49-F238E27FC236}">
                <a16:creationId xmlns:a16="http://schemas.microsoft.com/office/drawing/2014/main" id="{AA2450DC-C9D7-4661-8C62-2A23FA31E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4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文本占位符 32770">
            <a:extLst>
              <a:ext uri="{FF2B5EF4-FFF2-40B4-BE49-F238E27FC236}">
                <a16:creationId xmlns:a16="http://schemas.microsoft.com/office/drawing/2014/main" id="{343F4DC4-B3B4-4792-AF73-8DE9C8F521E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1925" y="781050"/>
            <a:ext cx="64135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1400">
                <a:latin typeface="Calibri" panose="020F0502020204030204" pitchFamily="34" charset="0"/>
                <a:sym typeface="Calibri" panose="020F0502020204030204" pitchFamily="34" charset="0"/>
              </a:rPr>
              <a:t>SharedPreferences.Editor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对象的常用方法 </a:t>
            </a:r>
            <a:endParaRPr lang="zh-CN" altLang="en-US"/>
          </a:p>
        </p:txBody>
      </p:sp>
      <p:graphicFrame>
        <p:nvGraphicFramePr>
          <p:cNvPr id="11269" name="表格 3">
            <a:extLst>
              <a:ext uri="{FF2B5EF4-FFF2-40B4-BE49-F238E27FC236}">
                <a16:creationId xmlns:a16="http://schemas.microsoft.com/office/drawing/2014/main" id="{61239D17-0375-493D-A242-D911116527B8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435100"/>
          <a:ext cx="8724900" cy="3328988"/>
        </p:xfrm>
        <a:graphic>
          <a:graphicData uri="http://schemas.openxmlformats.org/drawingml/2006/table">
            <a:tbl>
              <a:tblPr/>
              <a:tblGrid>
                <a:gridCol w="276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8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clear()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47" marR="91447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清空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里所有的数据 。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7" marR="91447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putXxx(String key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Xxx value)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47" marR="91447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向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存入指定的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对应的数据，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其中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Xxx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表示不同的数据类型。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7" marR="91447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commit()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47" marR="91447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当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Editor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编辑完成后提交修改，相当于数据库中的提交操作。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无论对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对象进行了什么操作，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最后都必须使用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commit()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方法进行保存，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否则将无法存储修改信息。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7" marR="91447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remove(String key)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47" marR="91447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删除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SharedPreferences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里指定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对应的值。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7" marR="91447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76" name="TextBox 108">
            <a:extLst>
              <a:ext uri="{FF2B5EF4-FFF2-40B4-BE49-F238E27FC236}">
                <a16:creationId xmlns:a16="http://schemas.microsoft.com/office/drawing/2014/main" id="{BAA5ACB1-12AD-4082-A6A1-9DE6BCCFE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>
            <a:extLst>
              <a:ext uri="{FF2B5EF4-FFF2-40B4-BE49-F238E27FC236}">
                <a16:creationId xmlns:a16="http://schemas.microsoft.com/office/drawing/2014/main" id="{5D868FC7-E6B9-4C11-8E29-050A521B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文本占位符 39938">
            <a:extLst>
              <a:ext uri="{FF2B5EF4-FFF2-40B4-BE49-F238E27FC236}">
                <a16:creationId xmlns:a16="http://schemas.microsoft.com/office/drawing/2014/main" id="{DA17C9A8-858E-4BA3-A900-AA41625E0F3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2625" y="915988"/>
            <a:ext cx="71405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保存键值对（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key-value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）的步骤如下： </a:t>
            </a:r>
            <a:endParaRPr lang="zh-CN" altLang="en-US"/>
          </a:p>
        </p:txBody>
      </p:sp>
      <p:sp>
        <p:nvSpPr>
          <p:cNvPr id="20483" name="AutoShape 3">
            <a:extLst>
              <a:ext uri="{FF2B5EF4-FFF2-40B4-BE49-F238E27FC236}">
                <a16:creationId xmlns:a16="http://schemas.microsoft.com/office/drawing/2014/main" id="{09C4C904-82BF-4CDF-9F48-AA8D09B31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419225"/>
            <a:ext cx="1152525" cy="604838"/>
          </a:xfrm>
          <a:prstGeom prst="homePlate">
            <a:avLst>
              <a:gd name="adj" fmla="val 20220"/>
            </a:avLst>
          </a:prstGeom>
          <a:gradFill rotWithShape="1">
            <a:gsLst>
              <a:gs pos="0">
                <a:srgbClr val="545498"/>
              </a:gs>
              <a:gs pos="50000">
                <a:srgbClr val="7878DA"/>
              </a:gs>
              <a:gs pos="100000">
                <a:srgbClr val="9999FF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zh-CN" b="1" i="1">
              <a:solidFill>
                <a:srgbClr val="384D68"/>
              </a:solidFill>
              <a:sym typeface="Arial" panose="020B0604020202020204" pitchFamily="34" charset="0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06D9CF48-05BE-45B7-92E8-6A2D1509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2327275"/>
            <a:ext cx="118268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>
            <a:extLst>
              <a:ext uri="{FF2B5EF4-FFF2-40B4-BE49-F238E27FC236}">
                <a16:creationId xmlns:a16="http://schemas.microsoft.com/office/drawing/2014/main" id="{9FCBCA7F-C0E4-400B-A5CD-98738502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219450"/>
            <a:ext cx="118268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>
            <a:extLst>
              <a:ext uri="{FF2B5EF4-FFF2-40B4-BE49-F238E27FC236}">
                <a16:creationId xmlns:a16="http://schemas.microsoft.com/office/drawing/2014/main" id="{937534CC-0922-4EBF-9087-4FBC60E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4156075"/>
            <a:ext cx="11826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Freeform 5">
            <a:extLst>
              <a:ext uri="{FF2B5EF4-FFF2-40B4-BE49-F238E27FC236}">
                <a16:creationId xmlns:a16="http://schemas.microsoft.com/office/drawing/2014/main" id="{BB20B53E-146A-4021-93B1-C61C39934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343025"/>
            <a:ext cx="6450013" cy="758825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488" name="Picture 5">
            <a:extLst>
              <a:ext uri="{FF2B5EF4-FFF2-40B4-BE49-F238E27FC236}">
                <a16:creationId xmlns:a16="http://schemas.microsoft.com/office/drawing/2014/main" id="{724ED753-C34D-4034-BB31-83E37EA61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260600"/>
            <a:ext cx="64563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6">
            <a:extLst>
              <a:ext uri="{FF2B5EF4-FFF2-40B4-BE49-F238E27FC236}">
                <a16:creationId xmlns:a16="http://schemas.microsoft.com/office/drawing/2014/main" id="{A4F5F00D-2C48-445A-8265-2494FB28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3152775"/>
            <a:ext cx="64563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7">
            <a:extLst>
              <a:ext uri="{FF2B5EF4-FFF2-40B4-BE49-F238E27FC236}">
                <a16:creationId xmlns:a16="http://schemas.microsoft.com/office/drawing/2014/main" id="{6E636194-EB53-4185-86E4-9F0E93C18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4089400"/>
            <a:ext cx="64563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矩形 1">
            <a:extLst>
              <a:ext uri="{FF2B5EF4-FFF2-40B4-BE49-F238E27FC236}">
                <a16:creationId xmlns:a16="http://schemas.microsoft.com/office/drawing/2014/main" id="{36525CC7-69F8-4C45-97E1-4EDF220B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1397000"/>
            <a:ext cx="6175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getSharedPreferences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 name, int mode)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方法获得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对象。</a:t>
            </a:r>
          </a:p>
        </p:txBody>
      </p:sp>
      <p:sp>
        <p:nvSpPr>
          <p:cNvPr id="20492" name="TextBox 48">
            <a:extLst>
              <a:ext uri="{FF2B5EF4-FFF2-40B4-BE49-F238E27FC236}">
                <a16:creationId xmlns:a16="http://schemas.microsoft.com/office/drawing/2014/main" id="{6A7CB680-05DD-4622-9C92-1488908F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2490788"/>
            <a:ext cx="60547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edit()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方法获得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SharedPreferences.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Editor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对象。 </a:t>
            </a:r>
            <a:endParaRPr lang="zh-CN" altLang="en-US"/>
          </a:p>
        </p:txBody>
      </p:sp>
      <p:sp>
        <p:nvSpPr>
          <p:cNvPr id="20493" name="矩形 5">
            <a:extLst>
              <a:ext uri="{FF2B5EF4-FFF2-40B4-BE49-F238E27FC236}">
                <a16:creationId xmlns:a16="http://schemas.microsoft.com/office/drawing/2014/main" id="{FFAD58D7-5232-46C7-9637-D677AA02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3244850"/>
            <a:ext cx="6176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SharedPreferences.Editor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putXxx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 key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 value)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方法写入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 </a:t>
            </a:r>
          </a:p>
        </p:txBody>
      </p:sp>
      <p:sp>
        <p:nvSpPr>
          <p:cNvPr id="20494" name="TextBox 56">
            <a:extLst>
              <a:ext uri="{FF2B5EF4-FFF2-40B4-BE49-F238E27FC236}">
                <a16:creationId xmlns:a16="http://schemas.microsoft.com/office/drawing/2014/main" id="{994C7734-A9C1-4D21-88A2-2DBFCC4A3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4287838"/>
            <a:ext cx="6203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SharedPreferences.Editor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commit()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方法提交保存。 </a:t>
            </a:r>
            <a:endParaRPr lang="zh-CN" altLang="en-US"/>
          </a:p>
        </p:txBody>
      </p:sp>
      <p:sp>
        <p:nvSpPr>
          <p:cNvPr id="20495" name="TextBox 6">
            <a:extLst>
              <a:ext uri="{FF2B5EF4-FFF2-40B4-BE49-F238E27FC236}">
                <a16:creationId xmlns:a16="http://schemas.microsoft.com/office/drawing/2014/main" id="{7085A927-1C43-475E-8904-ACA1D43EA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570038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96" name="TextBox 7">
            <a:extLst>
              <a:ext uri="{FF2B5EF4-FFF2-40B4-BE49-F238E27FC236}">
                <a16:creationId xmlns:a16="http://schemas.microsoft.com/office/drawing/2014/main" id="{163E2B2A-0ECF-4449-B95B-27CF2AAEE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484438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97" name="TextBox 9">
            <a:extLst>
              <a:ext uri="{FF2B5EF4-FFF2-40B4-BE49-F238E27FC236}">
                <a16:creationId xmlns:a16="http://schemas.microsoft.com/office/drawing/2014/main" id="{453865DF-4FCA-4D86-84F0-79E8F5E2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52800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98" name="TextBox 10">
            <a:extLst>
              <a:ext uri="{FF2B5EF4-FFF2-40B4-BE49-F238E27FC236}">
                <a16:creationId xmlns:a16="http://schemas.microsoft.com/office/drawing/2014/main" id="{64C4368F-0628-4A64-8419-E1CC5777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4287838"/>
            <a:ext cx="649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99" name="TextBox 108">
            <a:extLst>
              <a:ext uri="{FF2B5EF4-FFF2-40B4-BE49-F238E27FC236}">
                <a16:creationId xmlns:a16="http://schemas.microsoft.com/office/drawing/2014/main" id="{B279BB1E-DD99-4647-8973-39CC8E05A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>
            <a:extLst>
              <a:ext uri="{FF2B5EF4-FFF2-40B4-BE49-F238E27FC236}">
                <a16:creationId xmlns:a16="http://schemas.microsoft.com/office/drawing/2014/main" id="{B3FFF321-E78B-4925-AAE0-6DC8AB8F6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矩形 1">
            <a:extLst>
              <a:ext uri="{FF2B5EF4-FFF2-40B4-BE49-F238E27FC236}">
                <a16:creationId xmlns:a16="http://schemas.microsoft.com/office/drawing/2014/main" id="{D1276882-08F0-41DA-9D93-8E5CBD1EB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060450"/>
            <a:ext cx="7127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Char char="v"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读取键值对（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key-value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）的方法：  </a:t>
            </a:r>
          </a:p>
        </p:txBody>
      </p:sp>
      <p:sp>
        <p:nvSpPr>
          <p:cNvPr id="21507" name="AutoShape 3">
            <a:extLst>
              <a:ext uri="{FF2B5EF4-FFF2-40B4-BE49-F238E27FC236}">
                <a16:creationId xmlns:a16="http://schemas.microsoft.com/office/drawing/2014/main" id="{25964333-3389-417D-A42D-C596778C1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1701800"/>
            <a:ext cx="1263650" cy="973138"/>
          </a:xfrm>
          <a:prstGeom prst="homePlate">
            <a:avLst>
              <a:gd name="adj" fmla="val 20223"/>
            </a:avLst>
          </a:prstGeom>
          <a:gradFill rotWithShape="1">
            <a:gsLst>
              <a:gs pos="0">
                <a:srgbClr val="545498"/>
              </a:gs>
              <a:gs pos="50000">
                <a:srgbClr val="7878DA"/>
              </a:gs>
              <a:gs pos="100000">
                <a:srgbClr val="9999FF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zh-CN" b="1" i="1">
              <a:solidFill>
                <a:srgbClr val="384D68"/>
              </a:solidFill>
              <a:sym typeface="Arial" panose="020B0604020202020204" pitchFamily="34" charset="0"/>
            </a:endParaRP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697015C0-0860-420E-BA95-E0F843386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3363913"/>
            <a:ext cx="12922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Freeform 5">
            <a:extLst>
              <a:ext uri="{FF2B5EF4-FFF2-40B4-BE49-F238E27FC236}">
                <a16:creationId xmlns:a16="http://schemas.microsoft.com/office/drawing/2014/main" id="{ABCA9C18-447D-4407-A75A-C2A1F068A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3327400"/>
            <a:ext cx="6619875" cy="971550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矩形 3">
            <a:extLst>
              <a:ext uri="{FF2B5EF4-FFF2-40B4-BE49-F238E27FC236}">
                <a16:creationId xmlns:a16="http://schemas.microsoft.com/office/drawing/2014/main" id="{0B2E3FC3-B01B-423D-8825-6E5FB7CD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819275"/>
            <a:ext cx="6535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getSharedPreferences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 name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mode)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方法获得所需读取的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对象。</a:t>
            </a:r>
            <a:endParaRPr lang="zh-CN" altLang="en-US"/>
          </a:p>
        </p:txBody>
      </p:sp>
      <p:sp>
        <p:nvSpPr>
          <p:cNvPr id="21511" name="Freeform 5">
            <a:extLst>
              <a:ext uri="{FF2B5EF4-FFF2-40B4-BE49-F238E27FC236}">
                <a16:creationId xmlns:a16="http://schemas.microsoft.com/office/drawing/2014/main" id="{87A6A15B-DEAE-4F03-BB07-362E9281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1701800"/>
            <a:ext cx="6619875" cy="973138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矩形 5">
            <a:extLst>
              <a:ext uri="{FF2B5EF4-FFF2-40B4-BE49-F238E27FC236}">
                <a16:creationId xmlns:a16="http://schemas.microsoft.com/office/drawing/2014/main" id="{D3B16738-7FA9-41FC-8A32-91958F458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3489325"/>
            <a:ext cx="62309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接口的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getXXX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 key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 value)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方法获得对应键（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）的值（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 </a:t>
            </a:r>
            <a:endParaRPr lang="zh-CN" altLang="en-US"/>
          </a:p>
        </p:txBody>
      </p:sp>
      <p:sp>
        <p:nvSpPr>
          <p:cNvPr id="21513" name="TextBox 8">
            <a:extLst>
              <a:ext uri="{FF2B5EF4-FFF2-40B4-BE49-F238E27FC236}">
                <a16:creationId xmlns:a16="http://schemas.microsoft.com/office/drawing/2014/main" id="{C37A4F3D-680D-4C0F-80D0-DFCA23C8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2003425"/>
            <a:ext cx="71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514" name="TextBox 10">
            <a:extLst>
              <a:ext uri="{FF2B5EF4-FFF2-40B4-BE49-F238E27FC236}">
                <a16:creationId xmlns:a16="http://schemas.microsoft.com/office/drawing/2014/main" id="{9F3237FD-8D46-498F-9276-2FB52B67A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629025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515" name="TextBox 108">
            <a:extLst>
              <a:ext uri="{FF2B5EF4-FFF2-40B4-BE49-F238E27FC236}">
                <a16:creationId xmlns:a16="http://schemas.microsoft.com/office/drawing/2014/main" id="{420B2D77-543E-4BF2-B1FF-8936EA550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E58B46-46FE-42D6-82B9-B6112805D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175" y="879475"/>
            <a:ext cx="4464050" cy="2260600"/>
          </a:xfrm>
        </p:spPr>
        <p:txBody>
          <a:bodyPr>
            <a:normAutofit fontScale="90000" lnSpcReduction="20000"/>
          </a:bodyPr>
          <a:lstStyle/>
          <a:p>
            <a:pPr marL="285750" indent="-285750" fontAlgn="auto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70C0"/>
                </a:solidFill>
              </a:rPr>
              <a:t>存储</a:t>
            </a:r>
            <a:r>
              <a:rPr lang="zh-CN" altLang="en-US" noProof="1"/>
              <a:t>用户名密码</a:t>
            </a:r>
          </a:p>
          <a:p>
            <a:pPr marL="285750" indent="-285750" fontAlgn="auto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70C0"/>
                </a:solidFill>
              </a:rPr>
              <a:t>读取</a:t>
            </a:r>
            <a:r>
              <a:rPr lang="zh-CN" altLang="en-US" noProof="1"/>
              <a:t>用户名密码</a:t>
            </a:r>
          </a:p>
          <a:p>
            <a:pPr marL="285750" indent="-285750" fontAlgn="auto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70C0"/>
                </a:solidFill>
              </a:rPr>
              <a:t>清空</a:t>
            </a:r>
            <a:r>
              <a:rPr lang="zh-CN" altLang="en-US" noProof="1"/>
              <a:t>用户名密码</a:t>
            </a:r>
          </a:p>
          <a:p>
            <a:pPr marL="285750" indent="-285750" fontAlgn="auto">
              <a:buFont typeface="Wingdings" panose="05000000000000000000" charset="0"/>
              <a:buChar char=""/>
            </a:pPr>
            <a:endParaRPr lang="zh-CN" altLang="en-US" noProof="1"/>
          </a:p>
          <a:p>
            <a:pPr marL="285750" indent="-285750" fontAlgn="auto">
              <a:buFont typeface="Wingdings" panose="05000000000000000000" charset="0"/>
              <a:buChar char=""/>
            </a:pPr>
            <a:endParaRPr lang="zh-CN" altLang="en-US" noProof="1"/>
          </a:p>
          <a:p>
            <a:pPr fontAlgn="auto"/>
            <a:r>
              <a:rPr lang="zh-CN" altLang="en-US" noProof="1"/>
              <a:t>常用于保存当前设置，便于用户使用。</a:t>
            </a:r>
          </a:p>
          <a:p>
            <a:pPr fontAlgn="auto"/>
            <a:r>
              <a:rPr lang="zh-CN" altLang="en-US" noProof="1"/>
              <a:t>此处用于保存</a:t>
            </a:r>
            <a:r>
              <a:rPr lang="en-US" altLang="zh-CN" noProof="1"/>
              <a:t>“</a:t>
            </a:r>
            <a:r>
              <a:rPr lang="zh-CN" altLang="en-US" noProof="1"/>
              <a:t>记住</a:t>
            </a:r>
            <a:r>
              <a:rPr lang="en-US" altLang="zh-CN" noProof="1">
                <a:sym typeface="+mn-ea"/>
              </a:rPr>
              <a:t>”</a:t>
            </a:r>
            <a:r>
              <a:rPr lang="zh-CN" altLang="en-US" noProof="1"/>
              <a:t>用户密码功能，</a:t>
            </a:r>
          </a:p>
          <a:p>
            <a:pPr fontAlgn="auto"/>
            <a:r>
              <a:rPr lang="zh-CN" altLang="en-US" noProof="1"/>
              <a:t>而不是</a:t>
            </a:r>
            <a:r>
              <a:rPr lang="en-US" altLang="zh-CN" noProof="1"/>
              <a:t>“</a:t>
            </a:r>
            <a:r>
              <a:rPr lang="zh-CN" altLang="en-US" noProof="1"/>
              <a:t>存储</a:t>
            </a:r>
            <a:r>
              <a:rPr lang="en-US" altLang="zh-CN" noProof="1">
                <a:sym typeface="+mn-ea"/>
              </a:rPr>
              <a:t>”</a:t>
            </a:r>
            <a:r>
              <a:rPr lang="zh-CN" altLang="en-US" noProof="1"/>
              <a:t>用户密码，一般用数据库存储。</a:t>
            </a:r>
            <a:endParaRPr lang="en-US" altLang="zh-CN" noProof="1"/>
          </a:p>
        </p:txBody>
      </p:sp>
      <p:sp>
        <p:nvSpPr>
          <p:cNvPr id="22530" name="标题 5">
            <a:extLst>
              <a:ext uri="{FF2B5EF4-FFF2-40B4-BE49-F238E27FC236}">
                <a16:creationId xmlns:a16="http://schemas.microsoft.com/office/drawing/2014/main" id="{05205B19-5A83-4380-B1B4-A7FA4DC5B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实例</a:t>
            </a:r>
          </a:p>
        </p:txBody>
      </p:sp>
      <p:pic>
        <p:nvPicPr>
          <p:cNvPr id="22531" name="图片 6" descr="TIM截图20171022203946">
            <a:extLst>
              <a:ext uri="{FF2B5EF4-FFF2-40B4-BE49-F238E27FC236}">
                <a16:creationId xmlns:a16="http://schemas.microsoft.com/office/drawing/2014/main" id="{22C8E6D7-AFCD-4117-A855-5926544F4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84150"/>
            <a:ext cx="26416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7" descr="TIM截图20171022215544">
            <a:extLst>
              <a:ext uri="{FF2B5EF4-FFF2-40B4-BE49-F238E27FC236}">
                <a16:creationId xmlns:a16="http://schemas.microsoft.com/office/drawing/2014/main" id="{643C3235-F2E7-45E2-8EA5-562C5B84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3622675"/>
            <a:ext cx="46831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文本框 8">
            <a:extLst>
              <a:ext uri="{FF2B5EF4-FFF2-40B4-BE49-F238E27FC236}">
                <a16:creationId xmlns:a16="http://schemas.microsoft.com/office/drawing/2014/main" id="{F38EA5E0-BB73-4654-8DF3-2DBC2A708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3248025"/>
            <a:ext cx="213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data.xml </a:t>
            </a:r>
            <a:r>
              <a:rPr lang="zh-CN" altLang="en-US"/>
              <a:t>文件内容：</a:t>
            </a:r>
          </a:p>
        </p:txBody>
      </p:sp>
      <p:sp>
        <p:nvSpPr>
          <p:cNvPr id="22534" name="文本框 2">
            <a:extLst>
              <a:ext uri="{FF2B5EF4-FFF2-40B4-BE49-F238E27FC236}">
                <a16:creationId xmlns:a16="http://schemas.microsoft.com/office/drawing/2014/main" id="{2A51C7A5-FCE7-4D0E-B4C5-D50C48DD1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4787900"/>
            <a:ext cx="7102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/>
              <a:t>https://github.com/HBU/AndroidDemo/tree/master/chapter08/SharedPreferencesDemo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1">
            <a:extLst>
              <a:ext uri="{FF2B5EF4-FFF2-40B4-BE49-F238E27FC236}">
                <a16:creationId xmlns:a16="http://schemas.microsoft.com/office/drawing/2014/main" id="{1D7DC142-D52E-40FF-AF49-1767A5B2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4" name="文本框 2">
            <a:extLst>
              <a:ext uri="{FF2B5EF4-FFF2-40B4-BE49-F238E27FC236}">
                <a16:creationId xmlns:a16="http://schemas.microsoft.com/office/drawing/2014/main" id="{C96BBFC2-1FEF-4DDD-9B6E-A956E62CC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第二部分</a:t>
            </a:r>
          </a:p>
        </p:txBody>
      </p:sp>
      <p:sp>
        <p:nvSpPr>
          <p:cNvPr id="23555" name="TextBox 24">
            <a:extLst>
              <a:ext uri="{FF2B5EF4-FFF2-40B4-BE49-F238E27FC236}">
                <a16:creationId xmlns:a16="http://schemas.microsoft.com/office/drawing/2014/main" id="{36279589-CB67-4B5A-A609-441BB7C6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2154238"/>
            <a:ext cx="12588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2143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56" name="文本框 8">
            <a:extLst>
              <a:ext uri="{FF2B5EF4-FFF2-40B4-BE49-F238E27FC236}">
                <a16:creationId xmlns:a16="http://schemas.microsoft.com/office/drawing/2014/main" id="{BD4389BE-2F0E-4D33-B505-45A62E5D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1381125"/>
            <a:ext cx="18113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CN" sz="2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 sz="2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</a:p>
        </p:txBody>
      </p:sp>
      <p:sp>
        <p:nvSpPr>
          <p:cNvPr id="23557" name="矩形 9">
            <a:extLst>
              <a:ext uri="{FF2B5EF4-FFF2-40B4-BE49-F238E27FC236}">
                <a16:creationId xmlns:a16="http://schemas.microsoft.com/office/drawing/2014/main" id="{67CB1AC0-2A95-4528-BC36-F415C3A0E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8" name="矩形 10">
            <a:extLst>
              <a:ext uri="{FF2B5EF4-FFF2-40B4-BE49-F238E27FC236}">
                <a16:creationId xmlns:a16="http://schemas.microsoft.com/office/drawing/2014/main" id="{D4F0C4C4-CF1B-4F79-A583-77FD1392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>
            <a:extLst>
              <a:ext uri="{FF2B5EF4-FFF2-40B4-BE49-F238E27FC236}">
                <a16:creationId xmlns:a16="http://schemas.microsoft.com/office/drawing/2014/main" id="{88E0A659-4994-4D95-9831-A741AC91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108">
            <a:extLst>
              <a:ext uri="{FF2B5EF4-FFF2-40B4-BE49-F238E27FC236}">
                <a16:creationId xmlns:a16="http://schemas.microsoft.com/office/drawing/2014/main" id="{4DC2E781-9A93-4BAD-B6C8-40D7A7EB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1947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8.2.1 SQLite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sp>
        <p:nvSpPr>
          <p:cNvPr id="21507" name="文本占位符 40962">
            <a:extLst>
              <a:ext uri="{FF2B5EF4-FFF2-40B4-BE49-F238E27FC236}">
                <a16:creationId xmlns:a16="http://schemas.microsoft.com/office/drawing/2014/main" id="{F045EDAF-61CA-46AF-B7D9-D5CB3177DD28}"/>
              </a:ext>
            </a:extLst>
          </p:cNvPr>
          <p:cNvSpPr>
            <a:spLocks noGrp="1"/>
          </p:cNvSpPr>
          <p:nvPr/>
        </p:nvSpPr>
        <p:spPr>
          <a:xfrm>
            <a:off x="169863" y="736600"/>
            <a:ext cx="8709025" cy="42021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轻量级数据库系统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400" b="1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"/>
            </a:pP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</a:t>
            </a:r>
            <a:r>
              <a:rPr lang="zh-CN" altLang="en-US" sz="1400" u="sng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嵌入式操作系统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为设计目标，</a:t>
            </a: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占用资源低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，作系统的</a:t>
            </a: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本地数据库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"/>
            </a:pPr>
            <a:endParaRPr lang="zh-CN" altLang="en-US" sz="1400" b="1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"/>
            </a:pP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，基本</a:t>
            </a: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符合</a:t>
            </a:r>
            <a:r>
              <a:rPr lang="en-US" altLang="zh-CN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SQL-92</a:t>
            </a: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标准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"/>
            </a:pPr>
            <a:endParaRPr lang="zh-CN" altLang="en-US" sz="1400" b="1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"/>
            </a:pP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不支持一些标准的</a:t>
            </a:r>
            <a:r>
              <a:rPr lang="en-US" altLang="zh-CN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</a:t>
            </a: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  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如：外键约束（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FOREIGNKEY constrains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FULL OUTERJOIN</a:t>
            </a:r>
            <a:r>
              <a:rPr 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None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None/>
            </a:pPr>
            <a:r>
              <a:rPr lang="zh-CN" altLang="en-US" sz="1200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电子教程：</a:t>
            </a:r>
            <a:r>
              <a:rPr lang="zh-CN" altLang="en-US" sz="1200" u="sng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4"/>
              </a:rPr>
              <a:t>http://www.runoob.com/sqlite/sqlite-tutorial.html</a:t>
            </a:r>
            <a:endParaRPr lang="zh-CN" altLang="en-US" sz="1200" u="sng" noProof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None/>
            </a:pPr>
            <a:endParaRPr lang="zh-CN" altLang="en-US" noProof="1"/>
          </a:p>
        </p:txBody>
      </p:sp>
      <p:pic>
        <p:nvPicPr>
          <p:cNvPr id="24580" name="图片 1" descr="sqlite370_banner">
            <a:extLst>
              <a:ext uri="{FF2B5EF4-FFF2-40B4-BE49-F238E27FC236}">
                <a16:creationId xmlns:a16="http://schemas.microsoft.com/office/drawing/2014/main" id="{4BF9C33B-6D99-4BB5-AE9A-45FED540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673100"/>
            <a:ext cx="285908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>
            <a:extLst>
              <a:ext uri="{FF2B5EF4-FFF2-40B4-BE49-F238E27FC236}">
                <a16:creationId xmlns:a16="http://schemas.microsoft.com/office/drawing/2014/main" id="{B35C75C4-56E7-46DF-B041-0B546196B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文本占位符 44034">
            <a:extLst>
              <a:ext uri="{FF2B5EF4-FFF2-40B4-BE49-F238E27FC236}">
                <a16:creationId xmlns:a16="http://schemas.microsoft.com/office/drawing/2014/main" id="{A0B8B1FA-EA8C-4336-8696-C062258AFF3F}"/>
              </a:ext>
            </a:extLst>
          </p:cNvPr>
          <p:cNvSpPr>
            <a:spLocks noGrp="1"/>
          </p:cNvSpPr>
          <p:nvPr/>
        </p:nvSpPr>
        <p:spPr>
          <a:xfrm>
            <a:off x="147638" y="744538"/>
            <a:ext cx="8178800" cy="160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的使用涉及两个重要的类，</a:t>
            </a:r>
            <a:r>
              <a:rPr lang="en-US" altLang="zh-CN" sz="14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SQLiteDatabase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4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SQLiteOpenHelper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SQLiteOpenHelper 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1600" noProof="1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7413" name="表格 8">
            <a:extLst>
              <a:ext uri="{FF2B5EF4-FFF2-40B4-BE49-F238E27FC236}">
                <a16:creationId xmlns:a16="http://schemas.microsoft.com/office/drawing/2014/main" id="{330BDB96-F3D2-4CCD-9CF6-B72390D2C7E1}"/>
              </a:ext>
            </a:extLst>
          </p:cNvPr>
          <p:cNvGraphicFramePr>
            <a:graphicFrameLocks noGrp="1"/>
          </p:cNvGraphicFramePr>
          <p:nvPr/>
        </p:nvGraphicFramePr>
        <p:xfrm>
          <a:off x="306388" y="1549400"/>
          <a:ext cx="8642350" cy="2681288"/>
        </p:xfrm>
        <a:graphic>
          <a:graphicData uri="http://schemas.openxmlformats.org/drawingml/2006/table">
            <a:tbl>
              <a:tblPr/>
              <a:tblGrid>
                <a:gridCol w="4032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onCreate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(SQLiteDatabase db)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当数据库第一次被建立的时候被执行，如建表，初始化数据等。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9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onUpgrade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(SQLiteDatabase db, int oldVersion, int newVersion)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数据库需要被更新的时候执行，如删除旧表，创建新表。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getReadableDatabase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得到可读的数据库，然后通过对象进行数据库读取操作。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getWritableDatabase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得到可写的数据库，然后通过对象进行数据库写入或者读取操作。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onOpen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(SQLiteDatabase db)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打开数据库时的回调函数。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close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关闭数据库。停止使用时调用，否则会造成数据泄露。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4D6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26" name="TextBox 108">
            <a:extLst>
              <a:ext uri="{FF2B5EF4-FFF2-40B4-BE49-F238E27FC236}">
                <a16:creationId xmlns:a16="http://schemas.microsoft.com/office/drawing/2014/main" id="{7E392FDF-9C89-443E-92DD-EAA416537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1947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SQLite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5">
            <a:extLst>
              <a:ext uri="{FF2B5EF4-FFF2-40B4-BE49-F238E27FC236}">
                <a16:creationId xmlns:a16="http://schemas.microsoft.com/office/drawing/2014/main" id="{8645373C-52F0-4062-B6CF-4000141BB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SQLite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zh-CN" altLang="en-US"/>
          </a:p>
        </p:txBody>
      </p:sp>
      <p:sp>
        <p:nvSpPr>
          <p:cNvPr id="26626" name="文本框 1">
            <a:extLst>
              <a:ext uri="{FF2B5EF4-FFF2-40B4-BE49-F238E27FC236}">
                <a16:creationId xmlns:a16="http://schemas.microsoft.com/office/drawing/2014/main" id="{2597D284-62A4-4C2B-83E8-C4B55B051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690563"/>
            <a:ext cx="88201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SQLiteDatabase</a:t>
            </a: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execSQL()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方法可以执行insert、delete、update和CREATE TABLE之类有更改行为的SQL语句</a:t>
            </a:r>
          </a:p>
          <a:p>
            <a:endParaRPr lang="zh-CN" altLang="en-US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rawQuery()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方法用于执行select语句。</a:t>
            </a: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SQLiteDatabase还提供了对应于添加、删除、更新、查询的操作方法： </a:t>
            </a:r>
          </a:p>
          <a:p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insert()、delete()、update()和query()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这些方法适于不太了解SQL语法的开发者使用。</a:t>
            </a: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对于熟悉SQL语法的程序员而言，直接使用execSQL()和rawQuery()方法执行SQL语句即可。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>
            <a:extLst>
              <a:ext uri="{FF2B5EF4-FFF2-40B4-BE49-F238E27FC236}">
                <a16:creationId xmlns:a16="http://schemas.microsoft.com/office/drawing/2014/main" id="{4E828A80-0188-46F4-BC02-E6F81C00B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4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3" name="表格 1">
            <a:extLst>
              <a:ext uri="{FF2B5EF4-FFF2-40B4-BE49-F238E27FC236}">
                <a16:creationId xmlns:a16="http://schemas.microsoft.com/office/drawing/2014/main" id="{6F0998BA-B82B-493B-9290-6F6A9B328FA4}"/>
              </a:ext>
            </a:extLst>
          </p:cNvPr>
          <p:cNvGraphicFramePr>
            <a:graphicFrameLocks noGrp="1"/>
          </p:cNvGraphicFramePr>
          <p:nvPr/>
        </p:nvGraphicFramePr>
        <p:xfrm>
          <a:off x="217488" y="801688"/>
          <a:ext cx="8745537" cy="4084637"/>
        </p:xfrm>
        <a:graphic>
          <a:graphicData uri="http://schemas.openxmlformats.org/drawingml/2006/table">
            <a:tbl>
              <a:tblPr/>
              <a:tblGrid>
                <a:gridCol w="6331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670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public long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insert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table,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nullColumnHack,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5" action="ppaction://hlinkfile"/>
                        </a:rPr>
                        <a:t>ContentValues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values)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插入一条记录。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70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public int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delete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(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table,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whereClause,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String[]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whereArgs)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删除表中的一条记录。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78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public int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update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(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table,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5" action="ppaction://hlinkfile"/>
                        </a:rPr>
                        <a:t>ContentValues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values,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whereClause,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String[]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whereArgs)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修改数据表中的一条数据。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94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public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6" action="ppaction://hlinkfile"/>
                        </a:rPr>
                        <a:t>Cursor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query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table,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String[]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columns,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selection,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String[]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selectionArgs,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groupBy,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having,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orderBy,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  <a:hlinkClick r:id="rId4" action="ppaction://hlinkfile"/>
                        </a:rPr>
                        <a:t>String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 limit) 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用于查询数据表中的信息，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获得指向对应要求数据的游标。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91443" marR="91443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67" name="TextBox 108">
            <a:extLst>
              <a:ext uri="{FF2B5EF4-FFF2-40B4-BE49-F238E27FC236}">
                <a16:creationId xmlns:a16="http://schemas.microsoft.com/office/drawing/2014/main" id="{3AB477D8-52E1-4705-BAA9-3FA430495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42888"/>
            <a:ext cx="1947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SQLite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108">
            <a:extLst>
              <a:ext uri="{FF2B5EF4-FFF2-40B4-BE49-F238E27FC236}">
                <a16:creationId xmlns:a16="http://schemas.microsoft.com/office/drawing/2014/main" id="{35CF505C-873F-4DAC-AD9C-38BBBC13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04788"/>
            <a:ext cx="6800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数据存储：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ContentProvider</a:t>
            </a:r>
          </a:p>
        </p:txBody>
      </p:sp>
      <p:grpSp>
        <p:nvGrpSpPr>
          <p:cNvPr id="10242" name="组合 29">
            <a:extLst>
              <a:ext uri="{FF2B5EF4-FFF2-40B4-BE49-F238E27FC236}">
                <a16:creationId xmlns:a16="http://schemas.microsoft.com/office/drawing/2014/main" id="{DF83C48D-F9EA-4804-9C54-CAA174D900A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53988"/>
            <a:ext cx="358775" cy="360362"/>
            <a:chOff x="0" y="0"/>
            <a:chExt cx="302558" cy="314067"/>
          </a:xfrm>
        </p:grpSpPr>
        <p:sp>
          <p:nvSpPr>
            <p:cNvPr id="10243" name="矩形 30">
              <a:extLst>
                <a:ext uri="{FF2B5EF4-FFF2-40B4-BE49-F238E27FC236}">
                  <a16:creationId xmlns:a16="http://schemas.microsoft.com/office/drawing/2014/main" id="{D3478827-401D-4A7A-BF7D-78F87D2DC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4" name="矩形 31">
              <a:extLst>
                <a:ext uri="{FF2B5EF4-FFF2-40B4-BE49-F238E27FC236}">
                  <a16:creationId xmlns:a16="http://schemas.microsoft.com/office/drawing/2014/main" id="{D57DA1B6-4477-4BFD-A84D-E069E1080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269" name="矩形 32">
            <a:extLst>
              <a:ext uri="{FF2B5EF4-FFF2-40B4-BE49-F238E27FC236}">
                <a16:creationId xmlns:a16="http://schemas.microsoft.com/office/drawing/2014/main" id="{460F31AC-8676-46F2-BC29-9D5DA397003A}"/>
              </a:ext>
            </a:extLst>
          </p:cNvPr>
          <p:cNvSpPr/>
          <p:nvPr/>
        </p:nvSpPr>
        <p:spPr>
          <a:xfrm>
            <a:off x="254000" y="638175"/>
            <a:ext cx="8569325" cy="5049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</a:t>
            </a: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文件存储</a:t>
            </a:r>
            <a:r>
              <a:rPr lang="zh-CN" altLang="en-US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键值对（</a:t>
            </a:r>
            <a:r>
              <a:rPr lang="en-US" altLang="zh-CN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key-value</a:t>
            </a:r>
            <a:r>
              <a:rPr lang="zh-CN" altLang="en-US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数据，通常用来存储简单的配置信息。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轻量级</a:t>
            </a:r>
            <a:r>
              <a:rPr lang="zh-CN" altLang="en-US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，是Android系统中常被采用的一种数据存储方式。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ContentProvider</a:t>
            </a: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实现应用程序之间</a:t>
            </a:r>
            <a:r>
              <a:rPr lang="zh-CN" altLang="en-US" sz="2000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数据共享</a:t>
            </a: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的一种存储方式。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0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文件储存</a:t>
            </a: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b="1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常用于存储数量比较大的数据，缺点是更新数据困难。</a:t>
            </a:r>
          </a:p>
          <a:p>
            <a:pPr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"/>
            </a:pPr>
            <a:endParaRPr lang="zh-CN" altLang="en-US" sz="20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>
            <a:extLst>
              <a:ext uri="{FF2B5EF4-FFF2-40B4-BE49-F238E27FC236}">
                <a16:creationId xmlns:a16="http://schemas.microsoft.com/office/drawing/2014/main" id="{4D3ECBB6-EEA1-4D8B-9187-E649B139F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extBox 108">
            <a:extLst>
              <a:ext uri="{FF2B5EF4-FFF2-40B4-BE49-F238E27FC236}">
                <a16:creationId xmlns:a16="http://schemas.microsoft.com/office/drawing/2014/main" id="{0236150A-346D-4C72-AA00-571F6ED10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8448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SQLite基本使用方法</a:t>
            </a:r>
            <a:endParaRPr lang="zh-CN" altLang="en-US"/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75" name="图片 1" descr="TIM截图20171023014254">
            <a:extLst>
              <a:ext uri="{FF2B5EF4-FFF2-40B4-BE49-F238E27FC236}">
                <a16:creationId xmlns:a16="http://schemas.microsoft.com/office/drawing/2014/main" id="{105752A6-1DCF-48A3-98FA-437F7002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665163"/>
            <a:ext cx="2293937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图片 3" descr="TIM截图20171023020211">
            <a:extLst>
              <a:ext uri="{FF2B5EF4-FFF2-40B4-BE49-F238E27FC236}">
                <a16:creationId xmlns:a16="http://schemas.microsoft.com/office/drawing/2014/main" id="{5326834E-AA82-4610-930A-982CB25A5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733425"/>
            <a:ext cx="37401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文本框 1">
            <a:extLst>
              <a:ext uri="{FF2B5EF4-FFF2-40B4-BE49-F238E27FC236}">
                <a16:creationId xmlns:a16="http://schemas.microsoft.com/office/drawing/2014/main" id="{601DC896-1092-463F-BCC0-916CF527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4573588"/>
            <a:ext cx="8447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https://github.com/HBU/AndroidDemo/tree/master/chapter08/DatabaseDemo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>
            <a:extLst>
              <a:ext uri="{FF2B5EF4-FFF2-40B4-BE49-F238E27FC236}">
                <a16:creationId xmlns:a16="http://schemas.microsoft.com/office/drawing/2014/main" id="{E9533520-D275-4F71-B9C0-F28753A34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317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矩形 1">
            <a:extLst>
              <a:ext uri="{FF2B5EF4-FFF2-40B4-BE49-F238E27FC236}">
                <a16:creationId xmlns:a16="http://schemas.microsoft.com/office/drawing/2014/main" id="{BA8B820B-82BF-44E3-8F63-A65BBFBA0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" y="592138"/>
            <a:ext cx="84931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创建的数据库文件位于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/data /data/&lt;package name&gt;/databases/&lt;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数据库名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&gt;.db</a:t>
            </a: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cs typeface="Courier New" panose="02070309020205020404" pitchFamily="49" charset="0"/>
              <a:sym typeface="微软雅黑" panose="020B0503020204020204" pitchFamily="34" charset="-122"/>
            </a:endParaRPr>
          </a:p>
        </p:txBody>
      </p:sp>
      <p:sp>
        <p:nvSpPr>
          <p:cNvPr id="30723" name="TextBox 108">
            <a:extLst>
              <a:ext uri="{FF2B5EF4-FFF2-40B4-BE49-F238E27FC236}">
                <a16:creationId xmlns:a16="http://schemas.microsoft.com/office/drawing/2014/main" id="{D1FA008F-1089-48DE-A157-74A8DDB4E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222250"/>
            <a:ext cx="1947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SQLite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724" name="图片 1" descr="QQ截图20191205214854">
            <a:extLst>
              <a:ext uri="{FF2B5EF4-FFF2-40B4-BE49-F238E27FC236}">
                <a16:creationId xmlns:a16="http://schemas.microsoft.com/office/drawing/2014/main" id="{0977F387-6CB3-4AC1-BC0F-A16B6B14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1017588"/>
            <a:ext cx="3711575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>
            <a:extLst>
              <a:ext uri="{FF2B5EF4-FFF2-40B4-BE49-F238E27FC236}">
                <a16:creationId xmlns:a16="http://schemas.microsoft.com/office/drawing/2014/main" id="{943DE791-E86A-48DB-A978-B6F79B100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5082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extBox 108">
            <a:extLst>
              <a:ext uri="{FF2B5EF4-FFF2-40B4-BE49-F238E27FC236}">
                <a16:creationId xmlns:a16="http://schemas.microsoft.com/office/drawing/2014/main" id="{742891A7-C38B-4AF3-8F94-A0CABDBF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241300"/>
            <a:ext cx="2559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可视化管理工具</a:t>
            </a:r>
          </a:p>
        </p:txBody>
      </p:sp>
      <p:pic>
        <p:nvPicPr>
          <p:cNvPr id="31747" name="图片 2" descr="TIM截图20171023013857">
            <a:extLst>
              <a:ext uri="{FF2B5EF4-FFF2-40B4-BE49-F238E27FC236}">
                <a16:creationId xmlns:a16="http://schemas.microsoft.com/office/drawing/2014/main" id="{E91D081B-DF36-4577-B3D2-4C078D541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2175"/>
            <a:ext cx="7516812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图片 3" descr="TIM截图20171023013826">
            <a:extLst>
              <a:ext uri="{FF2B5EF4-FFF2-40B4-BE49-F238E27FC236}">
                <a16:creationId xmlns:a16="http://schemas.microsoft.com/office/drawing/2014/main" id="{5F07066D-FBB1-4786-99EA-5FCFDC58D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655638"/>
            <a:ext cx="2854325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>
            <a:extLst>
              <a:ext uri="{FF2B5EF4-FFF2-40B4-BE49-F238E27FC236}">
                <a16:creationId xmlns:a16="http://schemas.microsoft.com/office/drawing/2014/main" id="{2EE31149-3818-477F-B9B2-485A4950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5717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矩形 1">
            <a:extLst>
              <a:ext uri="{FF2B5EF4-FFF2-40B4-BE49-F238E27FC236}">
                <a16:creationId xmlns:a16="http://schemas.microsoft.com/office/drawing/2014/main" id="{7D5E96A3-3B82-48E7-B1C7-4FD1988690ED}"/>
              </a:ext>
            </a:extLst>
          </p:cNvPr>
          <p:cNvSpPr/>
          <p:nvPr/>
        </p:nvSpPr>
        <p:spPr>
          <a:xfrm>
            <a:off x="693738" y="755650"/>
            <a:ext cx="4110037" cy="2522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just"/>
            <a:r>
              <a:rPr lang="zh-CN" sz="2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数据库基本功能演示</a:t>
            </a:r>
          </a:p>
          <a:p>
            <a:pPr indent="266700" algn="just"/>
            <a:endParaRPr lang="zh-CN" sz="14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建库</a:t>
            </a: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建表</a:t>
            </a: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</a:t>
            </a: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</a:t>
            </a: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</a:t>
            </a:r>
          </a:p>
          <a:p>
            <a:pPr marL="285750" indent="-285750" algn="just"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</a:t>
            </a:r>
          </a:p>
        </p:txBody>
      </p:sp>
      <p:sp>
        <p:nvSpPr>
          <p:cNvPr id="32771" name="TextBox 108">
            <a:extLst>
              <a:ext uri="{FF2B5EF4-FFF2-40B4-BE49-F238E27FC236}">
                <a16:creationId xmlns:a16="http://schemas.microsoft.com/office/drawing/2014/main" id="{9C1B90CD-9FCA-449F-BC65-5489CFF29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47650"/>
            <a:ext cx="1947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8.2.2 SQLite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2772" name="图片 1" descr="TIM截图20171023013915">
            <a:extLst>
              <a:ext uri="{FF2B5EF4-FFF2-40B4-BE49-F238E27FC236}">
                <a16:creationId xmlns:a16="http://schemas.microsoft.com/office/drawing/2014/main" id="{A57F9EB1-D741-4D6E-B53C-80505AF4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5" y="161925"/>
            <a:ext cx="2627313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1">
            <a:extLst>
              <a:ext uri="{FF2B5EF4-FFF2-40B4-BE49-F238E27FC236}">
                <a16:creationId xmlns:a16="http://schemas.microsoft.com/office/drawing/2014/main" id="{C8247FAE-801B-48F5-98C5-6A96679DF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794" name="文本框 2">
            <a:extLst>
              <a:ext uri="{FF2B5EF4-FFF2-40B4-BE49-F238E27FC236}">
                <a16:creationId xmlns:a16="http://schemas.microsoft.com/office/drawing/2014/main" id="{991853D9-7581-4A5E-BFFE-5C5328540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第三部分</a:t>
            </a:r>
          </a:p>
        </p:txBody>
      </p:sp>
      <p:sp>
        <p:nvSpPr>
          <p:cNvPr id="33795" name="文本框 8">
            <a:extLst>
              <a:ext uri="{FF2B5EF4-FFF2-40B4-BE49-F238E27FC236}">
                <a16:creationId xmlns:a16="http://schemas.microsoft.com/office/drawing/2014/main" id="{5371F52C-DC08-4065-93CC-476DF2870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739900"/>
            <a:ext cx="3240088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CN" sz="2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ContentProvider</a:t>
            </a:r>
            <a:r>
              <a:rPr lang="zh-CN" altLang="en-US" sz="2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</a:p>
        </p:txBody>
      </p:sp>
      <p:sp>
        <p:nvSpPr>
          <p:cNvPr id="33796" name="矩形 9">
            <a:extLst>
              <a:ext uri="{FF2B5EF4-FFF2-40B4-BE49-F238E27FC236}">
                <a16:creationId xmlns:a16="http://schemas.microsoft.com/office/drawing/2014/main" id="{B7B8A7BF-173E-4A88-A2EC-FDC932817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253841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797" name="矩形 10">
            <a:extLst>
              <a:ext uri="{FF2B5EF4-FFF2-40B4-BE49-F238E27FC236}">
                <a16:creationId xmlns:a16="http://schemas.microsoft.com/office/drawing/2014/main" id="{87F169B1-975A-4DA6-B505-959FA3BA2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>
            <a:extLst>
              <a:ext uri="{FF2B5EF4-FFF2-40B4-BE49-F238E27FC236}">
                <a16:creationId xmlns:a16="http://schemas.microsoft.com/office/drawing/2014/main" id="{0AD5DCD4-B926-471B-A777-C501B163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extBox 108">
            <a:extLst>
              <a:ext uri="{FF2B5EF4-FFF2-40B4-BE49-F238E27FC236}">
                <a16:creationId xmlns:a16="http://schemas.microsoft.com/office/drawing/2014/main" id="{19664254-76C8-410F-9091-648FEA015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62499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8.3 ContentProvider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存储：不同应用程序之间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实现数据共享</a:t>
            </a:r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4819" name="图片 1" descr="QQ截图20171023222815">
            <a:extLst>
              <a:ext uri="{FF2B5EF4-FFF2-40B4-BE49-F238E27FC236}">
                <a16:creationId xmlns:a16="http://schemas.microsoft.com/office/drawing/2014/main" id="{32703277-C1B0-48F5-8BEE-6484932B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749300"/>
            <a:ext cx="8048625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文本框 2">
            <a:extLst>
              <a:ext uri="{FF2B5EF4-FFF2-40B4-BE49-F238E27FC236}">
                <a16:creationId xmlns:a16="http://schemas.microsoft.com/office/drawing/2014/main" id="{ADC945B2-5592-4AA0-9CDF-63874A7A9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4457700"/>
            <a:ext cx="7586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CRUD</a:t>
            </a:r>
            <a:r>
              <a:rPr lang="zh-CN" altLang="en-US"/>
              <a:t>：增加(Create)、读取查询(Retrieve)、更新(Update)和删除(Delete)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>
            <a:extLst>
              <a:ext uri="{FF2B5EF4-FFF2-40B4-BE49-F238E27FC236}">
                <a16:creationId xmlns:a16="http://schemas.microsoft.com/office/drawing/2014/main" id="{9D04DE9A-8786-4120-849E-E418D081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0320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文本占位符 49154">
            <a:extLst>
              <a:ext uri="{FF2B5EF4-FFF2-40B4-BE49-F238E27FC236}">
                <a16:creationId xmlns:a16="http://schemas.microsoft.com/office/drawing/2014/main" id="{E4264749-906F-4BA9-86DD-0424429EDF32}"/>
              </a:ext>
            </a:extLst>
          </p:cNvPr>
          <p:cNvSpPr>
            <a:spLocks noGrp="1"/>
          </p:cNvSpPr>
          <p:nvPr/>
        </p:nvSpPr>
        <p:spPr>
          <a:xfrm>
            <a:off x="971550" y="2571750"/>
            <a:ext cx="8172450" cy="21494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zh-CN" altLang="en-US" sz="2000" b="1" noProof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Authority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授权信息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，用以区别不同的ContentProvider；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Path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表名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，用以区分ContentProvider中不同的数据表</a:t>
            </a:r>
            <a:r>
              <a:rPr lang="zh-CN"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（不一定是数据库表，也可以是文件）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14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Id号</a:t>
            </a:r>
            <a:r>
              <a:rPr sz="1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，用以区别表中的不同数据；</a:t>
            </a:r>
          </a:p>
        </p:txBody>
      </p:sp>
      <p:sp>
        <p:nvSpPr>
          <p:cNvPr id="35843" name="TextBox 108">
            <a:extLst>
              <a:ext uri="{FF2B5EF4-FFF2-40B4-BE49-F238E27FC236}">
                <a16:creationId xmlns:a16="http://schemas.microsoft.com/office/drawing/2014/main" id="{92617487-7591-4F6E-AF00-3FD797817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601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Uri（Uniform Resource Identifier）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：通用资源标志符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5844" name="图片 1" descr="1362430-b39bc91ec8e272af">
            <a:extLst>
              <a:ext uri="{FF2B5EF4-FFF2-40B4-BE49-F238E27FC236}">
                <a16:creationId xmlns:a16="http://schemas.microsoft.com/office/drawing/2014/main" id="{97935D09-514D-48AA-B877-E6915E81B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00100"/>
            <a:ext cx="4251325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8347E7C-DBC7-420A-B5BB-839EA07E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88" y="1003300"/>
            <a:ext cx="8620125" cy="1373188"/>
          </a:xfrm>
        </p:spPr>
        <p:txBody>
          <a:bodyPr>
            <a:normAutofit lnSpcReduction="20000"/>
          </a:bodyPr>
          <a:lstStyle/>
          <a:p>
            <a:pPr marL="285750" indent="-285750" fontAlgn="auto">
              <a:buFont typeface="Wingdings" panose="05000000000000000000" charset="0"/>
              <a:buChar char=""/>
            </a:pPr>
            <a:r>
              <a:rPr lang="zh-CN" altLang="en-US" sz="24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UriMatcher 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类主要用于匹配Uri</a:t>
            </a:r>
          </a:p>
          <a:p>
            <a:pPr marL="285750" indent="-285750" fontAlgn="auto">
              <a:buFont typeface="Wingdings" panose="05000000000000000000" charset="0"/>
              <a:buChar char=""/>
            </a:pP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zh-CN" altLang="en-US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本质上是一个文本过滤器，分辨出查询者想要查询哪个数据表</a:t>
            </a:r>
          </a:p>
          <a:p>
            <a:pPr fontAlgn="auto"/>
            <a:r>
              <a:rPr lang="zh-CN" altLang="en-US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常用方法：</a:t>
            </a:r>
            <a:r>
              <a:rPr lang="en-US" altLang="zh-CN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addURI(), match()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544B4-E8E4-4B8A-AE5C-F3F8413DE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0975" y="2759075"/>
            <a:ext cx="8380413" cy="1503363"/>
          </a:xfrm>
        </p:spPr>
        <p:txBody>
          <a:bodyPr/>
          <a:lstStyle/>
          <a:p>
            <a:pPr marL="285750" indent="-285750" fontAlgn="auto">
              <a:buFont typeface="Wingdings" panose="05000000000000000000" charset="0"/>
              <a:buChar char=""/>
            </a:pPr>
            <a:r>
              <a:rPr lang="zh-CN" altLang="en-US" sz="24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ContentUris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类用于获取Uri路径后面的ID部分</a:t>
            </a:r>
          </a:p>
          <a:p>
            <a:pPr fontAlgn="auto">
              <a:buFont typeface="Wingdings" panose="05000000000000000000" charset="0"/>
              <a:buNone/>
            </a:pPr>
            <a:r>
              <a:rPr lang="zh-CN" altLang="en-US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fontAlgn="auto">
              <a:buFont typeface="Wingdings" panose="05000000000000000000" charset="0"/>
              <a:buNone/>
            </a:pPr>
            <a:r>
              <a:rPr lang="zh-CN" altLang="en-US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常用方法：</a:t>
            </a:r>
            <a:r>
              <a:rPr lang="en-US" altLang="zh-CN" b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withAppendedID();parseID()</a:t>
            </a:r>
          </a:p>
        </p:txBody>
      </p:sp>
      <p:sp>
        <p:nvSpPr>
          <p:cNvPr id="36867" name="标题 5">
            <a:extLst>
              <a:ext uri="{FF2B5EF4-FFF2-40B4-BE49-F238E27FC236}">
                <a16:creationId xmlns:a16="http://schemas.microsoft.com/office/drawing/2014/main" id="{211425EE-990E-40FB-B3AC-0AB9B5A96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7038" y="225425"/>
            <a:ext cx="7886700" cy="430213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UriMacher &amp; ContentUris</a:t>
            </a:r>
            <a:r>
              <a:rPr lang="zh-CN" altLang="en-US"/>
              <a:t>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>
            <a:extLst>
              <a:ext uri="{FF2B5EF4-FFF2-40B4-BE49-F238E27FC236}">
                <a16:creationId xmlns:a16="http://schemas.microsoft.com/office/drawing/2014/main" id="{2874BD77-8C97-4952-85A7-694F017A9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矩形 4">
            <a:extLst>
              <a:ext uri="{FF2B5EF4-FFF2-40B4-BE49-F238E27FC236}">
                <a16:creationId xmlns:a16="http://schemas.microsoft.com/office/drawing/2014/main" id="{DA4FFE04-FA23-481C-A928-2DC15A469EFD}"/>
              </a:ext>
            </a:extLst>
          </p:cNvPr>
          <p:cNvSpPr/>
          <p:nvPr/>
        </p:nvSpPr>
        <p:spPr>
          <a:xfrm>
            <a:off x="50800" y="746125"/>
            <a:ext cx="9063038" cy="4292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sz="1400" b="1" noProof="1">
                <a:solidFill>
                  <a:srgbClr val="000000"/>
                </a:solidFill>
              </a:rPr>
              <a:t>public boolean </a:t>
            </a:r>
            <a:r>
              <a:rPr sz="1400" b="1" noProof="1">
                <a:solidFill>
                  <a:srgbClr val="0070C0"/>
                </a:solidFill>
              </a:rPr>
              <a:t>onCreate</a:t>
            </a:r>
            <a:r>
              <a:rPr sz="1400" b="1" noProof="1">
                <a:solidFill>
                  <a:srgbClr val="000000"/>
                </a:solidFill>
              </a:rPr>
              <a:t>()</a:t>
            </a:r>
          </a:p>
          <a:p>
            <a:pPr indent="266700">
              <a:lnSpc>
                <a:spcPct val="150000"/>
              </a:lnSpc>
            </a:pPr>
            <a:r>
              <a:rPr sz="1400" noProof="1">
                <a:solidFill>
                  <a:srgbClr val="000000"/>
                </a:solidFill>
              </a:rPr>
              <a:t>ContentProvider创建后就被调用， 开机后 ContentProvider在其它应用第一次访问它时才会被创建。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sz="1400" b="1" noProof="1">
                <a:solidFill>
                  <a:srgbClr val="000000"/>
                </a:solidFill>
              </a:rPr>
              <a:t>public Uri </a:t>
            </a:r>
            <a:r>
              <a:rPr sz="1400" b="1" noProof="1">
                <a:solidFill>
                  <a:srgbClr val="0070C0"/>
                </a:solidFill>
              </a:rPr>
              <a:t>insert</a:t>
            </a:r>
            <a:r>
              <a:rPr sz="1400" b="1" noProof="1">
                <a:solidFill>
                  <a:srgbClr val="000000"/>
                </a:solidFill>
              </a:rPr>
              <a:t>(Uri uri, ContentValues values)</a:t>
            </a:r>
            <a:endParaRPr lang="zh-CN" sz="1400" noProof="1">
              <a:solidFill>
                <a:srgbClr val="000000"/>
              </a:solidFill>
            </a:endParaRPr>
          </a:p>
          <a:p>
            <a:pPr indent="266700">
              <a:lnSpc>
                <a:spcPct val="150000"/>
              </a:lnSpc>
            </a:pPr>
            <a:r>
              <a:rPr sz="1400" b="1" noProof="1">
                <a:solidFill>
                  <a:srgbClr val="FF0000"/>
                </a:solidFill>
              </a:rPr>
              <a:t>供外部应用</a:t>
            </a:r>
            <a:r>
              <a:rPr sz="1400" noProof="1">
                <a:solidFill>
                  <a:srgbClr val="000000"/>
                </a:solidFill>
              </a:rPr>
              <a:t>往ContentProvider添加数据。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sz="1400" b="1" noProof="1">
                <a:solidFill>
                  <a:srgbClr val="000000"/>
                </a:solidFill>
              </a:rPr>
              <a:t>public int </a:t>
            </a:r>
            <a:r>
              <a:rPr sz="1400" b="1" noProof="1">
                <a:solidFill>
                  <a:srgbClr val="0070C0"/>
                </a:solidFill>
              </a:rPr>
              <a:t>delete</a:t>
            </a:r>
            <a:r>
              <a:rPr sz="1400" b="1" noProof="1">
                <a:solidFill>
                  <a:srgbClr val="000000"/>
                </a:solidFill>
              </a:rPr>
              <a:t>(Uri uri, String selection, String[] selectionArgs)：</a:t>
            </a:r>
            <a:endParaRPr lang="zh-CN" sz="1400" noProof="1">
              <a:solidFill>
                <a:srgbClr val="000000"/>
              </a:solidFill>
            </a:endParaRPr>
          </a:p>
          <a:p>
            <a:pPr indent="266700">
              <a:lnSpc>
                <a:spcPct val="150000"/>
              </a:lnSpc>
            </a:pPr>
            <a:r>
              <a:rPr sz="1400" b="1" noProof="1">
                <a:solidFill>
                  <a:srgbClr val="FF0000"/>
                </a:solidFill>
              </a:rPr>
              <a:t>供外部应用</a:t>
            </a:r>
            <a:r>
              <a:rPr sz="1400" noProof="1">
                <a:solidFill>
                  <a:srgbClr val="000000"/>
                </a:solidFill>
              </a:rPr>
              <a:t>从ContentProvider删除数据。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sz="1400" b="1" noProof="1">
                <a:solidFill>
                  <a:srgbClr val="000000"/>
                </a:solidFill>
              </a:rPr>
              <a:t>public int </a:t>
            </a:r>
            <a:r>
              <a:rPr sz="1400" b="1" noProof="1">
                <a:solidFill>
                  <a:srgbClr val="0070C0"/>
                </a:solidFill>
              </a:rPr>
              <a:t>update</a:t>
            </a:r>
            <a:r>
              <a:rPr sz="1400" b="1" noProof="1">
                <a:solidFill>
                  <a:srgbClr val="000000"/>
                </a:solidFill>
              </a:rPr>
              <a:t>(Uri uri, ContentValues values, String selection, String[] selectionArgs)</a:t>
            </a:r>
            <a:endParaRPr sz="1400" noProof="1">
              <a:solidFill>
                <a:srgbClr val="000000"/>
              </a:solidFill>
            </a:endParaRPr>
          </a:p>
          <a:p>
            <a:pPr indent="266700">
              <a:lnSpc>
                <a:spcPct val="150000"/>
              </a:lnSpc>
            </a:pPr>
            <a:r>
              <a:rPr sz="1400" b="1" noProof="1">
                <a:solidFill>
                  <a:srgbClr val="FF0000"/>
                </a:solidFill>
              </a:rPr>
              <a:t>供外部应用</a:t>
            </a:r>
            <a:r>
              <a:rPr sz="1400" noProof="1">
                <a:solidFill>
                  <a:srgbClr val="000000"/>
                </a:solidFill>
              </a:rPr>
              <a:t>更新ContentProvider中的数据。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sz="1400" b="1" noProof="1">
                <a:solidFill>
                  <a:srgbClr val="000000"/>
                </a:solidFill>
              </a:rPr>
              <a:t>public Cursor </a:t>
            </a:r>
            <a:r>
              <a:rPr sz="1400" b="1" noProof="1">
                <a:solidFill>
                  <a:srgbClr val="0070C0"/>
                </a:solidFill>
              </a:rPr>
              <a:t>query</a:t>
            </a:r>
            <a:r>
              <a:rPr sz="1400" b="1" noProof="1">
                <a:solidFill>
                  <a:srgbClr val="000000"/>
                </a:solidFill>
              </a:rPr>
              <a:t>(Uri uri, String[] projection, String selection, String[] selectionArgs, String sortOrder)</a:t>
            </a:r>
            <a:endParaRPr sz="1400" noProof="1">
              <a:solidFill>
                <a:srgbClr val="000000"/>
              </a:solidFill>
            </a:endParaRPr>
          </a:p>
          <a:p>
            <a:pPr indent="266700">
              <a:lnSpc>
                <a:spcPct val="150000"/>
              </a:lnSpc>
            </a:pPr>
            <a:r>
              <a:rPr sz="1400" b="1" noProof="1">
                <a:solidFill>
                  <a:srgbClr val="FF0000"/>
                </a:solidFill>
              </a:rPr>
              <a:t>供外部应用</a:t>
            </a:r>
            <a:r>
              <a:rPr sz="1400" noProof="1">
                <a:solidFill>
                  <a:srgbClr val="000000"/>
                </a:solidFill>
              </a:rPr>
              <a:t>从ContentProvider中获取数据。</a:t>
            </a:r>
          </a:p>
          <a:p>
            <a:pPr indent="266700">
              <a:lnSpc>
                <a:spcPct val="150000"/>
              </a:lnSpc>
            </a:pPr>
            <a:endParaRPr sz="1400" noProof="1">
              <a:solidFill>
                <a:srgbClr val="000000"/>
              </a:solidFill>
            </a:endParaRPr>
          </a:p>
          <a:p>
            <a:pPr indent="266700">
              <a:lnSpc>
                <a:spcPct val="150000"/>
              </a:lnSpc>
            </a:pPr>
            <a:endParaRPr lang="zh-CN" altLang="en-US" sz="1400" noProof="1">
              <a:solidFill>
                <a:srgbClr val="000000"/>
              </a:solidFill>
            </a:endParaRPr>
          </a:p>
        </p:txBody>
      </p:sp>
      <p:sp>
        <p:nvSpPr>
          <p:cNvPr id="37891" name="TextBox 108">
            <a:extLst>
              <a:ext uri="{FF2B5EF4-FFF2-40B4-BE49-F238E27FC236}">
                <a16:creationId xmlns:a16="http://schemas.microsoft.com/office/drawing/2014/main" id="{E4818043-8F1F-42A5-9E8A-4DE88CA78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3205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</a:rPr>
              <a:t>ContentProvider类主要方法：</a:t>
            </a:r>
            <a:endParaRPr lang="zh-CN" altLang="zh-CN">
              <a:solidFill>
                <a:schemeClr val="bg2"/>
              </a:solidFill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6" descr="20160503151431791">
            <a:extLst>
              <a:ext uri="{FF2B5EF4-FFF2-40B4-BE49-F238E27FC236}">
                <a16:creationId xmlns:a16="http://schemas.microsoft.com/office/drawing/2014/main" id="{AF2638F9-3AD1-46D5-BEFF-588B5BCD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089025"/>
            <a:ext cx="602138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文本框 1">
            <a:extLst>
              <a:ext uri="{FF2B5EF4-FFF2-40B4-BE49-F238E27FC236}">
                <a16:creationId xmlns:a16="http://schemas.microsoft.com/office/drawing/2014/main" id="{E993C485-2691-476D-81E9-8723D978A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214313"/>
            <a:ext cx="3122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ContentResolver内容解析者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1">
            <a:extLst>
              <a:ext uri="{FF2B5EF4-FFF2-40B4-BE49-F238E27FC236}">
                <a16:creationId xmlns:a16="http://schemas.microsoft.com/office/drawing/2014/main" id="{AC021E78-F028-4E91-92CC-1FE41009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6" name="文本框 2">
            <a:extLst>
              <a:ext uri="{FF2B5EF4-FFF2-40B4-BE49-F238E27FC236}">
                <a16:creationId xmlns:a16="http://schemas.microsoft.com/office/drawing/2014/main" id="{DC3F3B16-9F4D-45D9-9373-B39C82F30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第一部分</a:t>
            </a:r>
            <a:endParaRPr lang="zh-CN" altLang="en-US"/>
          </a:p>
        </p:txBody>
      </p:sp>
      <p:sp>
        <p:nvSpPr>
          <p:cNvPr id="11267" name="文本框 8">
            <a:extLst>
              <a:ext uri="{FF2B5EF4-FFF2-40B4-BE49-F238E27FC236}">
                <a16:creationId xmlns:a16="http://schemas.microsoft.com/office/drawing/2014/main" id="{699A1CE4-35FB-4C82-BBB7-63DBC5F5B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779588"/>
            <a:ext cx="40322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</a:t>
            </a:r>
            <a:r>
              <a:rPr lang="zh-CN" altLang="en-US" sz="2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 sz="2400" b="1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8" name="矩形 9">
            <a:extLst>
              <a:ext uri="{FF2B5EF4-FFF2-40B4-BE49-F238E27FC236}">
                <a16:creationId xmlns:a16="http://schemas.microsoft.com/office/drawing/2014/main" id="{6BC92CF1-043E-453A-A4B1-DA7B0DB8D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矩形 10">
            <a:extLst>
              <a:ext uri="{FF2B5EF4-FFF2-40B4-BE49-F238E27FC236}">
                <a16:creationId xmlns:a16="http://schemas.microsoft.com/office/drawing/2014/main" id="{B4B9BF8E-131D-4EAF-B980-D3D08BC1E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2">
            <a:extLst>
              <a:ext uri="{FF2B5EF4-FFF2-40B4-BE49-F238E27FC236}">
                <a16:creationId xmlns:a16="http://schemas.microsoft.com/office/drawing/2014/main" id="{C6C9E18A-F28A-4FA4-B11B-CFE85DE3B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2383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矩形 3">
            <a:extLst>
              <a:ext uri="{FF2B5EF4-FFF2-40B4-BE49-F238E27FC236}">
                <a16:creationId xmlns:a16="http://schemas.microsoft.com/office/drawing/2014/main" id="{2230FCAA-80E3-43F5-96AA-817E8793D523}"/>
              </a:ext>
            </a:extLst>
          </p:cNvPr>
          <p:cNvSpPr/>
          <p:nvPr/>
        </p:nvSpPr>
        <p:spPr>
          <a:xfrm>
            <a:off x="76200" y="669925"/>
            <a:ext cx="9039225" cy="356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使用ContentResolver调用ContentProvider提供的接口，操作数据</a:t>
            </a:r>
          </a:p>
          <a:p>
            <a:endParaRPr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sz="1400" noProof="1">
                <a:solidFill>
                  <a:srgbClr val="000000"/>
                </a:solidFill>
                <a:sym typeface="+mn-ea"/>
              </a:rPr>
              <a:t>类似与数据库的</a:t>
            </a:r>
            <a:r>
              <a:rPr lang="en-US" altLang="zh-CN" sz="1400" noProof="1">
                <a:solidFill>
                  <a:srgbClr val="000000"/>
                </a:solidFill>
                <a:sym typeface="+mn-ea"/>
              </a:rPr>
              <a:t>CRUD</a:t>
            </a:r>
            <a:r>
              <a:rPr lang="zh-CN" altLang="en-US" sz="1400" noProof="1">
                <a:solidFill>
                  <a:srgbClr val="000000"/>
                </a:solidFill>
                <a:sym typeface="+mn-ea"/>
              </a:rPr>
              <a:t>操作。不同点：</a:t>
            </a:r>
            <a:r>
              <a:rPr lang="en-US" altLang="zh-CN" sz="1400" noProof="1">
                <a:solidFill>
                  <a:srgbClr val="000000"/>
                </a:solidFill>
                <a:sym typeface="+mn-ea"/>
              </a:rPr>
              <a:t>ContentResolver</a:t>
            </a:r>
            <a:r>
              <a:rPr lang="zh-CN" altLang="en-US" sz="1400" noProof="1">
                <a:solidFill>
                  <a:srgbClr val="000000"/>
                </a:solidFill>
                <a:sym typeface="+mn-ea"/>
              </a:rPr>
              <a:t>不接收表名参数，用</a:t>
            </a:r>
            <a:r>
              <a:rPr lang="en-US" altLang="zh-CN" sz="1400" noProof="1">
                <a:solidFill>
                  <a:srgbClr val="000000"/>
                </a:solidFill>
                <a:sym typeface="+mn-ea"/>
              </a:rPr>
              <a:t>Uri</a:t>
            </a:r>
            <a:r>
              <a:rPr lang="zh-CN" altLang="en-US" sz="1400" noProof="1">
                <a:solidFill>
                  <a:srgbClr val="000000"/>
                </a:solidFill>
                <a:sym typeface="+mn-ea"/>
              </a:rPr>
              <a:t>参数替代。</a:t>
            </a:r>
            <a:endParaRPr sz="1600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sz="1600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Uri </a:t>
            </a:r>
            <a:r>
              <a:rPr sz="16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</a:t>
            </a: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(Uri uri, ContentValues values)</a:t>
            </a:r>
          </a:p>
          <a:p>
            <a:endParaRPr sz="1600" b="1" noProof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int </a:t>
            </a:r>
            <a:r>
              <a:rPr sz="16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delete</a:t>
            </a: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(Uri uri, String selection, String[] selectionArgs)</a:t>
            </a:r>
          </a:p>
          <a:p>
            <a:endParaRPr sz="1600" b="1" noProof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int </a:t>
            </a:r>
            <a:r>
              <a:rPr sz="16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update</a:t>
            </a: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(Uri uri, ContentValues values, String selection, String[] selectionArgs)</a:t>
            </a:r>
          </a:p>
          <a:p>
            <a:endParaRPr sz="1600" b="1" noProof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Cursor </a:t>
            </a:r>
            <a:r>
              <a:rPr sz="16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query</a:t>
            </a:r>
            <a:r>
              <a:rPr sz="1600" b="1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(Uri uri, String[] projection, String selection, String[] selectionArgs, String sortOrder)</a:t>
            </a:r>
          </a:p>
          <a:p>
            <a:endParaRPr sz="1600" noProof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939" name="TextBox 108">
            <a:extLst>
              <a:ext uri="{FF2B5EF4-FFF2-40B4-BE49-F238E27FC236}">
                <a16:creationId xmlns:a16="http://schemas.microsoft.com/office/drawing/2014/main" id="{08AD4108-A6F4-47E1-8866-5C994D3D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15900"/>
            <a:ext cx="3122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内容解析者ContentResolver</a:t>
            </a:r>
            <a:endParaRPr lang="en-US" altLang="zh-CN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">
            <a:extLst>
              <a:ext uri="{FF2B5EF4-FFF2-40B4-BE49-F238E27FC236}">
                <a16:creationId xmlns:a16="http://schemas.microsoft.com/office/drawing/2014/main" id="{BD9E50B8-CD32-4CEC-B9E4-A7BF3E1E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矩形 4">
            <a:extLst>
              <a:ext uri="{FF2B5EF4-FFF2-40B4-BE49-F238E27FC236}">
                <a16:creationId xmlns:a16="http://schemas.microsoft.com/office/drawing/2014/main" id="{847DEBAD-7E40-48F9-A7AA-DC9A354EB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003300"/>
            <a:ext cx="863282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solidFill>
                  <a:srgbClr val="00B050"/>
                </a:solidFill>
              </a:rPr>
              <a:t>ContentProvider对外共享数据步骤</a:t>
            </a:r>
            <a:r>
              <a:rPr lang="zh-CN" altLang="zh-CN" sz="2400">
                <a:solidFill>
                  <a:srgbClr val="00B050"/>
                </a:solidFill>
              </a:rPr>
              <a:t>：</a:t>
            </a:r>
          </a:p>
          <a:p>
            <a:endParaRPr lang="zh-CN" altLang="zh-CN" sz="2400">
              <a:solidFill>
                <a:srgbClr val="000000"/>
              </a:solidFill>
            </a:endParaRPr>
          </a:p>
          <a:p>
            <a:endParaRPr lang="zh-CN" altLang="zh-CN" sz="1200">
              <a:solidFill>
                <a:srgbClr val="000000"/>
              </a:solidFill>
            </a:endParaRPr>
          </a:p>
          <a:p>
            <a:r>
              <a:rPr lang="zh-CN" altLang="zh-CN">
                <a:solidFill>
                  <a:srgbClr val="000000"/>
                </a:solidFill>
              </a:rPr>
              <a:t>1. 定义一个类继承 </a:t>
            </a:r>
            <a:r>
              <a:rPr lang="zh-CN" altLang="zh-CN" b="1">
                <a:solidFill>
                  <a:srgbClr val="FF0000"/>
                </a:solidFill>
              </a:rPr>
              <a:t>ContentProvider</a:t>
            </a:r>
            <a:endParaRPr lang="zh-CN" altLang="zh-CN">
              <a:solidFill>
                <a:srgbClr val="000000"/>
              </a:solidFill>
            </a:endParaRPr>
          </a:p>
          <a:p>
            <a:endParaRPr lang="zh-CN" altLang="zh-CN">
              <a:solidFill>
                <a:srgbClr val="000000"/>
              </a:solidFill>
            </a:endParaRPr>
          </a:p>
          <a:p>
            <a:r>
              <a:rPr lang="zh-CN" altLang="zh-CN">
                <a:solidFill>
                  <a:srgbClr val="000000"/>
                </a:solidFill>
              </a:rPr>
              <a:t>2. 定义匹配规则 UriMacher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>
                <a:solidFill>
                  <a:srgbClr val="000000"/>
                </a:solidFill>
              </a:rPr>
              <a:t>3. 在清单文件配置内容提供者 </a:t>
            </a:r>
            <a:r>
              <a:rPr lang="en-US" altLang="zh-CN">
                <a:solidFill>
                  <a:srgbClr val="000000"/>
                </a:solidFill>
              </a:rPr>
              <a:t>AndroidManifest.xml</a:t>
            </a:r>
          </a:p>
          <a:p>
            <a:endParaRPr lang="zh-CN" altLang="zh-CN">
              <a:solidFill>
                <a:srgbClr val="000000"/>
              </a:solidFill>
            </a:endParaRPr>
          </a:p>
          <a:p>
            <a:r>
              <a:rPr lang="zh-CN" altLang="zh-CN">
                <a:solidFill>
                  <a:srgbClr val="000000"/>
                </a:solidFill>
              </a:rPr>
              <a:t>4. </a:t>
            </a:r>
            <a:r>
              <a:rPr lang="zh-CN" altLang="zh-CN">
                <a:solidFill>
                  <a:srgbClr val="000000"/>
                </a:solidFill>
                <a:sym typeface="微软雅黑" panose="020B0503020204020204" pitchFamily="34" charset="-122"/>
              </a:rPr>
              <a:t>其他应用程序通过</a:t>
            </a:r>
            <a:r>
              <a:rPr lang="zh-CN" altLang="zh-CN" b="1">
                <a:solidFill>
                  <a:srgbClr val="FF0000"/>
                </a:solidFill>
                <a:sym typeface="微软雅黑" panose="020B0503020204020204" pitchFamily="34" charset="-122"/>
              </a:rPr>
              <a:t>ContentResolver和Uri</a:t>
            </a:r>
            <a:r>
              <a:rPr lang="zh-CN" altLang="zh-CN">
                <a:solidFill>
                  <a:srgbClr val="000000"/>
                </a:solidFill>
                <a:sym typeface="微软雅黑" panose="020B0503020204020204" pitchFamily="34" charset="-122"/>
              </a:rPr>
              <a:t>来获取数据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endParaRPr lang="en-US" altLang="zh-CN">
              <a:solidFill>
                <a:srgbClr val="000000"/>
              </a:solidFill>
            </a:endParaRPr>
          </a:p>
          <a:p>
            <a:endParaRPr lang="zh-CN" altLang="zh-CN" sz="1200">
              <a:solidFill>
                <a:srgbClr val="000000"/>
              </a:solidFill>
            </a:endParaRPr>
          </a:p>
          <a:p>
            <a:endParaRPr lang="zh-CN" altLang="zh-CN" sz="1200">
              <a:solidFill>
                <a:srgbClr val="000000"/>
              </a:solidFill>
            </a:endParaRPr>
          </a:p>
          <a:p>
            <a:endParaRPr lang="zh-CN" altLang="zh-CN" sz="1200">
              <a:solidFill>
                <a:srgbClr val="000000"/>
              </a:solidFill>
            </a:endParaRPr>
          </a:p>
        </p:txBody>
      </p:sp>
      <p:sp>
        <p:nvSpPr>
          <p:cNvPr id="40963" name="TextBox 108">
            <a:extLst>
              <a:ext uri="{FF2B5EF4-FFF2-40B4-BE49-F238E27FC236}">
                <a16:creationId xmlns:a16="http://schemas.microsoft.com/office/drawing/2014/main" id="{CB6E97CF-9BFF-4149-94DB-0830D9158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85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8.3 ContentProvider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>
            <a:extLst>
              <a:ext uri="{FF2B5EF4-FFF2-40B4-BE49-F238E27FC236}">
                <a16:creationId xmlns:a16="http://schemas.microsoft.com/office/drawing/2014/main" id="{CC1FE23C-1CA6-4B18-AFAE-2A72C2C3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矩形 3">
            <a:extLst>
              <a:ext uri="{FF2B5EF4-FFF2-40B4-BE49-F238E27FC236}">
                <a16:creationId xmlns:a16="http://schemas.microsoft.com/office/drawing/2014/main" id="{351CFD9A-52A3-4C66-905F-6BAC54DB3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" y="962025"/>
            <a:ext cx="4059238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Ref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：https://github.com/guolindev/booksource</a:t>
            </a:r>
          </a:p>
          <a:p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</a:p>
          <a:p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上一节的例子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DatabaseTest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基础上增加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Provider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（自定义提供者，让其他程序可以使用）</a:t>
            </a:r>
          </a:p>
          <a:p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</a:p>
          <a:p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新建工程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ProviderTest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，去访问刚才已经建好的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Provider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987" name="TextBox 108">
            <a:extLst>
              <a:ext uri="{FF2B5EF4-FFF2-40B4-BE49-F238E27FC236}">
                <a16:creationId xmlns:a16="http://schemas.microsoft.com/office/drawing/2014/main" id="{1A9851C5-3755-4A85-9090-65C181701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5575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案例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：自定义内容提供者，并用其他程序访问该数据</a:t>
            </a:r>
          </a:p>
        </p:txBody>
      </p:sp>
      <p:pic>
        <p:nvPicPr>
          <p:cNvPr id="41988" name="图片 1" descr="QQ截图20171028191754">
            <a:extLst>
              <a:ext uri="{FF2B5EF4-FFF2-40B4-BE49-F238E27FC236}">
                <a16:creationId xmlns:a16="http://schemas.microsoft.com/office/drawing/2014/main" id="{C0B64B20-AEC0-4784-B8B6-4CCFE913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669925"/>
            <a:ext cx="271145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图片 3" descr="QQ截图20171028191816">
            <a:extLst>
              <a:ext uri="{FF2B5EF4-FFF2-40B4-BE49-F238E27FC236}">
                <a16:creationId xmlns:a16="http://schemas.microsoft.com/office/drawing/2014/main" id="{BCFB88DD-5FD1-4145-BD1D-5F4823178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669925"/>
            <a:ext cx="23749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>
            <a:extLst>
              <a:ext uri="{FF2B5EF4-FFF2-40B4-BE49-F238E27FC236}">
                <a16:creationId xmlns:a16="http://schemas.microsoft.com/office/drawing/2014/main" id="{0C733058-EA37-4C7D-87DA-5E32DF52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1748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矩形 3">
            <a:extLst>
              <a:ext uri="{FF2B5EF4-FFF2-40B4-BE49-F238E27FC236}">
                <a16:creationId xmlns:a16="http://schemas.microsoft.com/office/drawing/2014/main" id="{361DC606-7807-4BAF-99DB-369A2D0D3469}"/>
              </a:ext>
            </a:extLst>
          </p:cNvPr>
          <p:cNvSpPr/>
          <p:nvPr/>
        </p:nvSpPr>
        <p:spPr>
          <a:xfrm>
            <a:off x="265113" y="919163"/>
            <a:ext cx="4418012" cy="33035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定义布局文件 （</a:t>
            </a: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endParaRPr lang="zh-CN" altLang="en-US" sz="24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查询联系人 （</a:t>
            </a: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getContentResolve().query()</a:t>
            </a:r>
          </a:p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endParaRPr lang="en-US" altLang="zh-CN" sz="24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申请权限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6FA2E7"/>
              </a:buClr>
            </a:pPr>
            <a:r>
              <a:rPr lang="zh-CN" altLang="en-US" sz="1400" noProof="1">
                <a:solidFill>
                  <a:srgbClr val="384D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</p:txBody>
      </p:sp>
      <p:sp>
        <p:nvSpPr>
          <p:cNvPr id="43011" name="TextBox 108">
            <a:extLst>
              <a:ext uri="{FF2B5EF4-FFF2-40B4-BE49-F238E27FC236}">
                <a16:creationId xmlns:a16="http://schemas.microsoft.com/office/drawing/2014/main" id="{B040AC23-40DA-4EFE-B780-99896B9ED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207963"/>
            <a:ext cx="328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案例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：从系统电话本读联系人</a:t>
            </a:r>
          </a:p>
        </p:txBody>
      </p:sp>
      <p:pic>
        <p:nvPicPr>
          <p:cNvPr id="43012" name="图片 1" descr="QQ截图20171024001803">
            <a:extLst>
              <a:ext uri="{FF2B5EF4-FFF2-40B4-BE49-F238E27FC236}">
                <a16:creationId xmlns:a16="http://schemas.microsoft.com/office/drawing/2014/main" id="{144B027E-5C3C-4AAA-8BDB-D8246EE47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5" y="165100"/>
            <a:ext cx="26130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矩形 1">
            <a:extLst>
              <a:ext uri="{FF2B5EF4-FFF2-40B4-BE49-F238E27FC236}">
                <a16:creationId xmlns:a16="http://schemas.microsoft.com/office/drawing/2014/main" id="{2F46FE18-F004-4E2E-8EC2-A281B4DD5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034" name="文本框 2">
            <a:extLst>
              <a:ext uri="{FF2B5EF4-FFF2-40B4-BE49-F238E27FC236}">
                <a16:creationId xmlns:a16="http://schemas.microsoft.com/office/drawing/2014/main" id="{39DBE834-AE6B-4C1C-9B23-E7F92267B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第四部分</a:t>
            </a:r>
          </a:p>
        </p:txBody>
      </p:sp>
      <p:sp>
        <p:nvSpPr>
          <p:cNvPr id="44035" name="文本框 8">
            <a:extLst>
              <a:ext uri="{FF2B5EF4-FFF2-40B4-BE49-F238E27FC236}">
                <a16:creationId xmlns:a16="http://schemas.microsoft.com/office/drawing/2014/main" id="{64F501D3-C31A-442A-8A35-D26198CAD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663700"/>
            <a:ext cx="2308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zh-CN" altLang="en-US" sz="2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文件存储</a:t>
            </a:r>
          </a:p>
        </p:txBody>
      </p:sp>
      <p:sp>
        <p:nvSpPr>
          <p:cNvPr id="44036" name="矩形 9">
            <a:extLst>
              <a:ext uri="{FF2B5EF4-FFF2-40B4-BE49-F238E27FC236}">
                <a16:creationId xmlns:a16="http://schemas.microsoft.com/office/drawing/2014/main" id="{320568BD-CAA5-41F1-86D7-0C5DC4303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253841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037" name="矩形 10">
            <a:extLst>
              <a:ext uri="{FF2B5EF4-FFF2-40B4-BE49-F238E27FC236}">
                <a16:creationId xmlns:a16="http://schemas.microsoft.com/office/drawing/2014/main" id="{3BC058B9-9E47-424A-862B-3F3F0CAF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2">
            <a:extLst>
              <a:ext uri="{FF2B5EF4-FFF2-40B4-BE49-F238E27FC236}">
                <a16:creationId xmlns:a16="http://schemas.microsoft.com/office/drawing/2014/main" id="{DB14E0B2-B474-420C-80EA-3609815D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TextBox 108">
            <a:extLst>
              <a:ext uri="{FF2B5EF4-FFF2-40B4-BE49-F238E27FC236}">
                <a16:creationId xmlns:a16="http://schemas.microsoft.com/office/drawing/2014/main" id="{354412EB-8565-496A-8A49-C8473FA8C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1501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371" name="矩形 3">
            <a:extLst>
              <a:ext uri="{FF2B5EF4-FFF2-40B4-BE49-F238E27FC236}">
                <a16:creationId xmlns:a16="http://schemas.microsoft.com/office/drawing/2014/main" id="{4E4D218E-4568-47C4-972B-BEBD20BD1034}"/>
              </a:ext>
            </a:extLst>
          </p:cNvPr>
          <p:cNvSpPr/>
          <p:nvPr/>
        </p:nvSpPr>
        <p:spPr>
          <a:xfrm>
            <a:off x="508000" y="987425"/>
            <a:ext cx="8312150" cy="2611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  <a:buFont typeface="Wingdings" panose="05000000000000000000" pitchFamily="2" charset="2"/>
              <a:buNone/>
            </a:pPr>
            <a:r>
              <a:rPr lang="zh-CN" altLang="en-US" sz="1400" noProof="1">
                <a:solidFill>
                  <a:srgbClr val="000000"/>
                </a:solidFill>
                <a:sym typeface="Arial" panose="020B0604020202020204" pitchFamily="34" charset="0"/>
              </a:rPr>
              <a:t>文件存储分两类 ：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      </a:t>
            </a:r>
            <a:r>
              <a:rPr lang="en-US" altLang="zh-CN" sz="2800" noProof="1">
                <a:solidFill>
                  <a:srgbClr val="000000"/>
                </a:solidFill>
                <a:sym typeface="Arial" panose="020B0604020202020204" pitchFamily="34" charset="0"/>
              </a:rPr>
              <a:t> 1</a:t>
            </a:r>
            <a:r>
              <a:rPr lang="zh-CN" altLang="en-US" sz="2800" noProof="1">
                <a:solidFill>
                  <a:srgbClr val="000000"/>
                </a:solidFill>
                <a:sym typeface="Arial" panose="020B0604020202020204" pitchFamily="34" charset="0"/>
              </a:rPr>
              <a:t>、</a:t>
            </a:r>
            <a:r>
              <a:rPr lang="en-US" altLang="zh-CN" sz="2800" b="1" noProof="1">
                <a:solidFill>
                  <a:srgbClr val="000000"/>
                </a:solidFill>
                <a:sym typeface="Arial" panose="020B0604020202020204" pitchFamily="34" charset="0"/>
              </a:rPr>
              <a:t>File</a:t>
            </a:r>
            <a:r>
              <a:rPr lang="zh-CN" altLang="en-US" sz="2800" b="1" noProof="1">
                <a:solidFill>
                  <a:srgbClr val="000000"/>
                </a:solidFill>
                <a:sym typeface="Arial" panose="020B0604020202020204" pitchFamily="34" charset="0"/>
              </a:rPr>
              <a:t>存储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		</a:t>
            </a:r>
            <a:r>
              <a:rPr lang="zh-CN" altLang="en-US" sz="1400" noProof="1">
                <a:solidFill>
                  <a:srgbClr val="000000"/>
                </a:solidFill>
                <a:sym typeface="Arial" panose="020B0604020202020204" pitchFamily="34" charset="0"/>
              </a:rPr>
              <a:t>将文件存储在应用程序内，保存在</a:t>
            </a: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/data/data/&lt;packagename&gt;/files/</a:t>
            </a:r>
            <a:r>
              <a:rPr lang="zh-CN" altLang="en-US" sz="1400" noProof="1">
                <a:solidFill>
                  <a:srgbClr val="000000"/>
                </a:solidFill>
                <a:sym typeface="Arial" panose="020B0604020202020204" pitchFamily="34" charset="0"/>
              </a:rPr>
              <a:t>目录下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  </a:t>
            </a:r>
            <a:r>
              <a:rPr lang="en-US" altLang="zh-CN" sz="2800" noProof="1">
                <a:solidFill>
                  <a:srgbClr val="000000"/>
                </a:solidFill>
                <a:sym typeface="Arial" panose="020B0604020202020204" pitchFamily="34" charset="0"/>
              </a:rPr>
              <a:t>   *2</a:t>
            </a:r>
            <a:r>
              <a:rPr lang="zh-CN" altLang="en-US" sz="2800" noProof="1">
                <a:solidFill>
                  <a:srgbClr val="000000"/>
                </a:solidFill>
                <a:sym typeface="Arial" panose="020B0604020202020204" pitchFamily="34" charset="0"/>
              </a:rPr>
              <a:t>、</a:t>
            </a:r>
            <a:r>
              <a:rPr lang="en-US" altLang="zh-CN" sz="2800" b="1" noProof="1">
                <a:solidFill>
                  <a:srgbClr val="000000"/>
                </a:solidFill>
                <a:sym typeface="Arial" panose="020B0604020202020204" pitchFamily="34" charset="0"/>
              </a:rPr>
              <a:t>SDCard</a:t>
            </a:r>
            <a:r>
              <a:rPr lang="zh-CN" altLang="en-US" sz="2800" b="1" noProof="1">
                <a:solidFill>
                  <a:srgbClr val="000000"/>
                </a:solidFill>
                <a:sym typeface="Arial" panose="020B0604020202020204" pitchFamily="34" charset="0"/>
              </a:rPr>
              <a:t>存储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		</a:t>
            </a:r>
            <a:r>
              <a:rPr lang="zh-CN" altLang="en-US" sz="1400" noProof="1">
                <a:solidFill>
                  <a:srgbClr val="000000"/>
                </a:solidFill>
                <a:sym typeface="Arial" panose="020B0604020202020204" pitchFamily="34" charset="0"/>
              </a:rPr>
              <a:t>将文件存储在外接的存储设备中，也就是</a:t>
            </a:r>
            <a:r>
              <a:rPr lang="en-US" altLang="zh-CN" sz="1400" noProof="1">
                <a:solidFill>
                  <a:srgbClr val="000000"/>
                </a:solidFill>
                <a:sym typeface="Arial" panose="020B0604020202020204" pitchFamily="34" charset="0"/>
              </a:rPr>
              <a:t>SDCard</a:t>
            </a:r>
            <a:r>
              <a:rPr lang="zh-CN" altLang="en-US" sz="1400" noProof="1">
                <a:solidFill>
                  <a:srgbClr val="000000"/>
                </a:solidFill>
                <a:sym typeface="Arial" panose="020B0604020202020204" pitchFamily="34" charset="0"/>
              </a:rPr>
              <a:t>存储卡中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>
            <a:extLst>
              <a:ext uri="{FF2B5EF4-FFF2-40B4-BE49-F238E27FC236}">
                <a16:creationId xmlns:a16="http://schemas.microsoft.com/office/drawing/2014/main" id="{B2131C34-6233-4FD0-B3F8-B34022D9A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矩形 3">
            <a:extLst>
              <a:ext uri="{FF2B5EF4-FFF2-40B4-BE49-F238E27FC236}">
                <a16:creationId xmlns:a16="http://schemas.microsoft.com/office/drawing/2014/main" id="{59C7D118-5A33-4CB4-B429-8C2CE21B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842963"/>
            <a:ext cx="846137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sym typeface="Arial" panose="020B0604020202020204" pitchFamily="34" charset="0"/>
              </a:rPr>
              <a:t>openFileOutput</a:t>
            </a:r>
            <a:r>
              <a:rPr lang="en-US" altLang="zh-CN" sz="2400">
                <a:solidFill>
                  <a:srgbClr val="000000"/>
                </a:solidFill>
                <a:sym typeface="Arial" panose="020B0604020202020204" pitchFamily="34" charset="0"/>
              </a:rPr>
              <a:t>(String name, int mode) </a:t>
            </a:r>
            <a:endParaRPr lang="zh-CN" altLang="en-US" sz="24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文件内容，打开指定的私有文件</a:t>
            </a:r>
            <a:r>
              <a:rPr lang="zh-CN" altLang="en-US" sz="1400" b="1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输出流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，返回值类型为</a:t>
            </a:r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FileOutputStream</a:t>
            </a: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sym typeface="Arial" panose="020B0604020202020204" pitchFamily="34" charset="0"/>
              </a:rPr>
              <a:t>openFileInput</a:t>
            </a:r>
            <a:r>
              <a:rPr lang="en-US" altLang="zh-CN" sz="2400">
                <a:solidFill>
                  <a:srgbClr val="000000"/>
                </a:solidFill>
                <a:sym typeface="Arial" panose="020B0604020202020204" pitchFamily="34" charset="0"/>
              </a:rPr>
              <a:t>(String name)</a:t>
            </a:r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文件内容，打开指定的私有文件</a:t>
            </a:r>
            <a:r>
              <a:rPr lang="zh-CN" altLang="en-US" sz="1400" b="1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输出流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，返回值类型为</a:t>
            </a:r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FileInputStream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sym typeface="Arial" panose="020B0604020202020204" pitchFamily="34" charset="0"/>
              </a:rPr>
              <a:t>deleteFile</a:t>
            </a:r>
            <a:r>
              <a:rPr lang="en-US" altLang="zh-CN" sz="2400">
                <a:solidFill>
                  <a:srgbClr val="000000"/>
                </a:solidFill>
                <a:sym typeface="Arial" panose="020B0604020202020204" pitchFamily="34" charset="0"/>
              </a:rPr>
              <a:t>(String name) </a:t>
            </a:r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指定的文件，返回值类型为</a:t>
            </a:r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</p:txBody>
      </p:sp>
      <p:sp>
        <p:nvSpPr>
          <p:cNvPr id="46083" name="TextBox 108">
            <a:extLst>
              <a:ext uri="{FF2B5EF4-FFF2-40B4-BE49-F238E27FC236}">
                <a16:creationId xmlns:a16="http://schemas.microsoft.com/office/drawing/2014/main" id="{38F2132A-A1F7-4154-9EA5-5B4EC6E19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40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文件存储常用操作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>
            <a:extLst>
              <a:ext uri="{FF2B5EF4-FFF2-40B4-BE49-F238E27FC236}">
                <a16:creationId xmlns:a16="http://schemas.microsoft.com/office/drawing/2014/main" id="{6A5288B0-9A39-4E9D-A0FA-97E67AC1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33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矩形 3">
            <a:extLst>
              <a:ext uri="{FF2B5EF4-FFF2-40B4-BE49-F238E27FC236}">
                <a16:creationId xmlns:a16="http://schemas.microsoft.com/office/drawing/2014/main" id="{F03ADA33-FF23-48A0-AFAE-B59B2256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915988"/>
            <a:ext cx="4219575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zh-CN" altLang="en-US" sz="2800" b="1"/>
              <a:t>文件读写</a:t>
            </a:r>
            <a:r>
              <a:rPr lang="en-US" altLang="zh-CN" sz="2800" b="1"/>
              <a:t>DEMO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endParaRPr lang="en-US" altLang="zh-CN"/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/>
              <a:t>1 </a:t>
            </a:r>
            <a:r>
              <a:rPr lang="zh-CN" altLang="en-US"/>
              <a:t>写文件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/>
              <a:t>2 </a:t>
            </a:r>
            <a:r>
              <a:rPr lang="zh-CN" altLang="en-US"/>
              <a:t>读文件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6FA2E7"/>
              </a:buClr>
            </a:pPr>
            <a:r>
              <a:rPr lang="en-US" altLang="zh-CN"/>
              <a:t>3 </a:t>
            </a:r>
            <a:r>
              <a:rPr lang="zh-CN" altLang="en-US"/>
              <a:t>在</a:t>
            </a:r>
            <a:r>
              <a:rPr lang="en-US" altLang="zh-CN"/>
              <a:t>Device File Explorer </a:t>
            </a:r>
            <a:r>
              <a:rPr lang="zh-CN" altLang="en-US"/>
              <a:t>中查看文件</a:t>
            </a:r>
          </a:p>
        </p:txBody>
      </p:sp>
      <p:sp>
        <p:nvSpPr>
          <p:cNvPr id="47107" name="TextBox 108">
            <a:extLst>
              <a:ext uri="{FF2B5EF4-FFF2-40B4-BE49-F238E27FC236}">
                <a16:creationId xmlns:a16="http://schemas.microsoft.com/office/drawing/2014/main" id="{A5D7D895-7259-4909-8468-F91FAB3DA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40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文件存储实例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7108" name="图片 1" descr="QQ截图20171028212454">
            <a:extLst>
              <a:ext uri="{FF2B5EF4-FFF2-40B4-BE49-F238E27FC236}">
                <a16:creationId xmlns:a16="http://schemas.microsoft.com/office/drawing/2014/main" id="{2C470334-D527-4A30-99DD-4117CCF8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665163"/>
            <a:ext cx="23622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4" descr="2457331_082944614000_2.jpg">
            <a:extLst>
              <a:ext uri="{FF2B5EF4-FFF2-40B4-BE49-F238E27FC236}">
                <a16:creationId xmlns:a16="http://schemas.microsoft.com/office/drawing/2014/main" id="{AC4791E5-1A78-4D7F-9522-3592AFFFA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56">
            <a:extLst>
              <a:ext uri="{FF2B5EF4-FFF2-40B4-BE49-F238E27FC236}">
                <a16:creationId xmlns:a16="http://schemas.microsoft.com/office/drawing/2014/main" id="{56630CAB-AF6B-42D5-AA1F-AE4485DE82FB}"/>
              </a:ext>
            </a:extLst>
          </p:cNvPr>
          <p:cNvSpPr>
            <a:spLocks noChangeArrowheads="1"/>
          </p:cNvSpPr>
          <p:nvPr/>
        </p:nvSpPr>
        <p:spPr bwMode="auto">
          <a:xfrm rot="-240000">
            <a:off x="3873500" y="2230438"/>
            <a:ext cx="32131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2">
            <a:extLst>
              <a:ext uri="{FF2B5EF4-FFF2-40B4-BE49-F238E27FC236}">
                <a16:creationId xmlns:a16="http://schemas.microsoft.com/office/drawing/2014/main" id="{E29161E9-93FD-4A87-A20F-24CEB34A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384175"/>
            <a:ext cx="3603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extBox 108">
            <a:extLst>
              <a:ext uri="{FF2B5EF4-FFF2-40B4-BE49-F238E27FC236}">
                <a16:creationId xmlns:a16="http://schemas.microsoft.com/office/drawing/2014/main" id="{E59FB065-04CB-4C4A-99E6-B9655DCD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587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1" name="矩形 3">
            <a:extLst>
              <a:ext uri="{FF2B5EF4-FFF2-40B4-BE49-F238E27FC236}">
                <a16:creationId xmlns:a16="http://schemas.microsoft.com/office/drawing/2014/main" id="{E7A621FD-D85B-4D26-96C2-E6ECC4B6B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1060450"/>
            <a:ext cx="8745537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pitchFamily="2" charset="2"/>
              <a:buChar char="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配置信息通常不多，不建议采用数据库的存储方式。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pitchFamily="2" charset="2"/>
              <a:buChar char=""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pitchFamily="2" charset="2"/>
              <a:buChar char="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键值对（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key-value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）存储至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pitchFamily="2" charset="2"/>
              <a:buChar char=""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pitchFamily="2" charset="2"/>
              <a:buChar char=""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文件保存于</a:t>
            </a:r>
            <a:r>
              <a:rPr lang="en-US" altLang="zh-CN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/data/data/</a:t>
            </a:r>
            <a:r>
              <a:rPr lang="zh-CN" altLang="en-US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程序包名（</a:t>
            </a:r>
            <a:r>
              <a:rPr lang="en-US" altLang="zh-CN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package nam)/shared_prefs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>
            <a:extLst>
              <a:ext uri="{FF2B5EF4-FFF2-40B4-BE49-F238E27FC236}">
                <a16:creationId xmlns:a16="http://schemas.microsoft.com/office/drawing/2014/main" id="{5712D5CE-808E-472C-A5C7-F05C8ED50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37623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矩形 1">
            <a:extLst>
              <a:ext uri="{FF2B5EF4-FFF2-40B4-BE49-F238E27FC236}">
                <a16:creationId xmlns:a16="http://schemas.microsoft.com/office/drawing/2014/main" id="{FD7A5CB0-C714-4827-80D0-B01FF6E8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842963"/>
            <a:ext cx="84169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案例：使用</a:t>
            </a:r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SharedPreferences</a:t>
            </a:r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存储基本数据类型</a:t>
            </a:r>
          </a:p>
          <a:p>
            <a:endParaRPr lang="zh-CN" altLang="en-US" sz="1400">
              <a:solidFill>
                <a:srgbClr val="000000"/>
              </a:solidFill>
              <a:sym typeface="Arial" panose="020B0604020202020204" pitchFamily="34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        SharedPreferences sharedPreferences = getSharedPreferences("type", Context.</a:t>
            </a:r>
            <a:r>
              <a:rPr lang="en-US" altLang="zh-CN" sz="1400" i="1">
                <a:solidFill>
                  <a:srgbClr val="000000"/>
                </a:solidFill>
                <a:sym typeface="Arial" panose="020B0604020202020204" pitchFamily="34" charset="0"/>
              </a:rPr>
              <a:t>MODE_APPEND</a:t>
            </a:r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);</a:t>
            </a:r>
            <a:endParaRPr lang="zh-CN" altLang="en-US" sz="1400">
              <a:solidFill>
                <a:srgbClr val="000000"/>
              </a:solidFill>
              <a:sym typeface="Arial" panose="020B0604020202020204" pitchFamily="34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</a:p>
          <a:p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        Editor editor = sharedPreferences.edit();</a:t>
            </a:r>
            <a:endParaRPr lang="zh-CN" altLang="en-US" sz="1400">
              <a:solidFill>
                <a:srgbClr val="000000"/>
              </a:solidFill>
              <a:sym typeface="Arial" panose="020B0604020202020204" pitchFamily="34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        editor.</a:t>
            </a:r>
            <a:r>
              <a:rPr lang="en-US" altLang="zh-CN" sz="1400" b="1">
                <a:solidFill>
                  <a:srgbClr val="0070C0"/>
                </a:solidFill>
                <a:sym typeface="Arial" panose="020B0604020202020204" pitchFamily="34" charset="0"/>
              </a:rPr>
              <a:t>putString</a:t>
            </a:r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("String", "words");	// String</a:t>
            </a:r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字符串型</a:t>
            </a:r>
          </a:p>
          <a:p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        editor.</a:t>
            </a:r>
            <a:r>
              <a:rPr lang="en-US" altLang="zh-CN" sz="1400" b="1">
                <a:solidFill>
                  <a:srgbClr val="0070C0"/>
                </a:solidFill>
                <a:sym typeface="Arial" panose="020B0604020202020204" pitchFamily="34" charset="0"/>
              </a:rPr>
              <a:t>putBoolean</a:t>
            </a:r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("Boolean", </a:t>
            </a:r>
            <a:r>
              <a:rPr lang="en-US" altLang="zh-CN" sz="1400" b="1">
                <a:solidFill>
                  <a:srgbClr val="000000"/>
                </a:solidFill>
                <a:sym typeface="Arial" panose="020B0604020202020204" pitchFamily="34" charset="0"/>
              </a:rPr>
              <a:t>true</a:t>
            </a:r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); 	// Boolean</a:t>
            </a:r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布尔型</a:t>
            </a:r>
          </a:p>
          <a:p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        editor.</a:t>
            </a:r>
            <a:r>
              <a:rPr lang="en-US" altLang="zh-CN" sz="1400" b="1">
                <a:solidFill>
                  <a:srgbClr val="0070C0"/>
                </a:solidFill>
                <a:sym typeface="Arial" panose="020B0604020202020204" pitchFamily="34" charset="0"/>
              </a:rPr>
              <a:t>putInt</a:t>
            </a:r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("Integer", 1); 		// Integer</a:t>
            </a:r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整型</a:t>
            </a:r>
          </a:p>
          <a:p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        editor.</a:t>
            </a:r>
            <a:r>
              <a:rPr lang="en-US" altLang="zh-CN" sz="1400" b="1">
                <a:solidFill>
                  <a:srgbClr val="0070C0"/>
                </a:solidFill>
                <a:sym typeface="Arial" panose="020B0604020202020204" pitchFamily="34" charset="0"/>
              </a:rPr>
              <a:t>putLong</a:t>
            </a:r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("Long", 1000000); 	// Long</a:t>
            </a:r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长整型</a:t>
            </a:r>
          </a:p>
          <a:p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        editor.</a:t>
            </a:r>
            <a:r>
              <a:rPr lang="en-US" altLang="zh-CN" sz="1400" b="1">
                <a:solidFill>
                  <a:srgbClr val="0070C0"/>
                </a:solidFill>
                <a:sym typeface="Arial" panose="020B0604020202020204" pitchFamily="34" charset="0"/>
              </a:rPr>
              <a:t>putFloat</a:t>
            </a:r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("Float", 3.5f);  	// Float</a:t>
            </a:r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浮点数型</a:t>
            </a:r>
          </a:p>
          <a:p>
            <a:endParaRPr lang="zh-CN" altLang="en-US" sz="1400">
              <a:solidFill>
                <a:srgbClr val="000000"/>
              </a:solidFill>
              <a:sym typeface="Arial" panose="020B0604020202020204" pitchFamily="34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        editor.commit(); </a:t>
            </a:r>
            <a:endParaRPr lang="zh-CN" altLang="en-US" sz="14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3315" name="TextBox 108">
            <a:extLst>
              <a:ext uri="{FF2B5EF4-FFF2-40B4-BE49-F238E27FC236}">
                <a16:creationId xmlns:a16="http://schemas.microsoft.com/office/drawing/2014/main" id="{9C4F83E8-40C4-4950-B93E-21C0E4C2A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>
            <a:extLst>
              <a:ext uri="{FF2B5EF4-FFF2-40B4-BE49-F238E27FC236}">
                <a16:creationId xmlns:a16="http://schemas.microsoft.com/office/drawing/2014/main" id="{BD16A590-0091-4340-A1F5-187F1FC1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37623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矩形 1">
            <a:extLst>
              <a:ext uri="{FF2B5EF4-FFF2-40B4-BE49-F238E27FC236}">
                <a16:creationId xmlns:a16="http://schemas.microsoft.com/office/drawing/2014/main" id="{70A0057E-E260-4973-BEA7-BB578863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8" y="736600"/>
            <a:ext cx="756126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生成的</a:t>
            </a:r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SharedPreferences</a:t>
            </a:r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文件名为</a:t>
            </a:r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type.xml</a:t>
            </a:r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，保存在</a:t>
            </a:r>
            <a:r>
              <a:rPr lang="zh-CN" altLang="en-US" sz="1400" b="1" u="sng">
                <a:solidFill>
                  <a:srgbClr val="0070C0"/>
                </a:solidFill>
                <a:sym typeface="Arial" panose="020B0604020202020204" pitchFamily="34" charset="0"/>
              </a:rPr>
              <a:t>应用程序文件夹</a:t>
            </a:r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下的</a:t>
            </a:r>
            <a:r>
              <a:rPr lang="zh-CN" altLang="en-US" sz="1400" b="1" u="sng">
                <a:solidFill>
                  <a:srgbClr val="0070C0"/>
                </a:solidFill>
                <a:sym typeface="Arial" panose="020B0604020202020204" pitchFamily="34" charset="0"/>
              </a:rPr>
              <a:t>shared_prefs </a:t>
            </a:r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。</a:t>
            </a:r>
          </a:p>
          <a:p>
            <a:endParaRPr lang="zh-CN" altLang="en-US" sz="1400">
              <a:solidFill>
                <a:srgbClr val="000000"/>
              </a:solidFill>
              <a:sym typeface="Arial" panose="020B0604020202020204" pitchFamily="34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从</a:t>
            </a:r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type.xml</a:t>
            </a:r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文件中可以看到这些存储数据的呈现方式如下：</a:t>
            </a:r>
            <a:endParaRPr lang="en-US" altLang="zh-CN" sz="1400">
              <a:solidFill>
                <a:srgbClr val="000000"/>
              </a:solidFill>
              <a:sym typeface="Arial" panose="020B0604020202020204" pitchFamily="34" charset="0"/>
            </a:endParaRPr>
          </a:p>
          <a:p>
            <a:endParaRPr lang="zh-CN" altLang="en-US" sz="14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案例：</a:t>
            </a:r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SharedPreferences</a:t>
            </a:r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数据类型结构</a:t>
            </a:r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——type.xml</a:t>
            </a:r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内容</a:t>
            </a:r>
          </a:p>
          <a:p>
            <a:pPr lvl="1"/>
            <a:endParaRPr lang="zh-CN" altLang="en-US" sz="14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&lt;?xml version='1.0' encoding='utf-8' standalone='yes' ?&gt;</a:t>
            </a:r>
            <a:endParaRPr lang="zh-CN" altLang="en-US" sz="14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&lt;map&gt;</a:t>
            </a:r>
            <a:endParaRPr lang="zh-CN" altLang="en-US" sz="14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2"/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&lt;float name="Float" value="3.5" /&gt;</a:t>
            </a:r>
            <a:endParaRPr lang="zh-CN" altLang="en-US" sz="14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2"/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&lt;long name="Long" value="1000000" /&gt;</a:t>
            </a:r>
            <a:endParaRPr lang="zh-CN" altLang="en-US" sz="14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2"/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&lt;boolean name="boolean" value="true" /&gt;</a:t>
            </a:r>
            <a:endParaRPr lang="zh-CN" altLang="en-US" sz="14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2"/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&lt;string name="String"&gt;words&lt;/string&gt;</a:t>
            </a:r>
            <a:endParaRPr lang="zh-CN" altLang="en-US" sz="14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2"/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&lt;int name="Integer" value="1" /&gt;</a:t>
            </a:r>
            <a:endParaRPr lang="zh-CN" altLang="en-US" sz="140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sz="1400">
                <a:solidFill>
                  <a:srgbClr val="000000"/>
                </a:solidFill>
                <a:sym typeface="Arial" panose="020B0604020202020204" pitchFamily="34" charset="0"/>
              </a:rPr>
              <a:t>&lt;/map&gt; </a:t>
            </a:r>
            <a:r>
              <a:rPr lang="zh-CN" altLang="en-US" sz="14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</a:p>
        </p:txBody>
      </p:sp>
      <p:sp>
        <p:nvSpPr>
          <p:cNvPr id="14339" name="TextBox 108">
            <a:extLst>
              <a:ext uri="{FF2B5EF4-FFF2-40B4-BE49-F238E27FC236}">
                <a16:creationId xmlns:a16="http://schemas.microsoft.com/office/drawing/2014/main" id="{610D2404-4A58-4129-90FC-DB50A37AD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33363"/>
            <a:ext cx="298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 SharedPreference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5">
            <a:extLst>
              <a:ext uri="{FF2B5EF4-FFF2-40B4-BE49-F238E27FC236}">
                <a16:creationId xmlns:a16="http://schemas.microsoft.com/office/drawing/2014/main" id="{E0699AFF-89C6-49B2-9E31-E60DF6B6B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查看存储的数据</a:t>
            </a:r>
          </a:p>
        </p:txBody>
      </p:sp>
      <p:sp>
        <p:nvSpPr>
          <p:cNvPr id="15362" name="文本框 1">
            <a:extLst>
              <a:ext uri="{FF2B5EF4-FFF2-40B4-BE49-F238E27FC236}">
                <a16:creationId xmlns:a16="http://schemas.microsoft.com/office/drawing/2014/main" id="{520B3970-01D2-4885-A0DC-7E2AD7C94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627563"/>
            <a:ext cx="7916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Device File Explorer</a:t>
            </a:r>
            <a:r>
              <a:rPr lang="zh-CN" altLang="en-US"/>
              <a:t>查看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pic>
        <p:nvPicPr>
          <p:cNvPr id="15363" name="图片 1" descr="QQ截图20191205213048">
            <a:extLst>
              <a:ext uri="{FF2B5EF4-FFF2-40B4-BE49-F238E27FC236}">
                <a16:creationId xmlns:a16="http://schemas.microsoft.com/office/drawing/2014/main" id="{BC731B43-FFBE-49BE-B3DD-CF4DCD792A7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77875"/>
            <a:ext cx="7593012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5">
            <a:extLst>
              <a:ext uri="{FF2B5EF4-FFF2-40B4-BE49-F238E27FC236}">
                <a16:creationId xmlns:a16="http://schemas.microsoft.com/office/drawing/2014/main" id="{68DD636C-05C9-411D-88EE-80433C990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导出文件，并查看文件</a:t>
            </a:r>
          </a:p>
        </p:txBody>
      </p:sp>
      <p:pic>
        <p:nvPicPr>
          <p:cNvPr id="16386" name="图片 2" descr="QQ截图20191205213141">
            <a:extLst>
              <a:ext uri="{FF2B5EF4-FFF2-40B4-BE49-F238E27FC236}">
                <a16:creationId xmlns:a16="http://schemas.microsoft.com/office/drawing/2014/main" id="{9098BC6B-AD25-4EB4-84B9-74034F4E256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030288"/>
            <a:ext cx="4983163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5">
            <a:extLst>
              <a:ext uri="{FF2B5EF4-FFF2-40B4-BE49-F238E27FC236}">
                <a16:creationId xmlns:a16="http://schemas.microsoft.com/office/drawing/2014/main" id="{DC5BEFEE-EEF6-491B-B849-165278A47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导出并查看文件</a:t>
            </a:r>
          </a:p>
        </p:txBody>
      </p:sp>
      <p:pic>
        <p:nvPicPr>
          <p:cNvPr id="17410" name="图片 2" descr="TIM截图20171022214824">
            <a:extLst>
              <a:ext uri="{FF2B5EF4-FFF2-40B4-BE49-F238E27FC236}">
                <a16:creationId xmlns:a16="http://schemas.microsoft.com/office/drawing/2014/main" id="{A3EAA5EF-8118-4300-A64E-087FD88B1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774700"/>
            <a:ext cx="6524625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62390804"/>
  <p:tag name="KSO_WM_UNIT_PLACING_PICTURE_USER_VIEWPORT" val="{&quot;height&quot;:7941,&quot;width&quot;:15840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62393796"/>
  <p:tag name="KSO_WM_UNIT_PLACING_PICTURE_USER_VIEWPORT" val="{&quot;height&quot;:3428,&quot;width&quot;:5687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1913</Words>
  <Characters>0</Characters>
  <Application>Microsoft Office PowerPoint</Application>
  <DocSecurity>0</DocSecurity>
  <PresentationFormat>全屏显示(16:9)</PresentationFormat>
  <Lines>0</Lines>
  <Paragraphs>281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Arial</vt:lpstr>
      <vt:lpstr>宋体</vt:lpstr>
      <vt:lpstr>Wingdings</vt:lpstr>
      <vt:lpstr>Calibri</vt:lpstr>
      <vt:lpstr>+mn-ea</vt:lpstr>
      <vt:lpstr>Segoe Print</vt:lpstr>
      <vt:lpstr>微软雅黑</vt:lpstr>
      <vt:lpstr>Times New Roman</vt:lpstr>
      <vt:lpstr>Courier New</vt:lpstr>
      <vt:lpstr>Arial Unicode MS</vt:lpstr>
      <vt:lpstr>黑体</vt:lpstr>
      <vt:lpstr>幼圆</vt:lpstr>
      <vt:lpstr>方正中倩_GBK</vt:lpstr>
      <vt:lpstr>Wingdings</vt:lpstr>
      <vt:lpstr>微软雅黑 Light</vt:lpstr>
      <vt:lpstr>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查看存储的数据</vt:lpstr>
      <vt:lpstr>导出文件，并查看文件</vt:lpstr>
      <vt:lpstr>导出并查看文件</vt:lpstr>
      <vt:lpstr>PowerPoint 演示文稿</vt:lpstr>
      <vt:lpstr>PowerPoint 演示文稿</vt:lpstr>
      <vt:lpstr>PowerPoint 演示文稿</vt:lpstr>
      <vt:lpstr>PowerPoint 演示文稿</vt:lpstr>
      <vt:lpstr>实例</vt:lpstr>
      <vt:lpstr>PowerPoint 演示文稿</vt:lpstr>
      <vt:lpstr>PowerPoint 演示文稿</vt:lpstr>
      <vt:lpstr>PowerPoint 演示文稿</vt:lpstr>
      <vt:lpstr>8.2.2 SQLite使用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Uri工具：UriMacher &amp; ContentUris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subject/>
  <dc:creator>Windows 用户</dc:creator>
  <cp:keywords/>
  <dc:description/>
  <cp:lastModifiedBy>David yonggang</cp:lastModifiedBy>
  <cp:revision>182</cp:revision>
  <dcterms:created xsi:type="dcterms:W3CDTF">2014-09-01T11:16:00Z</dcterms:created>
  <dcterms:modified xsi:type="dcterms:W3CDTF">2020-10-25T13:10:45Z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