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362" r:id="rId2"/>
    <p:sldId id="295" r:id="rId3"/>
    <p:sldId id="310" r:id="rId4"/>
    <p:sldId id="316" r:id="rId5"/>
    <p:sldId id="317" r:id="rId6"/>
    <p:sldId id="318" r:id="rId7"/>
    <p:sldId id="319" r:id="rId8"/>
    <p:sldId id="404" r:id="rId9"/>
    <p:sldId id="324" r:id="rId10"/>
    <p:sldId id="327" r:id="rId11"/>
    <p:sldId id="339" r:id="rId12"/>
    <p:sldId id="345" r:id="rId13"/>
    <p:sldId id="346" r:id="rId14"/>
    <p:sldId id="347" r:id="rId15"/>
    <p:sldId id="348" r:id="rId16"/>
    <p:sldId id="349" r:id="rId17"/>
    <p:sldId id="351" r:id="rId18"/>
    <p:sldId id="355" r:id="rId19"/>
    <p:sldId id="356" r:id="rId20"/>
    <p:sldId id="357" r:id="rId21"/>
    <p:sldId id="365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08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FD7B5F-F754-43E3-839B-F1730AEE16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5F1619-056D-4974-9B4E-F7E67303F5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7F4A947-B69F-46AB-892A-142D315848C8}" type="datetimeFigureOut">
              <a:rPr lang="zh-CN" altLang="en-US"/>
              <a:pPr/>
              <a:t>2020/10/25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F41A7354-6BED-4283-8EB7-BE72BE1604A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C8F904A4-EE7B-4453-ABE5-B08452B3CD7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D8E37-0666-4771-909A-A13EFE842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14266-4B04-494A-96B6-678DADD5C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95B5EE73-3701-4276-A708-BB5F7527AF6A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8AC3F3E9-0A4F-4F0C-B923-F9863168ADE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217B13FB-0751-4BAC-BBD8-F8D1D9C036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73C3221F-FEE6-4FD8-8A6D-FEB28802A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3FB26EA-F186-49AB-A7F6-0A375757D601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6B26454B-811C-46BC-B704-67E91501312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DDCA14D8-A98D-4B4C-B907-D767698EE0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34B8FD57-7D07-4524-B12B-C0BF04932B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B8ADECD-95C1-47B2-8840-16E97AE9590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C1539436-75A8-4797-ABC1-6574A0322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319F92D-AA38-4D61-BB56-815AA22CC27F}" type="slidenum">
              <a:rPr lang="zh-CN" altLang="en-US">
                <a:ea typeface="宋体" panose="02010600030101010101" pitchFamily="2" charset="-122"/>
              </a:rPr>
              <a:pPr/>
              <a:t>11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748C8631-96AA-4AFB-8D59-B1FE06E40A5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0B5E35D0-854F-4FA5-B66A-C859DEBA8E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6C93DAB7-2438-46CB-B45D-00DFCA071A9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FCFAF61-3F0A-435E-B955-A83A9B74A08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18B646FC-6426-4EC0-9211-D0662F7DF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B77C4AB-4047-4221-980F-5AF75E283FA3}" type="slidenum">
              <a:rPr lang="zh-CN" altLang="en-US">
                <a:ea typeface="宋体" panose="02010600030101010101" pitchFamily="2" charset="-122"/>
              </a:rPr>
              <a:pPr/>
              <a:t>12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AD32F5E4-5BE0-4E94-ADC8-E792CB9C74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EA41636B-5A6D-4052-BF64-E25270BB1A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62C97F42-E570-4502-B648-E55295BD986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3893B0B-E2E6-4B9B-A088-B9B5AB9E1D0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灯片编号占位符 1">
            <a:extLst>
              <a:ext uri="{FF2B5EF4-FFF2-40B4-BE49-F238E27FC236}">
                <a16:creationId xmlns:a16="http://schemas.microsoft.com/office/drawing/2014/main" id="{2EFF8562-749C-4CEA-97BE-5F64AC357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59AFCF9-FCB9-4D83-95A2-CCC7363361A9}" type="slidenum">
              <a:rPr lang="zh-CN" altLang="en-US">
                <a:ea typeface="宋体" panose="02010600030101010101" pitchFamily="2" charset="-122"/>
              </a:rPr>
              <a:pPr/>
              <a:t>13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C116946-53CC-43EE-BB6C-57BB51D4BA9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F7054380-1942-41E2-B347-406E0E5DE7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4753E0DE-C172-40AE-A04D-39AE849A89B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0B478E70-049A-4D24-9878-828B931AA17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24319E95-BED9-4E53-AEC2-9364BE86A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209B996-9C6A-4520-9485-42941B689773}" type="slidenum">
              <a:rPr lang="zh-CN" altLang="en-US">
                <a:ea typeface="宋体" panose="02010600030101010101" pitchFamily="2" charset="-122"/>
              </a:rPr>
              <a:pPr/>
              <a:t>14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>
            <a:extLst>
              <a:ext uri="{FF2B5EF4-FFF2-40B4-BE49-F238E27FC236}">
                <a16:creationId xmlns:a16="http://schemas.microsoft.com/office/drawing/2014/main" id="{F05C5297-3878-4B26-9C54-269F0C7242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6866" name="备注占位符 2">
            <a:extLst>
              <a:ext uri="{FF2B5EF4-FFF2-40B4-BE49-F238E27FC236}">
                <a16:creationId xmlns:a16="http://schemas.microsoft.com/office/drawing/2014/main" id="{3E55FAA6-23F7-45DF-8940-E626D35E89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44D315A6-B305-42DF-89C6-B080C1EC0D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8F4FFBA6-42D4-455C-992F-4CC758F8E81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7AA759D0-72C8-4D6E-B29F-3A545D1DF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D181906-F9C2-4842-9540-8856B73B043A}" type="slidenum">
              <a:rPr lang="zh-CN" altLang="en-US">
                <a:ea typeface="宋体" panose="02010600030101010101" pitchFamily="2" charset="-122"/>
              </a:rPr>
              <a:pPr/>
              <a:t>15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F8872323-9988-4BA5-BE87-8F3D7C17BC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2D6A3701-3E79-4895-87E2-F4183160B9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5A5D371D-7739-4CCE-BE94-4034CD6066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F0E90C6-D7EB-4711-A9D7-83A91B47352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灯片编号占位符 1">
            <a:extLst>
              <a:ext uri="{FF2B5EF4-FFF2-40B4-BE49-F238E27FC236}">
                <a16:creationId xmlns:a16="http://schemas.microsoft.com/office/drawing/2014/main" id="{1E30FECB-3D49-4A14-A3B9-60E3FBF5E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926AC98-511F-43A7-9F4D-3952A8ABB463}" type="slidenum">
              <a:rPr lang="zh-CN" altLang="en-US">
                <a:ea typeface="宋体" panose="02010600030101010101" pitchFamily="2" charset="-122"/>
              </a:rPr>
              <a:pPr/>
              <a:t>16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6BF8D8FF-5E90-4D4A-AE12-9CBA3160BD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40962" name="备注占位符 2">
            <a:extLst>
              <a:ext uri="{FF2B5EF4-FFF2-40B4-BE49-F238E27FC236}">
                <a16:creationId xmlns:a16="http://schemas.microsoft.com/office/drawing/2014/main" id="{4F9797C8-BC8D-42F1-826F-E5CC5AB0BE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7947BC37-F19F-4D22-AC7D-06FF5EC96B7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3F805C7-6F57-40B4-AC50-1FE1F35C70F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灯片编号占位符 1">
            <a:extLst>
              <a:ext uri="{FF2B5EF4-FFF2-40B4-BE49-F238E27FC236}">
                <a16:creationId xmlns:a16="http://schemas.microsoft.com/office/drawing/2014/main" id="{7EBFA23C-9FB2-4977-911D-4C2772283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3F7ABCA-FD70-499B-A3EA-F1C97E9CDC33}" type="slidenum">
              <a:rPr lang="zh-CN" altLang="en-US">
                <a:ea typeface="宋体" panose="02010600030101010101" pitchFamily="2" charset="-122"/>
              </a:rPr>
              <a:pPr/>
              <a:t>17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59F137D7-396F-46D0-8E25-151F08E813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2C281ABE-46A1-4EBE-AB65-93AD2FC49A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44E85906-02AC-4683-A397-7A6D008FFE8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1661E79-EC15-4999-9893-1D3D2B0F658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灯片编号占位符 1">
            <a:extLst>
              <a:ext uri="{FF2B5EF4-FFF2-40B4-BE49-F238E27FC236}">
                <a16:creationId xmlns:a16="http://schemas.microsoft.com/office/drawing/2014/main" id="{B4F13F1D-80F0-4B87-9598-C76965C500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DCDCED4-335D-4878-A643-C76DD5F0FD87}" type="slidenum">
              <a:rPr lang="zh-CN" altLang="en-US">
                <a:ea typeface="宋体" panose="02010600030101010101" pitchFamily="2" charset="-122"/>
              </a:rPr>
              <a:pPr/>
              <a:t>18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78A1E62F-42B1-4564-B4F8-9C4B4AC4331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78669BB9-7A4E-45FB-B3A3-6F1012F574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5034CD27-F26C-4967-8C75-FA855175607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5244373-5130-4F0C-B766-446D150256E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灯片编号占位符 1">
            <a:extLst>
              <a:ext uri="{FF2B5EF4-FFF2-40B4-BE49-F238E27FC236}">
                <a16:creationId xmlns:a16="http://schemas.microsoft.com/office/drawing/2014/main" id="{83AC5F02-CEB9-43E7-845E-D5163A9BB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B345048-2172-4E69-8AFD-C30364324E48}" type="slidenum">
              <a:rPr lang="zh-CN" altLang="en-US">
                <a:ea typeface="宋体" panose="02010600030101010101" pitchFamily="2" charset="-122"/>
              </a:rPr>
              <a:pPr/>
              <a:t>19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25B84564-2C21-4C94-A174-C65CD716DAB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554082CA-78C5-4604-8909-0573F486CF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294EE123-AF63-4875-934E-05D7AC316CB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F643DC8-E03F-4785-9D51-CDFC29B2482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灯片编号占位符 1">
            <a:extLst>
              <a:ext uri="{FF2B5EF4-FFF2-40B4-BE49-F238E27FC236}">
                <a16:creationId xmlns:a16="http://schemas.microsoft.com/office/drawing/2014/main" id="{E0ECE58E-09BA-45ED-88AE-4A5B03012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A088436-DFD2-4333-9725-F48BF20F1D54}" type="slidenum">
              <a:rPr lang="zh-CN" altLang="en-US">
                <a:ea typeface="宋体" panose="02010600030101010101" pitchFamily="2" charset="-122"/>
              </a:rPr>
              <a:pPr/>
              <a:t>20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DDA3744A-EEBD-4298-B418-485852B4AFF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D9957745-88E5-4D8F-B854-4775B904B8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824D27D9-E8D1-4F12-88CE-306A83F06E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5405683-1792-42ED-862F-BF95397FA7F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1">
            <a:extLst>
              <a:ext uri="{FF2B5EF4-FFF2-40B4-BE49-F238E27FC236}">
                <a16:creationId xmlns:a16="http://schemas.microsoft.com/office/drawing/2014/main" id="{F025B8AE-F78C-4CEB-A503-FFE106FB6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AB688B6-259E-47B2-94D3-5FE0FF86E179}" type="slidenum">
              <a:rPr lang="zh-CN" altLang="en-US">
                <a:ea typeface="宋体" panose="02010600030101010101" pitchFamily="2" charset="-122"/>
              </a:rPr>
              <a:pPr/>
              <a:t>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>
            <a:extLst>
              <a:ext uri="{FF2B5EF4-FFF2-40B4-BE49-F238E27FC236}">
                <a16:creationId xmlns:a16="http://schemas.microsoft.com/office/drawing/2014/main" id="{380671E9-3FEF-4EDD-8B3F-9CA31D89EC8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4" name="备注占位符 2">
            <a:extLst>
              <a:ext uri="{FF2B5EF4-FFF2-40B4-BE49-F238E27FC236}">
                <a16:creationId xmlns:a16="http://schemas.microsoft.com/office/drawing/2014/main" id="{474B5237-222D-42E6-8298-FA79801E43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0889E04F-64E5-4F30-91FC-D8D7123BE2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9297CE3-8DC2-49F4-997E-53DE3680E84F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D2147E0D-BD0D-4457-AA5B-A80DA6F269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E2480CDD-682F-4A35-A941-9DA9FEAB96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67260298-1DD9-4868-BA1C-ECF92B17DAF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1235FEE-77FC-4CA0-A696-E99C85CED33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灯片编号占位符 1">
            <a:extLst>
              <a:ext uri="{FF2B5EF4-FFF2-40B4-BE49-F238E27FC236}">
                <a16:creationId xmlns:a16="http://schemas.microsoft.com/office/drawing/2014/main" id="{A7BF0759-D999-430D-A6D8-3FE57FD3F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C6C2BFC-C0F1-4FC0-9F92-196B88CAC7A1}" type="slidenum">
              <a:rPr lang="zh-CN" altLang="en-US">
                <a:ea typeface="宋体" panose="02010600030101010101" pitchFamily="2" charset="-122"/>
              </a:rPr>
              <a:pPr/>
              <a:t>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64318D4B-4BF3-4D56-AC48-9B281B57E30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23CB917D-A38D-40D5-A7BD-32D2B98BC4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935BD3D4-E62C-4A6B-8540-07436BA7410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0FA44CB-8B5A-443F-8543-314DED57BB9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灯片编号占位符 1">
            <a:extLst>
              <a:ext uri="{FF2B5EF4-FFF2-40B4-BE49-F238E27FC236}">
                <a16:creationId xmlns:a16="http://schemas.microsoft.com/office/drawing/2014/main" id="{B369353D-6AF1-4BBB-AE22-641F024FC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962C16-E490-4E57-BE29-A8048DE40D66}" type="slidenum">
              <a:rPr lang="zh-CN" altLang="en-US">
                <a:ea typeface="宋体" panose="02010600030101010101" pitchFamily="2" charset="-122"/>
              </a:rPr>
              <a:pPr/>
              <a:t>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BA7F03EB-CEDE-47D0-B9DA-C6F4968EF3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39D1BC46-7EE6-478D-869F-63C3016612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52954FA-7C16-44FD-ABD6-4802C365C8C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4CA21D24-1B46-4ADC-9AAE-B5D50CD7973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1">
            <a:extLst>
              <a:ext uri="{FF2B5EF4-FFF2-40B4-BE49-F238E27FC236}">
                <a16:creationId xmlns:a16="http://schemas.microsoft.com/office/drawing/2014/main" id="{F836BFE5-AA98-44F9-A66A-6A98F8AF4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31521E2-2DBD-457A-97F9-2890FA285CD7}" type="slidenum">
              <a:rPr lang="zh-CN" altLang="en-US">
                <a:ea typeface="宋体" panose="02010600030101010101" pitchFamily="2" charset="-122"/>
              </a:rPr>
              <a:pPr/>
              <a:t>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A414F338-8DF8-44C9-8614-A69BB0CE8EE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B5EF0D4E-36FF-4B4B-B260-238A2DDDB3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6504DA39-CEAA-434D-913B-5817845C5CA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8C3FE730-8003-4BC4-BC67-2E93C4AB8B4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灯片编号占位符 1">
            <a:extLst>
              <a:ext uri="{FF2B5EF4-FFF2-40B4-BE49-F238E27FC236}">
                <a16:creationId xmlns:a16="http://schemas.microsoft.com/office/drawing/2014/main" id="{0BA3E160-BC81-46DC-B37B-AADFF5A9A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24328005-8FE1-4008-9C89-EE422EBC287C}" type="slidenum">
              <a:rPr lang="zh-CN" altLang="en-US">
                <a:ea typeface="宋体" panose="02010600030101010101" pitchFamily="2" charset="-122"/>
              </a:rPr>
              <a:pPr/>
              <a:t>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A5104A96-9164-4987-9EAA-4802B3506C4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B8C64A0A-59D7-4325-A6DF-2BE664DB4D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3BA98394-BC41-4C0A-A2B5-6459E674BFC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0CDF16C3-F5B7-4383-AC4C-BB2C3641B0A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85054E62-0A2B-4E6A-8A95-8D106D266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B866C9F-8E15-47D0-8F0E-D3DD56A787FD}" type="slidenum">
              <a:rPr lang="zh-CN" altLang="en-US">
                <a:ea typeface="宋体" panose="02010600030101010101" pitchFamily="2" charset="-122"/>
              </a:rPr>
              <a:pPr/>
              <a:t>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D6F07739-9BA2-447F-8F6E-B8E2CC39624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9FED6D59-474C-4D60-9FF3-DEA9CD788D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A63B6F8C-EC2E-4FFA-98E4-30527A102D2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49A0F0F-54E5-4927-9225-A690382C8F9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1198F700-22B1-4DF0-82AB-8860D4DEEA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44AFFB0-817F-44CA-BAAF-FC2852D2E620}" type="slidenum">
              <a:rPr lang="zh-CN" altLang="en-US">
                <a:ea typeface="宋体" panose="02010600030101010101" pitchFamily="2" charset="-122"/>
              </a:rPr>
              <a:pPr/>
              <a:t>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>
            <a:extLst>
              <a:ext uri="{FF2B5EF4-FFF2-40B4-BE49-F238E27FC236}">
                <a16:creationId xmlns:a16="http://schemas.microsoft.com/office/drawing/2014/main" id="{3E766C76-B1A2-48B0-ADC9-50BC9A48601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6626" name="备注占位符 2">
            <a:extLst>
              <a:ext uri="{FF2B5EF4-FFF2-40B4-BE49-F238E27FC236}">
                <a16:creationId xmlns:a16="http://schemas.microsoft.com/office/drawing/2014/main" id="{8C2553A7-1682-4D35-AD8C-B56F6FFE82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07F9A307-479A-43F5-9791-BC89B9596F3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0900B4B-AF19-4E59-9877-211200648B1C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灯片编号占位符 1">
            <a:extLst>
              <a:ext uri="{FF2B5EF4-FFF2-40B4-BE49-F238E27FC236}">
                <a16:creationId xmlns:a16="http://schemas.microsoft.com/office/drawing/2014/main" id="{560A8491-A565-4D4B-8CCD-A0A02A84F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714C46D-5BD7-411A-BA8B-A62ED775F692}" type="slidenum">
              <a:rPr lang="zh-CN" altLang="en-US">
                <a:ea typeface="宋体" panose="02010600030101010101" pitchFamily="2" charset="-122"/>
              </a:rPr>
              <a:pPr/>
              <a:t>10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CC0E38-BF5A-4263-9E36-DE32BC1188B5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25B058-B726-4B61-9605-2FB1BFC56812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5C51B1-4C48-456C-A727-9DCBB06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6CF642-662F-419F-97FB-711B0C75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800CCBB-0326-4F62-A5B1-B05A0187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4CBF3-574A-41A3-BAAB-AB6C1A13A8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C417-7A28-4E90-ABA1-8BF878E2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5DC6-2A35-432D-829D-0CCABA26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CC45-B6CE-4EB4-8A44-B7E0487A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3351C-5303-476A-A7BC-ADD1A100F6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3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1876C8-5163-4176-8A0A-8617C349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71BBA38-E5F6-4A9B-BFDD-712F3945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53EB0A-39FD-41D9-B7F1-0DADF24C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8F4A-EFA3-41AB-8306-CBB8B2299C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4412-F1ED-4AF7-B4DD-4FE8C6B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DD95-7635-414B-997A-2A04ADA6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6B24-70BF-4538-8600-7D4A7680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BD8F-6A60-4EF3-9E02-B83C965C7C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7BF262-7351-402F-9E2F-2BC9549F3B3B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2976FF-3385-4B2E-BCCD-04D3C74FB23F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4B7736-E2E5-430D-9B3B-CFDE5D5C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B2EC699-B9B0-40F3-9821-8A0E11FF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CF8D8F-BD20-4490-AA0D-DB1A8827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1E1FA-7175-414C-BAC6-8EF030E38A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1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31BC7B-215B-4272-9AF0-EE9C937A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73FD18-1FE0-4F9E-BA83-763B87CE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089327-7DDC-4019-AF0E-B7D2F155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4C8E-40C1-4735-97FB-086F19D027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3D3D19-8C45-42FC-84BF-7FB1CC5F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2A916B1-4671-4C74-9722-C5D99A06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6BB559-F077-45A4-81C1-2371E4E7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AC622-6F34-494E-BCF2-189C0AA149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07ACB659-41BF-4052-B9A8-96AF4874035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7FA71A7C-AF14-4FD1-9995-5888B6775FF4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97610EAD-A57C-45E9-9A63-46629A0A04EB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65618362-2E93-4CD0-8337-FBAA5B8E782B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923ADDAD-0824-4CCB-B40A-CC607E770F66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D8905B5F-29EB-4688-9679-9EF2607DC04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64196 w 4974795"/>
              <a:gd name="T1" fmla="*/ 61294 h 3320682"/>
              <a:gd name="T2" fmla="*/ 84081 w 4974795"/>
              <a:gd name="T3" fmla="*/ 78602 h 3320682"/>
              <a:gd name="T4" fmla="*/ 103966 w 4974795"/>
              <a:gd name="T5" fmla="*/ 61294 h 3320682"/>
              <a:gd name="T6" fmla="*/ 163041 w 4974795"/>
              <a:gd name="T7" fmla="*/ 112712 h 3320682"/>
              <a:gd name="T8" fmla="*/ 5122 w 4974795"/>
              <a:gd name="T9" fmla="*/ 112712 h 3320682"/>
              <a:gd name="T10" fmla="*/ 64196 w 4974795"/>
              <a:gd name="T11" fmla="*/ 61294 h 3320682"/>
              <a:gd name="T12" fmla="*/ 0 w 4974795"/>
              <a:gd name="T13" fmla="*/ 5418 h 3320682"/>
              <a:gd name="T14" fmla="*/ 60491 w 4974795"/>
              <a:gd name="T15" fmla="*/ 58069 h 3320682"/>
              <a:gd name="T16" fmla="*/ 0 w 4974795"/>
              <a:gd name="T17" fmla="*/ 110720 h 3320682"/>
              <a:gd name="T18" fmla="*/ 0 w 4974795"/>
              <a:gd name="T19" fmla="*/ 5418 h 3320682"/>
              <a:gd name="T20" fmla="*/ 168275 w 4974795"/>
              <a:gd name="T21" fmla="*/ 5321 h 3320682"/>
              <a:gd name="T22" fmla="*/ 168275 w 4974795"/>
              <a:gd name="T23" fmla="*/ 110818 h 3320682"/>
              <a:gd name="T24" fmla="*/ 107672 w 4974795"/>
              <a:gd name="T25" fmla="*/ 58069 h 3320682"/>
              <a:gd name="T26" fmla="*/ 168275 w 4974795"/>
              <a:gd name="T27" fmla="*/ 5321 h 3320682"/>
              <a:gd name="T28" fmla="*/ 1185 w 4974795"/>
              <a:gd name="T29" fmla="*/ 0 h 3320682"/>
              <a:gd name="T30" fmla="*/ 166977 w 4974795"/>
              <a:gd name="T31" fmla="*/ 0 h 3320682"/>
              <a:gd name="T32" fmla="*/ 84081 w 4974795"/>
              <a:gd name="T33" fmla="*/ 72152 h 3320682"/>
              <a:gd name="T34" fmla="*/ 1185 w 4974795"/>
              <a:gd name="T35" fmla="*/ 0 h 332068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fontAlgn="auto"/>
            <a:endParaRPr lang="zh-CN" altLang="en-US" sz="1350" noProof="1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3C218930-2D5F-4D31-92C9-93D63054A4A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23081 w 1119349"/>
              <a:gd name="T1" fmla="*/ 140321 h 1157433"/>
              <a:gd name="T2" fmla="*/ 18435 w 1119349"/>
              <a:gd name="T3" fmla="*/ 189230 h 1157433"/>
              <a:gd name="T4" fmla="*/ 74384 w 1119349"/>
              <a:gd name="T5" fmla="*/ 178379 h 1157433"/>
              <a:gd name="T6" fmla="*/ 23081 w 1119349"/>
              <a:gd name="T7" fmla="*/ 140321 h 1157433"/>
              <a:gd name="T8" fmla="*/ 99064 w 1119349"/>
              <a:gd name="T9" fmla="*/ 59289 h 1157433"/>
              <a:gd name="T10" fmla="*/ 70426 w 1119349"/>
              <a:gd name="T11" fmla="*/ 84928 h 1157433"/>
              <a:gd name="T12" fmla="*/ 127703 w 1119349"/>
              <a:gd name="T13" fmla="*/ 84928 h 1157433"/>
              <a:gd name="T14" fmla="*/ 99064 w 1119349"/>
              <a:gd name="T15" fmla="*/ 59289 h 1157433"/>
              <a:gd name="T16" fmla="*/ 162465 w 1119349"/>
              <a:gd name="T17" fmla="*/ 22 h 1157433"/>
              <a:gd name="T18" fmla="*/ 184105 w 1119349"/>
              <a:gd name="T19" fmla="*/ 7063 h 1157433"/>
              <a:gd name="T20" fmla="*/ 190500 w 1119349"/>
              <a:gd name="T21" fmla="*/ 19893 h 1157433"/>
              <a:gd name="T22" fmla="*/ 186100 w 1119349"/>
              <a:gd name="T23" fmla="*/ 13974 h 1157433"/>
              <a:gd name="T24" fmla="*/ 125488 w 1119349"/>
              <a:gd name="T25" fmla="*/ 22391 h 1157433"/>
              <a:gd name="T26" fmla="*/ 185772 w 1119349"/>
              <a:gd name="T27" fmla="*/ 99884 h 1157433"/>
              <a:gd name="T28" fmla="*/ 184701 w 1119349"/>
              <a:gd name="T29" fmla="*/ 109855 h 1157433"/>
              <a:gd name="T30" fmla="*/ 128643 w 1119349"/>
              <a:gd name="T31" fmla="*/ 109855 h 1157433"/>
              <a:gd name="T32" fmla="*/ 122378 w 1119349"/>
              <a:gd name="T33" fmla="*/ 109855 h 1157433"/>
              <a:gd name="T34" fmla="*/ 69485 w 1119349"/>
              <a:gd name="T35" fmla="*/ 109855 h 1157433"/>
              <a:gd name="T36" fmla="*/ 99064 w 1119349"/>
              <a:gd name="T37" fmla="*/ 140480 h 1157433"/>
              <a:gd name="T38" fmla="*/ 123491 w 1119349"/>
              <a:gd name="T39" fmla="*/ 124811 h 1157433"/>
              <a:gd name="T40" fmla="*/ 181212 w 1119349"/>
              <a:gd name="T41" fmla="*/ 124811 h 1157433"/>
              <a:gd name="T42" fmla="*/ 98461 w 1119349"/>
              <a:gd name="T43" fmla="*/ 181787 h 1157433"/>
              <a:gd name="T44" fmla="*/ 80098 w 1119349"/>
              <a:gd name="T45" fmla="*/ 179750 h 1157433"/>
              <a:gd name="T46" fmla="*/ 7772 w 1119349"/>
              <a:gd name="T47" fmla="*/ 191379 h 1157433"/>
              <a:gd name="T48" fmla="*/ 21154 w 1119349"/>
              <a:gd name="T49" fmla="*/ 110629 h 1157433"/>
              <a:gd name="T50" fmla="*/ 22275 w 1119349"/>
              <a:gd name="T51" fmla="*/ 108771 h 1157433"/>
              <a:gd name="T52" fmla="*/ 27791 w 1119349"/>
              <a:gd name="T53" fmla="*/ 99934 h 1157433"/>
              <a:gd name="T54" fmla="*/ 32286 w 1119349"/>
              <a:gd name="T55" fmla="*/ 93845 h 1157433"/>
              <a:gd name="T56" fmla="*/ 42437 w 1119349"/>
              <a:gd name="T57" fmla="*/ 80375 h 1157433"/>
              <a:gd name="T58" fmla="*/ 49089 w 1119349"/>
              <a:gd name="T59" fmla="*/ 72816 h 1157433"/>
              <a:gd name="T60" fmla="*/ 58144 w 1119349"/>
              <a:gd name="T61" fmla="*/ 62527 h 1157433"/>
              <a:gd name="T62" fmla="*/ 84782 w 1119349"/>
              <a:gd name="T63" fmla="*/ 37876 h 1157433"/>
              <a:gd name="T64" fmla="*/ 11206 w 1119349"/>
              <a:gd name="T65" fmla="*/ 99353 h 1157433"/>
              <a:gd name="T66" fmla="*/ 98460 w 1119349"/>
              <a:gd name="T67" fmla="*/ 17981 h 1157433"/>
              <a:gd name="T68" fmla="*/ 110962 w 1119349"/>
              <a:gd name="T69" fmla="*/ 19163 h 1157433"/>
              <a:gd name="T70" fmla="*/ 162465 w 1119349"/>
              <a:gd name="T71" fmla="*/ 22 h 11574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fontAlgn="auto"/>
            <a:endParaRPr lang="zh-CN" altLang="en-US" sz="1350" noProof="1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241E6E66-B26B-4B40-9719-C5032B4F3C9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111431 w 396520"/>
              <a:gd name="T1" fmla="*/ 105375 h 469210"/>
              <a:gd name="T2" fmla="*/ 134098 w 396520"/>
              <a:gd name="T3" fmla="*/ 127885 h 469210"/>
              <a:gd name="T4" fmla="*/ 128291 w 396520"/>
              <a:gd name="T5" fmla="*/ 147694 h 469210"/>
              <a:gd name="T6" fmla="*/ 119952 w 396520"/>
              <a:gd name="T7" fmla="*/ 128441 h 469210"/>
              <a:gd name="T8" fmla="*/ 97722 w 396520"/>
              <a:gd name="T9" fmla="*/ 113408 h 469210"/>
              <a:gd name="T10" fmla="*/ 111431 w 396520"/>
              <a:gd name="T11" fmla="*/ 105375 h 469210"/>
              <a:gd name="T12" fmla="*/ 15098 w 396520"/>
              <a:gd name="T13" fmla="*/ 3164 h 469210"/>
              <a:gd name="T14" fmla="*/ 33593 w 396520"/>
              <a:gd name="T15" fmla="*/ 34799 h 469210"/>
              <a:gd name="T16" fmla="*/ 34987 w 396520"/>
              <a:gd name="T17" fmla="*/ 57904 h 469210"/>
              <a:gd name="T18" fmla="*/ 31879 w 396520"/>
              <a:gd name="T19" fmla="*/ 64226 h 469210"/>
              <a:gd name="T20" fmla="*/ 81796 w 396520"/>
              <a:gd name="T21" fmla="*/ 116979 h 469210"/>
              <a:gd name="T22" fmla="*/ 93775 w 396520"/>
              <a:gd name="T23" fmla="*/ 116264 h 469210"/>
              <a:gd name="T24" fmla="*/ 93884 w 396520"/>
              <a:gd name="T25" fmla="*/ 116450 h 469210"/>
              <a:gd name="T26" fmla="*/ 118258 w 396520"/>
              <a:gd name="T27" fmla="*/ 130138 h 469210"/>
              <a:gd name="T28" fmla="*/ 126388 w 396520"/>
              <a:gd name="T29" fmla="*/ 150097 h 469210"/>
              <a:gd name="T30" fmla="*/ 98061 w 396520"/>
              <a:gd name="T31" fmla="*/ 156810 h 469210"/>
              <a:gd name="T32" fmla="*/ 226 w 396520"/>
              <a:gd name="T33" fmla="*/ 30088 h 469210"/>
              <a:gd name="T34" fmla="*/ 4866 w 396520"/>
              <a:gd name="T35" fmla="*/ 13247 h 469210"/>
              <a:gd name="T36" fmla="*/ 15098 w 396520"/>
              <a:gd name="T37" fmla="*/ 3164 h 469210"/>
              <a:gd name="T38" fmla="*/ 29212 w 396520"/>
              <a:gd name="T39" fmla="*/ 2 h 469210"/>
              <a:gd name="T40" fmla="*/ 50352 w 396520"/>
              <a:gd name="T41" fmla="*/ 42926 h 469210"/>
              <a:gd name="T42" fmla="*/ 37167 w 396520"/>
              <a:gd name="T43" fmla="*/ 56257 h 469210"/>
              <a:gd name="T44" fmla="*/ 35825 w 396520"/>
              <a:gd name="T45" fmla="*/ 33838 h 469210"/>
              <a:gd name="T46" fmla="*/ 18777 w 396520"/>
              <a:gd name="T47" fmla="*/ 1710 h 469210"/>
              <a:gd name="T48" fmla="*/ 29212 w 396520"/>
              <a:gd name="T49" fmla="*/ 2 h 4692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fontAlgn="auto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868287F3-8B2B-4CF9-A1B9-132116E818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674CE290-D072-40F8-8A8E-4BD3148397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922F8516-EF1A-4D90-8AD2-942648D30A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6F65AA0-8412-4712-9C48-EFA44411EB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2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03DA1-1BD9-4396-8BFF-9E7DA47D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7DB0-A52A-4A86-AAF8-D7A3CCC7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22A84-951C-49D6-AE5B-D8757606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A9222-A0BD-4027-92CD-FEADAA0E8A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E67456-39C5-472F-8675-BAB82D7344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8074F3-2A23-4DEC-9F2D-2D272A80A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216374-CD9F-4021-8661-BC31226338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E40A602-7381-496E-AE25-D03DD87084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8CC9-7865-4452-8517-7813AF32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19CF-6013-486E-9022-6A84C56B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544-10C3-485F-AC4E-C4929839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BD8A6-DF5A-4532-BD48-1B1B3A0F47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8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C4E258-C952-449E-A5BC-8937D336F843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49B477-1278-4F16-AD95-E1415C720E20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BDF9F647-1471-48E2-A556-97A2DC8DC35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DBF9-7DB6-4408-8BC7-E5455382FCBC}"/>
              </a:ext>
            </a:extLst>
          </p:cNvPr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E20E-DCF8-4AEA-8FBF-F617FFBBE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9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2020/10/25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0290-6B35-46DB-86CA-E32D8703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0C53-CCCA-4E82-9976-F12EFB564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90D231BB-B15E-4691-AEFC-61E0ED8DF0F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5" r:id="rId3"/>
    <p:sldLayoutId id="2147483722" r:id="rId4"/>
    <p:sldLayoutId id="2147483721" r:id="rId5"/>
    <p:sldLayoutId id="2147483726" r:id="rId6"/>
    <p:sldLayoutId id="2147483727" r:id="rId7"/>
    <p:sldLayoutId id="2147483720" r:id="rId8"/>
    <p:sldLayoutId id="2147483728" r:id="rId9"/>
    <p:sldLayoutId id="2147483719" r:id="rId10"/>
    <p:sldLayoutId id="2147483718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A3A0CC-F619-47A1-8EB2-A24306B7B07A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038E88-11FE-4952-B396-4E929AA0E446}"/>
              </a:ext>
            </a:extLst>
          </p:cNvPr>
          <p:cNvSpPr txBox="1"/>
          <p:nvPr/>
        </p:nvSpPr>
        <p:spPr>
          <a:xfrm>
            <a:off x="1352697" y="1663625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/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九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AD3D7A2D-18CC-43B7-9A15-18724377E84C}"/>
              </a:ext>
            </a:extLst>
          </p:cNvPr>
          <p:cNvSpPr txBox="1"/>
          <p:nvPr/>
        </p:nvSpPr>
        <p:spPr>
          <a:xfrm>
            <a:off x="3825875" y="1128713"/>
            <a:ext cx="3154363" cy="2976562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9.1 </a:t>
            </a:r>
            <a:r>
              <a:rPr lang="zh-CN" altLang="en-US" sz="1400" b="1" noProof="1">
                <a:ea typeface="宋体" panose="02010600030101010101" pitchFamily="2" charset="-122"/>
              </a:rPr>
              <a:t>网络访问方式</a:t>
            </a:r>
            <a:r>
              <a:rPr lang="zh-CN" altLang="en-US" sz="1400" noProof="1">
                <a:latin typeface="+mn-lt"/>
                <a:ea typeface="+mn-ea"/>
              </a:rPr>
              <a:t>	</a:t>
            </a:r>
            <a:endParaRPr lang="en-US" altLang="zh-CN" sz="1400" b="1" noProof="1"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</a:rPr>
              <a:t>9.2 </a:t>
            </a:r>
            <a:r>
              <a:rPr lang="zh-CN" altLang="en-US" sz="1400" b="1" noProof="1">
                <a:ea typeface="宋体" panose="02010600030101010101" pitchFamily="2" charset="-122"/>
              </a:rPr>
              <a:t>数据解析</a:t>
            </a:r>
            <a:endParaRPr lang="en-US" altLang="zh-CN" sz="1400" b="1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9.2.1 JSON</a:t>
            </a:r>
            <a:r>
              <a:rPr lang="zh-CN" altLang="en-US" sz="1400" noProof="1">
                <a:ea typeface="宋体" panose="02010600030101010101" pitchFamily="2" charset="-122"/>
              </a:rPr>
              <a:t>格式解析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9.2.2 SAX</a:t>
            </a:r>
            <a:r>
              <a:rPr lang="zh-CN" altLang="en-US" sz="1400" noProof="1">
                <a:ea typeface="宋体" panose="02010600030101010101" pitchFamily="2" charset="-122"/>
              </a:rPr>
              <a:t>方式解析	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9.3 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获取网络状态</a:t>
            </a:r>
            <a:endParaRPr lang="en-US" altLang="zh-CN" sz="1400" b="1" noProof="1"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9.4 JavaScript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交互</a:t>
            </a:r>
            <a:endParaRPr lang="en-US" altLang="zh-CN" sz="1400" b="1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9.4.1 WebView	</a:t>
            </a:r>
            <a:endParaRPr lang="en-US" altLang="zh-CN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9.4.2 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WebView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中使用</a:t>
            </a: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JavaScript</a:t>
            </a:r>
            <a:endParaRPr lang="en-US" altLang="zh-CN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1" noProof="1"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A4B27-BE3C-4EAF-92BF-D21EC957DF2A}"/>
              </a:ext>
            </a:extLst>
          </p:cNvPr>
          <p:cNvSpPr txBox="1"/>
          <p:nvPr/>
        </p:nvSpPr>
        <p:spPr>
          <a:xfrm>
            <a:off x="3700144" y="624865"/>
            <a:ext cx="3246851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en-US" altLang="zh-CN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网络通信编程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62A194-137C-41D9-9DB3-372487F2C087}"/>
              </a:ext>
            </a:extLst>
          </p:cNvPr>
          <p:cNvSpPr/>
          <p:nvPr/>
        </p:nvSpPr>
        <p:spPr>
          <a:xfrm>
            <a:off x="3544888" y="480377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6A7103-A247-4406-80E4-E379A5428D55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9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6993A673-7ED3-4D70-B25F-062D20338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SAX</a:t>
            </a:r>
            <a:r>
              <a:rPr lang="zh-CN" altLang="en-US"/>
              <a:t>方式读取</a:t>
            </a:r>
            <a:r>
              <a:rPr lang="en-US" altLang="zh-CN"/>
              <a:t>XML</a:t>
            </a:r>
            <a:r>
              <a:rPr lang="zh-CN" altLang="en-US"/>
              <a:t>文件步骤</a:t>
            </a:r>
          </a:p>
        </p:txBody>
      </p:sp>
      <p:grpSp>
        <p:nvGrpSpPr>
          <p:cNvPr id="25602" name="组合 29">
            <a:extLst>
              <a:ext uri="{FF2B5EF4-FFF2-40B4-BE49-F238E27FC236}">
                <a16:creationId xmlns:a16="http://schemas.microsoft.com/office/drawing/2014/main" id="{F975E1C7-6A0A-4DD2-B919-4FFF75C4A5B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172093A-488E-46FA-AFB1-B7DBA5023D8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38BC40A-72FB-4335-80AD-065BE26A169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25605" name="文本框 81925">
            <a:extLst>
              <a:ext uri="{FF2B5EF4-FFF2-40B4-BE49-F238E27FC236}">
                <a16:creationId xmlns:a16="http://schemas.microsoft.com/office/drawing/2014/main" id="{96140131-A24E-4D7D-BBBF-49A27713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13" y="846138"/>
            <a:ext cx="9483726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SAXParserFactory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对象；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）根据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SAXParserFactory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.newSAXParser()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方法返回一个</a:t>
            </a:r>
            <a:r>
              <a:rPr lang="en-US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SAXParser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解析器；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）根据</a:t>
            </a:r>
            <a:r>
              <a:rPr lang="en-US" altLang="zh-CN" sz="20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SAXParser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解析器获取事件源对象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XMLReader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）实例化一个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对象；（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回调方法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P186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）连接事件源对象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XMLReader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到事件处理类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）调用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XMLReader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parse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方法从输入源中获取到的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数据；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返回数据集合。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51A0B013-0A14-49B0-B9A6-CD24C3655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从服务器读取</a:t>
            </a:r>
            <a:r>
              <a:rPr lang="en-US" altLang="zh-CN"/>
              <a:t>XML</a:t>
            </a:r>
            <a:r>
              <a:rPr lang="zh-CN" altLang="en-US"/>
              <a:t>文件，使用</a:t>
            </a:r>
            <a:r>
              <a:rPr lang="en-US" altLang="zh-CN"/>
              <a:t>Logcat</a:t>
            </a:r>
            <a:r>
              <a:rPr lang="zh-CN" altLang="en-US"/>
              <a:t>观察输出</a:t>
            </a:r>
          </a:p>
        </p:txBody>
      </p:sp>
      <p:grpSp>
        <p:nvGrpSpPr>
          <p:cNvPr id="27650" name="组合 29">
            <a:extLst>
              <a:ext uri="{FF2B5EF4-FFF2-40B4-BE49-F238E27FC236}">
                <a16:creationId xmlns:a16="http://schemas.microsoft.com/office/drawing/2014/main" id="{E60F8A27-F504-472B-9906-25C879DAA9E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1B4DECE-3FCD-43B4-8AE8-B5FA1C2CE12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79F4E8-5E2C-489B-B2DD-EF4889B2A70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pic>
        <p:nvPicPr>
          <p:cNvPr id="27653" name="图片 1" descr="QQ截图20171029183103">
            <a:extLst>
              <a:ext uri="{FF2B5EF4-FFF2-40B4-BE49-F238E27FC236}">
                <a16:creationId xmlns:a16="http://schemas.microsoft.com/office/drawing/2014/main" id="{2281F289-83B2-45CB-8D1D-9EA2D67B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589213"/>
            <a:ext cx="54673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图片 2" descr="C:\Users\David\Pictures\QQ截图20171104103446.pngQQ截图20171104103446">
            <a:extLst>
              <a:ext uri="{FF2B5EF4-FFF2-40B4-BE49-F238E27FC236}">
                <a16:creationId xmlns:a16="http://schemas.microsoft.com/office/drawing/2014/main" id="{A2D63432-2495-4803-B285-73FA9A78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687388"/>
            <a:ext cx="2519362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文本框 8">
            <a:extLst>
              <a:ext uri="{FF2B5EF4-FFF2-40B4-BE49-F238E27FC236}">
                <a16:creationId xmlns:a16="http://schemas.microsoft.com/office/drawing/2014/main" id="{97373C1A-45FC-4A4A-8FA9-05CD3972F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004888"/>
            <a:ext cx="3128962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1 </a:t>
            </a:r>
            <a:r>
              <a:rPr lang="zh-CN" altLang="en-US"/>
              <a:t>运行本机</a:t>
            </a:r>
            <a:r>
              <a:rPr lang="en-US" altLang="zh-CN"/>
              <a:t>Apache</a:t>
            </a:r>
            <a:r>
              <a:rPr lang="zh-CN" altLang="en-US"/>
              <a:t>服务器</a:t>
            </a:r>
          </a:p>
          <a:p>
            <a:r>
              <a:rPr lang="en-US" altLang="zh-CN"/>
              <a:t>2 </a:t>
            </a:r>
            <a:r>
              <a:rPr lang="zh-CN" altLang="en-US"/>
              <a:t>在服务器放置</a:t>
            </a:r>
            <a:r>
              <a:rPr lang="en-US" altLang="zh-CN"/>
              <a:t>XML</a:t>
            </a:r>
            <a:r>
              <a:rPr lang="zh-CN" altLang="en-US"/>
              <a:t>文件</a:t>
            </a:r>
          </a:p>
          <a:p>
            <a:r>
              <a:rPr lang="en-US" altLang="zh-CN"/>
              <a:t>3 </a:t>
            </a:r>
            <a:r>
              <a:rPr lang="zh-CN" altLang="en-US"/>
              <a:t>使用客户端发出请求</a:t>
            </a:r>
          </a:p>
          <a:p>
            <a:r>
              <a:rPr lang="en-US" altLang="zh-CN"/>
              <a:t>4 </a:t>
            </a:r>
            <a:r>
              <a:rPr lang="zh-CN" altLang="en-US"/>
              <a:t>解析收到的文件</a:t>
            </a:r>
          </a:p>
          <a:p>
            <a:r>
              <a:rPr lang="en-US" altLang="zh-CN"/>
              <a:t>5 </a:t>
            </a:r>
            <a:r>
              <a:rPr lang="zh-CN" altLang="en-US"/>
              <a:t>读取本地</a:t>
            </a:r>
            <a:r>
              <a:rPr lang="en-US" altLang="zh-CN"/>
              <a:t>XML</a:t>
            </a:r>
            <a:r>
              <a:rPr lang="zh-CN" altLang="en-US"/>
              <a:t>文件，并解析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08">
            <a:extLst>
              <a:ext uri="{FF2B5EF4-FFF2-40B4-BE49-F238E27FC236}">
                <a16:creationId xmlns:a16="http://schemas.microsoft.com/office/drawing/2014/main" id="{5A7E4E5A-40EC-4B75-96BE-F2DB1B72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41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获取网络状态</a:t>
            </a:r>
          </a:p>
        </p:txBody>
      </p:sp>
      <p:grpSp>
        <p:nvGrpSpPr>
          <p:cNvPr id="29698" name="组合 29">
            <a:extLst>
              <a:ext uri="{FF2B5EF4-FFF2-40B4-BE49-F238E27FC236}">
                <a16:creationId xmlns:a16="http://schemas.microsoft.com/office/drawing/2014/main" id="{4B2C3757-023E-4EE9-9274-22864B37EC0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EB8F17D-A67F-4A29-BD42-E34CD2DD8E9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DFE25F-6CC0-4AD8-A409-FA1BD169D57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63495" name="文本框 118789">
            <a:extLst>
              <a:ext uri="{FF2B5EF4-FFF2-40B4-BE49-F238E27FC236}">
                <a16:creationId xmlns:a16="http://schemas.microsoft.com/office/drawing/2014/main" id="{C8627070-7310-44FD-8F9F-FDBC8630DA48}"/>
              </a:ext>
            </a:extLst>
          </p:cNvPr>
          <p:cNvSpPr txBox="1"/>
          <p:nvPr/>
        </p:nvSpPr>
        <p:spPr>
          <a:xfrm>
            <a:off x="563563" y="750888"/>
            <a:ext cx="6980237" cy="30146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手机网络类型：</a:t>
            </a:r>
          </a:p>
          <a:p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无网络（网络没有开启，信号不好等原因）；</a:t>
            </a: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上网；</a:t>
            </a: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CMWAP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（中国移动代理）；</a:t>
            </a: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CMNET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上网；</a:t>
            </a: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2G/3G/4G(LTE)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ConnectivityManager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类来确定是否存在网络连接，还可以获得网络变化的情况。</a:t>
            </a:r>
          </a:p>
          <a:p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NetworkInfo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来获取网络设备信息。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08">
            <a:extLst>
              <a:ext uri="{FF2B5EF4-FFF2-40B4-BE49-F238E27FC236}">
                <a16:creationId xmlns:a16="http://schemas.microsoft.com/office/drawing/2014/main" id="{3436542C-58BB-4A7A-9039-E9FA5F81E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41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获取网络状态</a:t>
            </a:r>
          </a:p>
        </p:txBody>
      </p:sp>
      <p:grpSp>
        <p:nvGrpSpPr>
          <p:cNvPr id="31746" name="组合 29">
            <a:extLst>
              <a:ext uri="{FF2B5EF4-FFF2-40B4-BE49-F238E27FC236}">
                <a16:creationId xmlns:a16="http://schemas.microsoft.com/office/drawing/2014/main" id="{8710A2A9-0583-44EB-84B7-EC60494D323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45828AF-03CD-443F-B4C9-7A464D7AEF6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A8BDDC-4685-473E-A688-DF0649E497E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31749" name="矩形 120839">
            <a:extLst>
              <a:ext uri="{FF2B5EF4-FFF2-40B4-BE49-F238E27FC236}">
                <a16:creationId xmlns:a16="http://schemas.microsoft.com/office/drawing/2014/main" id="{59D68BB5-C2F2-4EF1-99C5-BFD959B13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052638"/>
            <a:ext cx="7705725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1750" name="文本框 120840">
            <a:extLst>
              <a:ext uri="{FF2B5EF4-FFF2-40B4-BE49-F238E27FC236}">
                <a16:creationId xmlns:a16="http://schemas.microsoft.com/office/drawing/2014/main" id="{931895F5-E98B-4D29-AD08-284CFDE8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968500"/>
            <a:ext cx="763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  <a:p>
            <a:r>
              <a:rPr lang="en-US" altLang="zh-CN" sz="1200">
                <a:ea typeface="宋体" panose="02010600030101010101" pitchFamily="2" charset="-122"/>
              </a:rPr>
              <a:t>State mobile = nw.getNetworkInfo(ConnectivityManager.TYPE_</a:t>
            </a:r>
            <a:r>
              <a:rPr lang="en-US" altLang="zh-CN" sz="1200" b="1">
                <a:solidFill>
                  <a:srgbClr val="0070C0"/>
                </a:solidFill>
                <a:ea typeface="宋体" panose="02010600030101010101" pitchFamily="2" charset="-122"/>
              </a:rPr>
              <a:t>MOBILE</a:t>
            </a:r>
            <a:r>
              <a:rPr lang="en-US" altLang="zh-CN" sz="1200">
                <a:ea typeface="宋体" panose="02010600030101010101" pitchFamily="2" charset="-122"/>
              </a:rPr>
              <a:t>).getState();//</a:t>
            </a:r>
            <a:r>
              <a:rPr lang="zh-CN" altLang="en-US" sz="1200">
                <a:ea typeface="宋体" panose="02010600030101010101" pitchFamily="2" charset="-122"/>
              </a:rPr>
              <a:t>获取</a:t>
            </a:r>
            <a:r>
              <a:rPr lang="en-US" altLang="zh-CN" sz="1200">
                <a:ea typeface="宋体" panose="02010600030101010101" pitchFamily="2" charset="-122"/>
              </a:rPr>
              <a:t>3G</a:t>
            </a:r>
            <a:r>
              <a:rPr lang="zh-CN" altLang="en-US" sz="1200">
                <a:ea typeface="宋体" panose="02010600030101010101" pitchFamily="2" charset="-122"/>
              </a:rPr>
              <a:t>网络连接状态</a:t>
            </a:r>
            <a:endParaRPr lang="en-US" altLang="zh-CN" sz="1200">
              <a:ea typeface="宋体" panose="02010600030101010101" pitchFamily="2" charset="-122"/>
            </a:endParaRPr>
          </a:p>
          <a:p>
            <a:r>
              <a:rPr lang="zh-CN" altLang="en-US" sz="1200">
                <a:ea typeface="宋体" panose="02010600030101010101" pitchFamily="2" charset="-122"/>
              </a:rPr>
              <a:t>	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State wifi = nw.getNetworkInfo(ConnectivityManager.TYPE_</a:t>
            </a:r>
            <a:r>
              <a:rPr lang="en-US" altLang="zh-CN" sz="1200" b="1">
                <a:solidFill>
                  <a:srgbClr val="0070C0"/>
                </a:solidFill>
                <a:ea typeface="宋体" panose="02010600030101010101" pitchFamily="2" charset="-122"/>
              </a:rPr>
              <a:t>WIFI</a:t>
            </a:r>
            <a:r>
              <a:rPr lang="en-US" altLang="zh-CN" sz="1200">
                <a:ea typeface="宋体" panose="02010600030101010101" pitchFamily="2" charset="-122"/>
              </a:rPr>
              <a:t>).getState();//</a:t>
            </a:r>
            <a:r>
              <a:rPr lang="zh-CN" altLang="en-US" sz="1200">
                <a:ea typeface="宋体" panose="02010600030101010101" pitchFamily="2" charset="-122"/>
              </a:rPr>
              <a:t>获取</a:t>
            </a:r>
            <a:r>
              <a:rPr lang="en-US" altLang="zh-CN" sz="1200">
                <a:ea typeface="宋体" panose="02010600030101010101" pitchFamily="2" charset="-122"/>
              </a:rPr>
              <a:t>Wifi</a:t>
            </a:r>
            <a:r>
              <a:rPr lang="zh-CN" altLang="en-US" sz="1200">
                <a:ea typeface="宋体" panose="02010600030101010101" pitchFamily="2" charset="-122"/>
              </a:rPr>
              <a:t>网络连接状态</a:t>
            </a:r>
          </a:p>
        </p:txBody>
      </p:sp>
      <p:sp>
        <p:nvSpPr>
          <p:cNvPr id="31751" name="文本框 120841">
            <a:extLst>
              <a:ext uri="{FF2B5EF4-FFF2-40B4-BE49-F238E27FC236}">
                <a16:creationId xmlns:a16="http://schemas.microsoft.com/office/drawing/2014/main" id="{84060604-A50E-46AD-AB33-EE2F9A5E5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4435475"/>
            <a:ext cx="89535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网络权限：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android:name="android.permission.ACCESS_NETWORK_STATE"/&gt;</a:t>
            </a:r>
          </a:p>
        </p:txBody>
      </p:sp>
      <p:sp>
        <p:nvSpPr>
          <p:cNvPr id="31752" name="矩形 118796">
            <a:extLst>
              <a:ext uri="{FF2B5EF4-FFF2-40B4-BE49-F238E27FC236}">
                <a16:creationId xmlns:a16="http://schemas.microsoft.com/office/drawing/2014/main" id="{B075C896-2731-455C-8045-FC618ECB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3308350"/>
            <a:ext cx="7705725" cy="79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1753" name="矩形 118792">
            <a:extLst>
              <a:ext uri="{FF2B5EF4-FFF2-40B4-BE49-F238E27FC236}">
                <a16:creationId xmlns:a16="http://schemas.microsoft.com/office/drawing/2014/main" id="{AF47864B-BEB2-41AC-A7A5-54C40A12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969963"/>
            <a:ext cx="7705725" cy="790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1754" name="文本框 118793">
            <a:extLst>
              <a:ext uri="{FF2B5EF4-FFF2-40B4-BE49-F238E27FC236}">
                <a16:creationId xmlns:a16="http://schemas.microsoft.com/office/drawing/2014/main" id="{5D0E9144-B24E-45B5-88DA-13B1B2E2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968375"/>
            <a:ext cx="67627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ConnectivityManager  </a:t>
            </a:r>
            <a:r>
              <a:rPr lang="en-US" altLang="zh-CN" sz="1400">
                <a:ea typeface="宋体" panose="02010600030101010101" pitchFamily="2" charset="-122"/>
              </a:rPr>
              <a:t>nw  = 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(ConnectivityManager)this.getSystemService(Context.CONNECTIVITY_SERVICE);</a:t>
            </a:r>
          </a:p>
          <a:p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NetworkInfo </a:t>
            </a:r>
            <a:r>
              <a:rPr lang="en-US" altLang="zh-CN" sz="1400">
                <a:ea typeface="宋体" panose="02010600030101010101" pitchFamily="2" charset="-122"/>
              </a:rPr>
              <a:t>netinfo = nw.getActiveNetworkInfo();</a:t>
            </a:r>
          </a:p>
        </p:txBody>
      </p:sp>
      <p:sp>
        <p:nvSpPr>
          <p:cNvPr id="31755" name="文本框 118795">
            <a:extLst>
              <a:ext uri="{FF2B5EF4-FFF2-40B4-BE49-F238E27FC236}">
                <a16:creationId xmlns:a16="http://schemas.microsoft.com/office/drawing/2014/main" id="{3E3C0962-6F5F-49A9-8889-E800C7DD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3308350"/>
            <a:ext cx="34163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ea typeface="宋体" panose="02010600030101010101" pitchFamily="2" charset="-122"/>
              </a:rPr>
              <a:t>netinfo.isAvailable();//</a:t>
            </a:r>
            <a:r>
              <a:rPr lang="zh-CN" altLang="en-US" sz="1400">
                <a:ea typeface="宋体" panose="02010600030101010101" pitchFamily="2" charset="-122"/>
              </a:rPr>
              <a:t>网络是否可用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netinfo.getDetailedState();//</a:t>
            </a:r>
            <a:r>
              <a:rPr lang="zh-CN" altLang="en-US" sz="1400">
                <a:ea typeface="宋体" panose="02010600030101010101" pitchFamily="2" charset="-122"/>
              </a:rPr>
              <a:t>网络详细状态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netinfo.isConnected();//</a:t>
            </a:r>
            <a:r>
              <a:rPr lang="zh-CN" altLang="en-US" sz="1400">
                <a:ea typeface="宋体" panose="02010600030101010101" pitchFamily="2" charset="-122"/>
              </a:rPr>
              <a:t>网络是否连接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E30AA715-82E5-437E-B7A2-01B879F9F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NetworInfo</a:t>
            </a:r>
            <a:r>
              <a:rPr lang="zh-CN" altLang="en-US"/>
              <a:t>：接收系统广播，获取网络状态（使用手机调试）</a:t>
            </a:r>
          </a:p>
        </p:txBody>
      </p:sp>
      <p:grpSp>
        <p:nvGrpSpPr>
          <p:cNvPr id="33794" name="组合 29">
            <a:extLst>
              <a:ext uri="{FF2B5EF4-FFF2-40B4-BE49-F238E27FC236}">
                <a16:creationId xmlns:a16="http://schemas.microsoft.com/office/drawing/2014/main" id="{00065D51-2580-4D4B-B6BB-2F14B8196C9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17CFEE2-8C7C-4889-B812-86E28993A1CD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34FE30C-DD96-4721-9B17-CEF71FE37DE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pic>
        <p:nvPicPr>
          <p:cNvPr id="33797" name="图片 1" descr="QQ截图20171029181127">
            <a:extLst>
              <a:ext uri="{FF2B5EF4-FFF2-40B4-BE49-F238E27FC236}">
                <a16:creationId xmlns:a16="http://schemas.microsoft.com/office/drawing/2014/main" id="{C0ABDF27-9B31-4280-A608-5A8D346E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673100"/>
            <a:ext cx="7888288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图片 1" descr="C:\Users\David\Pictures\QQ截图20171104104015.pngQQ截图20171104104015">
            <a:extLst>
              <a:ext uri="{FF2B5EF4-FFF2-40B4-BE49-F238E27FC236}">
                <a16:creationId xmlns:a16="http://schemas.microsoft.com/office/drawing/2014/main" id="{F2D1D2D8-CD28-4FFA-A7F6-D345DF1B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73100"/>
            <a:ext cx="24590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B36AA082-7D3C-4DAD-A33E-C2E4ADFAC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9.4 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/>
          </a:p>
        </p:txBody>
      </p:sp>
      <p:grpSp>
        <p:nvGrpSpPr>
          <p:cNvPr id="35842" name="组合 29">
            <a:extLst>
              <a:ext uri="{FF2B5EF4-FFF2-40B4-BE49-F238E27FC236}">
                <a16:creationId xmlns:a16="http://schemas.microsoft.com/office/drawing/2014/main" id="{994F9645-0DDC-48A8-9117-018BE1D6355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592E48F-BB78-499C-800E-847E501F56E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30F9930-1B73-490D-8838-4F3D5C4540A1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69638" name="文本框 124939">
            <a:extLst>
              <a:ext uri="{FF2B5EF4-FFF2-40B4-BE49-F238E27FC236}">
                <a16:creationId xmlns:a16="http://schemas.microsoft.com/office/drawing/2014/main" id="{6151DF54-2166-453B-834D-EF44C4694645}"/>
              </a:ext>
            </a:extLst>
          </p:cNvPr>
          <p:cNvSpPr txBox="1"/>
          <p:nvPr/>
        </p:nvSpPr>
        <p:spPr>
          <a:xfrm>
            <a:off x="611188" y="700088"/>
            <a:ext cx="4745037" cy="3508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</a:p>
          <a:p>
            <a:pPr>
              <a:lnSpc>
                <a:spcPct val="150000"/>
              </a:lnSpc>
            </a:pPr>
            <a:r>
              <a:rPr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WebView是一个基于webkit引擎、展现web页面的控件。</a:t>
            </a:r>
          </a:p>
          <a:p>
            <a:pPr>
              <a:lnSpc>
                <a:spcPct val="150000"/>
              </a:lnSpc>
            </a:pP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显示和渲染Web页面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直接使用html文件作布局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可与JavaScript交互调用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FDA9B885-F63F-4107-BE82-DE6898700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9.4.1  WebView</a:t>
            </a:r>
            <a:endParaRPr lang="zh-CN" altLang="en-US"/>
          </a:p>
        </p:txBody>
      </p:sp>
      <p:sp>
        <p:nvSpPr>
          <p:cNvPr id="37890" name="矩形 126987">
            <a:extLst>
              <a:ext uri="{FF2B5EF4-FFF2-40B4-BE49-F238E27FC236}">
                <a16:creationId xmlns:a16="http://schemas.microsoft.com/office/drawing/2014/main" id="{AEEE3AA4-68DD-4261-BE30-33CF9217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397250"/>
            <a:ext cx="7056438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7891" name="矩形 126984">
            <a:extLst>
              <a:ext uri="{FF2B5EF4-FFF2-40B4-BE49-F238E27FC236}">
                <a16:creationId xmlns:a16="http://schemas.microsoft.com/office/drawing/2014/main" id="{06144742-FC87-4613-BACE-98C6B0FF7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409700"/>
            <a:ext cx="7056438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37892" name="组合 29">
            <a:extLst>
              <a:ext uri="{FF2B5EF4-FFF2-40B4-BE49-F238E27FC236}">
                <a16:creationId xmlns:a16="http://schemas.microsoft.com/office/drawing/2014/main" id="{9664B5D5-0663-44BA-AC7C-C4686F588AD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922CF85-F3BE-4718-AC15-D47C1C72C86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59E30BE-E26B-46C5-8ABD-AAA66BE95CE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37895" name="文本框 126982">
            <a:extLst>
              <a:ext uri="{FF2B5EF4-FFF2-40B4-BE49-F238E27FC236}">
                <a16:creationId xmlns:a16="http://schemas.microsoft.com/office/drawing/2014/main" id="{96156FB0-6C05-48A6-B275-54C4C9AE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79450"/>
            <a:ext cx="7085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只需在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活动布局中加入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37896" name="文本框 126983">
            <a:extLst>
              <a:ext uri="{FF2B5EF4-FFF2-40B4-BE49-F238E27FC236}">
                <a16:creationId xmlns:a16="http://schemas.microsoft.com/office/drawing/2014/main" id="{A4BF370F-AD5F-41E7-9BDC-BD97E9F6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485900"/>
            <a:ext cx="43307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&lt;</a:t>
            </a: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WebView </a:t>
            </a:r>
            <a:r>
              <a:rPr lang="en-US" altLang="zh-CN" sz="120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xmlns:android="http://schemas.android.com/apk/res/android" 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android:id="@+id/webview" 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android:layout_width="fill_parent" 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android:layout_height="fill_parent" /&gt; </a:t>
            </a:r>
          </a:p>
        </p:txBody>
      </p:sp>
      <p:sp>
        <p:nvSpPr>
          <p:cNvPr id="37897" name="文本框 126985">
            <a:extLst>
              <a:ext uri="{FF2B5EF4-FFF2-40B4-BE49-F238E27FC236}">
                <a16:creationId xmlns:a16="http://schemas.microsoft.com/office/drawing/2014/main" id="{4A31CF0E-D75B-49CE-B14A-E4D7B0FE4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820988"/>
            <a:ext cx="57610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如果访问的页面中有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必须设置支持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7898" name="文本框 126986">
            <a:extLst>
              <a:ext uri="{FF2B5EF4-FFF2-40B4-BE49-F238E27FC236}">
                <a16:creationId xmlns:a16="http://schemas.microsoft.com/office/drawing/2014/main" id="{1B59E3EC-4E61-45E6-97C8-9B91EDC05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3490913"/>
            <a:ext cx="354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200" u="sng">
                <a:ea typeface="宋体" panose="02010600030101010101" pitchFamily="2" charset="-122"/>
              </a:rPr>
              <a:t>WebSettings</a:t>
            </a:r>
            <a:r>
              <a:rPr lang="en-US" altLang="zh-CN" sz="1200">
                <a:ea typeface="宋体" panose="02010600030101010101" pitchFamily="2" charset="-122"/>
              </a:rPr>
              <a:t> webSetting = </a:t>
            </a:r>
            <a:r>
              <a:rPr lang="en-US" altLang="zh-CN" sz="1200" u="sng">
                <a:ea typeface="宋体" panose="02010600030101010101" pitchFamily="2" charset="-122"/>
              </a:rPr>
              <a:t>webview</a:t>
            </a:r>
            <a:r>
              <a:rPr lang="en-US" altLang="zh-CN" sz="1200">
                <a:ea typeface="宋体" panose="02010600030101010101" pitchFamily="2" charset="-122"/>
              </a:rPr>
              <a:t>.getSettings();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webSetting</a:t>
            </a:r>
            <a:r>
              <a:rPr lang="en-US" altLang="zh-CN" sz="1200" u="sng">
                <a:ea typeface="宋体" panose="02010600030101010101" pitchFamily="2" charset="-122"/>
              </a:rPr>
              <a:t>.</a:t>
            </a: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setJavaScriptEnabled</a:t>
            </a:r>
            <a:r>
              <a:rPr lang="en-US" altLang="zh-CN" sz="1200">
                <a:ea typeface="宋体" panose="02010600030101010101" pitchFamily="2" charset="-122"/>
              </a:rPr>
              <a:t>(</a:t>
            </a:r>
            <a:r>
              <a:rPr lang="en-US" altLang="zh-CN" sz="1200" u="sng">
                <a:ea typeface="宋体" panose="02010600030101010101" pitchFamily="2" charset="-122"/>
              </a:rPr>
              <a:t>true</a:t>
            </a:r>
            <a:r>
              <a:rPr lang="en-US" altLang="zh-CN" sz="1200">
                <a:ea typeface="宋体" panose="02010600030101010101" pitchFamily="2" charset="-122"/>
              </a:rPr>
              <a:t>)</a:t>
            </a:r>
            <a:r>
              <a:rPr lang="en-US" altLang="zh-CN" sz="1200" u="sng">
                <a:ea typeface="宋体" panose="02010600030101010101" pitchFamily="2" charset="-122"/>
              </a:rPr>
              <a:t>;</a:t>
            </a:r>
            <a:r>
              <a:rPr lang="en-US" altLang="zh-CN" sz="1200">
                <a:ea typeface="宋体" panose="02010600030101010101" pitchFamily="2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06EE4869-0ADE-436F-AD7C-240DB5004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WebView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加载页面</a:t>
            </a:r>
            <a:endParaRPr lang="zh-CN" altLang="en-US"/>
          </a:p>
        </p:txBody>
      </p:sp>
      <p:grpSp>
        <p:nvGrpSpPr>
          <p:cNvPr id="39938" name="组合 29">
            <a:extLst>
              <a:ext uri="{FF2B5EF4-FFF2-40B4-BE49-F238E27FC236}">
                <a16:creationId xmlns:a16="http://schemas.microsoft.com/office/drawing/2014/main" id="{4C938C52-11DB-402F-8337-0B16BBA786B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14FC8F9-03EB-4DE0-BF68-A75E42E87F12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D0E5A1-74B1-423A-8808-06AFA3D0FF48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39941" name="文本框 131079">
            <a:extLst>
              <a:ext uri="{FF2B5EF4-FFF2-40B4-BE49-F238E27FC236}">
                <a16:creationId xmlns:a16="http://schemas.microsoft.com/office/drawing/2014/main" id="{EB970B0E-DF5E-4810-B973-A928617D6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698500"/>
            <a:ext cx="6675438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webView.load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加载整个页面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类似于浏览器打开，渲染整个页面。包括排版布局。</a:t>
            </a:r>
          </a:p>
          <a:p>
            <a:pPr>
              <a:lnSpc>
                <a:spcPct val="12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webView.load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加载局部页面。不能包含'#', '%', '\', '?'四中特殊字符，内嵌css等制造了些许麻烦。</a:t>
            </a:r>
          </a:p>
          <a:p>
            <a:pPr>
              <a:lnSpc>
                <a:spcPct val="12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WebView.load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DataWithBaseURL</a:t>
            </a: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加载局部页面。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loadDataWithBaseURL()比loadData()多两个参数，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可以指定HTML代码片段中相关资源的相对根路径，也可以指定历史Url。</a:t>
            </a:r>
          </a:p>
          <a:p>
            <a:pPr>
              <a:lnSpc>
                <a:spcPct val="12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两个方法的其余三个参数相同。 </a:t>
            </a:r>
          </a:p>
          <a:p>
            <a:pPr>
              <a:lnSpc>
                <a:spcPct val="120000"/>
              </a:lnSpc>
            </a:pP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02C7AF22-F024-43CB-9450-CFF43D9E2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8628062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【实例】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显示网页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打开网页机制不同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986" name="组合 29">
            <a:extLst>
              <a:ext uri="{FF2B5EF4-FFF2-40B4-BE49-F238E27FC236}">
                <a16:creationId xmlns:a16="http://schemas.microsoft.com/office/drawing/2014/main" id="{A7B20AEE-2689-4BAA-9440-4FE1F2C7AF0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A0B578-FF12-4A61-B0ED-78AB1826F82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44B0528-460E-49DD-936C-C2E6D43C23D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41989" name="文本框 139305">
            <a:extLst>
              <a:ext uri="{FF2B5EF4-FFF2-40B4-BE49-F238E27FC236}">
                <a16:creationId xmlns:a16="http://schemas.microsoft.com/office/drawing/2014/main" id="{712BDA96-920C-48A0-A6B8-7131FA2E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41363"/>
            <a:ext cx="5962650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获取标题、加载开始提示、加载结束提示、加载进度提示的内容</a:t>
            </a:r>
          </a:p>
          <a:p>
            <a:pPr>
              <a:lnSpc>
                <a:spcPct val="150000"/>
              </a:lnSpc>
            </a:pP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步骤1：添加访问网络权限</a:t>
            </a: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android:name="android.permission.INTERNET"/&gt;</a:t>
            </a:r>
          </a:p>
          <a:p>
            <a:pPr>
              <a:lnSpc>
                <a:spcPct val="150000"/>
              </a:lnSpc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步骤2：主布局</a:t>
            </a: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activity_main.xml</a:t>
            </a:r>
          </a:p>
          <a:p>
            <a:pPr>
              <a:lnSpc>
                <a:spcPct val="150000"/>
              </a:lnSpc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步骤3：根据需要实现的功能从而使用相应的子类及其方法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MainActivity.java</a:t>
            </a:r>
          </a:p>
        </p:txBody>
      </p:sp>
      <p:pic>
        <p:nvPicPr>
          <p:cNvPr id="41990" name="图片 1" descr="C:\Users\David\Pictures\QQ截图20171104125349.pngQQ截图20171104125349">
            <a:extLst>
              <a:ext uri="{FF2B5EF4-FFF2-40B4-BE49-F238E27FC236}">
                <a16:creationId xmlns:a16="http://schemas.microsoft.com/office/drawing/2014/main" id="{D67EE1CA-A43D-419D-AA5D-A368BE4B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615950"/>
            <a:ext cx="260985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>
            <a:extLst>
              <a:ext uri="{FF2B5EF4-FFF2-40B4-BE49-F238E27FC236}">
                <a16:creationId xmlns:a16="http://schemas.microsoft.com/office/drawing/2014/main" id="{E7D6D31D-E3D2-43D0-B10C-36082BB71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9.4.2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/>
          </a:p>
        </p:txBody>
      </p:sp>
      <p:grpSp>
        <p:nvGrpSpPr>
          <p:cNvPr id="44034" name="组合 29">
            <a:extLst>
              <a:ext uri="{FF2B5EF4-FFF2-40B4-BE49-F238E27FC236}">
                <a16:creationId xmlns:a16="http://schemas.microsoft.com/office/drawing/2014/main" id="{5B08DCA2-485B-4A64-BB3E-33B06A07E65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63479E4-9688-4AE7-9752-ACDC45A601FA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51C1117-D690-40D0-B16C-C1B7B7A69CF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44037" name="文本框 141324">
            <a:extLst>
              <a:ext uri="{FF2B5EF4-FFF2-40B4-BE49-F238E27FC236}">
                <a16:creationId xmlns:a16="http://schemas.microsoft.com/office/drawing/2014/main" id="{F7F6F091-BADD-4866-A093-260979C9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766763"/>
            <a:ext cx="8858250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客户端页面设计较复杂时，可把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直接嵌入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页面，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具有很好的支持。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Android与J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cript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沟通的桥梁是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</a:p>
          <a:p>
            <a:pPr algn="ctr">
              <a:lnSpc>
                <a:spcPct val="150000"/>
              </a:lnSpc>
            </a:pP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Android与JS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互相调用方法，实际上是：Android去调用JS的代码，JS去调用Android的代码</a:t>
            </a:r>
          </a:p>
          <a:p>
            <a:pPr algn="ctr">
              <a:lnSpc>
                <a:spcPct val="150000"/>
              </a:lnSpc>
            </a:pP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08">
            <a:extLst>
              <a:ext uri="{FF2B5EF4-FFF2-40B4-BE49-F238E27FC236}">
                <a16:creationId xmlns:a16="http://schemas.microsoft.com/office/drawing/2014/main" id="{42F7556C-E2ED-4C75-8C8D-2133D9BF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41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网络访问方式</a:t>
            </a:r>
          </a:p>
        </p:txBody>
      </p:sp>
      <p:grpSp>
        <p:nvGrpSpPr>
          <p:cNvPr id="10242" name="组合 29">
            <a:extLst>
              <a:ext uri="{FF2B5EF4-FFF2-40B4-BE49-F238E27FC236}">
                <a16:creationId xmlns:a16="http://schemas.microsoft.com/office/drawing/2014/main" id="{89E76041-F223-42BA-983C-F1358F9D47C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274254-8D16-4497-9F34-2BFCC916963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00B74ED-1EF4-4B01-8C04-9F3D8095441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10245" name="文本框 12293">
            <a:extLst>
              <a:ext uri="{FF2B5EF4-FFF2-40B4-BE49-F238E27FC236}">
                <a16:creationId xmlns:a16="http://schemas.microsoft.com/office/drawing/2014/main" id="{4530F352-46FB-4557-A255-BAC1C03C6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750888"/>
            <a:ext cx="3878262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与服务器通信的方式一般有两种：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 lvl="1">
              <a:buFont typeface="Wingdings" panose="05000000000000000000" pitchFamily="2" charset="2"/>
              <a:buChar char=""/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通信方式</a:t>
            </a:r>
          </a:p>
          <a:p>
            <a:pPr lvl="1">
              <a:buFont typeface="Wingdings" panose="05000000000000000000" pitchFamily="2" charset="2"/>
              <a:buChar char=""/>
            </a:pPr>
            <a:endParaRPr lang="zh-CN" altLang="en-US" sz="28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"/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通信方式</a:t>
            </a:r>
          </a:p>
        </p:txBody>
      </p:sp>
      <p:sp>
        <p:nvSpPr>
          <p:cNvPr id="10246" name="文本框 1">
            <a:extLst>
              <a:ext uri="{FF2B5EF4-FFF2-40B4-BE49-F238E27FC236}">
                <a16:creationId xmlns:a16="http://schemas.microsoft.com/office/drawing/2014/main" id="{A8C3E2A7-EA49-4CC4-A01D-2ADBC3422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611688"/>
            <a:ext cx="4318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/>
              <a:t>参考《计算机网络》课程，回顾知识点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>
            <a:extLst>
              <a:ext uri="{FF2B5EF4-FFF2-40B4-BE49-F238E27FC236}">
                <a16:creationId xmlns:a16="http://schemas.microsoft.com/office/drawing/2014/main" id="{8BBE729A-5D07-403F-8C15-C205E44D9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【实例】使用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互相调用</a:t>
            </a:r>
          </a:p>
        </p:txBody>
      </p:sp>
      <p:grpSp>
        <p:nvGrpSpPr>
          <p:cNvPr id="46082" name="组合 29">
            <a:extLst>
              <a:ext uri="{FF2B5EF4-FFF2-40B4-BE49-F238E27FC236}">
                <a16:creationId xmlns:a16="http://schemas.microsoft.com/office/drawing/2014/main" id="{E7F97F79-A55C-47AF-9B83-5263D9AE364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95F7AD4-065E-432F-B985-D93463ECB10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FEBBC0-AA2F-45F9-8951-9764ABA85C6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pic>
        <p:nvPicPr>
          <p:cNvPr id="46085" name="图片 1" descr="QQ截图20171029175403">
            <a:extLst>
              <a:ext uri="{FF2B5EF4-FFF2-40B4-BE49-F238E27FC236}">
                <a16:creationId xmlns:a16="http://schemas.microsoft.com/office/drawing/2014/main" id="{4B23C38C-0AD5-4952-B586-F4D5BE1F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604838"/>
            <a:ext cx="3754437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图片 2" descr="C:\Users\David\Pictures\QQ截图20171106003226.pngQQ截图20171106003226">
            <a:extLst>
              <a:ext uri="{FF2B5EF4-FFF2-40B4-BE49-F238E27FC236}">
                <a16:creationId xmlns:a16="http://schemas.microsoft.com/office/drawing/2014/main" id="{2447C0C9-CCEE-4B9D-91A6-468492F5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677863"/>
            <a:ext cx="2527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78B84063-C45E-4893-B899-4FB506EF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EB65080-1B55-4817-B0A9-33ECBC117760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4B14639D-CF22-49DA-9E3A-C65EBC87D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Http</a:t>
            </a:r>
            <a:r>
              <a:rPr lang="zh-CN" altLang="en-US"/>
              <a:t>协议访问网络：HttpURLConnection </a:t>
            </a:r>
          </a:p>
        </p:txBody>
      </p:sp>
      <p:grpSp>
        <p:nvGrpSpPr>
          <p:cNvPr id="12290" name="组合 29">
            <a:extLst>
              <a:ext uri="{FF2B5EF4-FFF2-40B4-BE49-F238E27FC236}">
                <a16:creationId xmlns:a16="http://schemas.microsoft.com/office/drawing/2014/main" id="{287E4721-D3F5-4304-9DD5-B381B671A91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32D4C5-13DF-402F-A816-19D8A9FC061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1A5E56-06BD-402E-A6B9-65D86CD97B9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45063" name="文本框 45062">
            <a:extLst>
              <a:ext uri="{FF2B5EF4-FFF2-40B4-BE49-F238E27FC236}">
                <a16:creationId xmlns:a16="http://schemas.microsoft.com/office/drawing/2014/main" id="{09A4A09D-EC85-4B63-8B89-D56159580E14}"/>
              </a:ext>
            </a:extLst>
          </p:cNvPr>
          <p:cNvSpPr txBox="1"/>
          <p:nvPr/>
        </p:nvSpPr>
        <p:spPr>
          <a:xfrm>
            <a:off x="174625" y="874713"/>
            <a:ext cx="5929313" cy="3322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/>
            <a:endParaRPr lang="en-US" sz="2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发送一个请求到服务器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把网站的HTML代码发给客户端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客户端将代码解析出来，显示页面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保存代码到本机文件，打开查看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把文件内容复制到计算机，使用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</a:p>
        </p:txBody>
      </p:sp>
      <p:pic>
        <p:nvPicPr>
          <p:cNvPr id="12294" name="图片 2" descr="QQ截图20171028234129">
            <a:extLst>
              <a:ext uri="{FF2B5EF4-FFF2-40B4-BE49-F238E27FC236}">
                <a16:creationId xmlns:a16="http://schemas.microsoft.com/office/drawing/2014/main" id="{3B2D7B61-FBE8-4E13-B91D-B767726D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663575"/>
            <a:ext cx="2576512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08">
            <a:extLst>
              <a:ext uri="{FF2B5EF4-FFF2-40B4-BE49-F238E27FC236}">
                <a16:creationId xmlns:a16="http://schemas.microsoft.com/office/drawing/2014/main" id="{B5AC0A4B-3B0E-4643-A506-6F2CA69E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33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数据解析</a:t>
            </a:r>
          </a:p>
        </p:txBody>
      </p:sp>
      <p:grpSp>
        <p:nvGrpSpPr>
          <p:cNvPr id="14338" name="组合 29">
            <a:extLst>
              <a:ext uri="{FF2B5EF4-FFF2-40B4-BE49-F238E27FC236}">
                <a16:creationId xmlns:a16="http://schemas.microsoft.com/office/drawing/2014/main" id="{E4ED3D54-AED6-46AC-8AB7-9323A29AC86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416E3D7-D3BE-4D99-BEB7-CBFE240E148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C779CA-9E1B-4EE2-9461-02F4D17D311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57349" name="文本框 57349">
            <a:extLst>
              <a:ext uri="{FF2B5EF4-FFF2-40B4-BE49-F238E27FC236}">
                <a16:creationId xmlns:a16="http://schemas.microsoft.com/office/drawing/2014/main" id="{0CB7A5C6-7405-47EE-89D5-88C0880C9258}"/>
              </a:ext>
            </a:extLst>
          </p:cNvPr>
          <p:cNvSpPr txBox="1"/>
          <p:nvPr/>
        </p:nvSpPr>
        <p:spPr>
          <a:xfrm>
            <a:off x="839788" y="750888"/>
            <a:ext cx="7978775" cy="309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应用程序中有多种的数据格式。不同格式的数据展现，需要对不同的数据格式进行解析。</a:t>
            </a:r>
          </a:p>
          <a:p>
            <a:pPr>
              <a:lnSpc>
                <a:spcPct val="150000"/>
              </a:lnSpc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数据解析的方法：</a:t>
            </a:r>
          </a:p>
          <a:p>
            <a:pPr>
              <a:lnSpc>
                <a:spcPct val="150000"/>
              </a:lnSpc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格式解析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r>
              <a:rPr lang="zh-CN" altLang="en-US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方式解析</a:t>
            </a:r>
            <a:r>
              <a:rPr lang="en-US" altLang="zh-CN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两种解析方式）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08">
            <a:extLst>
              <a:ext uri="{FF2B5EF4-FFF2-40B4-BE49-F238E27FC236}">
                <a16:creationId xmlns:a16="http://schemas.microsoft.com/office/drawing/2014/main" id="{287B69AE-630C-4610-A809-621E4335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44475"/>
            <a:ext cx="25781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9.2.1  JSON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格式解析</a:t>
            </a:r>
          </a:p>
        </p:txBody>
      </p:sp>
      <p:grpSp>
        <p:nvGrpSpPr>
          <p:cNvPr id="16386" name="组合 29">
            <a:extLst>
              <a:ext uri="{FF2B5EF4-FFF2-40B4-BE49-F238E27FC236}">
                <a16:creationId xmlns:a16="http://schemas.microsoft.com/office/drawing/2014/main" id="{2F1C2CE9-B1DB-483F-A02C-519E9C93300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0626D79-959F-44A1-AA9A-4E834A42FEC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CC2ADA6-3C25-4BB7-A777-15EA064E2038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16389" name="文本框 59398">
            <a:extLst>
              <a:ext uri="{FF2B5EF4-FFF2-40B4-BE49-F238E27FC236}">
                <a16:creationId xmlns:a16="http://schemas.microsoft.com/office/drawing/2014/main" id="{FB63E367-4EB3-497A-9572-2FC075AD2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755650"/>
            <a:ext cx="8740775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   (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cript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bject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otation) 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对象表示法</a:t>
            </a:r>
          </a:p>
          <a:p>
            <a:pPr>
              <a:lnSpc>
                <a:spcPct val="150000"/>
              </a:lnSpc>
            </a:pPr>
            <a:r>
              <a:rPr lang="zh-CN" altLang="en-US" sz="2000" u="sng">
                <a:latin typeface="微软雅黑" panose="020B0503020204020204" pitchFamily="34" charset="-122"/>
                <a:ea typeface="微软雅黑" panose="020B0503020204020204" pitchFamily="34" charset="-122"/>
              </a:rPr>
              <a:t>存储和交换文本信息的语法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类似XML，比 XML 更小、更快，更易解析。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理想的数据交换语言，易于人阅读和编写，也易于机器解析和生成。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XML适合标记文档，JSON适合网络数据传输。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61450">
            <a:extLst>
              <a:ext uri="{FF2B5EF4-FFF2-40B4-BE49-F238E27FC236}">
                <a16:creationId xmlns:a16="http://schemas.microsoft.com/office/drawing/2014/main" id="{59312CAD-F9B3-485C-848E-60D55CD3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8513"/>
            <a:ext cx="6985000" cy="2374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17227F9E-C9B5-40CC-9765-1405DE14C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9002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JSONObject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A866F2AE-C7BF-4426-8556-3D3192E10E0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AE43DEF-C6F0-4582-A076-EFF38B41B8E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7CF2B6E-44D6-41CB-B650-749C8EF2D90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18438" name="文本框 61448">
            <a:extLst>
              <a:ext uri="{FF2B5EF4-FFF2-40B4-BE49-F238E27FC236}">
                <a16:creationId xmlns:a16="http://schemas.microsoft.com/office/drawing/2014/main" id="{3565E49F-9697-4075-BBCE-AD7362654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3588"/>
            <a:ext cx="77454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(Object)</a:t>
            </a:r>
          </a:p>
          <a:p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{”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结束。</a:t>
            </a: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对象中的每一个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都是一个键值对，表现为“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key:value”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键值对之间使用逗号分隔。</a:t>
            </a:r>
          </a:p>
        </p:txBody>
      </p:sp>
      <p:sp>
        <p:nvSpPr>
          <p:cNvPr id="18439" name="文本框 61449">
            <a:extLst>
              <a:ext uri="{FF2B5EF4-FFF2-40B4-BE49-F238E27FC236}">
                <a16:creationId xmlns:a16="http://schemas.microsoft.com/office/drawing/2014/main" id="{90525782-9416-4395-ABFE-D5D50015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139950"/>
            <a:ext cx="66627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"name"</a:t>
            </a:r>
            <a:r>
              <a:rPr lang="zh-CN" altLang="en-US" sz="1400">
                <a:ea typeface="宋体" panose="02010600030101010101" pitchFamily="2" charset="-122"/>
              </a:rPr>
              <a:t>：</a:t>
            </a:r>
            <a:r>
              <a:rPr lang="en-US" altLang="zh-CN" sz="1400">
                <a:ea typeface="宋体" panose="02010600030101010101" pitchFamily="2" charset="-122"/>
              </a:rPr>
              <a:t>"coolxing"</a:t>
            </a:r>
            <a:r>
              <a:rPr lang="zh-CN" altLang="en-US" sz="1400">
                <a:ea typeface="宋体" panose="02010600030101010101" pitchFamily="2" charset="-122"/>
              </a:rPr>
              <a:t>， 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"age"</a:t>
            </a:r>
            <a:r>
              <a:rPr lang="zh-CN" altLang="en-US" sz="1400">
                <a:ea typeface="宋体" panose="02010600030101010101" pitchFamily="2" charset="-122"/>
              </a:rPr>
              <a:t>：</a:t>
            </a:r>
            <a:r>
              <a:rPr lang="en-US" altLang="zh-CN" sz="1400">
                <a:ea typeface="宋体" panose="02010600030101010101" pitchFamily="2" charset="-122"/>
              </a:rPr>
              <a:t>24</a:t>
            </a:r>
            <a:r>
              <a:rPr lang="zh-CN" altLang="en-US" sz="140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"male"</a:t>
            </a:r>
            <a:r>
              <a:rPr lang="zh-CN" altLang="en-US" sz="1400">
                <a:ea typeface="宋体" panose="02010600030101010101" pitchFamily="2" charset="-122"/>
              </a:rPr>
              <a:t>：</a:t>
            </a:r>
            <a:r>
              <a:rPr lang="en-US" altLang="zh-CN" sz="1400">
                <a:ea typeface="宋体" panose="02010600030101010101" pitchFamily="2" charset="-122"/>
              </a:rPr>
              <a:t>true</a:t>
            </a:r>
            <a:r>
              <a:rPr lang="zh-CN" altLang="en-US" sz="140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"address"</a:t>
            </a:r>
            <a:r>
              <a:rPr lang="zh-CN" altLang="en-US" sz="1400">
                <a:ea typeface="宋体" panose="02010600030101010101" pitchFamily="2" charset="-122"/>
              </a:rPr>
              <a:t>：</a:t>
            </a:r>
            <a:r>
              <a:rPr lang="en-US" altLang="zh-CN" sz="1400">
                <a:ea typeface="宋体" panose="02010600030101010101" pitchFamily="2" charset="-122"/>
              </a:rPr>
              <a:t>{ 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                      "street":"huiLongGuan"</a:t>
            </a:r>
            <a:r>
              <a:rPr lang="zh-CN" altLang="en-US" sz="140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                      "city":"beijing"</a:t>
            </a:r>
            <a:r>
              <a:rPr lang="zh-CN" altLang="en-US" sz="140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                      "country":"china"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                  }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21E76ABF-7240-4A52-A427-69DBC33B6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JSONArray: </a:t>
            </a:r>
            <a:endParaRPr lang="zh-CN" altLang="en-US"/>
          </a:p>
        </p:txBody>
      </p:sp>
      <p:sp>
        <p:nvSpPr>
          <p:cNvPr id="20482" name="矩形 63489">
            <a:extLst>
              <a:ext uri="{FF2B5EF4-FFF2-40B4-BE49-F238E27FC236}">
                <a16:creationId xmlns:a16="http://schemas.microsoft.com/office/drawing/2014/main" id="{09B8424E-DD14-43A6-8CDB-0881E01D9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63738"/>
            <a:ext cx="6985000" cy="2014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20483" name="组合 29">
            <a:extLst>
              <a:ext uri="{FF2B5EF4-FFF2-40B4-BE49-F238E27FC236}">
                <a16:creationId xmlns:a16="http://schemas.microsoft.com/office/drawing/2014/main" id="{8D61A692-149F-4E65-8B08-AD24803C8FB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467C230-2EBE-42B1-90D6-E3F475999B6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AE38C3C-3DE0-4290-AC0A-F5492CC7D6B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20486" name="文本框 63495">
            <a:extLst>
              <a:ext uri="{FF2B5EF4-FFF2-40B4-BE49-F238E27FC236}">
                <a16:creationId xmlns:a16="http://schemas.microsoft.com/office/drawing/2014/main" id="{8B134526-4EA9-4CFA-AE7F-B46630876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73113"/>
            <a:ext cx="73739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数组(Array)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"["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"]"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数组中的每一个元素可以是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String,Number, Boolean, null, Object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对象甚至是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数组间的元素使用逗号分隔</a:t>
            </a:r>
          </a:p>
        </p:txBody>
      </p:sp>
      <p:sp>
        <p:nvSpPr>
          <p:cNvPr id="20487" name="文本框 63496">
            <a:extLst>
              <a:ext uri="{FF2B5EF4-FFF2-40B4-BE49-F238E27FC236}">
                <a16:creationId xmlns:a16="http://schemas.microsoft.com/office/drawing/2014/main" id="{B20AF248-F888-4F88-A8EB-C9D4F54A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2063750"/>
            <a:ext cx="39512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ea typeface="宋体" panose="02010600030101010101" pitchFamily="2" charset="-122"/>
              </a:rPr>
              <a:t>[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"coolxing", 24</a:t>
            </a:r>
            <a:r>
              <a:rPr lang="zh-CN" altLang="en-US" sz="1400">
                <a:ea typeface="宋体" panose="02010600030101010101" pitchFamily="2" charset="-122"/>
              </a:rPr>
              <a:t>， 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{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"street":"huiLongGuan"</a:t>
            </a:r>
            <a:r>
              <a:rPr lang="zh-CN" altLang="en-US" sz="1400">
                <a:ea typeface="宋体" panose="02010600030101010101" pitchFamily="2" charset="-122"/>
              </a:rPr>
              <a:t>， 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"city":"beijing"</a:t>
            </a:r>
            <a:r>
              <a:rPr lang="zh-CN" altLang="en-US" sz="140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"country":"china"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}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]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5">
            <a:extLst>
              <a:ext uri="{FF2B5EF4-FFF2-40B4-BE49-F238E27FC236}">
                <a16:creationId xmlns:a16="http://schemas.microsoft.com/office/drawing/2014/main" id="{B8D4DA48-65C7-4222-BF3B-0E35E23BD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从服务器读取</a:t>
            </a:r>
            <a:r>
              <a:rPr lang="en-US" altLang="zh-CN"/>
              <a:t>json</a:t>
            </a:r>
            <a:r>
              <a:rPr lang="zh-CN" altLang="en-US"/>
              <a:t>文件，使用</a:t>
            </a:r>
            <a:r>
              <a:rPr lang="en-US" altLang="zh-CN"/>
              <a:t>Logcat</a:t>
            </a:r>
            <a:r>
              <a:rPr lang="zh-CN" altLang="en-US"/>
              <a:t>观察输出</a:t>
            </a:r>
          </a:p>
        </p:txBody>
      </p:sp>
      <p:pic>
        <p:nvPicPr>
          <p:cNvPr id="22530" name="图片 6" descr="C:\Users\David\Pictures\QQ截图20171031004147.pngQQ截图20171031004147">
            <a:extLst>
              <a:ext uri="{FF2B5EF4-FFF2-40B4-BE49-F238E27FC236}">
                <a16:creationId xmlns:a16="http://schemas.microsoft.com/office/drawing/2014/main" id="{5D9810C0-419C-4556-A718-A75FF1056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673100"/>
            <a:ext cx="247015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7" descr="QQ截图20171029182434">
            <a:extLst>
              <a:ext uri="{FF2B5EF4-FFF2-40B4-BE49-F238E27FC236}">
                <a16:creationId xmlns:a16="http://schemas.microsoft.com/office/drawing/2014/main" id="{E587D1C8-64FF-4B03-AD71-886135B6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533650"/>
            <a:ext cx="53276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文本框 8">
            <a:extLst>
              <a:ext uri="{FF2B5EF4-FFF2-40B4-BE49-F238E27FC236}">
                <a16:creationId xmlns:a16="http://schemas.microsoft.com/office/drawing/2014/main" id="{1CF8A0E1-D4CB-4C8A-94C3-85A23565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004888"/>
            <a:ext cx="27479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1 </a:t>
            </a:r>
            <a:r>
              <a:rPr lang="zh-CN" altLang="en-US"/>
              <a:t>运行本机</a:t>
            </a:r>
            <a:r>
              <a:rPr lang="en-US" altLang="zh-CN"/>
              <a:t>Apache</a:t>
            </a:r>
            <a:r>
              <a:rPr lang="zh-CN" altLang="en-US"/>
              <a:t>服务器</a:t>
            </a:r>
          </a:p>
          <a:p>
            <a:r>
              <a:rPr lang="en-US" altLang="zh-CN"/>
              <a:t>2 </a:t>
            </a:r>
            <a:r>
              <a:rPr lang="zh-CN" altLang="en-US"/>
              <a:t>在服务器放置</a:t>
            </a:r>
            <a:r>
              <a:rPr lang="en-US" altLang="zh-CN"/>
              <a:t>json</a:t>
            </a:r>
            <a:r>
              <a:rPr lang="zh-CN" altLang="en-US"/>
              <a:t>文件</a:t>
            </a:r>
          </a:p>
          <a:p>
            <a:r>
              <a:rPr lang="en-US" altLang="zh-CN"/>
              <a:t>3 </a:t>
            </a:r>
            <a:r>
              <a:rPr lang="zh-CN" altLang="en-US"/>
              <a:t>使用客户端发出请求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A735B7D4-8159-487A-AD97-210E1A6BA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  SAX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方式解析</a:t>
            </a:r>
            <a:endParaRPr lang="zh-CN" altLang="en-US"/>
          </a:p>
        </p:txBody>
      </p:sp>
      <p:grpSp>
        <p:nvGrpSpPr>
          <p:cNvPr id="23554" name="组合 29">
            <a:extLst>
              <a:ext uri="{FF2B5EF4-FFF2-40B4-BE49-F238E27FC236}">
                <a16:creationId xmlns:a16="http://schemas.microsoft.com/office/drawing/2014/main" id="{DA2D2A13-2D4E-42C5-8931-E221EBC6A3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4B9D955-804D-4C33-8FB4-5753737A544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0FE5C3-B168-4D8E-92ED-138AEEB7DB5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23557" name="文本框 73734">
            <a:extLst>
              <a:ext uri="{FF2B5EF4-FFF2-40B4-BE49-F238E27FC236}">
                <a16:creationId xmlns:a16="http://schemas.microsoft.com/office/drawing/2014/main" id="{3916D9ED-C3C3-483E-B7CB-B09C0FB8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084263"/>
            <a:ext cx="8656638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常见的解析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的方式有以下三种：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解析方式。</a:t>
            </a: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imple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PI for 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</a:p>
          <a:p>
            <a:pPr>
              <a:lnSpc>
                <a:spcPct val="150000"/>
              </a:lnSpc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Microsoft Office PowerPoint</Application>
  <PresentationFormat>全屏显示(16:9)</PresentationFormat>
  <Paragraphs>209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Wingdings</vt:lpstr>
      <vt:lpstr>Calibri</vt:lpstr>
      <vt:lpstr>Times New Roman</vt:lpstr>
      <vt:lpstr>Arial Unicode MS</vt:lpstr>
      <vt:lpstr>Arial Unicode MS</vt:lpstr>
      <vt:lpstr>黑体</vt:lpstr>
      <vt:lpstr>幼圆</vt:lpstr>
      <vt:lpstr>方正中倩_GBK</vt:lpstr>
      <vt:lpstr>Segoe Print</vt:lpstr>
      <vt:lpstr>1_A000120140530A11PPBG</vt:lpstr>
      <vt:lpstr>PowerPoint 演示文稿</vt:lpstr>
      <vt:lpstr>PowerPoint 演示文稿</vt:lpstr>
      <vt:lpstr>使用Http协议访问网络：HttpURLConnection </vt:lpstr>
      <vt:lpstr>PowerPoint 演示文稿</vt:lpstr>
      <vt:lpstr>PowerPoint 演示文稿</vt:lpstr>
      <vt:lpstr>PowerPoint 演示文稿</vt:lpstr>
      <vt:lpstr>  JSONArray: </vt:lpstr>
      <vt:lpstr>从服务器读取json文件，使用Logcat观察输出</vt:lpstr>
      <vt:lpstr>9.2.2  SAX方式解析</vt:lpstr>
      <vt:lpstr>使用SAX方式读取XML文件步骤</vt:lpstr>
      <vt:lpstr>从服务器读取XML文件，使用Logcat观察输出</vt:lpstr>
      <vt:lpstr>PowerPoint 演示文稿</vt:lpstr>
      <vt:lpstr>PowerPoint 演示文稿</vt:lpstr>
      <vt:lpstr>案例NetworInfo：接收系统广播，获取网络状态（使用手机调试）</vt:lpstr>
      <vt:lpstr>9.4 JavaScript与Java交互</vt:lpstr>
      <vt:lpstr>9.4.1  WebView</vt:lpstr>
      <vt:lpstr>WebView 加载页面</vt:lpstr>
      <vt:lpstr>【实例】WebView显示网页(与intent打开网页机制不同)</vt:lpstr>
      <vt:lpstr>9.4.2 在WebView中使用JavaScript</vt:lpstr>
      <vt:lpstr>【实例】使用webview完成java与JavaScript互相调用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244</cp:revision>
  <dcterms:created xsi:type="dcterms:W3CDTF">2014-09-01T11:16:00Z</dcterms:created>
  <dcterms:modified xsi:type="dcterms:W3CDTF">2020-10-25T13:11:01Z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