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2"/>
  </p:notesMasterIdLst>
  <p:sldIdLst>
    <p:sldId id="362" r:id="rId2"/>
    <p:sldId id="365" r:id="rId3"/>
    <p:sldId id="370" r:id="rId4"/>
    <p:sldId id="372" r:id="rId5"/>
    <p:sldId id="448" r:id="rId6"/>
    <p:sldId id="472" r:id="rId7"/>
    <p:sldId id="449" r:id="rId8"/>
    <p:sldId id="450" r:id="rId9"/>
    <p:sldId id="374" r:id="rId10"/>
    <p:sldId id="434" r:id="rId11"/>
    <p:sldId id="473" r:id="rId12"/>
    <p:sldId id="474" r:id="rId13"/>
    <p:sldId id="419" r:id="rId14"/>
    <p:sldId id="376" r:id="rId15"/>
    <p:sldId id="377" r:id="rId16"/>
    <p:sldId id="435" r:id="rId17"/>
    <p:sldId id="379" r:id="rId18"/>
    <p:sldId id="447" r:id="rId19"/>
    <p:sldId id="380" r:id="rId20"/>
    <p:sldId id="451" r:id="rId21"/>
    <p:sldId id="452" r:id="rId22"/>
    <p:sldId id="453" r:id="rId23"/>
    <p:sldId id="383" r:id="rId24"/>
    <p:sldId id="384" r:id="rId25"/>
    <p:sldId id="385" r:id="rId26"/>
    <p:sldId id="386" r:id="rId27"/>
    <p:sldId id="387" r:id="rId28"/>
    <p:sldId id="454" r:id="rId29"/>
    <p:sldId id="455" r:id="rId30"/>
    <p:sldId id="391" r:id="rId3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4455"/>
    <a:srgbClr val="0E9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034" autoAdjust="0"/>
    <p:restoredTop sz="94660" autoAdjust="0"/>
  </p:normalViewPr>
  <p:slideViewPr>
    <p:cSldViewPr>
      <p:cViewPr varScale="1">
        <p:scale>
          <a:sx n="156" d="100"/>
          <a:sy n="156" d="100"/>
        </p:scale>
        <p:origin x="288" y="110"/>
      </p:cViewPr>
      <p:guideLst>
        <p:guide orient="horz" pos="15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32" d="100"/>
        <a:sy n="132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E9BCA6F-B3C3-4049-B8EA-DC2F54510D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F4C849-954B-45C8-BB2D-0654EBCCC5C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07F4A947-B69F-46AB-892A-142D315848C8}" type="datetimeFigureOut">
              <a:rPr lang="zh-CN" altLang="en-US"/>
              <a:pPr/>
              <a:t>2020/10/25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172" name="幻灯片图像占位符 3">
            <a:extLst>
              <a:ext uri="{FF2B5EF4-FFF2-40B4-BE49-F238E27FC236}">
                <a16:creationId xmlns:a16="http://schemas.microsoft.com/office/drawing/2014/main" id="{33AB5966-CB87-4CF1-8114-DE6540020BFF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备注占位符 4">
            <a:extLst>
              <a:ext uri="{FF2B5EF4-FFF2-40B4-BE49-F238E27FC236}">
                <a16:creationId xmlns:a16="http://schemas.microsoft.com/office/drawing/2014/main" id="{96B45C22-1AE2-4D99-8453-062B198747C2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B66390-E3E5-41BB-A131-567623D79D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0AA045-B3ED-40C3-939B-B36BE9C09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5535674C-036E-4DFA-B5D7-551B54AD87DB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>
            <a:extLst>
              <a:ext uri="{FF2B5EF4-FFF2-40B4-BE49-F238E27FC236}">
                <a16:creationId xmlns:a16="http://schemas.microsoft.com/office/drawing/2014/main" id="{BF69B36F-DF18-458D-9C58-F7013425C4C7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218" name="备注占位符 2">
            <a:extLst>
              <a:ext uri="{FF2B5EF4-FFF2-40B4-BE49-F238E27FC236}">
                <a16:creationId xmlns:a16="http://schemas.microsoft.com/office/drawing/2014/main" id="{51EFB753-BCA3-4E11-B9D2-0E021B6F7E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493929CA-6FD8-4DFB-B18A-2D2EC4D278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8D9D742-1C75-4D10-A54C-29EEBE323476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>
            <a:extLst>
              <a:ext uri="{FF2B5EF4-FFF2-40B4-BE49-F238E27FC236}">
                <a16:creationId xmlns:a16="http://schemas.microsoft.com/office/drawing/2014/main" id="{776143FA-85F2-44A0-A491-B833CF955F7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8" name="备注占位符 2">
            <a:extLst>
              <a:ext uri="{FF2B5EF4-FFF2-40B4-BE49-F238E27FC236}">
                <a16:creationId xmlns:a16="http://schemas.microsoft.com/office/drawing/2014/main" id="{AFD8DD29-4F1F-43CD-BA26-CCBFD4D861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939" name="灯片编号占位符 3">
            <a:extLst>
              <a:ext uri="{FF2B5EF4-FFF2-40B4-BE49-F238E27FC236}">
                <a16:creationId xmlns:a16="http://schemas.microsoft.com/office/drawing/2014/main" id="{CB18FB99-28B0-49A5-BC7A-211DAF7AE8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A36FAB4-857D-4520-91EF-E2AD55C1857F}" type="slidenum">
              <a:rPr lang="zh-CN" altLang="en-US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4C7145-C4B2-4E87-BE70-30E5A29DE8D1}"/>
              </a:ext>
            </a:extLst>
          </p:cNvPr>
          <p:cNvSpPr/>
          <p:nvPr/>
        </p:nvSpPr>
        <p:spPr>
          <a:xfrm>
            <a:off x="0" y="1365250"/>
            <a:ext cx="9144000" cy="1920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9ABC51-C44B-4385-A010-82AEC2D13753}"/>
              </a:ext>
            </a:extLst>
          </p:cNvPr>
          <p:cNvSpPr/>
          <p:nvPr/>
        </p:nvSpPr>
        <p:spPr>
          <a:xfrm>
            <a:off x="6588125" y="1365250"/>
            <a:ext cx="2227263" cy="192087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102" y="1894114"/>
            <a:ext cx="5310613" cy="523773"/>
          </a:xfrm>
        </p:spPr>
        <p:txBody>
          <a:bodyPr anchor="b">
            <a:normAutofit/>
          </a:bodyPr>
          <a:lstStyle>
            <a:lvl1pPr algn="r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01" y="2439658"/>
            <a:ext cx="5310613" cy="363228"/>
          </a:xfrm>
        </p:spPr>
        <p:txBody>
          <a:bodyPr anchor="b"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8C7734B-526F-4CA3-92BF-00BED392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BA45F02-F606-4658-BA06-9A0922ED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1835C6A-ADD3-488F-91B4-DC71CF37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FA086-BFA1-4D4B-8575-0102180356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9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808630"/>
            <a:ext cx="7887600" cy="385567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FEEF1-FD0F-49D5-8476-9AA822F1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62A1-7C41-4BDC-8649-F11D6BBA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0BA03-652A-44E9-9D02-D509CBBF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B7C7D-6FC7-410F-A0F1-7231C7588B4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38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7096705-8F2C-4327-89A6-216ACF96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33ABEC9-4E8B-45F3-9927-645104DC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1E27ECA-2924-45D6-BA98-AF7F32B0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8F829-A26A-4F64-86F8-5B6438CB6C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83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8F973-512C-4D4A-813B-21ACE1AF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D36AC-AA05-44E6-A16D-D0AAF761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BF17A-5C04-4768-BE98-982F50C3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C3DEDF-DB84-47A1-A6BE-A9BC58854A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19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2BF087-66CD-4267-AF33-4800C1D8B650}"/>
              </a:ext>
            </a:extLst>
          </p:cNvPr>
          <p:cNvSpPr/>
          <p:nvPr/>
        </p:nvSpPr>
        <p:spPr>
          <a:xfrm>
            <a:off x="0" y="1882775"/>
            <a:ext cx="434975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83E760-C9C0-4A0B-9AD0-B8C1AD877E42}"/>
              </a:ext>
            </a:extLst>
          </p:cNvPr>
          <p:cNvSpPr/>
          <p:nvPr/>
        </p:nvSpPr>
        <p:spPr>
          <a:xfrm>
            <a:off x="992188" y="1882775"/>
            <a:ext cx="8151812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731" y="2043113"/>
            <a:ext cx="7150894" cy="530339"/>
          </a:xfrm>
        </p:spPr>
        <p:txBody>
          <a:bodyPr anchor="b">
            <a:normAutofit/>
          </a:bodyPr>
          <a:lstStyle>
            <a:lvl1pPr>
              <a:defRPr sz="27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731" y="2756467"/>
            <a:ext cx="7150894" cy="358208"/>
          </a:xfr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ACFD19B-ED6B-457B-9640-0E2A4165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36A5133-0DAF-4E44-8B77-83A56629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47731D3-51F4-4DDC-8ADA-130F571A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A7CE0-C6F1-456D-A55A-1CAE832802B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43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062" y="840581"/>
            <a:ext cx="3898025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5562" y="840581"/>
            <a:ext cx="3886200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5DD5041-F199-4B60-B855-71AA2F77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E4CB51-DD1E-4DC3-8CB2-495987CB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84A8F6-785B-4E84-ADED-BC25FAD0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753E0F-07C1-4130-9DD2-53B9BE83B7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31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003697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621631"/>
            <a:ext cx="3868340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3697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21631"/>
            <a:ext cx="3887391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5062" y="183356"/>
            <a:ext cx="7886700" cy="431007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6664520-BF8E-40E2-835E-F07D42E6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5E872FC-40A1-45BB-8FE9-D5B9C1B4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CBD6426-2CC0-403E-B841-59220E4B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9FEA0-0F76-47EE-943F-F86E067A47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97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E96F914C-8339-479E-8C32-A32B5A623C44}"/>
              </a:ext>
            </a:extLst>
          </p:cNvPr>
          <p:cNvSpPr>
            <a:spLocks noChangeArrowheads="1"/>
          </p:cNvSpPr>
          <p:nvPr/>
        </p:nvSpPr>
        <p:spPr bwMode="auto">
          <a:xfrm rot="21210126">
            <a:off x="2641600" y="1744663"/>
            <a:ext cx="674688" cy="1073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05B21CA0-7EDF-4FE7-A708-2C6E1EDB786A}"/>
              </a:ext>
            </a:extLst>
          </p:cNvPr>
          <p:cNvSpPr>
            <a:spLocks noChangeArrowheads="1"/>
          </p:cNvSpPr>
          <p:nvPr/>
        </p:nvSpPr>
        <p:spPr bwMode="auto">
          <a:xfrm rot="422379">
            <a:off x="3438525" y="1597025"/>
            <a:ext cx="674688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9DF7566B-D4A5-439C-AB4A-66676FF2FD86}"/>
              </a:ext>
            </a:extLst>
          </p:cNvPr>
          <p:cNvSpPr>
            <a:spLocks noChangeArrowheads="1"/>
          </p:cNvSpPr>
          <p:nvPr/>
        </p:nvSpPr>
        <p:spPr bwMode="auto">
          <a:xfrm rot="21179011">
            <a:off x="4235450" y="1744663"/>
            <a:ext cx="673100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CAB0E403-AEF8-4AA6-AE7D-C9D708FF8116}"/>
              </a:ext>
            </a:extLst>
          </p:cNvPr>
          <p:cNvSpPr>
            <a:spLocks noChangeArrowheads="1"/>
          </p:cNvSpPr>
          <p:nvPr/>
        </p:nvSpPr>
        <p:spPr bwMode="auto">
          <a:xfrm rot="352131">
            <a:off x="5030788" y="1597025"/>
            <a:ext cx="674687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5F58BC23-D028-4D56-858E-7BA101C3ACE2}"/>
              </a:ext>
            </a:extLst>
          </p:cNvPr>
          <p:cNvSpPr>
            <a:spLocks noChangeArrowheads="1"/>
          </p:cNvSpPr>
          <p:nvPr/>
        </p:nvSpPr>
        <p:spPr bwMode="auto">
          <a:xfrm rot="21112894">
            <a:off x="5826125" y="1744663"/>
            <a:ext cx="676275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en-US" sz="4500">
              <a:solidFill>
                <a:srgbClr val="FFFFFF"/>
              </a:solidFill>
              <a:ea typeface="方正中倩_GBK"/>
              <a:cs typeface="方正中倩_GBK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B49650B8-9674-46C4-8CDD-DFCFAB6631D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32225" y="4183063"/>
            <a:ext cx="125413" cy="84137"/>
          </a:xfrm>
          <a:custGeom>
            <a:avLst/>
            <a:gdLst>
              <a:gd name="T0" fmla="*/ 1897867 w 4974795"/>
              <a:gd name="T1" fmla="*/ 1805825 h 3320682"/>
              <a:gd name="T2" fmla="*/ 2485737 w 4974795"/>
              <a:gd name="T3" fmla="*/ 2315734 h 3320682"/>
              <a:gd name="T4" fmla="*/ 3073607 w 4974795"/>
              <a:gd name="T5" fmla="*/ 1805825 h 3320682"/>
              <a:gd name="T6" fmla="*/ 4820061 w 4974795"/>
              <a:gd name="T7" fmla="*/ 3320682 h 3320682"/>
              <a:gd name="T8" fmla="*/ 151413 w 4974795"/>
              <a:gd name="T9" fmla="*/ 3320682 h 3320682"/>
              <a:gd name="T10" fmla="*/ 1897867 w 4974795"/>
              <a:gd name="T11" fmla="*/ 1805825 h 3320682"/>
              <a:gd name="T12" fmla="*/ 0 w 4974795"/>
              <a:gd name="T13" fmla="*/ 159634 h 3320682"/>
              <a:gd name="T14" fmla="*/ 1788328 w 4974795"/>
              <a:gd name="T15" fmla="*/ 1710812 h 3320682"/>
              <a:gd name="T16" fmla="*/ 0 w 4974795"/>
              <a:gd name="T17" fmla="*/ 3261996 h 3320682"/>
              <a:gd name="T18" fmla="*/ 0 w 4974795"/>
              <a:gd name="T19" fmla="*/ 159634 h 3320682"/>
              <a:gd name="T20" fmla="*/ 4974795 w 4974795"/>
              <a:gd name="T21" fmla="*/ 156753 h 3320682"/>
              <a:gd name="T22" fmla="*/ 4974795 w 4974795"/>
              <a:gd name="T23" fmla="*/ 3264872 h 3320682"/>
              <a:gd name="T24" fmla="*/ 3183146 w 4974795"/>
              <a:gd name="T25" fmla="*/ 1710812 h 3320682"/>
              <a:gd name="T26" fmla="*/ 4974795 w 4974795"/>
              <a:gd name="T27" fmla="*/ 156753 h 3320682"/>
              <a:gd name="T28" fmla="*/ 35040 w 4974795"/>
              <a:gd name="T29" fmla="*/ 0 h 3320682"/>
              <a:gd name="T30" fmla="*/ 4936434 w 4974795"/>
              <a:gd name="T31" fmla="*/ 0 h 3320682"/>
              <a:gd name="T32" fmla="*/ 2485737 w 4974795"/>
              <a:gd name="T33" fmla="*/ 2125709 h 3320682"/>
              <a:gd name="T34" fmla="*/ 35040 w 4974795"/>
              <a:gd name="T35" fmla="*/ 0 h 3320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889EEE39-C276-4E69-8D73-7D814CB071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2700" y="4397375"/>
            <a:ext cx="142875" cy="149225"/>
          </a:xfrm>
          <a:custGeom>
            <a:avLst/>
            <a:gdLst>
              <a:gd name="T0" fmla="*/ 135620 w 1119349"/>
              <a:gd name="T1" fmla="*/ 818456 h 1157433"/>
              <a:gd name="T2" fmla="*/ 108323 w 1119349"/>
              <a:gd name="T3" fmla="*/ 1103729 h 1157433"/>
              <a:gd name="T4" fmla="*/ 437069 w 1119349"/>
              <a:gd name="T5" fmla="*/ 1040437 h 1157433"/>
              <a:gd name="T6" fmla="*/ 135620 w 1119349"/>
              <a:gd name="T7" fmla="*/ 818456 h 1157433"/>
              <a:gd name="T8" fmla="*/ 582086 w 1119349"/>
              <a:gd name="T9" fmla="*/ 345816 h 1157433"/>
              <a:gd name="T10" fmla="*/ 413811 w 1119349"/>
              <a:gd name="T11" fmla="*/ 495363 h 1157433"/>
              <a:gd name="T12" fmla="*/ 750361 w 1119349"/>
              <a:gd name="T13" fmla="*/ 495364 h 1157433"/>
              <a:gd name="T14" fmla="*/ 582086 w 1119349"/>
              <a:gd name="T15" fmla="*/ 345816 h 1157433"/>
              <a:gd name="T16" fmla="*/ 954622 w 1119349"/>
              <a:gd name="T17" fmla="*/ 129 h 1157433"/>
              <a:gd name="T18" fmla="*/ 1081775 w 1119349"/>
              <a:gd name="T19" fmla="*/ 41196 h 1157433"/>
              <a:gd name="T20" fmla="*/ 1119349 w 1119349"/>
              <a:gd name="T21" fmla="*/ 116033 h 1157433"/>
              <a:gd name="T22" fmla="*/ 1093494 w 1119349"/>
              <a:gd name="T23" fmla="*/ 81508 h 1157433"/>
              <a:gd name="T24" fmla="*/ 737350 w 1119349"/>
              <a:gd name="T25" fmla="*/ 130602 h 1157433"/>
              <a:gd name="T26" fmla="*/ 1091569 w 1119349"/>
              <a:gd name="T27" fmla="*/ 582598 h 1157433"/>
              <a:gd name="T28" fmla="*/ 1085273 w 1119349"/>
              <a:gd name="T29" fmla="*/ 640757 h 1157433"/>
              <a:gd name="T30" fmla="*/ 755888 w 1119349"/>
              <a:gd name="T31" fmla="*/ 640756 h 1157433"/>
              <a:gd name="T32" fmla="*/ 719073 w 1119349"/>
              <a:gd name="T33" fmla="*/ 640757 h 1157433"/>
              <a:gd name="T34" fmla="*/ 408284 w 1119349"/>
              <a:gd name="T35" fmla="*/ 640757 h 1157433"/>
              <a:gd name="T36" fmla="*/ 582086 w 1119349"/>
              <a:gd name="T37" fmla="*/ 819383 h 1157433"/>
              <a:gd name="T38" fmla="*/ 725617 w 1119349"/>
              <a:gd name="T39" fmla="*/ 727992 h 1157433"/>
              <a:gd name="T40" fmla="*/ 1064773 w 1119349"/>
              <a:gd name="T41" fmla="*/ 727992 h 1157433"/>
              <a:gd name="T42" fmla="*/ 578539 w 1119349"/>
              <a:gd name="T43" fmla="*/ 1060320 h 1157433"/>
              <a:gd name="T44" fmla="*/ 470646 w 1119349"/>
              <a:gd name="T45" fmla="*/ 1048435 h 1157433"/>
              <a:gd name="T46" fmla="*/ 45670 w 1119349"/>
              <a:gd name="T47" fmla="*/ 1116267 h 1157433"/>
              <a:gd name="T48" fmla="*/ 124297 w 1119349"/>
              <a:gd name="T49" fmla="*/ 645271 h 1157433"/>
              <a:gd name="T50" fmla="*/ 130887 w 1119349"/>
              <a:gd name="T51" fmla="*/ 634433 h 1157433"/>
              <a:gd name="T52" fmla="*/ 163296 w 1119349"/>
              <a:gd name="T53" fmla="*/ 582889 h 1157433"/>
              <a:gd name="T54" fmla="*/ 189707 w 1119349"/>
              <a:gd name="T55" fmla="*/ 547372 h 1157433"/>
              <a:gd name="T56" fmla="*/ 249351 w 1119349"/>
              <a:gd name="T57" fmla="*/ 468810 h 1157433"/>
              <a:gd name="T58" fmla="*/ 288439 w 1119349"/>
              <a:gd name="T59" fmla="*/ 424719 h 1157433"/>
              <a:gd name="T60" fmla="*/ 341644 w 1119349"/>
              <a:gd name="T61" fmla="*/ 364703 h 1157433"/>
              <a:gd name="T62" fmla="*/ 498166 w 1119349"/>
              <a:gd name="T63" fmla="*/ 220924 h 1157433"/>
              <a:gd name="T64" fmla="*/ 65845 w 1119349"/>
              <a:gd name="T65" fmla="*/ 579499 h 1157433"/>
              <a:gd name="T66" fmla="*/ 578538 w 1119349"/>
              <a:gd name="T67" fmla="*/ 104878 h 1157433"/>
              <a:gd name="T68" fmla="*/ 651994 w 1119349"/>
              <a:gd name="T69" fmla="*/ 111773 h 1157433"/>
              <a:gd name="T70" fmla="*/ 954622 w 1119349"/>
              <a:gd name="T71" fmla="*/ 129 h 1157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31FB6C17-27C3-4BA6-BED4-2CD49FC4C1A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43338" y="3894138"/>
            <a:ext cx="101600" cy="119062"/>
          </a:xfrm>
          <a:custGeom>
            <a:avLst/>
            <a:gdLst>
              <a:gd name="T0" fmla="*/ 327445 w 396520"/>
              <a:gd name="T1" fmla="*/ 314600 h 469210"/>
              <a:gd name="T2" fmla="*/ 394054 w 396520"/>
              <a:gd name="T3" fmla="*/ 381803 h 469210"/>
              <a:gd name="T4" fmla="*/ 376990 w 396520"/>
              <a:gd name="T5" fmla="*/ 440944 h 469210"/>
              <a:gd name="T6" fmla="*/ 352485 w 396520"/>
              <a:gd name="T7" fmla="*/ 383463 h 469210"/>
              <a:gd name="T8" fmla="*/ 287162 w 396520"/>
              <a:gd name="T9" fmla="*/ 338581 h 469210"/>
              <a:gd name="T10" fmla="*/ 327445 w 396520"/>
              <a:gd name="T11" fmla="*/ 314600 h 469210"/>
              <a:gd name="T12" fmla="*/ 44367 w 396520"/>
              <a:gd name="T13" fmla="*/ 9445 h 469210"/>
              <a:gd name="T14" fmla="*/ 98716 w 396520"/>
              <a:gd name="T15" fmla="*/ 103893 h 469210"/>
              <a:gd name="T16" fmla="*/ 102812 w 396520"/>
              <a:gd name="T17" fmla="*/ 172874 h 469210"/>
              <a:gd name="T18" fmla="*/ 93679 w 396520"/>
              <a:gd name="T19" fmla="*/ 191748 h 469210"/>
              <a:gd name="T20" fmla="*/ 240363 w 396520"/>
              <a:gd name="T21" fmla="*/ 349244 h 469210"/>
              <a:gd name="T22" fmla="*/ 275564 w 396520"/>
              <a:gd name="T23" fmla="*/ 347108 h 469210"/>
              <a:gd name="T24" fmla="*/ 275884 w 396520"/>
              <a:gd name="T25" fmla="*/ 347663 h 469210"/>
              <a:gd name="T26" fmla="*/ 347507 w 396520"/>
              <a:gd name="T27" fmla="*/ 388530 h 469210"/>
              <a:gd name="T28" fmla="*/ 371399 w 396520"/>
              <a:gd name="T29" fmla="*/ 448117 h 469210"/>
              <a:gd name="T30" fmla="*/ 288158 w 396520"/>
              <a:gd name="T31" fmla="*/ 468159 h 469210"/>
              <a:gd name="T32" fmla="*/ 664 w 396520"/>
              <a:gd name="T33" fmla="*/ 89829 h 469210"/>
              <a:gd name="T34" fmla="*/ 14299 w 396520"/>
              <a:gd name="T35" fmla="*/ 39550 h 469210"/>
              <a:gd name="T36" fmla="*/ 44367 w 396520"/>
              <a:gd name="T37" fmla="*/ 9445 h 469210"/>
              <a:gd name="T38" fmla="*/ 85842 w 396520"/>
              <a:gd name="T39" fmla="*/ 6 h 469210"/>
              <a:gd name="T40" fmla="*/ 147962 w 396520"/>
              <a:gd name="T41" fmla="*/ 128156 h 469210"/>
              <a:gd name="T42" fmla="*/ 109217 w 396520"/>
              <a:gd name="T43" fmla="*/ 167957 h 469210"/>
              <a:gd name="T44" fmla="*/ 105273 w 396520"/>
              <a:gd name="T45" fmla="*/ 101024 h 469210"/>
              <a:gd name="T46" fmla="*/ 55177 w 396520"/>
              <a:gd name="T47" fmla="*/ 5105 h 469210"/>
              <a:gd name="T48" fmla="*/ 85842 w 396520"/>
              <a:gd name="T49" fmla="*/ 6 h 469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11299" y="1545923"/>
            <a:ext cx="5321403" cy="1271250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5200" y="3820350"/>
            <a:ext cx="17208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086000" y="4100175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4086000" y="4352592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5" name="日期占位符 17">
            <a:extLst>
              <a:ext uri="{FF2B5EF4-FFF2-40B4-BE49-F238E27FC236}">
                <a16:creationId xmlns:a16="http://schemas.microsoft.com/office/drawing/2014/main" id="{CBBE4157-5034-4110-81E9-4667362625A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18" name="页脚占位符 18">
            <a:extLst>
              <a:ext uri="{FF2B5EF4-FFF2-40B4-BE49-F238E27FC236}">
                <a16:creationId xmlns:a16="http://schemas.microsoft.com/office/drawing/2014/main" id="{3AC78356-692D-4C82-A1C4-D836A1F2D5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9" name="灯片编号占位符 19">
            <a:extLst>
              <a:ext uri="{FF2B5EF4-FFF2-40B4-BE49-F238E27FC236}">
                <a16:creationId xmlns:a16="http://schemas.microsoft.com/office/drawing/2014/main" id="{061E3FE6-9A1C-4EE7-B164-92AD844A57C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204AC3B0-4E2A-4213-ACA0-E1A5586BD3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85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2A806-21EB-40FE-AFB5-A00E13CB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E7C63-4376-4058-98A2-874F045F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6AAD4-0714-48A3-A941-07464FE4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62135-7C79-4BA2-9436-CDB26616F56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49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65950" y="48345"/>
            <a:ext cx="6812100" cy="7047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65950" y="4238921"/>
            <a:ext cx="6812100" cy="448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35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65622" y="792283"/>
            <a:ext cx="6812756" cy="3407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zh-CN" alt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71C4A63-3F2D-4FEE-AC26-12B9BBE2CC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2AF0175-317F-4AED-95D1-8A6D34E7E5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DEC13C-B0FB-4F01-8DBA-E1ECBFDEB45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EFE47BD-D61D-4E5E-874C-C37CD36A0AC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8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378" y="284672"/>
            <a:ext cx="880973" cy="4309231"/>
          </a:xfrm>
        </p:spPr>
        <p:txBody>
          <a:bodyPr vert="eaVert"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284672"/>
            <a:ext cx="6915151" cy="430923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00C3D-5A5F-47DF-A8E9-3714078D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70402-4EBA-4CF1-98BD-99CED702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0F234-D24E-4B70-8521-84617A93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D8970-D0B1-4718-BE4F-AE325289F23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6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5FC6EEC-5ABF-44B2-B4E8-F181ECFA167F}"/>
              </a:ext>
            </a:extLst>
          </p:cNvPr>
          <p:cNvSpPr/>
          <p:nvPr/>
        </p:nvSpPr>
        <p:spPr>
          <a:xfrm>
            <a:off x="0" y="182563"/>
            <a:ext cx="9144000" cy="431800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B577B4-DBA2-4AFD-95FD-C2B41AE993E6}"/>
              </a:ext>
            </a:extLst>
          </p:cNvPr>
          <p:cNvSpPr/>
          <p:nvPr/>
        </p:nvSpPr>
        <p:spPr>
          <a:xfrm>
            <a:off x="8402638" y="169863"/>
            <a:ext cx="533400" cy="461962"/>
          </a:xfrm>
          <a:prstGeom prst="rect">
            <a:avLst/>
          </a:prstGeom>
          <a:blipFill dpi="0"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4297D7C6-F512-4354-927B-9E1C6BDE709D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385763" y="182563"/>
            <a:ext cx="788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E8A81-FC39-49AA-884C-F604AA321F7E}"/>
              </a:ext>
            </a:extLst>
          </p:cNvPr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385763" y="882650"/>
            <a:ext cx="8385175" cy="366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4F5F1-A7A8-44AC-A0D9-400A6ACF8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E4E67-2FA5-48EB-9461-920E99BC2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09473-2D36-4332-8592-44924E09A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959696"/>
                </a:solidFill>
              </a:defRPr>
            </a:lvl1pPr>
          </a:lstStyle>
          <a:p>
            <a:fld id="{8B7F1F0F-371B-407F-B857-446A8B55B9E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5" r:id="rId2"/>
    <p:sldLayoutId id="2147483737" r:id="rId3"/>
    <p:sldLayoutId id="2147483734" r:id="rId4"/>
    <p:sldLayoutId id="2147483733" r:id="rId5"/>
    <p:sldLayoutId id="2147483738" r:id="rId6"/>
    <p:sldLayoutId id="2147483739" r:id="rId7"/>
    <p:sldLayoutId id="2147483732" r:id="rId8"/>
    <p:sldLayoutId id="2147483740" r:id="rId9"/>
    <p:sldLayoutId id="2147483731" r:id="rId10"/>
    <p:sldLayoutId id="2147483730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SzPct val="60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0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5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DF5C122-B898-4D3E-86D1-D30F2F489C56}"/>
              </a:ext>
            </a:extLst>
          </p:cNvPr>
          <p:cNvSpPr/>
          <p:nvPr/>
        </p:nvSpPr>
        <p:spPr>
          <a:xfrm>
            <a:off x="0" y="992188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D6F7D4-034C-4629-AB91-FA5450440A0B}"/>
              </a:ext>
            </a:extLst>
          </p:cNvPr>
          <p:cNvSpPr txBox="1"/>
          <p:nvPr/>
        </p:nvSpPr>
        <p:spPr>
          <a:xfrm>
            <a:off x="422422" y="1320725"/>
            <a:ext cx="1520288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fontAlgn="auto"/>
            <a:r>
              <a:rPr lang="zh-CN" altLang="en-US" sz="3000" kern="10" noProof="1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十 章</a:t>
            </a:r>
            <a:endParaRPr lang="zh-CN" altLang="en-US" sz="3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537136E0-6546-4975-B3B0-9FC0C1FADE5A}"/>
              </a:ext>
            </a:extLst>
          </p:cNvPr>
          <p:cNvSpPr txBox="1"/>
          <p:nvPr/>
        </p:nvSpPr>
        <p:spPr>
          <a:xfrm>
            <a:off x="3810000" y="685800"/>
            <a:ext cx="3794125" cy="3622675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400" b="1" noProof="1">
                <a:ea typeface="宋体" panose="02010600030101010101" pitchFamily="2" charset="-122"/>
                <a:sym typeface="+mn-ea"/>
              </a:rPr>
              <a:t>10.1 </a:t>
            </a:r>
            <a:r>
              <a:rPr lang="zh-CN" altLang="en-US" sz="1400" b="1" noProof="1">
                <a:ea typeface="宋体" panose="02010600030101010101" pitchFamily="2" charset="-122"/>
              </a:rPr>
              <a:t>进程与线程</a:t>
            </a:r>
            <a:r>
              <a:rPr lang="zh-CN" altLang="en-US" sz="1400" noProof="1">
                <a:ea typeface="宋体" panose="02010600030101010101" pitchFamily="2" charset="-122"/>
              </a:rPr>
              <a:t>	</a:t>
            </a: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ea typeface="宋体" panose="02010600030101010101" pitchFamily="2" charset="-122"/>
              </a:rPr>
              <a:t>进程	</a:t>
            </a: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ea typeface="宋体" panose="02010600030101010101" pitchFamily="2" charset="-122"/>
              </a:rPr>
              <a:t>线程	</a:t>
            </a: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ea typeface="宋体" panose="02010600030101010101" pitchFamily="2" charset="-122"/>
              </a:rPr>
              <a:t>进程与线程</a:t>
            </a: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ea typeface="宋体" panose="02010600030101010101" pitchFamily="2" charset="-122"/>
              </a:rPr>
              <a:t>同步与异步</a:t>
            </a: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ea typeface="宋体" panose="02010600030101010101" pitchFamily="2" charset="-122"/>
              </a:rPr>
              <a:t>回调函数</a:t>
            </a:r>
            <a:endParaRPr lang="zh-CN" altLang="en-US" sz="1400" noProof="1"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400" b="1" noProof="1">
                <a:ea typeface="宋体" panose="02010600030101010101" pitchFamily="2" charset="-122"/>
                <a:sym typeface="+mn-ea"/>
              </a:rPr>
              <a:t>10.2 Handler</a:t>
            </a:r>
            <a:r>
              <a:rPr lang="zh-CN" altLang="en-US" sz="1400" b="1" noProof="1"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1400" b="1" noProof="1">
                <a:ea typeface="宋体" panose="02010600030101010101" pitchFamily="2" charset="-122"/>
                <a:sym typeface="+mn-ea"/>
              </a:rPr>
              <a:t>AsynTask	</a:t>
            </a:r>
            <a:r>
              <a:rPr lang="zh-CN" altLang="en-US" sz="1400" noProof="1">
                <a:ea typeface="宋体" panose="02010600030101010101" pitchFamily="2" charset="-122"/>
                <a:sym typeface="+mn-ea"/>
              </a:rPr>
              <a:t>	</a:t>
            </a:r>
            <a:endParaRPr lang="zh-CN" altLang="en-US" sz="1400" noProof="1">
              <a:ea typeface="宋体" panose="02010600030101010101" pitchFamily="2" charset="-122"/>
            </a:endParaRP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ea typeface="宋体" panose="02010600030101010101" pitchFamily="2" charset="-122"/>
                <a:sym typeface="+mn-ea"/>
              </a:rPr>
              <a:t>Android</a:t>
            </a:r>
            <a:r>
              <a:rPr lang="zh-CN" altLang="en-US" sz="1400" noProof="1">
                <a:ea typeface="宋体" panose="02010600030101010101" pitchFamily="2" charset="-122"/>
                <a:sym typeface="+mn-ea"/>
              </a:rPr>
              <a:t>消息机制	</a:t>
            </a:r>
            <a:endParaRPr lang="zh-CN" altLang="en-US" sz="1400" noProof="1">
              <a:ea typeface="宋体" panose="02010600030101010101" pitchFamily="2" charset="-122"/>
            </a:endParaRP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ea typeface="宋体" panose="02010600030101010101" pitchFamily="2" charset="-122"/>
                <a:sym typeface="+mn-ea"/>
              </a:rPr>
              <a:t>Handler</a:t>
            </a:r>
            <a:r>
              <a:rPr lang="zh-CN" altLang="en-US" sz="1400" noProof="1">
                <a:ea typeface="宋体" panose="02010600030101010101" pitchFamily="2" charset="-122"/>
                <a:sym typeface="+mn-ea"/>
              </a:rPr>
              <a:t>		</a:t>
            </a:r>
            <a:endParaRPr lang="zh-CN" altLang="en-US" sz="1400" noProof="1">
              <a:ea typeface="宋体" panose="02010600030101010101" pitchFamily="2" charset="-122"/>
            </a:endParaRP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ea typeface="宋体" panose="02010600030101010101" pitchFamily="2" charset="-122"/>
                <a:sym typeface="+mn-ea"/>
              </a:rPr>
              <a:t>AsyncTask</a:t>
            </a:r>
            <a:r>
              <a:rPr lang="zh-CN" altLang="en-US" sz="1400" noProof="1"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1400" noProof="1">
                <a:latin typeface="+mn-lt"/>
                <a:ea typeface="+mn-ea"/>
                <a:sym typeface="+mn-ea"/>
              </a:rPr>
              <a:t>	</a:t>
            </a:r>
            <a:endParaRPr lang="en-US" altLang="zh-CN" sz="1400" noProof="1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400" b="1" noProof="1">
                <a:ea typeface="宋体" panose="02010600030101010101" pitchFamily="2" charset="-122"/>
                <a:sym typeface="+mn-ea"/>
              </a:rPr>
              <a:t>10.3 Application</a:t>
            </a:r>
            <a:r>
              <a:rPr lang="zh-CN" altLang="en-US" sz="1400" noProof="1">
                <a:ea typeface="宋体" panose="02010600030101010101" pitchFamily="2" charset="-122"/>
              </a:rPr>
              <a:t>	</a:t>
            </a:r>
            <a:r>
              <a:rPr lang="zh-CN" altLang="en-US" sz="1400" noProof="1">
                <a:latin typeface="+mn-lt"/>
                <a:ea typeface="+mn-ea"/>
              </a:rPr>
              <a:t>		</a:t>
            </a:r>
            <a:endParaRPr lang="en-US" altLang="zh-CN" sz="1400" b="1" noProof="1"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4831B0-F68E-4816-9151-BD567920E1E8}"/>
              </a:ext>
            </a:extLst>
          </p:cNvPr>
          <p:cNvSpPr txBox="1"/>
          <p:nvPr/>
        </p:nvSpPr>
        <p:spPr>
          <a:xfrm>
            <a:off x="422274" y="2235421"/>
            <a:ext cx="2292936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pPr fontAlgn="auto"/>
            <a:r>
              <a:rPr lang="zh-CN" altLang="en-US" sz="2400" b="1" kern="1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进程与消息处理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38C481-69FC-424B-B310-B104639AA0F4}"/>
              </a:ext>
            </a:extLst>
          </p:cNvPr>
          <p:cNvSpPr/>
          <p:nvPr/>
        </p:nvSpPr>
        <p:spPr>
          <a:xfrm>
            <a:off x="3608388" y="4632325"/>
            <a:ext cx="5319712" cy="201613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D40597-2A89-44E7-8B87-1DB9054EFC06}"/>
              </a:ext>
            </a:extLst>
          </p:cNvPr>
          <p:cNvSpPr/>
          <p:nvPr/>
        </p:nvSpPr>
        <p:spPr>
          <a:xfrm>
            <a:off x="3302000" y="992188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8199" name="图片 3" descr="timg">
            <a:extLst>
              <a:ext uri="{FF2B5EF4-FFF2-40B4-BE49-F238E27FC236}">
                <a16:creationId xmlns:a16="http://schemas.microsoft.com/office/drawing/2014/main" id="{378BE16A-DE83-40C3-BA2E-1F5A93AA9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2673350"/>
            <a:ext cx="2352675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5" grpId="0"/>
      <p:bldP spid="9" grpId="0"/>
      <p:bldP spid="10" grpId="0" bldLvl="0" animBg="1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5">
            <a:extLst>
              <a:ext uri="{FF2B5EF4-FFF2-40B4-BE49-F238E27FC236}">
                <a16:creationId xmlns:a16="http://schemas.microsoft.com/office/drawing/2014/main" id="{13334E17-1719-4783-93AB-3A10E561C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【例</a:t>
            </a:r>
            <a:r>
              <a:rPr lang="en-US" altLang="zh-CN"/>
              <a:t>10.2</a:t>
            </a:r>
            <a:r>
              <a:rPr lang="zh-CN" altLang="en-US"/>
              <a:t>】通过主线程</a:t>
            </a:r>
            <a:r>
              <a:rPr lang="en-US" altLang="zh-CN"/>
              <a:t>Handler</a:t>
            </a:r>
            <a:r>
              <a:rPr lang="zh-CN" altLang="en-US"/>
              <a:t>对子线程进行更新</a:t>
            </a:r>
            <a:r>
              <a:rPr lang="en-US" altLang="zh-CN"/>
              <a:t>UI</a:t>
            </a:r>
            <a:r>
              <a:rPr lang="zh-CN" altLang="en-US"/>
              <a:t>操作</a:t>
            </a:r>
          </a:p>
        </p:txBody>
      </p:sp>
      <p:pic>
        <p:nvPicPr>
          <p:cNvPr id="18434" name="图片 6" descr="QQ截图20171105020556">
            <a:extLst>
              <a:ext uri="{FF2B5EF4-FFF2-40B4-BE49-F238E27FC236}">
                <a16:creationId xmlns:a16="http://schemas.microsoft.com/office/drawing/2014/main" id="{87D9CE46-8C92-4216-9EAA-0BC9C87FD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708025"/>
            <a:ext cx="229235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图片 7" descr="QQ截图20171105020511">
            <a:extLst>
              <a:ext uri="{FF2B5EF4-FFF2-40B4-BE49-F238E27FC236}">
                <a16:creationId xmlns:a16="http://schemas.microsoft.com/office/drawing/2014/main" id="{836E3BCF-F4B9-4056-A7FF-81061CE49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736600"/>
            <a:ext cx="22987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文本框 1">
            <a:extLst>
              <a:ext uri="{FF2B5EF4-FFF2-40B4-BE49-F238E27FC236}">
                <a16:creationId xmlns:a16="http://schemas.microsoft.com/office/drawing/2014/main" id="{2C695FA4-6D4E-489C-B741-FD2F2D87E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830263"/>
            <a:ext cx="3405187" cy="383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ThreadUpdateTest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点击按钮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，出现左图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点击按钮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，出现右图</a:t>
            </a:r>
          </a:p>
          <a:p>
            <a:pPr>
              <a:lnSpc>
                <a:spcPct val="15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证明直接在子线程更新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将会导致程序崩溃。必须通过子线程给主线程的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发送消息来完成更新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的操作。</a:t>
            </a:r>
          </a:p>
          <a:p>
            <a:pPr>
              <a:lnSpc>
                <a:spcPct val="15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5">
            <a:extLst>
              <a:ext uri="{FF2B5EF4-FFF2-40B4-BE49-F238E27FC236}">
                <a16:creationId xmlns:a16="http://schemas.microsoft.com/office/drawing/2014/main" id="{FC5FC2A7-716D-48E4-96DC-11E32B17D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【例</a:t>
            </a:r>
            <a:r>
              <a:rPr lang="en-US" altLang="zh-CN"/>
              <a:t>10.3</a:t>
            </a:r>
            <a:r>
              <a:rPr lang="zh-CN" altLang="en-US"/>
              <a:t>】通过主线程</a:t>
            </a:r>
            <a:r>
              <a:rPr lang="en-US" altLang="zh-CN"/>
              <a:t>Handler</a:t>
            </a:r>
            <a:r>
              <a:rPr lang="zh-CN" altLang="en-US"/>
              <a:t>对子线程进行更新</a:t>
            </a:r>
            <a:r>
              <a:rPr lang="en-US" altLang="zh-CN"/>
              <a:t>UI</a:t>
            </a:r>
            <a:r>
              <a:rPr lang="zh-CN" altLang="en-US"/>
              <a:t>操作</a:t>
            </a:r>
          </a:p>
        </p:txBody>
      </p:sp>
      <p:pic>
        <p:nvPicPr>
          <p:cNvPr id="19458" name="图片 7" descr="C:\Users\David\Pictures\QQ截图20171106215142.pngQQ截图20171106215142">
            <a:extLst>
              <a:ext uri="{FF2B5EF4-FFF2-40B4-BE49-F238E27FC236}">
                <a16:creationId xmlns:a16="http://schemas.microsoft.com/office/drawing/2014/main" id="{3B786E25-30E4-4408-A2F8-17893E69E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695325"/>
            <a:ext cx="2557463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文本框 1">
            <a:extLst>
              <a:ext uri="{FF2B5EF4-FFF2-40B4-BE49-F238E27FC236}">
                <a16:creationId xmlns:a16="http://schemas.microsoft.com/office/drawing/2014/main" id="{186F5367-BDE0-4A50-AD3A-EF6EA1DE0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830263"/>
            <a:ext cx="3405187" cy="341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Handler_learning</a:t>
            </a:r>
          </a:p>
          <a:p>
            <a:pPr>
              <a:lnSpc>
                <a:spcPct val="15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通过主线程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更改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主线程启动后，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五秒后子线程更改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十秒后第二个子线程更改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Handler.post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方法操作</a:t>
            </a:r>
          </a:p>
          <a:p>
            <a:pPr>
              <a:lnSpc>
                <a:spcPct val="15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5">
            <a:extLst>
              <a:ext uri="{FF2B5EF4-FFF2-40B4-BE49-F238E27FC236}">
                <a16:creationId xmlns:a16="http://schemas.microsoft.com/office/drawing/2014/main" id="{AD2CFB8E-D89A-4701-9004-CE066B5FCE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【例</a:t>
            </a:r>
            <a:r>
              <a:rPr lang="en-US" altLang="zh-CN"/>
              <a:t>10.4</a:t>
            </a:r>
            <a:r>
              <a:rPr lang="zh-CN" altLang="en-US"/>
              <a:t>】通过主线程</a:t>
            </a:r>
            <a:r>
              <a:rPr lang="en-US" altLang="zh-CN"/>
              <a:t>Handler</a:t>
            </a:r>
            <a:r>
              <a:rPr lang="zh-CN" altLang="en-US"/>
              <a:t>对子线程进行更新</a:t>
            </a:r>
            <a:r>
              <a:rPr lang="en-US" altLang="zh-CN"/>
              <a:t>UI</a:t>
            </a:r>
            <a:r>
              <a:rPr lang="zh-CN" altLang="en-US"/>
              <a:t>操作</a:t>
            </a:r>
          </a:p>
        </p:txBody>
      </p:sp>
      <p:pic>
        <p:nvPicPr>
          <p:cNvPr id="20482" name="图片 7" descr="C:\Users\David\Pictures\QQ截图20171106220100.pngQQ截图20171106220100">
            <a:extLst>
              <a:ext uri="{FF2B5EF4-FFF2-40B4-BE49-F238E27FC236}">
                <a16:creationId xmlns:a16="http://schemas.microsoft.com/office/drawing/2014/main" id="{333AD149-2ECB-4E46-9DD9-A613931FE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95325"/>
            <a:ext cx="2519363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文本框 1">
            <a:extLst>
              <a:ext uri="{FF2B5EF4-FFF2-40B4-BE49-F238E27FC236}">
                <a16:creationId xmlns:a16="http://schemas.microsoft.com/office/drawing/2014/main" id="{81751479-C723-42B0-94C5-3B3E7B720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830263"/>
            <a:ext cx="5040312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UpdateUIinSubthread</a:t>
            </a:r>
          </a:p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本质是相同的：利用主线程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不同的表现形式。</a:t>
            </a:r>
          </a:p>
          <a:p>
            <a:pPr>
              <a:lnSpc>
                <a:spcPct val="15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6">
            <a:extLst>
              <a:ext uri="{FF2B5EF4-FFF2-40B4-BE49-F238E27FC236}">
                <a16:creationId xmlns:a16="http://schemas.microsoft.com/office/drawing/2014/main" id="{AA9DC80A-3CBA-4750-B996-35BC51ACF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913" y="184150"/>
            <a:ext cx="8081962" cy="430213"/>
          </a:xfrm>
        </p:spPr>
        <p:txBody>
          <a:bodyPr/>
          <a:lstStyle/>
          <a:p>
            <a:r>
              <a:rPr lang="zh-CN" altLang="en-US"/>
              <a:t>消息处理相关类：</a:t>
            </a:r>
          </a:p>
        </p:txBody>
      </p:sp>
      <p:sp>
        <p:nvSpPr>
          <p:cNvPr id="21506" name="文本框 7">
            <a:extLst>
              <a:ext uri="{FF2B5EF4-FFF2-40B4-BE49-F238E27FC236}">
                <a16:creationId xmlns:a16="http://schemas.microsoft.com/office/drawing/2014/main" id="{14089CAF-5DFA-431C-A187-C3BF637D4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8" y="782638"/>
            <a:ext cx="8937625" cy="390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70C0"/>
                </a:solidFill>
              </a:rPr>
              <a:t>Message 消息</a:t>
            </a:r>
            <a:endParaRPr lang="zh-CN" altLang="en-US" sz="1600" b="1">
              <a:solidFill>
                <a:srgbClr val="0070C0"/>
              </a:solidFill>
            </a:endParaRPr>
          </a:p>
          <a:p>
            <a:r>
              <a:rPr lang="zh-CN" altLang="en-US" sz="1600" u="sng"/>
              <a:t>线程间通讯的数据单元</a:t>
            </a:r>
            <a:r>
              <a:rPr lang="zh-CN" altLang="en-US" sz="1600"/>
              <a:t>（Handler接受和处理的消息对象）</a:t>
            </a:r>
          </a:p>
          <a:p>
            <a:r>
              <a:rPr lang="zh-CN" altLang="en-US" sz="1600"/>
              <a:t>例如后台线程在处理数据完毕后需要更新UI，则可发送一条包含更新信息的Message给UI线程</a:t>
            </a:r>
          </a:p>
          <a:p>
            <a:endParaRPr lang="zh-CN" altLang="en-US" sz="1600"/>
          </a:p>
          <a:p>
            <a:r>
              <a:rPr lang="zh-CN" altLang="en-US" b="1">
                <a:solidFill>
                  <a:srgbClr val="0070C0"/>
                </a:solidFill>
              </a:rPr>
              <a:t>Message Queue 消息队列</a:t>
            </a:r>
          </a:p>
          <a:p>
            <a:r>
              <a:rPr lang="zh-CN" altLang="en-US" sz="1600" u="sng"/>
              <a:t>存放通过Handler发过来的消息</a:t>
            </a:r>
            <a:r>
              <a:rPr lang="zh-CN" altLang="en-US" sz="1600"/>
              <a:t>，按照先进先出执行</a:t>
            </a:r>
          </a:p>
          <a:p>
            <a:endParaRPr lang="zh-CN" altLang="en-US" sz="1600"/>
          </a:p>
          <a:p>
            <a:r>
              <a:rPr lang="zh-CN" altLang="en-US" b="1">
                <a:solidFill>
                  <a:srgbClr val="0070C0"/>
                </a:solidFill>
              </a:rPr>
              <a:t>Handler 处理者</a:t>
            </a:r>
            <a:endParaRPr lang="zh-CN" altLang="en-US" b="1">
              <a:solidFill>
                <a:schemeClr val="tx2"/>
              </a:solidFill>
            </a:endParaRPr>
          </a:p>
          <a:p>
            <a:r>
              <a:rPr lang="zh-CN" altLang="en-US" sz="1600" u="sng"/>
              <a:t>Handler是Message的主要处理者</a:t>
            </a:r>
          </a:p>
          <a:p>
            <a:r>
              <a:rPr lang="zh-CN" altLang="en-US" sz="1600"/>
              <a:t>负责将Message添加到消息队列 &amp; 处理Looper分派过来的Message</a:t>
            </a:r>
          </a:p>
          <a:p>
            <a:endParaRPr lang="zh-CN" altLang="en-US" sz="1600"/>
          </a:p>
          <a:p>
            <a:r>
              <a:rPr lang="zh-CN" altLang="en-US" b="1">
                <a:solidFill>
                  <a:srgbClr val="0070C0"/>
                </a:solidFill>
              </a:rPr>
              <a:t>Looper </a:t>
            </a:r>
            <a:r>
              <a:rPr lang="zh-CN" altLang="en-US" b="1">
                <a:solidFill>
                  <a:srgbClr val="0070C0"/>
                </a:solidFill>
                <a:sym typeface="黑体" panose="02010609060101010101" pitchFamily="49" charset="-122"/>
              </a:rPr>
              <a:t>循环器</a:t>
            </a:r>
            <a:endParaRPr lang="zh-CN" altLang="en-US" sz="1600" b="1">
              <a:sym typeface="黑体" panose="02010609060101010101" pitchFamily="49" charset="-122"/>
            </a:endParaRPr>
          </a:p>
          <a:p>
            <a:r>
              <a:rPr lang="zh-CN" altLang="en-US" sz="1600" u="sng"/>
              <a:t>Message Queue和Handler之间桥梁</a:t>
            </a:r>
          </a:p>
          <a:p>
            <a:r>
              <a:rPr lang="zh-CN" altLang="en-US" sz="1600"/>
              <a:t>消息循环：循环取出Message Queue的Message；</a:t>
            </a:r>
          </a:p>
          <a:p>
            <a:r>
              <a:rPr lang="zh-CN" altLang="en-US" sz="1600"/>
              <a:t>消息派发：将取出的Message交付给相应的Handler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>
            <a:extLst>
              <a:ext uri="{FF2B5EF4-FFF2-40B4-BE49-F238E27FC236}">
                <a16:creationId xmlns:a16="http://schemas.microsoft.com/office/drawing/2014/main" id="{918CD2BF-AE7A-48DE-9960-44B5FFEA6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Handler工作流程解释</a:t>
            </a:r>
          </a:p>
        </p:txBody>
      </p:sp>
      <p:sp>
        <p:nvSpPr>
          <p:cNvPr id="22530" name="Text Box 4">
            <a:extLst>
              <a:ext uri="{FF2B5EF4-FFF2-40B4-BE49-F238E27FC236}">
                <a16:creationId xmlns:a16="http://schemas.microsoft.com/office/drawing/2014/main" id="{D360F1B2-8E0B-4CD1-B887-6135C7979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2765425"/>
            <a:ext cx="80295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1 </a:t>
            </a:r>
            <a:r>
              <a:rPr lang="zh-CN" altLang="en-US">
                <a:solidFill>
                  <a:srgbClr val="0070C0"/>
                </a:solidFill>
              </a:rPr>
              <a:t>异步通信的准备</a:t>
            </a:r>
          </a:p>
          <a:p>
            <a:r>
              <a:rPr lang="zh-CN" altLang="en-US" sz="1400"/>
              <a:t>包括Looper对象的创建&amp;实例化、MessageQueue队列的创建和Handler的实例化</a:t>
            </a:r>
          </a:p>
          <a:p>
            <a:r>
              <a:rPr lang="en-US" altLang="zh-CN">
                <a:solidFill>
                  <a:srgbClr val="0070C0"/>
                </a:solidFill>
              </a:rPr>
              <a:t>2 消息发送</a:t>
            </a:r>
            <a:endParaRPr lang="zh-CN" altLang="en-US" sz="1400"/>
          </a:p>
          <a:p>
            <a:r>
              <a:rPr lang="zh-CN" altLang="en-US" sz="1400"/>
              <a:t>Handler将消息发送到消息队列中</a:t>
            </a:r>
          </a:p>
          <a:p>
            <a:r>
              <a:rPr lang="en-US" altLang="zh-CN">
                <a:solidFill>
                  <a:srgbClr val="0070C0"/>
                </a:solidFill>
              </a:rPr>
              <a:t>3 消息循环</a:t>
            </a:r>
            <a:endParaRPr lang="zh-CN" altLang="en-US" sz="1400"/>
          </a:p>
          <a:p>
            <a:r>
              <a:rPr lang="zh-CN" altLang="en-US" sz="1400"/>
              <a:t>Looper执行Looper.loop()进入消息循环，循环过程中不断从Message Queue取消息，并将取出的消息发给创建该消息的Handler</a:t>
            </a:r>
          </a:p>
          <a:p>
            <a:r>
              <a:rPr lang="en-US" altLang="zh-CN">
                <a:solidFill>
                  <a:srgbClr val="0070C0"/>
                </a:solidFill>
              </a:rPr>
              <a:t>4 消息处理</a:t>
            </a:r>
            <a:endParaRPr lang="zh-CN" altLang="en-US" sz="1400"/>
          </a:p>
          <a:p>
            <a:r>
              <a:rPr lang="zh-CN" altLang="en-US" sz="1400"/>
              <a:t>调用该Handler的dispatchMessage(msg)方法，即回调handleMessage(msg)处理消息</a:t>
            </a:r>
          </a:p>
        </p:txBody>
      </p:sp>
      <p:grpSp>
        <p:nvGrpSpPr>
          <p:cNvPr id="22531" name="组合 9">
            <a:extLst>
              <a:ext uri="{FF2B5EF4-FFF2-40B4-BE49-F238E27FC236}">
                <a16:creationId xmlns:a16="http://schemas.microsoft.com/office/drawing/2014/main" id="{F0309BA5-64D7-4CE5-9146-B6EB5950D3A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CC06D58-1DBA-47E9-8B9D-95308358A549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EBA5498-93C4-44E9-B6E0-683EA0F8E103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22534" name="图片 3" descr="944365-3a654c47005484ec">
            <a:extLst>
              <a:ext uri="{FF2B5EF4-FFF2-40B4-BE49-F238E27FC236}">
                <a16:creationId xmlns:a16="http://schemas.microsoft.com/office/drawing/2014/main" id="{DE300BD5-8E90-4D3B-9541-351529EB4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182563"/>
            <a:ext cx="8086725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F9252593-E4E3-49DF-9C28-68F4C2856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【例</a:t>
            </a:r>
            <a:r>
              <a:rPr lang="en-US" altLang="zh-CN"/>
              <a:t>10.5</a:t>
            </a:r>
            <a:r>
              <a:rPr lang="zh-CN" altLang="en-US"/>
              <a:t>】</a:t>
            </a:r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在主线程与子线程中的使用（教材用例）</a:t>
            </a:r>
          </a:p>
        </p:txBody>
      </p:sp>
      <p:grpSp>
        <p:nvGrpSpPr>
          <p:cNvPr id="23554" name="组合 7">
            <a:extLst>
              <a:ext uri="{FF2B5EF4-FFF2-40B4-BE49-F238E27FC236}">
                <a16:creationId xmlns:a16="http://schemas.microsoft.com/office/drawing/2014/main" id="{2F4AE924-9FAD-43B4-A9E2-51CF0838846E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94DD3F-660F-4BF4-96EC-38281CA00175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8F1B1CF-56BE-4BE8-B971-2ACA74FF2C27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23557" name="图片 2" descr="QQ截图20171105015051">
            <a:extLst>
              <a:ext uri="{FF2B5EF4-FFF2-40B4-BE49-F238E27FC236}">
                <a16:creationId xmlns:a16="http://schemas.microsoft.com/office/drawing/2014/main" id="{FDFF5541-F7CF-4521-B495-01BE9B340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714375"/>
            <a:ext cx="22987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文本框 3">
            <a:extLst>
              <a:ext uri="{FF2B5EF4-FFF2-40B4-BE49-F238E27FC236}">
                <a16:creationId xmlns:a16="http://schemas.microsoft.com/office/drawing/2014/main" id="{83A821EB-0E0E-4FF4-81AF-D0F990195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73100"/>
            <a:ext cx="6640513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b="1">
                <a:solidFill>
                  <a:srgbClr val="0070C0"/>
                </a:solidFill>
              </a:rPr>
              <a:t>HandlerDemo</a:t>
            </a:r>
          </a:p>
          <a:p>
            <a:r>
              <a:rPr lang="en-US" altLang="zh-CN"/>
              <a:t>1 </a:t>
            </a:r>
            <a:r>
              <a:rPr lang="zh-CN" altLang="en-US"/>
              <a:t>在主线程定义</a:t>
            </a:r>
            <a:r>
              <a:rPr lang="en-US" altLang="zh-CN"/>
              <a:t>Handler</a:t>
            </a:r>
            <a:r>
              <a:rPr lang="zh-CN" altLang="en-US"/>
              <a:t>，并在主线程给</a:t>
            </a:r>
            <a:r>
              <a:rPr lang="en-US" altLang="zh-CN"/>
              <a:t>Handler</a:t>
            </a:r>
            <a:r>
              <a:rPr lang="zh-CN" altLang="en-US"/>
              <a:t>发消息更新</a:t>
            </a:r>
            <a:r>
              <a:rPr lang="en-US" altLang="zh-CN"/>
              <a:t>UI</a:t>
            </a:r>
            <a:r>
              <a:rPr lang="zh-CN" altLang="en-US"/>
              <a:t>。</a:t>
            </a:r>
          </a:p>
          <a:p>
            <a:r>
              <a:rPr lang="en-US" altLang="zh-CN"/>
              <a:t>2 </a:t>
            </a:r>
            <a:r>
              <a:rPr lang="zh-CN" altLang="en-US"/>
              <a:t>在子线程定义</a:t>
            </a:r>
            <a:r>
              <a:rPr lang="en-US" altLang="zh-CN"/>
              <a:t>MyHandler</a:t>
            </a:r>
            <a:r>
              <a:rPr lang="zh-CN" altLang="en-US"/>
              <a:t>，在子线程调用</a:t>
            </a:r>
            <a:r>
              <a:rPr lang="en-US" altLang="zh-CN"/>
              <a:t>MyHandler</a:t>
            </a:r>
            <a:r>
              <a:rPr lang="zh-CN" altLang="en-US"/>
              <a:t>，</a:t>
            </a:r>
          </a:p>
          <a:p>
            <a:r>
              <a:rPr lang="en-US" altLang="zh-CN"/>
              <a:t>MyHandler</a:t>
            </a:r>
            <a:r>
              <a:rPr lang="zh-CN" altLang="en-US"/>
              <a:t>内部再调用</a:t>
            </a:r>
            <a:r>
              <a:rPr lang="en-US" altLang="zh-CN"/>
              <a:t>Handler</a:t>
            </a:r>
            <a:r>
              <a:rPr lang="zh-CN" altLang="en-US"/>
              <a:t>完成更新</a:t>
            </a:r>
            <a:r>
              <a:rPr lang="en-US" altLang="zh-CN"/>
              <a:t>UI</a:t>
            </a:r>
            <a:r>
              <a:rPr lang="zh-CN" altLang="en-US"/>
              <a:t>。</a:t>
            </a:r>
          </a:p>
        </p:txBody>
      </p:sp>
      <p:pic>
        <p:nvPicPr>
          <p:cNvPr id="23559" name="图片 1" descr="QQ截图20171106221223">
            <a:extLst>
              <a:ext uri="{FF2B5EF4-FFF2-40B4-BE49-F238E27FC236}">
                <a16:creationId xmlns:a16="http://schemas.microsoft.com/office/drawing/2014/main" id="{365C29D6-09D8-494D-9AEF-1AE8A8D7F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871663"/>
            <a:ext cx="5729287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5BA75550-9168-4A69-90FF-0DAF97D97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【例</a:t>
            </a:r>
            <a:r>
              <a:rPr lang="en-US" altLang="zh-CN"/>
              <a:t>10.6</a:t>
            </a:r>
            <a:r>
              <a:rPr lang="zh-CN" altLang="en-US"/>
              <a:t>】</a:t>
            </a:r>
            <a:r>
              <a:rPr lang="zh-CN" altLang="en-US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线程间通信</a:t>
            </a:r>
          </a:p>
        </p:txBody>
      </p:sp>
      <p:grpSp>
        <p:nvGrpSpPr>
          <p:cNvPr id="24578" name="组合 7">
            <a:extLst>
              <a:ext uri="{FF2B5EF4-FFF2-40B4-BE49-F238E27FC236}">
                <a16:creationId xmlns:a16="http://schemas.microsoft.com/office/drawing/2014/main" id="{E21D4EAE-333C-4000-BCA3-EEAB16B2403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701071C-C6AB-46A4-AFCF-D814EE481003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9C29797-86D4-4F51-AD20-1ACFADCFCC5D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24581" name="图片 1" descr="C:\Users\David\Pictures\QQ截图20171105034427.pngQQ截图20171105034427">
            <a:extLst>
              <a:ext uri="{FF2B5EF4-FFF2-40B4-BE49-F238E27FC236}">
                <a16:creationId xmlns:a16="http://schemas.microsoft.com/office/drawing/2014/main" id="{F2F197BF-BEDB-4BDC-8CBC-88582F014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922713"/>
            <a:ext cx="572135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图片 2" descr="C:\Users\David\Pictures\QQ截图20171105034406.pngQQ截图20171105034406">
            <a:extLst>
              <a:ext uri="{FF2B5EF4-FFF2-40B4-BE49-F238E27FC236}">
                <a16:creationId xmlns:a16="http://schemas.microsoft.com/office/drawing/2014/main" id="{DE1A6A7C-5BF6-4A3A-B07B-889C9680A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736600"/>
            <a:ext cx="22987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文本框 3">
            <a:extLst>
              <a:ext uri="{FF2B5EF4-FFF2-40B4-BE49-F238E27FC236}">
                <a16:creationId xmlns:a16="http://schemas.microsoft.com/office/drawing/2014/main" id="{51D65CF7-92F9-4ECC-8687-0D789CB0B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1181100"/>
            <a:ext cx="385445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Wingdings" panose="05000000000000000000" pitchFamily="2" charset="2"/>
              <a:buChar char=""/>
            </a:pPr>
            <a:r>
              <a:rPr lang="en-US" altLang="zh-CN" sz="2400"/>
              <a:t> </a:t>
            </a:r>
            <a:r>
              <a:rPr lang="zh-CN" altLang="zh-CN" sz="2400">
                <a:solidFill>
                  <a:srgbClr val="0070C0"/>
                </a:solidFill>
              </a:rPr>
              <a:t>主线程</a:t>
            </a:r>
            <a:r>
              <a:rPr lang="zh-CN" altLang="zh-CN" sz="2400"/>
              <a:t> 给 </a:t>
            </a:r>
            <a:r>
              <a:rPr lang="zh-CN" altLang="zh-CN" sz="2400">
                <a:solidFill>
                  <a:srgbClr val="00B050"/>
                </a:solidFill>
              </a:rPr>
              <a:t>子线程</a:t>
            </a:r>
            <a:r>
              <a:rPr lang="zh-CN" altLang="zh-CN" sz="2400"/>
              <a:t> 发消息</a:t>
            </a:r>
          </a:p>
          <a:p>
            <a:pPr>
              <a:buFont typeface="Wingdings" panose="05000000000000000000" pitchFamily="2" charset="2"/>
              <a:buChar char=""/>
            </a:pPr>
            <a:r>
              <a:rPr lang="zh-CN" altLang="zh-CN" sz="2400"/>
              <a:t> </a:t>
            </a:r>
            <a:r>
              <a:rPr lang="zh-CN" altLang="zh-CN" sz="2400">
                <a:solidFill>
                  <a:srgbClr val="00B050"/>
                </a:solidFill>
              </a:rPr>
              <a:t>子线程</a:t>
            </a:r>
            <a:r>
              <a:rPr lang="zh-CN" altLang="zh-CN" sz="2400"/>
              <a:t> 给 </a:t>
            </a:r>
            <a:r>
              <a:rPr lang="zh-CN" altLang="zh-CN" sz="2400">
                <a:solidFill>
                  <a:srgbClr val="00B050"/>
                </a:solidFill>
              </a:rPr>
              <a:t>子线程</a:t>
            </a:r>
            <a:r>
              <a:rPr lang="zh-CN" altLang="zh-CN" sz="2400"/>
              <a:t> 发消息</a:t>
            </a:r>
          </a:p>
          <a:p>
            <a:pPr>
              <a:buFont typeface="Wingdings" panose="05000000000000000000" pitchFamily="2" charset="2"/>
              <a:buChar char=""/>
            </a:pPr>
            <a:r>
              <a:rPr lang="zh-CN" altLang="zh-CN" sz="2400"/>
              <a:t> </a:t>
            </a:r>
            <a:r>
              <a:rPr lang="zh-CN" altLang="zh-CN" sz="2400">
                <a:solidFill>
                  <a:srgbClr val="00B050"/>
                </a:solidFill>
              </a:rPr>
              <a:t>子线程</a:t>
            </a:r>
            <a:r>
              <a:rPr lang="zh-CN" altLang="zh-CN" sz="2400"/>
              <a:t> 给 </a:t>
            </a:r>
            <a:r>
              <a:rPr lang="zh-CN" altLang="zh-CN" sz="2400">
                <a:solidFill>
                  <a:srgbClr val="0070C0"/>
                </a:solidFill>
              </a:rPr>
              <a:t>主线程</a:t>
            </a:r>
            <a:r>
              <a:rPr lang="zh-CN" altLang="zh-CN" sz="2400"/>
              <a:t> 发消息</a:t>
            </a:r>
          </a:p>
        </p:txBody>
      </p:sp>
    </p:spTree>
    <p:custDataLst>
      <p:tags r:id="rId1"/>
    </p:custDataLst>
  </p:cSld>
  <p:clrMapOvr>
    <a:masterClrMapping/>
  </p:clrMapOvr>
  <p:transition spd="slow"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>
            <a:extLst>
              <a:ext uri="{FF2B5EF4-FFF2-40B4-BE49-F238E27FC236}">
                <a16:creationId xmlns:a16="http://schemas.microsoft.com/office/drawing/2014/main" id="{9165E3ED-7A07-4C1C-A9C6-ACB9075E4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10.2.4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AsyncTask</a:t>
            </a:r>
          </a:p>
        </p:txBody>
      </p:sp>
      <p:sp>
        <p:nvSpPr>
          <p:cNvPr id="22530" name="Text Box 4">
            <a:extLst>
              <a:ext uri="{FF2B5EF4-FFF2-40B4-BE49-F238E27FC236}">
                <a16:creationId xmlns:a16="http://schemas.microsoft.com/office/drawing/2014/main" id="{20B74F18-4C49-461E-9306-D92674360893}"/>
              </a:ext>
            </a:extLst>
          </p:cNvPr>
          <p:cNvSpPr txBox="1"/>
          <p:nvPr/>
        </p:nvSpPr>
        <p:spPr>
          <a:xfrm>
            <a:off x="430213" y="987425"/>
            <a:ext cx="8245475" cy="300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400" b="1" noProof="1"/>
              <a:t>Handler来进行异步消息的处理和耗时任务的操作</a:t>
            </a:r>
            <a:r>
              <a:rPr lang="zh-CN" altLang="en-US" sz="1400" noProof="1"/>
              <a:t>，但是使用Handler的过程较为复杂。</a:t>
            </a:r>
          </a:p>
          <a:p>
            <a:pPr indent="457200">
              <a:lnSpc>
                <a:spcPct val="150000"/>
              </a:lnSpc>
            </a:pPr>
            <a:endParaRPr lang="zh-CN" altLang="en-US" sz="1400" noProof="1"/>
          </a:p>
          <a:p>
            <a:pPr indent="457200">
              <a:lnSpc>
                <a:spcPct val="150000"/>
              </a:lnSpc>
            </a:pPr>
            <a:r>
              <a:rPr lang="zh-CN" altLang="en-US" sz="2800" b="1" noProof="1">
                <a:solidFill>
                  <a:srgbClr val="FF0000"/>
                </a:solidFill>
              </a:rPr>
              <a:t>AsyncTask：</a:t>
            </a:r>
            <a:r>
              <a:rPr lang="zh-CN" altLang="en-US" sz="2800" b="1" noProof="1">
                <a:solidFill>
                  <a:srgbClr val="0070C0"/>
                </a:solidFill>
              </a:rPr>
              <a:t>轻量级</a:t>
            </a:r>
            <a:r>
              <a:rPr lang="zh-CN" altLang="en-US" sz="2800" b="1" u="sng" noProof="1">
                <a:solidFill>
                  <a:srgbClr val="0070C0"/>
                </a:solidFill>
              </a:rPr>
              <a:t>异步任务处理</a:t>
            </a:r>
            <a:r>
              <a:rPr lang="zh-CN" altLang="en-US" sz="2800" b="1" noProof="1">
                <a:solidFill>
                  <a:srgbClr val="0070C0"/>
                </a:solidFill>
              </a:rPr>
              <a:t>类</a:t>
            </a:r>
            <a:r>
              <a:rPr lang="zh-CN" altLang="en-US" sz="2800" noProof="1">
                <a:solidFill>
                  <a:srgbClr val="0070C0"/>
                </a:solidFill>
              </a:rPr>
              <a:t>。</a:t>
            </a:r>
          </a:p>
          <a:p>
            <a:pPr indent="457200">
              <a:lnSpc>
                <a:spcPct val="150000"/>
              </a:lnSpc>
            </a:pPr>
            <a:endParaRPr lang="zh-CN" altLang="en-US" sz="1400" noProof="1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1400" noProof="1"/>
              <a:t>对Thread和Handler进行封装，方便使用。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1400" noProof="1"/>
              <a:t>在后台线程中执行操作，然后将结果发送给主线程，从而在主线程中进行UI更新等操作。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1400" noProof="1"/>
              <a:t>无需关注Thread和Handler，AsyncTask内部会对其进行管理，只需要关注业务逻辑。</a:t>
            </a:r>
          </a:p>
          <a:p>
            <a:pPr indent="457200">
              <a:lnSpc>
                <a:spcPct val="150000"/>
              </a:lnSpc>
            </a:pPr>
            <a:endParaRPr lang="zh-CN" altLang="en-US" sz="1400" noProof="1"/>
          </a:p>
        </p:txBody>
      </p:sp>
      <p:grpSp>
        <p:nvGrpSpPr>
          <p:cNvPr id="25603" name="组合 7">
            <a:extLst>
              <a:ext uri="{FF2B5EF4-FFF2-40B4-BE49-F238E27FC236}">
                <a16:creationId xmlns:a16="http://schemas.microsoft.com/office/drawing/2014/main" id="{ED508F98-D14F-4991-9F1D-56F05E1003C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BF03586-D798-45D9-A36E-6AC090F3F2AC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2898B2A-61FA-4BEC-8941-5E35593AA5DF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>
            <a:extLst>
              <a:ext uri="{FF2B5EF4-FFF2-40B4-BE49-F238E27FC236}">
                <a16:creationId xmlns:a16="http://schemas.microsoft.com/office/drawing/2014/main" id="{CEE70696-3430-4F77-A475-1C6B4CF11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黑体" panose="02010609060101010101" pitchFamily="49" charset="-122"/>
              </a:rPr>
              <a:t>AsyncTask回调方法：</a:t>
            </a:r>
            <a:endParaRPr lang="zh-CN" altLang="en-US"/>
          </a:p>
        </p:txBody>
      </p:sp>
      <p:grpSp>
        <p:nvGrpSpPr>
          <p:cNvPr id="26626" name="组合 7">
            <a:extLst>
              <a:ext uri="{FF2B5EF4-FFF2-40B4-BE49-F238E27FC236}">
                <a16:creationId xmlns:a16="http://schemas.microsoft.com/office/drawing/2014/main" id="{BF850531-C9BB-4523-B23D-B263E3D071D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1C1F9AB-2AE6-471A-8B6A-2CCA8FFDD6D8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CC4DFA4-A515-4300-8D77-0BB87C2EB9A4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26629" name="TextBox 108">
            <a:extLst>
              <a:ext uri="{FF2B5EF4-FFF2-40B4-BE49-F238E27FC236}">
                <a16:creationId xmlns:a16="http://schemas.microsoft.com/office/drawing/2014/main" id="{3D1270E3-60AF-46CA-BB76-CE9492DD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742950"/>
            <a:ext cx="309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en-US" altLang="zh-CN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26630" name="文本框 1">
            <a:extLst>
              <a:ext uri="{FF2B5EF4-FFF2-40B4-BE49-F238E27FC236}">
                <a16:creationId xmlns:a16="http://schemas.microsoft.com/office/drawing/2014/main" id="{6CBDD2BC-BD23-46F0-AA0D-D2B757984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4446588"/>
            <a:ext cx="87058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在AsyncTask的不同时期进行</a:t>
            </a:r>
            <a:r>
              <a:rPr lang="zh-CN" altLang="en-US" b="1" u="sng"/>
              <a:t>自动调用</a:t>
            </a:r>
            <a:r>
              <a:rPr lang="zh-CN" altLang="en-US"/>
              <a:t>，只需实现方法内部逻辑。</a:t>
            </a:r>
            <a:endParaRPr lang="zh-CN" altLang="en-US" u="sng">
              <a:latin typeface="黑体" panose="02010609060101010101" pitchFamily="49" charset="-122"/>
            </a:endParaRPr>
          </a:p>
        </p:txBody>
      </p:sp>
      <p:pic>
        <p:nvPicPr>
          <p:cNvPr id="26631" name="图片 2" descr="27686655">
            <a:extLst>
              <a:ext uri="{FF2B5EF4-FFF2-40B4-BE49-F238E27FC236}">
                <a16:creationId xmlns:a16="http://schemas.microsoft.com/office/drawing/2014/main" id="{C84F34C3-3D55-4B13-8563-AFBC3F5EC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3188"/>
            <a:ext cx="829786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>
            <a:extLst>
              <a:ext uri="{FF2B5EF4-FFF2-40B4-BE49-F238E27FC236}">
                <a16:creationId xmlns:a16="http://schemas.microsoft.com/office/drawing/2014/main" id="{A2053C60-6B65-4CAB-90AA-44D44D02E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173038"/>
            <a:ext cx="7886700" cy="431800"/>
          </a:xfrm>
        </p:spPr>
        <p:txBody>
          <a:bodyPr/>
          <a:lstStyle/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AsyncTask的使用</a:t>
            </a:r>
            <a:endParaRPr lang="zh-CN" altLang="en-US"/>
          </a:p>
        </p:txBody>
      </p:sp>
      <p:sp>
        <p:nvSpPr>
          <p:cNvPr id="27650" name="Text Box 4">
            <a:extLst>
              <a:ext uri="{FF2B5EF4-FFF2-40B4-BE49-F238E27FC236}">
                <a16:creationId xmlns:a16="http://schemas.microsoft.com/office/drawing/2014/main" id="{E021F723-1B5F-4F7C-ADAA-C28636B15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700088"/>
            <a:ext cx="8907463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/>
              <a:t>public </a:t>
            </a:r>
            <a:r>
              <a:rPr lang="zh-CN" altLang="en-US" sz="1400" b="1" u="sng"/>
              <a:t>abstract </a:t>
            </a:r>
            <a:r>
              <a:rPr lang="zh-CN" altLang="en-US" sz="1400" b="1"/>
              <a:t>class AsyncTask&lt;</a:t>
            </a:r>
            <a:r>
              <a:rPr lang="zh-CN" altLang="en-US" sz="1400" b="1">
                <a:solidFill>
                  <a:srgbClr val="FF0000"/>
                </a:solidFill>
              </a:rPr>
              <a:t>Params</a:t>
            </a:r>
            <a:r>
              <a:rPr lang="zh-CN" altLang="en-US" sz="1400" b="1"/>
              <a:t>, </a:t>
            </a:r>
            <a:r>
              <a:rPr lang="zh-CN" altLang="en-US" sz="1400" b="1">
                <a:solidFill>
                  <a:srgbClr val="0070C0"/>
                </a:solidFill>
              </a:rPr>
              <a:t>Progress</a:t>
            </a:r>
            <a:r>
              <a:rPr lang="zh-CN" altLang="en-US" sz="1400" b="1"/>
              <a:t>, </a:t>
            </a:r>
            <a:r>
              <a:rPr lang="zh-CN" altLang="en-US" sz="1400" b="1">
                <a:solidFill>
                  <a:srgbClr val="00B050"/>
                </a:solidFill>
              </a:rPr>
              <a:t>Result</a:t>
            </a:r>
            <a:r>
              <a:rPr lang="zh-CN" altLang="en-US" sz="1400" b="1"/>
              <a:t>&gt; </a:t>
            </a:r>
          </a:p>
          <a:p>
            <a:pPr>
              <a:lnSpc>
                <a:spcPct val="150000"/>
              </a:lnSpc>
            </a:pPr>
            <a:endParaRPr lang="zh-CN" altLang="en-US" sz="1400" b="1"/>
          </a:p>
          <a:p>
            <a:pPr>
              <a:lnSpc>
                <a:spcPct val="150000"/>
              </a:lnSpc>
            </a:pPr>
            <a:r>
              <a:rPr lang="zh-CN" altLang="en-US" sz="2800" b="1"/>
              <a:t>AsyncTask为抽象类，有三个</a:t>
            </a:r>
            <a:r>
              <a:rPr lang="zh-CN" altLang="en-US" sz="2800" b="1" i="1" u="sng"/>
              <a:t>泛型</a:t>
            </a:r>
            <a:r>
              <a:rPr lang="zh-CN" altLang="en-US" sz="2800" b="1"/>
              <a:t>：</a:t>
            </a:r>
          </a:p>
          <a:p>
            <a:pPr>
              <a:lnSpc>
                <a:spcPct val="150000"/>
              </a:lnSpc>
            </a:pPr>
            <a:endParaRPr lang="zh-CN" altLang="en-US" sz="2800" b="1"/>
          </a:p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</a:rPr>
              <a:t>params：</a:t>
            </a:r>
            <a:r>
              <a:rPr lang="en-US" altLang="zh-CN" sz="1400" b="1">
                <a:solidFill>
                  <a:srgbClr val="FF0000"/>
                </a:solidFill>
              </a:rPr>
              <a:t>	</a:t>
            </a:r>
            <a:r>
              <a:rPr lang="zh-CN" altLang="en-US" sz="1400" b="1">
                <a:solidFill>
                  <a:srgbClr val="FF0000"/>
                </a:solidFill>
              </a:rPr>
              <a:t>参数</a:t>
            </a:r>
            <a:r>
              <a:rPr lang="zh-CN" altLang="en-US" sz="1400" b="1"/>
              <a:t>，</a:t>
            </a:r>
            <a:r>
              <a:rPr lang="en-US" altLang="zh-CN" sz="1400" b="1"/>
              <a:t>	</a:t>
            </a:r>
            <a:r>
              <a:rPr lang="zh-CN" altLang="en-US" sz="1400" b="1"/>
              <a:t>doInBackground(</a:t>
            </a:r>
            <a:r>
              <a:rPr lang="zh-CN" altLang="en-US" sz="1400" b="1">
                <a:solidFill>
                  <a:srgbClr val="FF0000"/>
                </a:solidFill>
              </a:rPr>
              <a:t>Params</a:t>
            </a:r>
            <a:r>
              <a:rPr lang="zh-CN" altLang="en-US" sz="1400" b="1"/>
              <a:t>... params) ，由execute() 传入</a:t>
            </a:r>
          </a:p>
          <a:p>
            <a:pPr>
              <a:lnSpc>
                <a:spcPct val="150000"/>
              </a:lnSpc>
            </a:pPr>
            <a:endParaRPr lang="zh-CN" altLang="en-US" sz="1400" b="1"/>
          </a:p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0070C0"/>
                </a:solidFill>
              </a:rPr>
              <a:t>Progress：进度</a:t>
            </a:r>
            <a:r>
              <a:rPr lang="zh-CN" altLang="en-US" sz="1400" b="1"/>
              <a:t>，</a:t>
            </a:r>
            <a:r>
              <a:rPr lang="en-US" altLang="zh-CN" sz="1400" b="1"/>
              <a:t>	</a:t>
            </a:r>
            <a:r>
              <a:rPr lang="zh-CN" altLang="en-US" sz="1400" b="1"/>
              <a:t>onProgressUpdate(</a:t>
            </a:r>
            <a:r>
              <a:rPr lang="zh-CN" altLang="en-US" sz="1400" b="1">
                <a:solidFill>
                  <a:srgbClr val="0070C0"/>
                </a:solidFill>
              </a:rPr>
              <a:t>Progress</a:t>
            </a:r>
            <a:r>
              <a:rPr lang="zh-CN" altLang="en-US" sz="1400" b="1"/>
              <a:t>… values) </a:t>
            </a:r>
          </a:p>
          <a:p>
            <a:pPr>
              <a:lnSpc>
                <a:spcPct val="150000"/>
              </a:lnSpc>
            </a:pPr>
            <a:endParaRPr lang="zh-CN" altLang="en-US" sz="1400" b="1"/>
          </a:p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00B050"/>
                </a:solidFill>
              </a:rPr>
              <a:t>Result：</a:t>
            </a:r>
            <a:r>
              <a:rPr lang="en-US" altLang="zh-CN" sz="1400" b="1">
                <a:solidFill>
                  <a:srgbClr val="00B050"/>
                </a:solidFill>
              </a:rPr>
              <a:t>	</a:t>
            </a:r>
            <a:r>
              <a:rPr lang="zh-CN" altLang="en-US" sz="1400" b="1">
                <a:solidFill>
                  <a:srgbClr val="00B050"/>
                </a:solidFill>
              </a:rPr>
              <a:t>返回值</a:t>
            </a:r>
            <a:r>
              <a:rPr lang="zh-CN" altLang="en-US" sz="1400" b="1"/>
              <a:t>，</a:t>
            </a:r>
            <a:r>
              <a:rPr lang="en-US" altLang="zh-CN" sz="1400" b="1"/>
              <a:t>	</a:t>
            </a:r>
            <a:r>
              <a:rPr lang="zh-CN" altLang="en-US" sz="1400" b="1"/>
              <a:t>onPostExecute(</a:t>
            </a:r>
            <a:r>
              <a:rPr lang="en-US" altLang="zh-CN" sz="1400" b="1">
                <a:solidFill>
                  <a:srgbClr val="00B050"/>
                </a:solidFill>
              </a:rPr>
              <a:t>Result </a:t>
            </a:r>
            <a:r>
              <a:rPr lang="en-US" altLang="zh-CN" sz="1400" b="1">
                <a:solidFill>
                  <a:srgbClr val="252526"/>
                </a:solidFill>
              </a:rPr>
              <a:t>result</a:t>
            </a:r>
            <a:r>
              <a:rPr lang="zh-CN" altLang="en-US" sz="1400" b="1"/>
              <a:t>) ，耗时操作执行完毕调用。</a:t>
            </a:r>
          </a:p>
          <a:p>
            <a:pPr>
              <a:lnSpc>
                <a:spcPct val="150000"/>
              </a:lnSpc>
            </a:pPr>
            <a:endParaRPr lang="en-US" altLang="zh-CN" sz="1400"/>
          </a:p>
          <a:p>
            <a:pPr>
              <a:lnSpc>
                <a:spcPct val="150000"/>
              </a:lnSpc>
            </a:pPr>
            <a:endParaRPr lang="zh-CN" altLang="en-US" sz="1400"/>
          </a:p>
        </p:txBody>
      </p:sp>
      <p:grpSp>
        <p:nvGrpSpPr>
          <p:cNvPr id="27651" name="组合 7">
            <a:extLst>
              <a:ext uri="{FF2B5EF4-FFF2-40B4-BE49-F238E27FC236}">
                <a16:creationId xmlns:a16="http://schemas.microsoft.com/office/drawing/2014/main" id="{594A4C02-C257-44E7-BC1D-036BD19CF96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AF6834-875E-4FDC-9F48-5A458023C1B2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E829794-12F2-404F-BF20-992543C7E312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27654" name="TextBox 108">
            <a:extLst>
              <a:ext uri="{FF2B5EF4-FFF2-40B4-BE49-F238E27FC236}">
                <a16:creationId xmlns:a16="http://schemas.microsoft.com/office/drawing/2014/main" id="{F6893328-1200-42A9-9076-268EF7319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742950"/>
            <a:ext cx="309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en-US" altLang="zh-CN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>
            <a:extLst>
              <a:ext uri="{FF2B5EF4-FFF2-40B4-BE49-F238E27FC236}">
                <a16:creationId xmlns:a16="http://schemas.microsoft.com/office/drawing/2014/main" id="{886BFE38-7566-4978-80A4-D8AD7A6DEA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 process </a:t>
            </a:r>
          </a:p>
        </p:txBody>
      </p:sp>
      <p:sp>
        <p:nvSpPr>
          <p:cNvPr id="10242" name="Text Box 4">
            <a:extLst>
              <a:ext uri="{FF2B5EF4-FFF2-40B4-BE49-F238E27FC236}">
                <a16:creationId xmlns:a16="http://schemas.microsoft.com/office/drawing/2014/main" id="{C355D9D1-2E36-4BB0-8EF7-6C74F0762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8" y="798513"/>
            <a:ext cx="88900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u="sng">
                <a:latin typeface="黑体" panose="02010609060101010101" pitchFamily="49" charset="-122"/>
              </a:rPr>
              <a:t>具有一定独立功能的程序</a:t>
            </a:r>
            <a:r>
              <a:rPr lang="zh-CN" altLang="en-US" sz="2400">
                <a:latin typeface="黑体" panose="02010609060101010101" pitchFamily="49" charset="-122"/>
              </a:rPr>
              <a:t>关于某个数据集合的</a:t>
            </a:r>
            <a:r>
              <a:rPr lang="zh-CN" altLang="en-US" sz="2400" b="1">
                <a:solidFill>
                  <a:srgbClr val="0070C0"/>
                </a:solidFill>
                <a:latin typeface="黑体" panose="02010609060101010101" pitchFamily="49" charset="-122"/>
              </a:rPr>
              <a:t>一次运行活动</a:t>
            </a:r>
            <a:r>
              <a:rPr lang="zh-CN" altLang="en-US" sz="2400">
                <a:latin typeface="黑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黑体" panose="02010609060101010101" pitchFamily="49" charset="-122"/>
              </a:rPr>
              <a:t>是操作系统动态执行的基本单元。</a:t>
            </a:r>
          </a:p>
          <a:p>
            <a:pPr>
              <a:lnSpc>
                <a:spcPct val="150000"/>
              </a:lnSpc>
            </a:pPr>
            <a:endParaRPr lang="zh-CN" altLang="en-US" sz="1400">
              <a:latin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黑体" panose="02010609060101010101" pitchFamily="49" charset="-122"/>
            </a:endParaRPr>
          </a:p>
        </p:txBody>
      </p:sp>
      <p:grpSp>
        <p:nvGrpSpPr>
          <p:cNvPr id="10243" name="组合 9">
            <a:extLst>
              <a:ext uri="{FF2B5EF4-FFF2-40B4-BE49-F238E27FC236}">
                <a16:creationId xmlns:a16="http://schemas.microsoft.com/office/drawing/2014/main" id="{1B2CBC25-1B73-4884-A770-E388223681C0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2F74BDD-7983-427C-BF22-4825FEB272A5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C33E032-1191-404B-92BD-DD939180ACA1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10246" name="Text Box 4">
            <a:extLst>
              <a:ext uri="{FF2B5EF4-FFF2-40B4-BE49-F238E27FC236}">
                <a16:creationId xmlns:a16="http://schemas.microsoft.com/office/drawing/2014/main" id="{14BCE49F-F5E1-403C-BD67-3436EB43C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" y="2282825"/>
            <a:ext cx="8713788" cy="281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>
                <a:latin typeface="黑体" panose="02010609060101010101" pitchFamily="49" charset="-122"/>
              </a:rPr>
              <a:t>    Android</a:t>
            </a:r>
            <a:r>
              <a:rPr lang="zh-CN" altLang="en-US" sz="1400">
                <a:latin typeface="黑体" panose="02010609060101010101" pitchFamily="49" charset="-122"/>
              </a:rPr>
              <a:t>系统按由高到低层次排列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B050"/>
                </a:solidFill>
                <a:latin typeface="黑体" panose="02010609060101010101" pitchFamily="49" charset="-122"/>
              </a:rPr>
              <a:t>   （1）前台进程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B050"/>
                </a:solidFill>
                <a:latin typeface="黑体" panose="02010609060101010101" pitchFamily="49" charset="-122"/>
              </a:rPr>
              <a:t>   （2）可视进程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B050"/>
                </a:solidFill>
                <a:latin typeface="黑体" panose="02010609060101010101" pitchFamily="49" charset="-122"/>
              </a:rPr>
              <a:t>   （3）服务进程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B050"/>
                </a:solidFill>
                <a:latin typeface="黑体" panose="02010609060101010101" pitchFamily="49" charset="-122"/>
              </a:rPr>
              <a:t>   （4）背景进程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B050"/>
                </a:solidFill>
                <a:latin typeface="黑体" panose="02010609060101010101" pitchFamily="49" charset="-122"/>
              </a:rPr>
              <a:t>   （5）空进程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黑体" panose="02010609060101010101" pitchFamily="49" charset="-122"/>
              </a:rPr>
              <a:t>    </a:t>
            </a:r>
            <a:endParaRPr lang="zh-CN" altLang="en-US" sz="2000"/>
          </a:p>
        </p:txBody>
      </p:sp>
      <p:pic>
        <p:nvPicPr>
          <p:cNvPr id="10247" name="图片 2" descr="0-yGCYcQQsVmaT3Ukf">
            <a:extLst>
              <a:ext uri="{FF2B5EF4-FFF2-40B4-BE49-F238E27FC236}">
                <a16:creationId xmlns:a16="http://schemas.microsoft.com/office/drawing/2014/main" id="{ECB87A6D-22FA-45C5-A88F-5D9E62A9C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3" y="2387600"/>
            <a:ext cx="53752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>
            <a:extLst>
              <a:ext uri="{FF2B5EF4-FFF2-40B4-BE49-F238E27FC236}">
                <a16:creationId xmlns:a16="http://schemas.microsoft.com/office/drawing/2014/main" id="{0F4F25AD-D834-4D5E-A700-115587256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10.2.5 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AsyncTask的使用</a:t>
            </a:r>
            <a:endParaRPr lang="zh-CN" altLang="en-US"/>
          </a:p>
        </p:txBody>
      </p:sp>
      <p:sp>
        <p:nvSpPr>
          <p:cNvPr id="28674" name="Text Box 4">
            <a:extLst>
              <a:ext uri="{FF2B5EF4-FFF2-40B4-BE49-F238E27FC236}">
                <a16:creationId xmlns:a16="http://schemas.microsoft.com/office/drawing/2014/main" id="{E306F320-3552-40BC-9DB9-022F31593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700088"/>
            <a:ext cx="8389937" cy="341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/>
              <a:t>使用</a:t>
            </a:r>
            <a:r>
              <a:rPr lang="en-US" altLang="zh-CN" sz="1400"/>
              <a:t>AsyncTask</a:t>
            </a:r>
            <a:r>
              <a:rPr lang="zh-CN" altLang="en-US" sz="1400"/>
              <a:t>的</a:t>
            </a:r>
            <a:r>
              <a:rPr lang="en-US" altLang="zh-CN" sz="1400"/>
              <a:t>3</a:t>
            </a:r>
            <a:r>
              <a:rPr lang="zh-CN" altLang="en-US" sz="1400"/>
              <a:t>个步骤：</a:t>
            </a:r>
          </a:p>
          <a:p>
            <a:pPr>
              <a:lnSpc>
                <a:spcPct val="150000"/>
              </a:lnSpc>
            </a:pPr>
            <a:endParaRPr lang="en-US" altLang="zh-CN" sz="1400"/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0C0"/>
                </a:solidFill>
              </a:rPr>
              <a:t>（1）创建一个类继承自</a:t>
            </a:r>
            <a:r>
              <a:rPr lang="zh-CN" altLang="en-US" sz="2000" b="1">
                <a:solidFill>
                  <a:srgbClr val="FF0000"/>
                </a:solidFill>
              </a:rPr>
              <a:t>AsyncTask</a:t>
            </a:r>
            <a:r>
              <a:rPr lang="zh-CN" altLang="en-US" sz="2000" b="1">
                <a:solidFill>
                  <a:srgbClr val="0070C0"/>
                </a:solidFill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0C0"/>
                </a:solidFill>
              </a:rPr>
              <a:t>（2）复写</a:t>
            </a:r>
            <a:r>
              <a:rPr lang="zh-CN" altLang="en-US" sz="2000" b="1">
                <a:solidFill>
                  <a:srgbClr val="FF0000"/>
                </a:solidFill>
              </a:rPr>
              <a:t>doInBackgoround()</a:t>
            </a:r>
            <a:r>
              <a:rPr lang="zh-CN" altLang="en-US" sz="2000" b="1">
                <a:solidFill>
                  <a:srgbClr val="0070C0"/>
                </a:solidFill>
              </a:rPr>
              <a:t>方法，在该方法中写后台执行任务的代码；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70C0"/>
                </a:solidFill>
              </a:rPr>
              <a:t>（3）UI Thread中创建实例并调用</a:t>
            </a:r>
            <a:r>
              <a:rPr lang="zh-CN" altLang="en-US" sz="2000" b="1">
                <a:solidFill>
                  <a:srgbClr val="FF0000"/>
                </a:solidFill>
              </a:rPr>
              <a:t>execute()</a:t>
            </a:r>
            <a:r>
              <a:rPr lang="zh-CN" altLang="en-US" sz="2000" b="1">
                <a:solidFill>
                  <a:srgbClr val="0070C0"/>
                </a:solidFill>
              </a:rPr>
              <a:t>方法，传入参数。</a:t>
            </a:r>
          </a:p>
          <a:p>
            <a:pPr>
              <a:lnSpc>
                <a:spcPct val="150000"/>
              </a:lnSpc>
            </a:pPr>
            <a:endParaRPr lang="zh-CN" altLang="en-US" sz="1400"/>
          </a:p>
          <a:p>
            <a:pPr>
              <a:lnSpc>
                <a:spcPct val="150000"/>
              </a:lnSpc>
            </a:pP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【注意】onPreExecute（），onPostExecute（）可以访问UI 组件，doInBackgroud()中不能访问UI组件。</a:t>
            </a:r>
            <a:endParaRPr lang="en-US" altLang="zh-CN" sz="1400"/>
          </a:p>
          <a:p>
            <a:pPr>
              <a:lnSpc>
                <a:spcPct val="150000"/>
              </a:lnSpc>
            </a:pPr>
            <a:endParaRPr lang="zh-CN" altLang="en-US" sz="1400"/>
          </a:p>
        </p:txBody>
      </p:sp>
      <p:grpSp>
        <p:nvGrpSpPr>
          <p:cNvPr id="28675" name="组合 7">
            <a:extLst>
              <a:ext uri="{FF2B5EF4-FFF2-40B4-BE49-F238E27FC236}">
                <a16:creationId xmlns:a16="http://schemas.microsoft.com/office/drawing/2014/main" id="{DD60031D-7B48-49DE-90CF-6E46C5BA3FB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71A059F-9208-4536-A108-10797E7EA7B2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C605003-91E0-4512-ADC4-4DE9AD2A9EF5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28678" name="TextBox 108">
            <a:extLst>
              <a:ext uri="{FF2B5EF4-FFF2-40B4-BE49-F238E27FC236}">
                <a16:creationId xmlns:a16="http://schemas.microsoft.com/office/drawing/2014/main" id="{340D1C86-F8A6-42EF-8135-97F9C5C5F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742950"/>
            <a:ext cx="309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en-US" altLang="zh-CN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5">
            <a:extLst>
              <a:ext uri="{FF2B5EF4-FFF2-40B4-BE49-F238E27FC236}">
                <a16:creationId xmlns:a16="http://schemas.microsoft.com/office/drawing/2014/main" id="{FFA5DEBF-47ED-4EA1-A32B-0D5295B51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【例</a:t>
            </a:r>
            <a:r>
              <a:rPr lang="en-US" altLang="zh-CN"/>
              <a:t>10.7</a:t>
            </a:r>
            <a:r>
              <a:rPr lang="zh-CN" altLang="en-US"/>
              <a:t>】使用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AsyncTask更新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</a:rPr>
              <a:t>UI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sync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</a:rPr>
              <a:t>T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ask_learning）</a:t>
            </a:r>
          </a:p>
        </p:txBody>
      </p:sp>
      <p:pic>
        <p:nvPicPr>
          <p:cNvPr id="29698" name="图片 6" descr="QQ截图20171105152800">
            <a:extLst>
              <a:ext uri="{FF2B5EF4-FFF2-40B4-BE49-F238E27FC236}">
                <a16:creationId xmlns:a16="http://schemas.microsoft.com/office/drawing/2014/main" id="{39F23ABA-669F-4AED-8913-3C3A06780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731838"/>
            <a:ext cx="23177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图片 7" descr="QQ截图20171105152737">
            <a:extLst>
              <a:ext uri="{FF2B5EF4-FFF2-40B4-BE49-F238E27FC236}">
                <a16:creationId xmlns:a16="http://schemas.microsoft.com/office/drawing/2014/main" id="{0EF5F34D-0389-4418-B56D-067B9CB68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3106738"/>
            <a:ext cx="6459537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文本框 1">
            <a:extLst>
              <a:ext uri="{FF2B5EF4-FFF2-40B4-BE49-F238E27FC236}">
                <a16:creationId xmlns:a16="http://schemas.microsoft.com/office/drawing/2014/main" id="{ABA1CDEE-6E38-4605-81AB-655216CB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1152525"/>
            <a:ext cx="4598987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latin typeface="黑体" panose="02010609060101010101" pitchFamily="49" charset="-122"/>
              </a:rPr>
              <a:t>更新进度条对话框，并在</a:t>
            </a:r>
            <a:r>
              <a:rPr lang="en-US" altLang="zh-CN" sz="2400">
                <a:latin typeface="黑体" panose="02010609060101010101" pitchFamily="49" charset="-122"/>
              </a:rPr>
              <a:t>LogCat</a:t>
            </a:r>
            <a:r>
              <a:rPr lang="zh-CN" altLang="en-US" sz="2400">
                <a:latin typeface="黑体" panose="02010609060101010101" pitchFamily="49" charset="-122"/>
              </a:rPr>
              <a:t>中观察线程。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5">
            <a:extLst>
              <a:ext uri="{FF2B5EF4-FFF2-40B4-BE49-F238E27FC236}">
                <a16:creationId xmlns:a16="http://schemas.microsoft.com/office/drawing/2014/main" id="{31109D34-3E38-4ECE-A193-D50B7B05D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【例</a:t>
            </a:r>
            <a:r>
              <a:rPr lang="en-US" altLang="zh-CN"/>
              <a:t>10.8</a:t>
            </a:r>
            <a:r>
              <a:rPr lang="zh-CN" altLang="en-US"/>
              <a:t>】使用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AsyncTask更新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UI</a:t>
            </a:r>
            <a:endParaRPr lang="zh-CN" altLang="en-US"/>
          </a:p>
        </p:txBody>
      </p:sp>
      <p:pic>
        <p:nvPicPr>
          <p:cNvPr id="30722" name="图片 6" descr="C:\Users\David\Pictures\QQ截图20171105180001.pngQQ截图20171105180001">
            <a:extLst>
              <a:ext uri="{FF2B5EF4-FFF2-40B4-BE49-F238E27FC236}">
                <a16:creationId xmlns:a16="http://schemas.microsoft.com/office/drawing/2014/main" id="{AC19F334-FF93-40A4-BDAF-B7C06E53C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693738"/>
            <a:ext cx="2433638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图片 7" descr="C:\Users\David\Pictures\QQ截图20171105175547.pngQQ截图20171105175547">
            <a:extLst>
              <a:ext uri="{FF2B5EF4-FFF2-40B4-BE49-F238E27FC236}">
                <a16:creationId xmlns:a16="http://schemas.microsoft.com/office/drawing/2014/main" id="{D328E50A-9A99-4FED-B77C-3FF2EB86C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2470150"/>
            <a:ext cx="4103687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文本框 1">
            <a:extLst>
              <a:ext uri="{FF2B5EF4-FFF2-40B4-BE49-F238E27FC236}">
                <a16:creationId xmlns:a16="http://schemas.microsoft.com/office/drawing/2014/main" id="{C7B63C68-6E6B-45F5-9C55-5EDBE7C02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693738"/>
            <a:ext cx="56102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>
                <a:latin typeface="黑体" panose="02010609060101010101" pitchFamily="49" charset="-122"/>
              </a:rPr>
              <a:t>上边是子进程时钟，下边是主进程时钟。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黑体" panose="02010609060101010101" pitchFamily="49" charset="-122"/>
              </a:rPr>
              <a:t>在不同时间、不同条件下点击，观察线程变化，进一步理解线程操作。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>
            <a:extLst>
              <a:ext uri="{FF2B5EF4-FFF2-40B4-BE49-F238E27FC236}">
                <a16:creationId xmlns:a16="http://schemas.microsoft.com/office/drawing/2014/main" id="{AE814B06-8F05-42C1-899B-E3B2CE2AD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AsyncTask使用注意事项</a:t>
            </a:r>
            <a:endParaRPr lang="zh-CN" altLang="en-US"/>
          </a:p>
        </p:txBody>
      </p:sp>
      <p:sp>
        <p:nvSpPr>
          <p:cNvPr id="31746" name="Text Box 4">
            <a:extLst>
              <a:ext uri="{FF2B5EF4-FFF2-40B4-BE49-F238E27FC236}">
                <a16:creationId xmlns:a16="http://schemas.microsoft.com/office/drawing/2014/main" id="{D8C3BA4E-D031-41C3-BE49-FD9AB7E6B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3" y="687388"/>
            <a:ext cx="9107487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/>
              <a:t>1.Handler需要和主线程交互，Handler内置于AsyncTask中，</a:t>
            </a:r>
            <a:r>
              <a:rPr lang="zh-CN" altLang="en-US" sz="1600">
                <a:solidFill>
                  <a:srgbClr val="0070C0"/>
                </a:solidFill>
              </a:rPr>
              <a:t>AsyncTask的创建必须在主线程</a:t>
            </a:r>
            <a:r>
              <a:rPr lang="zh-CN" altLang="en-US" sz="1600"/>
              <a:t>。</a:t>
            </a:r>
          </a:p>
          <a:p>
            <a:pPr>
              <a:lnSpc>
                <a:spcPct val="150000"/>
              </a:lnSpc>
            </a:pP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2.</a:t>
            </a:r>
            <a:r>
              <a:rPr lang="zh-CN" altLang="en-US" sz="1600">
                <a:solidFill>
                  <a:srgbClr val="0070C0"/>
                </a:solidFill>
              </a:rPr>
              <a:t>doInBackground(Params)方法</a:t>
            </a:r>
            <a:r>
              <a:rPr lang="zh-CN" altLang="en-US" sz="1600"/>
              <a:t>执行异步任务</a:t>
            </a:r>
            <a:r>
              <a:rPr lang="zh-CN" altLang="en-US" sz="1600">
                <a:solidFill>
                  <a:srgbClr val="0070C0"/>
                </a:solidFill>
              </a:rPr>
              <a:t>运行在子线程</a:t>
            </a:r>
            <a:r>
              <a:rPr lang="zh-CN" altLang="en-US" sz="1600"/>
              <a:t>中。</a:t>
            </a:r>
          </a:p>
          <a:p>
            <a:pPr>
              <a:lnSpc>
                <a:spcPct val="150000"/>
              </a:lnSpc>
            </a:pP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3.</a:t>
            </a:r>
            <a:r>
              <a:rPr lang="zh-CN" altLang="en-US" sz="1600">
                <a:solidFill>
                  <a:srgbClr val="0070C0"/>
                </a:solidFill>
              </a:rPr>
              <a:t>其他方法运行在主线程</a:t>
            </a:r>
            <a:r>
              <a:rPr lang="zh-CN" altLang="en-US" sz="1600"/>
              <a:t>中，可以操作UI组件。</a:t>
            </a:r>
          </a:p>
          <a:p>
            <a:pPr>
              <a:lnSpc>
                <a:spcPct val="150000"/>
              </a:lnSpc>
            </a:pP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4.一个AsyncTask任务只能被执行一次。</a:t>
            </a:r>
          </a:p>
          <a:p>
            <a:pPr>
              <a:lnSpc>
                <a:spcPct val="150000"/>
              </a:lnSpc>
            </a:pP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5.运行中可以</a:t>
            </a:r>
            <a:r>
              <a:rPr lang="zh-CN" altLang="en-US" sz="1600">
                <a:solidFill>
                  <a:srgbClr val="0070C0"/>
                </a:solidFill>
              </a:rPr>
              <a:t>随时调用cancel(boolean)方法取消任务</a:t>
            </a:r>
            <a:r>
              <a:rPr lang="zh-CN" altLang="en-US" sz="1600"/>
              <a:t>。</a:t>
            </a:r>
          </a:p>
          <a:p>
            <a:pPr>
              <a:lnSpc>
                <a:spcPct val="150000"/>
              </a:lnSpc>
            </a:pPr>
            <a:endParaRPr lang="en-US" altLang="zh-CN" sz="1600"/>
          </a:p>
          <a:p>
            <a:pPr>
              <a:lnSpc>
                <a:spcPct val="150000"/>
              </a:lnSpc>
            </a:pPr>
            <a:r>
              <a:rPr lang="en-US" altLang="zh-CN" sz="1600"/>
              <a:t>6.</a:t>
            </a:r>
            <a:r>
              <a:rPr lang="zh-CN" altLang="en-US" sz="1600"/>
              <a:t>不要手动的去调用AsyncTask的onPreExecute, doInBackground, publishProgress, onProgressUpdate, onPostExecute方法，这些都是由</a:t>
            </a:r>
            <a:r>
              <a:rPr lang="zh-CN" altLang="en-US" sz="1600">
                <a:solidFill>
                  <a:srgbClr val="0070C0"/>
                </a:solidFill>
              </a:rPr>
              <a:t>android系统自动调用</a:t>
            </a:r>
            <a:r>
              <a:rPr lang="zh-CN" altLang="en-US" sz="1600"/>
              <a:t>的。</a:t>
            </a:r>
          </a:p>
        </p:txBody>
      </p:sp>
      <p:grpSp>
        <p:nvGrpSpPr>
          <p:cNvPr id="31747" name="组合 7">
            <a:extLst>
              <a:ext uri="{FF2B5EF4-FFF2-40B4-BE49-F238E27FC236}">
                <a16:creationId xmlns:a16="http://schemas.microsoft.com/office/drawing/2014/main" id="{393C6F9A-03A1-4786-B626-61480F0CC52F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A1FFAD9-2062-47F2-A4A3-127DFA98B94A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14D2BC4-05C9-418F-BCBE-FB57C7A4E9EC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>
            <a:extLst>
              <a:ext uri="{FF2B5EF4-FFF2-40B4-BE49-F238E27FC236}">
                <a16:creationId xmlns:a16="http://schemas.microsoft.com/office/drawing/2014/main" id="{CAAEB424-5947-49A3-8906-BB23A3BF7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263" y="182563"/>
            <a:ext cx="7886700" cy="431800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Handler和AsyncTask</a:t>
            </a:r>
          </a:p>
        </p:txBody>
      </p:sp>
      <p:sp>
        <p:nvSpPr>
          <p:cNvPr id="25602" name="Text Box 4">
            <a:extLst>
              <a:ext uri="{FF2B5EF4-FFF2-40B4-BE49-F238E27FC236}">
                <a16:creationId xmlns:a16="http://schemas.microsoft.com/office/drawing/2014/main" id="{8DE1E498-4E1A-4A0F-B007-377A12F5CB10}"/>
              </a:ext>
            </a:extLst>
          </p:cNvPr>
          <p:cNvSpPr txBox="1"/>
          <p:nvPr/>
        </p:nvSpPr>
        <p:spPr>
          <a:xfrm>
            <a:off x="468313" y="614363"/>
            <a:ext cx="8102600" cy="4384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b="1" noProof="1">
                <a:solidFill>
                  <a:srgbClr val="FF0000"/>
                </a:solidFill>
              </a:rPr>
              <a:t>AsyncTask</a:t>
            </a:r>
            <a:endParaRPr lang="zh-CN" altLang="en-US" sz="2000" b="1" noProof="1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b="1" noProof="1">
                <a:solidFill>
                  <a:srgbClr val="0070C0"/>
                </a:solidFill>
              </a:rPr>
              <a:t>Handler使用方式的一种封装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b="1" noProof="1">
                <a:solidFill>
                  <a:srgbClr val="0070C0"/>
                </a:solidFill>
              </a:rPr>
              <a:t>灵活程度受到限制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b="1" noProof="1">
                <a:solidFill>
                  <a:srgbClr val="0070C0"/>
                </a:solidFill>
              </a:rPr>
              <a:t>较Handler，其使用更为简单、安全、轻巧。</a:t>
            </a:r>
          </a:p>
          <a:p>
            <a:pPr indent="457200">
              <a:lnSpc>
                <a:spcPct val="150000"/>
              </a:lnSpc>
            </a:pPr>
            <a:endParaRPr lang="zh-CN" altLang="en-US" sz="2000" b="1" noProof="1">
              <a:solidFill>
                <a:srgbClr val="0070C0"/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b="1" noProof="1">
                <a:solidFill>
                  <a:srgbClr val="FF0000"/>
                </a:solidFill>
              </a:rPr>
              <a:t>Handler</a:t>
            </a:r>
            <a:endParaRPr lang="zh-CN" altLang="en-US" sz="2000" b="1" noProof="1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b="1" noProof="1">
                <a:solidFill>
                  <a:srgbClr val="0070C0"/>
                </a:solidFill>
              </a:rPr>
              <a:t>比AsyncTask灵活，没有太多限制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b="1" noProof="1">
                <a:solidFill>
                  <a:srgbClr val="0070C0"/>
                </a:solidFill>
              </a:rPr>
              <a:t>一般使用在频繁执行任务和刷新操作中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b="1" noProof="1">
                <a:solidFill>
                  <a:srgbClr val="0070C0"/>
                </a:solidFill>
              </a:rPr>
              <a:t>较AsyncTask而言它更适合在一个大量耗时的任务场合中使用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b="1" noProof="1">
                <a:solidFill>
                  <a:srgbClr val="0070C0"/>
                </a:solidFill>
              </a:rPr>
              <a:t>具有一定的线程不安全性。</a:t>
            </a:r>
          </a:p>
        </p:txBody>
      </p:sp>
      <p:grpSp>
        <p:nvGrpSpPr>
          <p:cNvPr id="32771" name="组合 7">
            <a:extLst>
              <a:ext uri="{FF2B5EF4-FFF2-40B4-BE49-F238E27FC236}">
                <a16:creationId xmlns:a16="http://schemas.microsoft.com/office/drawing/2014/main" id="{1230BB23-03A5-4DE5-A86B-EFAE582A1EB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A186795-CE65-4EF5-831A-5119CFB4EB2F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6849954-CC8A-4467-AEEE-9A3C71160DD4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>
            <a:extLst>
              <a:ext uri="{FF2B5EF4-FFF2-40B4-BE49-F238E27FC236}">
                <a16:creationId xmlns:a16="http://schemas.microsoft.com/office/drawing/2014/main" id="{229521B0-AA26-48EE-A0F3-65A3AF2A9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10.3 Application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6" name="Text Box 4">
            <a:extLst>
              <a:ext uri="{FF2B5EF4-FFF2-40B4-BE49-F238E27FC236}">
                <a16:creationId xmlns:a16="http://schemas.microsoft.com/office/drawing/2014/main" id="{3B46B062-8837-47AB-A90D-7808E0621A68}"/>
              </a:ext>
            </a:extLst>
          </p:cNvPr>
          <p:cNvSpPr txBox="1"/>
          <p:nvPr/>
        </p:nvSpPr>
        <p:spPr>
          <a:xfrm>
            <a:off x="19050" y="1217613"/>
            <a:ext cx="8943975" cy="27066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noProof="1"/>
              <a:t>程序启动时除去后台内核资源分配等操作外，</a:t>
            </a:r>
            <a:r>
              <a:rPr lang="zh-CN" altLang="en-US" sz="2000" noProof="1">
                <a:solidFill>
                  <a:srgbClr val="0070C0"/>
                </a:solidFill>
              </a:rPr>
              <a:t>最先被调用的是Application类</a:t>
            </a:r>
            <a:r>
              <a:rPr lang="zh-CN" altLang="en-US" sz="2000" noProof="1"/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noProof="1"/>
              <a:t>一个应用中可以不包含任何组件，但是</a:t>
            </a:r>
            <a:r>
              <a:rPr lang="zh-CN" altLang="en-US" sz="2000" noProof="1">
                <a:solidFill>
                  <a:srgbClr val="0070C0"/>
                </a:solidFill>
              </a:rPr>
              <a:t>不能不包含Application</a:t>
            </a:r>
            <a:r>
              <a:rPr lang="zh-CN" altLang="en-US" sz="2000" noProof="1"/>
              <a:t>。</a:t>
            </a:r>
            <a:endParaRPr lang="en-US" altLang="zh-CN" sz="2000" noProof="1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noProof="1"/>
              <a:t>应用程序的</a:t>
            </a:r>
            <a:r>
              <a:rPr lang="en-US" altLang="zh-CN" sz="2000" noProof="1"/>
              <a:t>Activity</a:t>
            </a:r>
            <a:r>
              <a:rPr lang="zh-CN" altLang="en-US" sz="2000" noProof="1"/>
              <a:t>等组件可以有多个，但是</a:t>
            </a:r>
            <a:r>
              <a:rPr lang="zh-CN" altLang="en-US" sz="2000" noProof="1">
                <a:solidFill>
                  <a:srgbClr val="0070C0"/>
                </a:solidFill>
              </a:rPr>
              <a:t>Application只有一个。</a:t>
            </a:r>
            <a:endParaRPr lang="zh-CN" altLang="en-US" sz="2000" noProof="1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noProof="1"/>
              <a:t>应用开发过程中所需的</a:t>
            </a:r>
            <a:r>
              <a:rPr lang="zh-CN" altLang="en-US" sz="2000" noProof="1">
                <a:solidFill>
                  <a:srgbClr val="0070C0"/>
                </a:solidFill>
              </a:rPr>
              <a:t>全局变量及其操作就可存放在Application类</a:t>
            </a:r>
            <a:r>
              <a:rPr lang="zh-CN" altLang="en-US" sz="2000" noProof="1"/>
              <a:t>中。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en-US" altLang="zh-CN" sz="2000" noProof="1"/>
              <a:t>Application</a:t>
            </a:r>
            <a:r>
              <a:rPr lang="zh-CN" altLang="en-US" sz="2000" noProof="1"/>
              <a:t>是继承自</a:t>
            </a:r>
            <a:r>
              <a:rPr lang="en-US" altLang="zh-CN" sz="2000" noProof="1"/>
              <a:t>Context</a:t>
            </a:r>
            <a:r>
              <a:rPr lang="zh-CN" altLang="en-US" sz="2000" noProof="1"/>
              <a:t>的，说明它</a:t>
            </a:r>
            <a:r>
              <a:rPr lang="zh-CN" altLang="en-US" sz="2000" noProof="1">
                <a:solidFill>
                  <a:srgbClr val="0070C0"/>
                </a:solidFill>
              </a:rPr>
              <a:t>具备了上下文属性</a:t>
            </a:r>
            <a:r>
              <a:rPr lang="zh-CN" altLang="en-US" sz="2000" noProof="1"/>
              <a:t>。</a:t>
            </a:r>
          </a:p>
          <a:p>
            <a:pPr indent="457200"/>
            <a:endParaRPr lang="zh-CN" altLang="en-US" sz="2000" noProof="1"/>
          </a:p>
        </p:txBody>
      </p:sp>
      <p:grpSp>
        <p:nvGrpSpPr>
          <p:cNvPr id="33795" name="组合 11">
            <a:extLst>
              <a:ext uri="{FF2B5EF4-FFF2-40B4-BE49-F238E27FC236}">
                <a16:creationId xmlns:a16="http://schemas.microsoft.com/office/drawing/2014/main" id="{9CF42C58-EB93-47B2-B5F2-5721335877B1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2FCA1B0-2F18-4B65-810E-6C87D1123DB3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9306A23-E3E0-47F3-A11F-96D134419CF9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33798" name="TextBox 108">
            <a:extLst>
              <a:ext uri="{FF2B5EF4-FFF2-40B4-BE49-F238E27FC236}">
                <a16:creationId xmlns:a16="http://schemas.microsoft.com/office/drawing/2014/main" id="{FCF327A0-52F7-45CA-B2A6-C38BC35CB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309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en-US" altLang="zh-CN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>
            <a:extLst>
              <a:ext uri="{FF2B5EF4-FFF2-40B4-BE49-F238E27FC236}">
                <a16:creationId xmlns:a16="http://schemas.microsoft.com/office/drawing/2014/main" id="{F4509047-98D0-4391-8BA3-4CCF73B7D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2.</a:t>
            </a:r>
            <a:r>
              <a:rPr lang="zh-CN" altLang="en-US">
                <a:latin typeface="Arial" panose="020B0604020202020204" pitchFamily="34" charset="0"/>
              </a:rPr>
              <a:t>  如何使用Application</a:t>
            </a:r>
            <a:endParaRPr lang="zh-CN" altLang="en-US"/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0E4401B3-47F4-44E7-90F6-E0ACFBF97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" y="774700"/>
            <a:ext cx="9131300" cy="3738563"/>
          </a:xfrm>
          <a:prstGeom prst="rect">
            <a:avLst/>
          </a:prstGeom>
          <a:noFill/>
          <a:ln w="9525" cmpd="sng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lang="zh-CN" altLang="en-US" sz="2000" noProof="1">
                <a:latin typeface="+mn-lt"/>
                <a:ea typeface="+mn-ea"/>
              </a:rPr>
              <a:t>（1）创建一个类xxx继承自Application；</a:t>
            </a:r>
            <a:endParaRPr lang="zh-CN" altLang="en-US" sz="2000" noProof="1"/>
          </a:p>
          <a:p>
            <a:pPr fontAlgn="auto">
              <a:lnSpc>
                <a:spcPct val="150000"/>
              </a:lnSpc>
              <a:defRPr/>
            </a:pPr>
            <a:r>
              <a:rPr lang="zh-CN" altLang="en-US" sz="2000" noProof="1">
                <a:latin typeface="+mn-lt"/>
                <a:ea typeface="+mn-ea"/>
              </a:rPr>
              <a:t>（2）在&lt;Application  android:name=“.xxx”&gt;&lt;/Application&gt;配置Application。</a:t>
            </a:r>
          </a:p>
          <a:p>
            <a:pPr fontAlgn="auto">
              <a:lnSpc>
                <a:spcPct val="150000"/>
              </a:lnSpc>
              <a:defRPr/>
            </a:pPr>
            <a:endParaRPr lang="zh-CN" altLang="en-US" sz="2000" noProof="1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noProof="1">
                <a:latin typeface="+mn-lt"/>
                <a:ea typeface="+mn-ea"/>
              </a:rPr>
              <a:t>onCreate()：开始创建时就被调用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noProof="1">
                <a:latin typeface="+mn-lt"/>
                <a:ea typeface="+mn-ea"/>
              </a:rPr>
              <a:t>onTerminate()：停止时被调用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noProof="1">
                <a:latin typeface="+mn-lt"/>
                <a:ea typeface="+mn-ea"/>
              </a:rPr>
              <a:t>onConfigurationChanged()：配置发生改变时被调用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noProof="1">
                <a:latin typeface="+mn-lt"/>
                <a:ea typeface="+mn-ea"/>
              </a:rPr>
              <a:t>onLowMemory()：低内存时被调用</a:t>
            </a:r>
            <a:endParaRPr lang="zh-CN" altLang="en-US" sz="1400" noProof="1"/>
          </a:p>
          <a:p>
            <a:pPr fontAlgn="auto">
              <a:lnSpc>
                <a:spcPct val="150000"/>
              </a:lnSpc>
              <a:defRPr/>
            </a:pPr>
            <a:endParaRPr lang="zh-CN" altLang="en-US" sz="1400" noProof="1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  <a:defRPr/>
            </a:pPr>
            <a:r>
              <a:rPr lang="zh-CN" altLang="en-US" sz="1400" noProof="1">
                <a:latin typeface="+mn-lt"/>
                <a:ea typeface="+mn-ea"/>
                <a:sym typeface="+mn-ea"/>
              </a:rPr>
              <a:t>程序在启动的时候就会先调用Application然后才调用其他组件。</a:t>
            </a:r>
            <a:endParaRPr lang="zh-CN" altLang="en-US" sz="1400" noProof="1"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  <a:defRPr/>
            </a:pPr>
            <a:endParaRPr lang="zh-CN" altLang="en-US" sz="1400" noProof="1">
              <a:latin typeface="+mn-lt"/>
              <a:ea typeface="+mn-ea"/>
            </a:endParaRPr>
          </a:p>
        </p:txBody>
      </p:sp>
      <p:grpSp>
        <p:nvGrpSpPr>
          <p:cNvPr id="34819" name="组合 7">
            <a:extLst>
              <a:ext uri="{FF2B5EF4-FFF2-40B4-BE49-F238E27FC236}">
                <a16:creationId xmlns:a16="http://schemas.microsoft.com/office/drawing/2014/main" id="{3B29803B-FB6E-41E3-B378-6F92218DBD6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9FB77EE-EB4E-4CCB-BAA4-991324105A90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CF69EBA-67CF-43EA-B52A-8470C5370A58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34822" name="TextBox 108">
            <a:extLst>
              <a:ext uri="{FF2B5EF4-FFF2-40B4-BE49-F238E27FC236}">
                <a16:creationId xmlns:a16="http://schemas.microsoft.com/office/drawing/2014/main" id="{53F3E290-8282-4466-9E33-ABD9B03DA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309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en-US" altLang="zh-CN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>
            <a:extLst>
              <a:ext uri="{FF2B5EF4-FFF2-40B4-BE49-F238E27FC236}">
                <a16:creationId xmlns:a16="http://schemas.microsoft.com/office/drawing/2014/main" id="{38A357AE-427D-4B2F-BFB5-178FFC113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10.3 </a:t>
            </a:r>
            <a:r>
              <a:rPr lang="en-US" altLang="zh-CN">
                <a:latin typeface="Calibri" panose="020F0502020204030204" pitchFamily="34" charset="0"/>
                <a:ea typeface="宋体" panose="02010600030101010101" pitchFamily="2" charset="-122"/>
              </a:rPr>
              <a:t>Application</a:t>
            </a:r>
            <a:endParaRPr lang="zh-CN" altLang="en-US"/>
          </a:p>
        </p:txBody>
      </p:sp>
      <p:sp>
        <p:nvSpPr>
          <p:cNvPr id="35842" name="Text Box 4">
            <a:extLst>
              <a:ext uri="{FF2B5EF4-FFF2-40B4-BE49-F238E27FC236}">
                <a16:creationId xmlns:a16="http://schemas.microsoft.com/office/drawing/2014/main" id="{9410C0D5-4D26-48E0-8D16-7D516FA6E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738188"/>
            <a:ext cx="7958137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/>
              <a:t>Application设置的属性或变量具有全局性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设置&lt;Application android:Theme=“@android:style/Theme.NoTitleBar”&gt;</a:t>
            </a:r>
          </a:p>
          <a:p>
            <a:pPr>
              <a:lnSpc>
                <a:spcPct val="150000"/>
              </a:lnSpc>
            </a:pPr>
            <a:r>
              <a:rPr lang="zh-CN" altLang="en-US" sz="1400"/>
              <a:t>在Activity没有设置Theme的时候，所有的Activity都将遵循Application的主题。</a:t>
            </a:r>
            <a:endParaRPr lang="zh-CN" altLang="zh-CN" sz="1400"/>
          </a:p>
        </p:txBody>
      </p:sp>
      <p:grpSp>
        <p:nvGrpSpPr>
          <p:cNvPr id="35843" name="组合 7">
            <a:extLst>
              <a:ext uri="{FF2B5EF4-FFF2-40B4-BE49-F238E27FC236}">
                <a16:creationId xmlns:a16="http://schemas.microsoft.com/office/drawing/2014/main" id="{B69CAEA4-E459-455D-B746-28EF7BA95EB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CF7B32F-F665-4AD3-8B39-E246AD2A9005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C02899F-8D17-4433-92A3-4AED0BF09095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35846" name="TextBox 108">
            <a:extLst>
              <a:ext uri="{FF2B5EF4-FFF2-40B4-BE49-F238E27FC236}">
                <a16:creationId xmlns:a16="http://schemas.microsoft.com/office/drawing/2014/main" id="{632AA39A-BF2F-4AD5-88D1-7C6F4B862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309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en-US" altLang="zh-CN">
              <a:solidFill>
                <a:srgbClr val="000000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C0792A1-46C3-475B-9F6C-94663225B312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500313"/>
          <a:ext cx="7561262" cy="2303462"/>
        </p:xfrm>
        <a:graphic>
          <a:graphicData uri="http://schemas.openxmlformats.org/drawingml/2006/table">
            <a:tbl>
              <a:tblPr/>
              <a:tblGrid>
                <a:gridCol w="7561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34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// </a:t>
                      </a:r>
                      <a:r>
                        <a:rPr lang="zh-CN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配置</a:t>
                      </a:r>
                      <a:r>
                        <a:rPr lang="en-US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Application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&lt;application 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 	</a:t>
                      </a:r>
                      <a:r>
                        <a:rPr lang="fr-FR" sz="1800" b="1" kern="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android:theme="@android:style/Theme.NoTitleBar"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 	android:icon="@drawable/icon" 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 	android:label="@string/app_name"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 	</a:t>
                      </a:r>
                      <a:r>
                        <a:rPr lang="en-US" sz="1800" kern="0" dirty="0" err="1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android:name</a:t>
                      </a:r>
                      <a:r>
                        <a:rPr lang="en-US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=".</a:t>
                      </a:r>
                      <a:r>
                        <a:rPr lang="en-US" sz="1800" kern="0" dirty="0" err="1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application.ClientApplication</a:t>
                      </a:r>
                      <a:r>
                        <a:rPr lang="en-US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" </a:t>
                      </a:r>
                      <a:endParaRPr lang="zh-CN" sz="1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 &gt;</a:t>
                      </a:r>
                    </a:p>
                  </a:txBody>
                  <a:tcPr marL="26412" marR="264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5">
            <a:extLst>
              <a:ext uri="{FF2B5EF4-FFF2-40B4-BE49-F238E27FC236}">
                <a16:creationId xmlns:a16="http://schemas.microsoft.com/office/drawing/2014/main" id="{0F7A1D53-7A70-47BF-971A-CF691BB29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【例</a:t>
            </a:r>
            <a:r>
              <a:rPr lang="en-US" altLang="zh-CN"/>
              <a:t>10.9</a:t>
            </a:r>
            <a:r>
              <a:rPr lang="zh-CN" altLang="en-US"/>
              <a:t>】</a:t>
            </a:r>
            <a:r>
              <a:rPr lang="en-US" altLang="zh-CN"/>
              <a:t>application 传递数据 &amp; 生命周期</a:t>
            </a:r>
          </a:p>
        </p:txBody>
      </p:sp>
      <p:sp>
        <p:nvSpPr>
          <p:cNvPr id="36866" name="文本框 6">
            <a:extLst>
              <a:ext uri="{FF2B5EF4-FFF2-40B4-BE49-F238E27FC236}">
                <a16:creationId xmlns:a16="http://schemas.microsoft.com/office/drawing/2014/main" id="{CA6052A8-7A78-4047-A312-459BD25BF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3613150"/>
            <a:ext cx="5294312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>
                <a:latin typeface="黑体" panose="02010609060101010101" pitchFamily="49" charset="-122"/>
              </a:rPr>
              <a:t>一个程序可以有多个入口。如果设置两个，且category都是android.intent.category.LAUNCHER，那么手机中就会出现两个快捷方式，也就是两个程序的入口，但进去以后打开的第一个页不同。category设置成其他的话，就会只出现一个。</a:t>
            </a:r>
          </a:p>
        </p:txBody>
      </p:sp>
      <p:pic>
        <p:nvPicPr>
          <p:cNvPr id="36867" name="图片 7" descr="QQ截图20171105231756">
            <a:extLst>
              <a:ext uri="{FF2B5EF4-FFF2-40B4-BE49-F238E27FC236}">
                <a16:creationId xmlns:a16="http://schemas.microsoft.com/office/drawing/2014/main" id="{25952B7A-F587-4BA7-A8E8-DDADF2DEB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3" y="762000"/>
            <a:ext cx="23114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文本框 8">
            <a:extLst>
              <a:ext uri="{FF2B5EF4-FFF2-40B4-BE49-F238E27FC236}">
                <a16:creationId xmlns:a16="http://schemas.microsoft.com/office/drawing/2014/main" id="{36269CBC-9759-4174-9FE7-2B8CE4DA3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1068388"/>
            <a:ext cx="56054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同时打开三个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前两个测试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共享数据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第三个测试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5">
            <a:extLst>
              <a:ext uri="{FF2B5EF4-FFF2-40B4-BE49-F238E27FC236}">
                <a16:creationId xmlns:a16="http://schemas.microsoft.com/office/drawing/2014/main" id="{0C12EE36-C3E2-4521-A352-817F173E6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发布客户端工程 </a:t>
            </a:r>
            <a:r>
              <a:rPr lang="en-US" altLang="zh-CN"/>
              <a:t>| APK</a:t>
            </a:r>
            <a:r>
              <a:rPr lang="zh-CN" altLang="en-US"/>
              <a:t>签名 </a:t>
            </a:r>
            <a:endParaRPr lang="en-US" altLang="zh-CN"/>
          </a:p>
        </p:txBody>
      </p:sp>
      <p:sp>
        <p:nvSpPr>
          <p:cNvPr id="37890" name="文本框 6">
            <a:extLst>
              <a:ext uri="{FF2B5EF4-FFF2-40B4-BE49-F238E27FC236}">
                <a16:creationId xmlns:a16="http://schemas.microsoft.com/office/drawing/2014/main" id="{2AAF5528-9C5B-4E63-9BE7-E247CD52A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681038"/>
            <a:ext cx="9051925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apk签名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所有的Android应用程序都要求开发人员用一个证书进行数字签名，Android系统不会安装没有进行签名的应用程序。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在应用程序开发期间，由于是以</a:t>
            </a:r>
            <a:r>
              <a:rPr lang="zh-CN" altLang="en-US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Debug调试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模式编译的，因此IDE(ADT)根据会自动用默认的密钥和证书来进行签名。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发布模式编译时，apk文件就不会得到自动签名，这样就需要进行</a:t>
            </a:r>
            <a:r>
              <a:rPr lang="zh-CN" altLang="en-US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手工签名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Studio中apk签名打包步骤：课本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P238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：http://www.jianshu.com/p/bb681879a291</a:t>
            </a:r>
          </a:p>
          <a:p>
            <a:pPr>
              <a:lnSpc>
                <a:spcPct val="150000"/>
              </a:lnSpc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也可以用第三方工具签名、发布。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>
            <a:extLst>
              <a:ext uri="{FF2B5EF4-FFF2-40B4-BE49-F238E27FC236}">
                <a16:creationId xmlns:a16="http://schemas.microsoft.com/office/drawing/2014/main" id="{EBCF8A44-B6D0-4EA1-8EFE-D2A76E91F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04788"/>
            <a:ext cx="7886700" cy="431800"/>
          </a:xfrm>
        </p:spPr>
        <p:txBody>
          <a:bodyPr/>
          <a:lstStyle/>
          <a:p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线程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 thread </a:t>
            </a:r>
          </a:p>
        </p:txBody>
      </p:sp>
      <p:sp>
        <p:nvSpPr>
          <p:cNvPr id="11266" name="Text Box 4">
            <a:extLst>
              <a:ext uri="{FF2B5EF4-FFF2-40B4-BE49-F238E27FC236}">
                <a16:creationId xmlns:a16="http://schemas.microsoft.com/office/drawing/2014/main" id="{1C79AA61-A38F-4CA0-90DE-C0B00F37B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688975"/>
            <a:ext cx="8713788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/>
              <a:t>线程是进程中的一个实体</a:t>
            </a:r>
            <a:r>
              <a:rPr lang="zh-CN" altLang="en-US" sz="1400"/>
              <a:t>，是CPU调度和分派的基本单位,它是比进程更小的能独立运行的基本单位。</a:t>
            </a:r>
          </a:p>
          <a:p>
            <a:pPr>
              <a:lnSpc>
                <a:spcPct val="150000"/>
              </a:lnSpc>
            </a:pPr>
            <a:endParaRPr lang="zh-CN" altLang="en-US" sz="14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</a:rPr>
              <a:t>主线程（Main Thread）</a:t>
            </a:r>
          </a:p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chemeClr val="tx2"/>
                </a:solidFill>
              </a:rPr>
              <a:t>程序第一次启动时，Android会同时启动一条主线程</a:t>
            </a:r>
          </a:p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chemeClr val="tx2"/>
                </a:solidFill>
              </a:rPr>
              <a:t>主线程主要负责处理与UI相关的事件，所以主线程又叫UI线程</a:t>
            </a:r>
          </a:p>
          <a:p>
            <a:pPr>
              <a:lnSpc>
                <a:spcPct val="150000"/>
              </a:lnSpc>
            </a:pPr>
            <a:endParaRPr lang="zh-CN" altLang="en-US" sz="1400" b="1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</a:rPr>
              <a:t>子线程（Worker Thread）</a:t>
            </a:r>
          </a:p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chemeClr val="tx2"/>
                </a:solidFill>
              </a:rPr>
              <a:t>除了UI线程外的线程都叫子线程</a:t>
            </a:r>
          </a:p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chemeClr val="tx2"/>
                </a:solidFill>
              </a:rPr>
              <a:t>负责一些比较耗时的操作(联网、取数据、SD卡数据加载等操作)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grpSp>
        <p:nvGrpSpPr>
          <p:cNvPr id="11267" name="组合 7">
            <a:extLst>
              <a:ext uri="{FF2B5EF4-FFF2-40B4-BE49-F238E27FC236}">
                <a16:creationId xmlns:a16="http://schemas.microsoft.com/office/drawing/2014/main" id="{E28BE2AE-A981-4813-A4C4-07C0C4B35370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18CB490-3A76-410E-AC7D-11C74DBC9C62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8164A8-7068-41C1-9207-3C4D8ED1C764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>
            <a:extLst>
              <a:ext uri="{FF2B5EF4-FFF2-40B4-BE49-F238E27FC236}">
                <a16:creationId xmlns:a16="http://schemas.microsoft.com/office/drawing/2014/main" id="{8B5BE9EE-C2E2-476C-B888-0D80FA97F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3A1A216-0B8E-456E-8B33-A404814C59AF}"/>
              </a:ext>
            </a:extLst>
          </p:cNvPr>
          <p:cNvSpPr txBox="1">
            <a:spLocks noChangeArrowheads="1"/>
          </p:cNvSpPr>
          <p:nvPr/>
        </p:nvSpPr>
        <p:spPr bwMode="auto">
          <a:xfrm rot="-240000">
            <a:off x="3871913" y="2230438"/>
            <a:ext cx="32146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4000" b="1">
                <a:solidFill>
                  <a:srgbClr val="6366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rgbClr val="6366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>
              <a:solidFill>
                <a:srgbClr val="6366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4">
            <a:extLst>
              <a:ext uri="{FF2B5EF4-FFF2-40B4-BE49-F238E27FC236}">
                <a16:creationId xmlns:a16="http://schemas.microsoft.com/office/drawing/2014/main" id="{6819AC79-DE01-40AC-9ED3-FFD6DAE68745}"/>
              </a:ext>
            </a:extLst>
          </p:cNvPr>
          <p:cNvSpPr txBox="1"/>
          <p:nvPr/>
        </p:nvSpPr>
        <p:spPr>
          <a:xfrm>
            <a:off x="430213" y="987425"/>
            <a:ext cx="8245475" cy="3646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b="1" noProof="1"/>
              <a:t>一个Android应用只能存在一个进程，但是</a:t>
            </a:r>
            <a:r>
              <a:rPr lang="zh-CN" altLang="en-US" sz="2000" b="1" noProof="1">
                <a:solidFill>
                  <a:srgbClr val="0070C0"/>
                </a:solidFill>
              </a:rPr>
              <a:t>可以存在多个线程</a:t>
            </a:r>
            <a:r>
              <a:rPr lang="zh-CN" altLang="en-US" sz="2000" b="1" noProof="1"/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endParaRPr lang="zh-CN" altLang="en-US" sz="1400" b="1" noProof="1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b="1" noProof="1">
                <a:sym typeface="+mn-ea"/>
              </a:rPr>
              <a:t>在开发Android应用时必须遵守</a:t>
            </a:r>
            <a:r>
              <a:rPr lang="zh-CN" altLang="en-US" sz="2000" noProof="1">
                <a:solidFill>
                  <a:srgbClr val="0070C0"/>
                </a:solidFill>
                <a:sym typeface="+mn-ea"/>
              </a:rPr>
              <a:t>单线程模型</a:t>
            </a:r>
            <a:r>
              <a:rPr lang="zh-CN" altLang="en-US" sz="2000" b="1" noProof="1">
                <a:sym typeface="+mn-ea"/>
              </a:rPr>
              <a:t>的原则： </a:t>
            </a:r>
            <a:endParaRPr lang="zh-CN" altLang="en-US" sz="2000" b="1" noProof="1"/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1" noProof="1">
                <a:sym typeface="+mn-ea"/>
              </a:rPr>
              <a:t>Android UI操作并不是线程安全的并且这些操作必须在UI线程中执行。</a:t>
            </a:r>
            <a:endParaRPr lang="zh-CN" altLang="en-US" sz="2000" b="1" noProof="1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endParaRPr lang="zh-CN" altLang="en-US" sz="2000" b="1" noProof="1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b="1" noProof="1"/>
              <a:t>合理的应用线程可以</a:t>
            </a:r>
            <a:r>
              <a:rPr lang="zh-CN" altLang="en-US" sz="2000" b="1" noProof="1">
                <a:solidFill>
                  <a:srgbClr val="0070C0"/>
                </a:solidFill>
              </a:rPr>
              <a:t>提高系统资源的利用率</a:t>
            </a:r>
            <a:r>
              <a:rPr lang="zh-CN" altLang="en-US" sz="2000" b="1" noProof="1"/>
              <a:t>，提高应用的质量，给用户更好的体验。应该理解并熟练掌握线程知识。</a:t>
            </a:r>
          </a:p>
          <a:p>
            <a:pPr>
              <a:lnSpc>
                <a:spcPct val="150000"/>
              </a:lnSpc>
            </a:pPr>
            <a:endParaRPr lang="zh-CN" altLang="en-US" sz="2000" b="1" noProof="1"/>
          </a:p>
        </p:txBody>
      </p:sp>
      <p:grpSp>
        <p:nvGrpSpPr>
          <p:cNvPr id="12290" name="组合 7">
            <a:extLst>
              <a:ext uri="{FF2B5EF4-FFF2-40B4-BE49-F238E27FC236}">
                <a16:creationId xmlns:a16="http://schemas.microsoft.com/office/drawing/2014/main" id="{8886F04C-BA80-4D67-8BA0-9814040DB56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067D1E0-69B4-4CAD-98EF-8DC6D9A63452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4043BBD-542D-4042-908D-B5E86DA82AE5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12293" name="TextBox 108">
            <a:extLst>
              <a:ext uri="{FF2B5EF4-FFF2-40B4-BE49-F238E27FC236}">
                <a16:creationId xmlns:a16="http://schemas.microsoft.com/office/drawing/2014/main" id="{F79F239D-271F-434A-8833-EFCF76FF0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639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线程</a:t>
            </a:r>
          </a:p>
        </p:txBody>
      </p:sp>
    </p:spTree>
    <p:custDataLst>
      <p:tags r:id="rId1"/>
    </p:custDataLst>
  </p:cSld>
  <p:clrMapOvr>
    <a:masterClrMapping/>
  </p:clrMapOvr>
  <p:transition spd="slow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5">
            <a:extLst>
              <a:ext uri="{FF2B5EF4-FFF2-40B4-BE49-F238E27FC236}">
                <a16:creationId xmlns:a16="http://schemas.microsoft.com/office/drawing/2014/main" id="{26E4A277-D6BE-4B3D-85E5-833F283DE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3967162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/>
              <a:t>的表示方法</a:t>
            </a:r>
          </a:p>
        </p:txBody>
      </p:sp>
      <p:sp>
        <p:nvSpPr>
          <p:cNvPr id="13314" name="文本框 6">
            <a:extLst>
              <a:ext uri="{FF2B5EF4-FFF2-40B4-BE49-F238E27FC236}">
                <a16:creationId xmlns:a16="http://schemas.microsoft.com/office/drawing/2014/main" id="{B4B7CBEA-C395-4B7A-90A0-1E7812B18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" y="663575"/>
            <a:ext cx="8897938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70C0"/>
                </a:solidFill>
              </a:rPr>
              <a:t>class MyThread extends Thread{//1 继承Thread方式</a:t>
            </a:r>
          </a:p>
          <a:p>
            <a:r>
              <a:rPr lang="zh-CN" altLang="en-US" b="1">
                <a:solidFill>
                  <a:srgbClr val="0070C0"/>
                </a:solidFill>
              </a:rPr>
              <a:t>        @Override</a:t>
            </a:r>
          </a:p>
          <a:p>
            <a:r>
              <a:rPr lang="zh-CN" altLang="en-US" b="1">
                <a:solidFill>
                  <a:srgbClr val="0070C0"/>
                </a:solidFill>
              </a:rPr>
              <a:t>        public void run(){ }</a:t>
            </a:r>
          </a:p>
          <a:p>
            <a:r>
              <a:rPr lang="zh-CN" altLang="en-US" b="1">
                <a:solidFill>
                  <a:srgbClr val="0070C0"/>
                </a:solidFill>
              </a:rPr>
              <a:t>    }</a:t>
            </a:r>
          </a:p>
          <a:p>
            <a:r>
              <a:rPr lang="zh-CN" altLang="en-US" b="1">
                <a:solidFill>
                  <a:srgbClr val="0070C0"/>
                </a:solidFill>
              </a:rPr>
              <a:t>new MyThread().start();</a:t>
            </a:r>
            <a:r>
              <a:rPr lang="zh-CN" altLang="en-US" b="1">
                <a:solidFill>
                  <a:srgbClr val="0070C0"/>
                </a:solidFill>
                <a:sym typeface="黑体" panose="02010609060101010101" pitchFamily="49" charset="-122"/>
              </a:rPr>
              <a:t>//第1种线程定义的启动方法</a:t>
            </a:r>
          </a:p>
          <a:p>
            <a:r>
              <a:rPr lang="zh-CN" altLang="en-US" b="1"/>
              <a:t>class MyThread2 implements Runnable{//2 继承Runnable接口方式</a:t>
            </a:r>
          </a:p>
          <a:p>
            <a:r>
              <a:rPr lang="zh-CN" altLang="en-US" b="1"/>
              <a:t>        @Override</a:t>
            </a:r>
          </a:p>
          <a:p>
            <a:r>
              <a:rPr lang="zh-CN" altLang="en-US" b="1"/>
              <a:t>        public void run() {}</a:t>
            </a:r>
          </a:p>
          <a:p>
            <a:r>
              <a:rPr lang="zh-CN" altLang="en-US" b="1"/>
              <a:t>    }</a:t>
            </a:r>
          </a:p>
          <a:p>
            <a:r>
              <a:rPr lang="zh-CN" altLang="en-US" b="1"/>
              <a:t>MyThread2 myThread2 = new MyThread2();//第2种线程定义的启动方法</a:t>
            </a:r>
          </a:p>
          <a:p>
            <a:r>
              <a:rPr lang="zh-CN" altLang="en-US" b="1"/>
              <a:t>new Thread(myThread2).start();   </a:t>
            </a:r>
            <a:r>
              <a:rPr lang="zh-CN" altLang="en-US" b="1">
                <a:solidFill>
                  <a:srgbClr val="FF0000"/>
                </a:solidFill>
              </a:rPr>
              <a:t>    </a:t>
            </a:r>
          </a:p>
          <a:p>
            <a:r>
              <a:rPr lang="zh-CN" altLang="en-US" b="1">
                <a:solidFill>
                  <a:srgbClr val="FF0000"/>
                </a:solidFill>
              </a:rPr>
              <a:t>new Thread(new Runnable() {</a:t>
            </a:r>
            <a:r>
              <a:rPr lang="zh-CN" altLang="en-US" b="1">
                <a:solidFill>
                  <a:srgbClr val="FF0000"/>
                </a:solidFill>
                <a:sym typeface="黑体" panose="02010609060101010101" pitchFamily="49" charset="-122"/>
              </a:rPr>
              <a:t>//匿名方式实现第2种方法（不定义新类，直接使用。）</a:t>
            </a:r>
          </a:p>
          <a:p>
            <a:r>
              <a:rPr lang="zh-CN" altLang="en-US" b="1">
                <a:solidFill>
                  <a:srgbClr val="FF0000"/>
                </a:solidFill>
              </a:rPr>
              <a:t>           @Override</a:t>
            </a:r>
          </a:p>
          <a:p>
            <a:r>
              <a:rPr lang="zh-CN" altLang="en-US" b="1">
                <a:solidFill>
                  <a:srgbClr val="FF0000"/>
                </a:solidFill>
              </a:rPr>
              <a:t>            public void run() {}</a:t>
            </a:r>
          </a:p>
          <a:p>
            <a:r>
              <a:rPr lang="zh-CN" altLang="en-US" b="1">
                <a:solidFill>
                  <a:srgbClr val="FF0000"/>
                </a:solidFill>
              </a:rPr>
              <a:t>        }).start();</a:t>
            </a:r>
          </a:p>
        </p:txBody>
      </p:sp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46A6E99A-CFC6-40B0-94F3-2BB6D729850C}"/>
              </a:ext>
            </a:extLst>
          </p:cNvPr>
          <p:cNvCxnSpPr/>
          <p:nvPr/>
        </p:nvCxnSpPr>
        <p:spPr>
          <a:xfrm>
            <a:off x="107950" y="2066925"/>
            <a:ext cx="8820150" cy="0"/>
          </a:xfrm>
          <a:prstGeom prst="bentConnector2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>
            <a:extLst>
              <a:ext uri="{FF2B5EF4-FFF2-40B4-BE49-F238E27FC236}">
                <a16:creationId xmlns:a16="http://schemas.microsoft.com/office/drawing/2014/main" id="{8AB87E59-34EB-40D0-A174-76401761AE02}"/>
              </a:ext>
            </a:extLst>
          </p:cNvPr>
          <p:cNvCxnSpPr/>
          <p:nvPr/>
        </p:nvCxnSpPr>
        <p:spPr>
          <a:xfrm>
            <a:off x="92075" y="3702050"/>
            <a:ext cx="8820150" cy="0"/>
          </a:xfrm>
          <a:prstGeom prst="bentConnector2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5">
            <a:extLst>
              <a:ext uri="{FF2B5EF4-FFF2-40B4-BE49-F238E27FC236}">
                <a16:creationId xmlns:a16="http://schemas.microsoft.com/office/drawing/2014/main" id="{7697B96E-F9A2-4952-B2EC-74F2A83CC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【例</a:t>
            </a:r>
            <a:r>
              <a:rPr lang="en-US" altLang="zh-CN"/>
              <a:t>10.1</a:t>
            </a:r>
            <a:r>
              <a:rPr lang="zh-CN" altLang="en-US"/>
              <a:t>】</a:t>
            </a:r>
            <a:r>
              <a:rPr lang="en-US" altLang="zh-CN"/>
              <a:t>ThreadDemo</a:t>
            </a:r>
          </a:p>
        </p:txBody>
      </p:sp>
      <p:pic>
        <p:nvPicPr>
          <p:cNvPr id="14338" name="图片 6" descr="QQ截图20171106213034">
            <a:extLst>
              <a:ext uri="{FF2B5EF4-FFF2-40B4-BE49-F238E27FC236}">
                <a16:creationId xmlns:a16="http://schemas.microsoft.com/office/drawing/2014/main" id="{6258DBBE-FBE7-4743-87C3-9F6849338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6" r="21220"/>
          <a:stretch>
            <a:fillRect/>
          </a:stretch>
        </p:blipFill>
        <p:spPr bwMode="auto">
          <a:xfrm>
            <a:off x="-6350" y="663575"/>
            <a:ext cx="4183063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图片 7" descr="QQ截图20171106213140">
            <a:extLst>
              <a:ext uri="{FF2B5EF4-FFF2-40B4-BE49-F238E27FC236}">
                <a16:creationId xmlns:a16="http://schemas.microsoft.com/office/drawing/2014/main" id="{BEF24067-9696-4036-A54A-C576BB617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6" r="16724"/>
          <a:stretch>
            <a:fillRect/>
          </a:stretch>
        </p:blipFill>
        <p:spPr bwMode="auto">
          <a:xfrm>
            <a:off x="4741863" y="184150"/>
            <a:ext cx="4310062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图片 8" descr="QQ截图20171106213151">
            <a:extLst>
              <a:ext uri="{FF2B5EF4-FFF2-40B4-BE49-F238E27FC236}">
                <a16:creationId xmlns:a16="http://schemas.microsoft.com/office/drawing/2014/main" id="{444A0302-549A-48F5-92E7-632BD7D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4"/>
          <a:stretch>
            <a:fillRect/>
          </a:stretch>
        </p:blipFill>
        <p:spPr bwMode="auto">
          <a:xfrm>
            <a:off x="-6350" y="2989263"/>
            <a:ext cx="5270500" cy="20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图片 9" descr="QQ截图20171106213558">
            <a:extLst>
              <a:ext uri="{FF2B5EF4-FFF2-40B4-BE49-F238E27FC236}">
                <a16:creationId xmlns:a16="http://schemas.microsoft.com/office/drawing/2014/main" id="{0AE975A6-FF34-4DF4-BC9C-31DF607D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3" y="3925888"/>
            <a:ext cx="4824412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5">
            <a:extLst>
              <a:ext uri="{FF2B5EF4-FFF2-40B4-BE49-F238E27FC236}">
                <a16:creationId xmlns:a16="http://schemas.microsoft.com/office/drawing/2014/main" id="{1A5E400C-E280-4DF6-8C33-F89512A7B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同步 </a:t>
            </a:r>
            <a:r>
              <a:rPr lang="en-US" altLang="zh-CN"/>
              <a:t>s</a:t>
            </a:r>
            <a:r>
              <a:rPr lang="zh-CN" altLang="en-US"/>
              <a:t>ynchronous  </a:t>
            </a:r>
            <a:r>
              <a:rPr lang="en-US" altLang="zh-CN"/>
              <a:t>&amp; </a:t>
            </a:r>
            <a:r>
              <a:rPr lang="zh-CN" altLang="en-US"/>
              <a:t>异步 asynchronous </a:t>
            </a:r>
          </a:p>
        </p:txBody>
      </p:sp>
      <p:sp>
        <p:nvSpPr>
          <p:cNvPr id="15362" name="文本框 6">
            <a:extLst>
              <a:ext uri="{FF2B5EF4-FFF2-40B4-BE49-F238E27FC236}">
                <a16:creationId xmlns:a16="http://schemas.microsoft.com/office/drawing/2014/main" id="{597DBF2E-0048-4866-B071-CFAB1B526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85725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1">
                <a:solidFill>
                  <a:srgbClr val="FF0000"/>
                </a:solidFill>
              </a:rPr>
              <a:t>同步</a:t>
            </a:r>
            <a:r>
              <a:rPr lang="zh-CN" altLang="en-US" sz="2400" b="1">
                <a:solidFill>
                  <a:srgbClr val="0070C0"/>
                </a:solidFill>
              </a:rPr>
              <a:t>:发送一个请求,</a:t>
            </a:r>
            <a:r>
              <a:rPr lang="zh-CN" altLang="en-US" sz="2400" b="1">
                <a:solidFill>
                  <a:srgbClr val="FF0000"/>
                </a:solidFill>
              </a:rPr>
              <a:t>等待返回</a:t>
            </a:r>
            <a:r>
              <a:rPr lang="zh-CN" altLang="en-US" sz="2400" b="1">
                <a:solidFill>
                  <a:srgbClr val="0070C0"/>
                </a:solidFill>
              </a:rPr>
              <a:t>,然后再发送下一个请求 </a:t>
            </a:r>
          </a:p>
          <a:p>
            <a:r>
              <a:rPr lang="zh-CN" altLang="en-US" sz="2400" b="1">
                <a:solidFill>
                  <a:srgbClr val="FF0000"/>
                </a:solidFill>
              </a:rPr>
              <a:t>异步</a:t>
            </a:r>
            <a:r>
              <a:rPr lang="zh-CN" altLang="en-US" sz="2400" b="1">
                <a:solidFill>
                  <a:srgbClr val="0070C0"/>
                </a:solidFill>
              </a:rPr>
              <a:t>:发送一个请求,</a:t>
            </a:r>
            <a:r>
              <a:rPr lang="zh-CN" altLang="en-US" sz="2400" b="1">
                <a:solidFill>
                  <a:srgbClr val="FF0000"/>
                </a:solidFill>
              </a:rPr>
              <a:t>不等待返回</a:t>
            </a:r>
            <a:r>
              <a:rPr lang="zh-CN" altLang="en-US" sz="2400" b="1">
                <a:solidFill>
                  <a:srgbClr val="0070C0"/>
                </a:solidFill>
              </a:rPr>
              <a:t>,随时可以再发送下一个请求 </a:t>
            </a:r>
          </a:p>
          <a:p>
            <a:endParaRPr lang="zh-CN" altLang="en-US" sz="2400" b="1">
              <a:solidFill>
                <a:srgbClr val="0070C0"/>
              </a:solidFill>
            </a:endParaRPr>
          </a:p>
          <a:p>
            <a:endParaRPr lang="zh-CN" altLang="en-US"/>
          </a:p>
          <a:p>
            <a:r>
              <a:rPr lang="zh-CN" altLang="en-US" sz="1600"/>
              <a:t>同步可以避免出现死锁，读脏数据的发生。</a:t>
            </a:r>
          </a:p>
          <a:p>
            <a:r>
              <a:rPr lang="zh-CN" altLang="en-US" sz="1600"/>
              <a:t>异步可以提高效率，可以同时做多项工作，必须保证是可以并发处理的。</a:t>
            </a:r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短信，异步。发起者不关心接收者的状态。不需要等待接收者的返回信息，可继续做其它事。</a:t>
            </a:r>
          </a:p>
          <a:p>
            <a:r>
              <a:rPr lang="zh-CN" altLang="en-US" sz="1600"/>
              <a:t>电话，同步。发起者需要等待接收者，接通电话后，通信才开始。需要等待接收者的返回信息。 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5">
            <a:extLst>
              <a:ext uri="{FF2B5EF4-FFF2-40B4-BE49-F238E27FC236}">
                <a16:creationId xmlns:a16="http://schemas.microsoft.com/office/drawing/2014/main" id="{397A6AE5-F555-4DA7-BD1B-A5CBD6387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zh-CN"/>
              <a:t>回调函数 callback</a:t>
            </a:r>
          </a:p>
        </p:txBody>
      </p:sp>
      <p:sp>
        <p:nvSpPr>
          <p:cNvPr id="16386" name="文本框 1">
            <a:extLst>
              <a:ext uri="{FF2B5EF4-FFF2-40B4-BE49-F238E27FC236}">
                <a16:creationId xmlns:a16="http://schemas.microsoft.com/office/drawing/2014/main" id="{2D12BF73-A0B0-42F4-9DBB-808B03448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2835275"/>
            <a:ext cx="8208962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600"/>
              <a:t>小明（</a:t>
            </a:r>
            <a:r>
              <a:rPr lang="en-US" altLang="zh-CN" sz="1600"/>
              <a:t>A</a:t>
            </a:r>
            <a:r>
              <a:rPr lang="zh-CN" altLang="en-US" sz="1600"/>
              <a:t>）去商店</a:t>
            </a:r>
            <a:r>
              <a:rPr lang="zh-CN" altLang="en-US" sz="1600" u="sng">
                <a:solidFill>
                  <a:srgbClr val="0070C0"/>
                </a:solidFill>
              </a:rPr>
              <a:t>买手机</a:t>
            </a:r>
            <a:r>
              <a:rPr lang="zh-CN" altLang="en-US" sz="1600"/>
              <a:t>，手机无货（无货直接返回：异步。一直等待有货：同步回调）</a:t>
            </a:r>
          </a:p>
          <a:p>
            <a:r>
              <a:rPr lang="zh-CN" altLang="en-US" sz="1600"/>
              <a:t>小明（</a:t>
            </a:r>
            <a:r>
              <a:rPr lang="en-US" altLang="zh-CN" sz="1600"/>
              <a:t>A</a:t>
            </a:r>
            <a:r>
              <a:rPr lang="zh-CN" altLang="en-US" sz="1600"/>
              <a:t>）给店员（</a:t>
            </a:r>
            <a:r>
              <a:rPr lang="en-US" altLang="zh-CN" sz="1600"/>
              <a:t>B</a:t>
            </a:r>
            <a:r>
              <a:rPr lang="zh-CN" altLang="en-US" sz="1600"/>
              <a:t>）</a:t>
            </a:r>
            <a:r>
              <a:rPr lang="zh-CN" altLang="en-US" sz="1600">
                <a:solidFill>
                  <a:srgbClr val="00B050"/>
                </a:solidFill>
              </a:rPr>
              <a:t>留电话</a:t>
            </a:r>
            <a:r>
              <a:rPr lang="zh-CN" altLang="en-US" sz="1600"/>
              <a:t>（登记回调函数）</a:t>
            </a:r>
          </a:p>
          <a:p>
            <a:r>
              <a:rPr lang="zh-CN" altLang="en-US" sz="1600"/>
              <a:t>手机到货（触发回调关联的事件）</a:t>
            </a:r>
          </a:p>
          <a:p>
            <a:r>
              <a:rPr lang="zh-CN" altLang="en-US" sz="1600"/>
              <a:t>店员（</a:t>
            </a:r>
            <a:r>
              <a:rPr lang="en-US" altLang="zh-CN" sz="1600"/>
              <a:t>B)</a:t>
            </a:r>
            <a:r>
              <a:rPr lang="zh-CN" altLang="en-US" sz="1600"/>
              <a:t>给小明（</a:t>
            </a:r>
            <a:r>
              <a:rPr lang="en-US" altLang="zh-CN" sz="1600"/>
              <a:t>A</a:t>
            </a:r>
            <a:r>
              <a:rPr lang="zh-CN" altLang="en-US" sz="1600"/>
              <a:t>）</a:t>
            </a:r>
            <a:r>
              <a:rPr lang="zh-CN" altLang="en-US" sz="1600">
                <a:solidFill>
                  <a:srgbClr val="00B050"/>
                </a:solidFill>
              </a:rPr>
              <a:t>打电话</a:t>
            </a:r>
            <a:r>
              <a:rPr lang="zh-CN" altLang="en-US" sz="1600"/>
              <a:t>（调用回调函数）</a:t>
            </a:r>
          </a:p>
          <a:p>
            <a:r>
              <a:rPr lang="zh-CN" altLang="en-US" sz="1600"/>
              <a:t>小明</a:t>
            </a:r>
            <a:r>
              <a:rPr lang="en-US" altLang="zh-CN" sz="1600"/>
              <a:t>(A)</a:t>
            </a:r>
            <a:r>
              <a:rPr lang="zh-CN" altLang="en-US" sz="1600"/>
              <a:t>接到电话后到商店</a:t>
            </a:r>
            <a:r>
              <a:rPr lang="zh-CN" altLang="en-US" sz="1600" u="sng">
                <a:solidFill>
                  <a:srgbClr val="0070C0"/>
                </a:solidFill>
              </a:rPr>
              <a:t>买手机</a:t>
            </a:r>
            <a:r>
              <a:rPr lang="zh-CN" altLang="en-US" sz="1600"/>
              <a:t>（响应回调事件）</a:t>
            </a:r>
            <a:endParaRPr lang="zh-CN" altLang="en-US"/>
          </a:p>
        </p:txBody>
      </p:sp>
      <p:sp>
        <p:nvSpPr>
          <p:cNvPr id="16387" name="文本框 2">
            <a:extLst>
              <a:ext uri="{FF2B5EF4-FFF2-40B4-BE49-F238E27FC236}">
                <a16:creationId xmlns:a16="http://schemas.microsoft.com/office/drawing/2014/main" id="{1D23DE78-28FD-4000-8C33-10DB904B4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4656138"/>
            <a:ext cx="8509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回调方法最大的优势在于</a:t>
            </a:r>
            <a:r>
              <a:rPr lang="zh-CN" altLang="en-US" b="1" u="sng"/>
              <a:t>异步回调</a:t>
            </a:r>
            <a:r>
              <a:rPr lang="zh-CN" altLang="en-US"/>
              <a:t>，这是其最被广为使用的原因。</a:t>
            </a:r>
          </a:p>
        </p:txBody>
      </p:sp>
      <p:sp>
        <p:nvSpPr>
          <p:cNvPr id="16388" name="文本框 3">
            <a:extLst>
              <a:ext uri="{FF2B5EF4-FFF2-40B4-BE49-F238E27FC236}">
                <a16:creationId xmlns:a16="http://schemas.microsoft.com/office/drawing/2014/main" id="{8084C071-F0B5-453E-BDFA-A49D2F77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" y="863600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1"/>
              <a:t>定义：</a:t>
            </a:r>
          </a:p>
          <a:p>
            <a:r>
              <a:rPr lang="zh-CN" altLang="en-US"/>
              <a:t>在A类中定义了一个方法，这个方法中用到了一个接口和该接口中的抽象方法，但是抽象方法没有具体的实现，需要B类去实现；</a:t>
            </a:r>
          </a:p>
          <a:p>
            <a:r>
              <a:rPr lang="zh-CN" altLang="en-US"/>
              <a:t>B类实现该方法后，它本身不会去调用该方法，而是传递给A类，供A类去调用，这种机制就称为</a:t>
            </a:r>
            <a:r>
              <a:rPr lang="zh-CN" altLang="en-US" sz="2000" b="1">
                <a:solidFill>
                  <a:srgbClr val="FF0000"/>
                </a:solidFill>
              </a:rPr>
              <a:t>回调</a:t>
            </a:r>
            <a:r>
              <a:rPr lang="zh-CN" altLang="en-US"/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58BE9AA1-F19E-4737-83F0-3C07C32BC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bg2"/>
                </a:solidFill>
              </a:rPr>
              <a:t>10.2.1 </a:t>
            </a: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Handler的基本概念</a:t>
            </a:r>
            <a:endParaRPr lang="zh-CN" altLang="en-US" b="1"/>
          </a:p>
        </p:txBody>
      </p:sp>
      <p:grpSp>
        <p:nvGrpSpPr>
          <p:cNvPr id="17410" name="组合 7">
            <a:extLst>
              <a:ext uri="{FF2B5EF4-FFF2-40B4-BE49-F238E27FC236}">
                <a16:creationId xmlns:a16="http://schemas.microsoft.com/office/drawing/2014/main" id="{11FE6012-9254-4234-95A8-B7EC60CC5FE8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6BD996E-4FCE-408A-B069-3E38862BFE68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D095A07-59B2-4FE5-9030-58052E2E1325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13317" name="Text Box 4">
            <a:extLst>
              <a:ext uri="{FF2B5EF4-FFF2-40B4-BE49-F238E27FC236}">
                <a16:creationId xmlns:a16="http://schemas.microsoft.com/office/drawing/2014/main" id="{99B82ADF-AC75-4D60-938F-2714B618F009}"/>
              </a:ext>
            </a:extLst>
          </p:cNvPr>
          <p:cNvSpPr txBox="1"/>
          <p:nvPr/>
        </p:nvSpPr>
        <p:spPr>
          <a:xfrm>
            <a:off x="385763" y="792163"/>
            <a:ext cx="8247062" cy="3460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360680">
              <a:lnSpc>
                <a:spcPct val="150000"/>
              </a:lnSpc>
            </a:pPr>
            <a:r>
              <a:rPr lang="zh-CN" altLang="en-US" sz="2800" b="1" noProof="1">
                <a:solidFill>
                  <a:srgbClr val="0070C0"/>
                </a:solidFill>
              </a:rPr>
              <a:t>Handler</a:t>
            </a:r>
            <a:r>
              <a:rPr lang="zh-CN" altLang="en-US" sz="2800" noProof="1">
                <a:solidFill>
                  <a:srgbClr val="0070C0"/>
                </a:solidFill>
              </a:rPr>
              <a:t>类</a:t>
            </a:r>
            <a:endParaRPr lang="zh-CN" altLang="en-US" sz="1400" noProof="1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1400" noProof="1"/>
              <a:t>Android操作系统为开发者封装的一个能</a:t>
            </a:r>
            <a:r>
              <a:rPr lang="zh-CN" altLang="en-US" sz="1400" b="1" u="sng" noProof="1">
                <a:solidFill>
                  <a:srgbClr val="FF0000"/>
                </a:solidFill>
              </a:rPr>
              <a:t>异步处理消息</a:t>
            </a:r>
            <a:r>
              <a:rPr lang="zh-CN" altLang="en-US" sz="1400" noProof="1"/>
              <a:t>的一个辅助类。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1400" noProof="1"/>
              <a:t>通过Handler能够很容易的处理消息的发送和接收处理。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1400" noProof="1"/>
              <a:t>Handler运作的过程中包含了Android的消息机制。</a:t>
            </a:r>
          </a:p>
          <a:p>
            <a:pPr indent="360680">
              <a:lnSpc>
                <a:spcPct val="150000"/>
              </a:lnSpc>
            </a:pPr>
            <a:endParaRPr lang="zh-CN" altLang="en-US" sz="1400" noProof="1"/>
          </a:p>
          <a:p>
            <a:pPr indent="360680">
              <a:lnSpc>
                <a:spcPct val="150000"/>
              </a:lnSpc>
            </a:pPr>
            <a:r>
              <a:rPr lang="zh-CN" altLang="en-US" sz="2000" noProof="1"/>
              <a:t>作用：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1400" noProof="1"/>
              <a:t>用于实现子线程对UI线程的更新，实现异步消息的处理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1400" noProof="1"/>
              <a:t>在新启动的线程中发送消息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1400" noProof="1"/>
              <a:t>在主线程中获取并处理信息</a:t>
            </a:r>
          </a:p>
        </p:txBody>
      </p:sp>
    </p:spTree>
    <p:custDataLst>
      <p:tags r:id="rId1"/>
    </p:custDataLst>
  </p:cSld>
  <p:clrMapOvr>
    <a:masterClrMapping/>
  </p:clrMapOvr>
  <p:transition spd="slow"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9525">
          <a:noFill/>
        </a:ln>
      </a:spPr>
      <a:bodyPr wrap="square" anchor="t">
        <a:spAutoFit/>
      </a:bodyPr>
      <a:lstStyle>
        <a:defPPr indent="457200">
          <a:lnSpc>
            <a:spcPct val="150000"/>
          </a:lnSpc>
          <a:defRPr lang="zh-CN" altLang="en-US" sz="2400" u="sng" dirty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2234</Words>
  <Application>Microsoft Office PowerPoint</Application>
  <PresentationFormat>全屏显示(16:9)</PresentationFormat>
  <Paragraphs>244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Times New Roman</vt:lpstr>
      <vt:lpstr>黑体</vt:lpstr>
      <vt:lpstr>幼圆</vt:lpstr>
      <vt:lpstr>方正中倩_GBK</vt:lpstr>
      <vt:lpstr>Segoe Print</vt:lpstr>
      <vt:lpstr>A000120140530A11PPBG</vt:lpstr>
      <vt:lpstr>PowerPoint 演示文稿</vt:lpstr>
      <vt:lpstr>进程 process </vt:lpstr>
      <vt:lpstr>线程 thread </vt:lpstr>
      <vt:lpstr>PowerPoint 演示文稿</vt:lpstr>
      <vt:lpstr>Thread的表示方法</vt:lpstr>
      <vt:lpstr>【例10.1】ThreadDemo</vt:lpstr>
      <vt:lpstr>同步 synchronous  &amp; 异步 asynchronous </vt:lpstr>
      <vt:lpstr>回调函数 callback</vt:lpstr>
      <vt:lpstr>10.2.1 Handler的基本概念</vt:lpstr>
      <vt:lpstr>【例10.2】通过主线程Handler对子线程进行更新UI操作</vt:lpstr>
      <vt:lpstr>【例10.3】通过主线程Handler对子线程进行更新UI操作</vt:lpstr>
      <vt:lpstr>【例10.4】通过主线程Handler对子线程进行更新UI操作</vt:lpstr>
      <vt:lpstr>消息处理相关类：</vt:lpstr>
      <vt:lpstr>Handler工作流程解释</vt:lpstr>
      <vt:lpstr>【例10.5】Handler在主线程与子线程中的使用（教材用例）</vt:lpstr>
      <vt:lpstr>【例10.6】线程间通信</vt:lpstr>
      <vt:lpstr>10.2.4 AsyncTask</vt:lpstr>
      <vt:lpstr>AsyncTask回调方法：</vt:lpstr>
      <vt:lpstr>AsyncTask的使用</vt:lpstr>
      <vt:lpstr>10.2.5 AsyncTask的使用</vt:lpstr>
      <vt:lpstr>【例10.7】使用AsyncTask更新UI（AsyncTask_learning）</vt:lpstr>
      <vt:lpstr>【例10.8】使用AsyncTask更新UI</vt:lpstr>
      <vt:lpstr>AsyncTask使用注意事项</vt:lpstr>
      <vt:lpstr>Handler和AsyncTask</vt:lpstr>
      <vt:lpstr>10.3 Application</vt:lpstr>
      <vt:lpstr>2.  如何使用Application</vt:lpstr>
      <vt:lpstr>10.3 Application</vt:lpstr>
      <vt:lpstr>【例10.9】application 传递数据 &amp; 生命周期</vt:lpstr>
      <vt:lpstr>发布客户端工程 | APK签名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David yonggang</cp:lastModifiedBy>
  <cp:revision>1</cp:revision>
  <dcterms:modified xsi:type="dcterms:W3CDTF">2020-10-25T13:11:17Z</dcterms:modified>
</cp:coreProperties>
</file>