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94" r:id="rId2"/>
    <p:sldId id="295" r:id="rId3"/>
    <p:sldId id="321" r:id="rId4"/>
    <p:sldId id="296" r:id="rId5"/>
    <p:sldId id="298" r:id="rId6"/>
    <p:sldId id="299" r:id="rId7"/>
    <p:sldId id="300" r:id="rId8"/>
    <p:sldId id="322" r:id="rId9"/>
    <p:sldId id="301" r:id="rId10"/>
    <p:sldId id="302" r:id="rId11"/>
    <p:sldId id="303" r:id="rId12"/>
    <p:sldId id="304" r:id="rId13"/>
    <p:sldId id="307" r:id="rId14"/>
    <p:sldId id="309" r:id="rId15"/>
    <p:sldId id="310" r:id="rId16"/>
    <p:sldId id="313" r:id="rId17"/>
    <p:sldId id="314" r:id="rId18"/>
    <p:sldId id="318" r:id="rId19"/>
    <p:sldId id="320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24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DFDE0C4F-B6B6-4836-8051-3DF5D5A63C39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D5DD173F-3810-40B3-8848-ECF2232551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22EB1446-B81E-4F1A-8E8B-D82CF5B2EBA5}" type="datetime1">
              <a:rPr lang="zh-CN" altLang="en-US"/>
              <a:pPr>
                <a:defRPr/>
              </a:pPr>
              <a:t>2020/11/22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74BCD7A9-9690-47D9-9483-38108AE0A8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9CC7915D-DB8F-4B1D-9E12-F7B49EF04AC7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50AC0580-D36E-4720-A06A-0FCFA4D925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CA7AA21A-7DB6-4BE5-8E47-6847DAE57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85C59A2-8CAE-4302-ABD3-81E44109B13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0C1B6EE8-01EE-4116-BA67-21DF084566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74B8A52-F178-42D5-A2EC-C565A77D7D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AE45DB40-C994-4397-B2F9-E31635ABD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12A9E-B979-446D-91BA-C30790E0EC8C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2679F-8286-4802-816A-380A8B1238C5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5A88F-5427-478A-816F-D54792428A0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EF41435-3672-46A4-B050-DC0F831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C1740D-241E-4C4A-881E-A01D29E3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A3C837-5C91-4169-861E-63CD9ADD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9F89D-E67C-4A3B-A405-0881C6E310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5D7B-3864-4143-9835-336438AA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4F22-2AA4-40C1-8E33-040D2F9B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0A7A-3930-44FC-B27A-0095F117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450F-1038-4811-8F00-3FEAADE26D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2CB20F-18AA-4F2D-9F39-4D08A74E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C47F21-5DB6-42DD-9D8E-FA282C21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A3A28A-4DF4-4065-BB8A-1542964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F2F12-A789-4B85-8784-7DD0C232F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10A352-153D-4391-93AD-E97A16F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6FDF95-C8C7-4518-84B9-56FEE472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115837-EBD5-4A9A-A09C-8EC733A4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0B95B-4D06-4A45-837F-F750AF5A95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6366-4980-4435-9F30-9BF12C1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9286-7A11-48EE-84D6-B91A3030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C12C-13B5-4C32-A196-1D417F0E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CDDE3-E184-4B61-95F2-5B18ABBD97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F02930-BB29-409F-B67C-EE4AB8284ADC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47336-7DBA-4ECD-B97D-1141EA38F079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B141386-CFDD-4F06-B466-C043A472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19516-140F-4AC6-B9B0-85A7882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A57B1C-9728-4B65-B94A-7F944AD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5D1CF-1C06-49C3-8683-224FCA8193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7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D47F6F-57F2-4F20-80BC-FA0C035C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9ADB83-78FD-4960-89AD-78511D53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3C81B4-3128-4D07-B10B-DA79687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FD50C-C331-42C9-9319-80E76E5910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EAB2C2-9304-4BD1-8B23-DEF796A6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2B493E-DFF9-4EBB-A61C-531B7CE2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D94657-9170-4FA4-8E9F-7D86EA6A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4B7FA-F5B2-4568-90F6-BD27066EA9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5B7FB289-74F7-4D4B-A3E2-FB6B44120E98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56FA0F5-9527-421A-8F84-50B1D3CEE132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81CC76B-56FA-44FE-ABDA-F9E9F5B51E8D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D049036-A5EF-4C8D-95A7-7363A3A617B3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5C00040A-1C4C-4A5F-8D74-5703C444208F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9B2F822D-1A5A-471A-9ADA-C3683A9274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9501CED6-D66B-4671-B129-043F4C0265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C8EB2C5B-40AF-4BC5-8FEE-C549D11402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F8BDB542-0097-4CBF-A793-6421D67E5F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9C447CBC-1F9C-49E6-9FA6-D8D6F440ED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8C8A0323-6799-4FF3-82ED-C64F7AC53D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F5E74D8-5D95-4357-99CC-A5A3666806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0F1A3-2C4D-40FF-BB15-6816FB42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10B77-CC43-4D18-8ACF-CB4F760C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6692-B16C-41EA-BD23-928DD659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D9E8F-BD72-428A-9933-F4B8631C61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7B2F0A-4C8F-4736-A454-33E86F1EE1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1C8373-667C-47A8-A641-E48A438DF6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23BFDF-AE13-4376-BE93-CED935E738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AF2F017-E52E-4FF6-A437-B01F648B48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F1F0-C00D-42B3-860D-205CC75A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7557-96B4-4667-B8FE-FFBDBB4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A756-8243-4F3F-A79E-A5D8B710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D24D-6BF9-4524-83E5-6AE386D5E5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9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ADDF9BD-3126-4F01-A0F1-AF9C04D52F85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2581B-6AC1-4ABE-B51A-38990BEBBFC3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A7358FF8-B4E8-46B6-BB39-AA857891F30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9BBA-232F-4106-AF5A-244CD8DDB2EB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32D7-EA10-4AF8-A6B8-AD65A55F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ACDC-BAFA-41E8-975B-53903632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6064-6F28-4891-8C4D-2F5DC672B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DC56272-18F7-4461-ADEA-2C80FCCF49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75ADEB-5CE2-4512-BD68-9FB7F613E116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F9DD31-2FD0-42BB-9E72-4B6D7D27687B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七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B3BFECC8-402B-4A42-8EEC-85F3858E092C}"/>
              </a:ext>
            </a:extLst>
          </p:cNvPr>
          <p:cNvSpPr txBox="1"/>
          <p:nvPr/>
        </p:nvSpPr>
        <p:spPr>
          <a:xfrm>
            <a:off x="3718963" y="1350963"/>
            <a:ext cx="5308689" cy="26141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7.1 </a:t>
            </a:r>
            <a:r>
              <a:rPr lang="zh-CN" altLang="en-US" sz="1400" b="1" dirty="0">
                <a:sym typeface="+mn-ea"/>
              </a:rPr>
              <a:t>发送和接收广播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7.1.1 </a:t>
            </a:r>
            <a:r>
              <a:rPr lang="zh-CN" altLang="en-US" sz="1400" dirty="0">
                <a:sym typeface="+mn-ea"/>
              </a:rPr>
              <a:t>发送广播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7.1.2 </a:t>
            </a:r>
            <a:r>
              <a:rPr lang="zh-CN" altLang="en-US" sz="1400" dirty="0">
                <a:sym typeface="+mn-ea"/>
              </a:rPr>
              <a:t>接收广播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7.1.3 </a:t>
            </a:r>
            <a:r>
              <a:rPr lang="zh-CN" altLang="en-US" sz="1400" dirty="0">
                <a:sym typeface="+mn-ea"/>
              </a:rPr>
              <a:t>声明广播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7.1.4 </a:t>
            </a:r>
            <a:r>
              <a:rPr lang="zh-CN" altLang="en-US" sz="1400" dirty="0">
                <a:sym typeface="+mn-ea"/>
              </a:rPr>
              <a:t>广播的生命周期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7.1.5 </a:t>
            </a:r>
            <a:r>
              <a:rPr lang="zh-CN" altLang="en-US" sz="1400" dirty="0"/>
              <a:t>常见广播</a:t>
            </a:r>
            <a:r>
              <a:rPr lang="en-US" altLang="zh-CN" sz="1400" dirty="0"/>
              <a:t>Action</a:t>
            </a:r>
            <a:r>
              <a:rPr lang="zh-CN" altLang="en-US" sz="1400" dirty="0"/>
              <a:t>常量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7.2</a:t>
            </a:r>
            <a:r>
              <a:rPr lang="zh-CN" altLang="en-US" sz="1400" b="1" dirty="0">
                <a:sym typeface="+mn-ea"/>
              </a:rPr>
              <a:t> 广播小实例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7.3 </a:t>
            </a:r>
            <a:r>
              <a:rPr lang="zh-CN" altLang="en-US" sz="1400" b="1" dirty="0">
                <a:sym typeface="+mn-ea"/>
              </a:rPr>
              <a:t>本章小结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E7404-F3C4-4BD1-9EB6-6589D0CE8BC0}"/>
              </a:ext>
            </a:extLst>
          </p:cNvPr>
          <p:cNvSpPr txBox="1"/>
          <p:nvPr/>
        </p:nvSpPr>
        <p:spPr>
          <a:xfrm>
            <a:off x="3825875" y="771600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412929-BA5F-405E-A897-1E00E33DD93F}"/>
              </a:ext>
            </a:extLst>
          </p:cNvPr>
          <p:cNvSpPr/>
          <p:nvPr/>
        </p:nvSpPr>
        <p:spPr>
          <a:xfrm>
            <a:off x="3707940" y="397574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84773-477C-4A17-83AB-471126D81EF3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0E8F5CB9-34A2-4779-AA06-CD3C3710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108">
            <a:extLst>
              <a:ext uri="{FF2B5EF4-FFF2-40B4-BE49-F238E27FC236}">
                <a16:creationId xmlns:a16="http://schemas.microsoft.com/office/drawing/2014/main" id="{BC710714-7D46-40A0-B3D8-EC15A48F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A847E51-9EB7-4885-83D1-CFFA03B3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987425"/>
            <a:ext cx="8001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+mj-ea"/>
                <a:ea typeface="+mj-ea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）两种广播注册方法的区别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1600" dirty="0">
              <a:latin typeface="+mj-ea"/>
              <a:ea typeface="+mj-ea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     </a:t>
            </a:r>
            <a:endParaRPr lang="en-US" altLang="zh-CN" sz="1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342900" indent="-342900">
              <a:defRPr/>
            </a:pPr>
            <a:r>
              <a:rPr lang="zh-CN" altLang="en-US" dirty="0">
                <a:sym typeface="Arial" panose="020B0604020202020204" pitchFamily="34" charset="0"/>
              </a:rPr>
              <a:t> 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8436" name="图片 1" descr="944365-0ae738c6d50c0adf">
            <a:extLst>
              <a:ext uri="{FF2B5EF4-FFF2-40B4-BE49-F238E27FC236}">
                <a16:creationId xmlns:a16="http://schemas.microsoft.com/office/drawing/2014/main" id="{BA74D272-0557-4211-BCFE-240956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1779695"/>
            <a:ext cx="6788931" cy="1983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</p:spTree>
    <p:custDataLst>
      <p:tags r:id="rId1"/>
    </p:custDataLst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C86E0608-6AAA-47E9-83E0-CFD628CC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08">
            <a:extLst>
              <a:ext uri="{FF2B5EF4-FFF2-40B4-BE49-F238E27FC236}">
                <a16:creationId xmlns:a16="http://schemas.microsoft.com/office/drawing/2014/main" id="{4C26E718-8E05-4F32-BD20-2902B2DD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BBB6BA39-D04F-46F7-9E26-83DF0D51070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443038"/>
            <a:ext cx="5151437" cy="3040062"/>
            <a:chOff x="0" y="0"/>
            <a:chExt cx="5712296" cy="3040112"/>
          </a:xfrm>
        </p:grpSpPr>
        <p:sp>
          <p:nvSpPr>
            <p:cNvPr id="19460" name="AutoShape 5">
              <a:extLst>
                <a:ext uri="{FF2B5EF4-FFF2-40B4-BE49-F238E27FC236}">
                  <a16:creationId xmlns:a16="http://schemas.microsoft.com/office/drawing/2014/main" id="{6E543B61-F065-4CC4-A8D4-10D5F432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0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Rectangle 6">
              <a:extLst>
                <a:ext uri="{FF2B5EF4-FFF2-40B4-BE49-F238E27FC236}">
                  <a16:creationId xmlns:a16="http://schemas.microsoft.com/office/drawing/2014/main" id="{3A168225-D06E-4266-9B74-83BE2FB3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22260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发送广播</a:t>
              </a:r>
            </a:p>
          </p:txBody>
        </p:sp>
        <p:sp>
          <p:nvSpPr>
            <p:cNvPr id="19462" name="AutoShape 7">
              <a:extLst>
                <a:ext uri="{FF2B5EF4-FFF2-40B4-BE49-F238E27FC236}">
                  <a16:creationId xmlns:a16="http://schemas.microsoft.com/office/drawing/2014/main" id="{29D6A8E2-E4B7-441A-B67F-A45B091A84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13642" y="779028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Rectangle 8">
              <a:extLst>
                <a:ext uri="{FF2B5EF4-FFF2-40B4-BE49-F238E27FC236}">
                  <a16:creationId xmlns:a16="http://schemas.microsoft.com/office/drawing/2014/main" id="{9691C2B8-3A1D-41E8-8824-8C729EB5A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544" y="807529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4" name="AutoShape 9">
              <a:extLst>
                <a:ext uri="{FF2B5EF4-FFF2-40B4-BE49-F238E27FC236}">
                  <a16:creationId xmlns:a16="http://schemas.microsoft.com/office/drawing/2014/main" id="{BF10713E-4044-4A16-919C-EF0E8990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1140042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A4C2879C-79DC-4E90-BEC3-2AA9F791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1162302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接收广播</a:t>
              </a:r>
            </a:p>
          </p:txBody>
        </p:sp>
        <p:sp>
          <p:nvSpPr>
            <p:cNvPr id="19466" name="AutoShape 11">
              <a:extLst>
                <a:ext uri="{FF2B5EF4-FFF2-40B4-BE49-F238E27FC236}">
                  <a16:creationId xmlns:a16="http://schemas.microsoft.com/office/drawing/2014/main" id="{E4D468EE-56CF-457F-8859-4E803C0022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13642" y="1919070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Rectangle 12">
              <a:extLst>
                <a:ext uri="{FF2B5EF4-FFF2-40B4-BE49-F238E27FC236}">
                  <a16:creationId xmlns:a16="http://schemas.microsoft.com/office/drawing/2014/main" id="{86C7146A-AB54-4614-ABBE-B74807B85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544" y="1947571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8" name="AutoShape 13">
              <a:extLst>
                <a:ext uri="{FF2B5EF4-FFF2-40B4-BE49-F238E27FC236}">
                  <a16:creationId xmlns:a16="http://schemas.microsoft.com/office/drawing/2014/main" id="{F189CA22-3C77-4296-B80C-F0533E6F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2280083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14">
              <a:extLst>
                <a:ext uri="{FF2B5EF4-FFF2-40B4-BE49-F238E27FC236}">
                  <a16:creationId xmlns:a16="http://schemas.microsoft.com/office/drawing/2014/main" id="{177BDEAC-32DA-461E-9CFB-84B61C80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2302343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结束</a:t>
              </a:r>
            </a:p>
          </p:txBody>
        </p:sp>
      </p:grpSp>
      <p:sp>
        <p:nvSpPr>
          <p:cNvPr id="19470" name="TextBox 1">
            <a:extLst>
              <a:ext uri="{FF2B5EF4-FFF2-40B4-BE49-F238E27FC236}">
                <a16:creationId xmlns:a16="http://schemas.microsoft.com/office/drawing/2014/main" id="{E5E58845-52D1-4147-8BCD-22B7F40D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889000"/>
            <a:ext cx="302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）广播的生命周期流程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FBBC30C7-2905-4CC8-A71D-2D7364F9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3">
            <a:extLst>
              <a:ext uri="{FF2B5EF4-FFF2-40B4-BE49-F238E27FC236}">
                <a16:creationId xmlns:a16="http://schemas.microsoft.com/office/drawing/2014/main" id="{98690554-4D9D-46A7-9B16-7A363152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803275"/>
            <a:ext cx="7823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ym typeface="Arial" panose="020B0604020202020204" pitchFamily="34" charset="0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1600" dirty="0"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483" name="Picture 2" descr="device-2012-06-19-212402">
            <a:extLst>
              <a:ext uri="{FF2B5EF4-FFF2-40B4-BE49-F238E27FC236}">
                <a16:creationId xmlns:a16="http://schemas.microsoft.com/office/drawing/2014/main" id="{34DB0378-D1EC-4753-9723-27E5D39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76350"/>
            <a:ext cx="212566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>
            <a:extLst>
              <a:ext uri="{FF2B5EF4-FFF2-40B4-BE49-F238E27FC236}">
                <a16:creationId xmlns:a16="http://schemas.microsoft.com/office/drawing/2014/main" id="{DB160CD5-C24E-4794-8662-644F92D9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803275"/>
            <a:ext cx="6154882" cy="798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点击按钮时，向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发送一个广播。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视窗观察看到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广播的生命周期，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如下图所示 ：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20485" name="Picture 2" descr="C:\Users\LIUNIN~1\AppData\Local\Temp\ksohtml\wps9600.tmp.jpg">
            <a:extLst>
              <a:ext uri="{FF2B5EF4-FFF2-40B4-BE49-F238E27FC236}">
                <a16:creationId xmlns:a16="http://schemas.microsoft.com/office/drawing/2014/main" id="{7E6C8E7E-D3F1-40CB-8F53-DA85FCBD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1" y="1785937"/>
            <a:ext cx="4642210" cy="7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08">
            <a:extLst>
              <a:ext uri="{FF2B5EF4-FFF2-40B4-BE49-F238E27FC236}">
                <a16:creationId xmlns:a16="http://schemas.microsoft.com/office/drawing/2014/main" id="{9A729766-C978-4DE9-B76B-19CB9172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矩形 3">
            <a:extLst>
              <a:ext uri="{FF2B5EF4-FFF2-40B4-BE49-F238E27FC236}">
                <a16:creationId xmlns:a16="http://schemas.microsoft.com/office/drawing/2014/main" id="{DA9C8A37-B805-40B2-9C94-3474CC90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1" y="3291800"/>
            <a:ext cx="61548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再一次点击按钮，向Android再发一次广播，则此时日志信息，如图所示：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pic>
        <p:nvPicPr>
          <p:cNvPr id="20488" name="Picture 2" descr="C:\Users\LIUNIN~1\AppData\Local\Temp\ksohtml\wpsE835.tmp.jpg">
            <a:extLst>
              <a:ext uri="{FF2B5EF4-FFF2-40B4-BE49-F238E27FC236}">
                <a16:creationId xmlns:a16="http://schemas.microsoft.com/office/drawing/2014/main" id="{07477CD4-2D55-4C6B-8DA3-3F1BD855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1" y="3799724"/>
            <a:ext cx="4640621" cy="94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723343DE-BB48-4CCD-B8FC-8D99336A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extBox 1">
            <a:extLst>
              <a:ext uri="{FF2B5EF4-FFF2-40B4-BE49-F238E27FC236}">
                <a16:creationId xmlns:a16="http://schemas.microsoft.com/office/drawing/2014/main" id="{48715205-46FA-42EA-87D1-29B7AB7C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842963"/>
            <a:ext cx="5567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BroadcastActivity.java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</a:p>
        </p:txBody>
      </p:sp>
      <p:sp>
        <p:nvSpPr>
          <p:cNvPr id="21507" name="TextBox 108">
            <a:extLst>
              <a:ext uri="{FF2B5EF4-FFF2-40B4-BE49-F238E27FC236}">
                <a16:creationId xmlns:a16="http://schemas.microsoft.com/office/drawing/2014/main" id="{6317BC9B-47A4-4FDE-A291-760BB92E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708F885A-8FA2-45B9-9C3C-47A03DFC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0" y="1491675"/>
            <a:ext cx="724380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public 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onClick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(View v)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// TODO Auto-generated method stub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"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new Intent(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Times New Roman" panose="02020603050405020304" pitchFamily="18" charset="0"/>
              </a:rPr>
              <a:t>sendBroadcast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(intent);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Log.e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","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sendbroadcast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45D8F2AE-E0C9-404D-8F3F-1F53FE1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108">
            <a:extLst>
              <a:ext uri="{FF2B5EF4-FFF2-40B4-BE49-F238E27FC236}">
                <a16:creationId xmlns:a16="http://schemas.microsoft.com/office/drawing/2014/main" id="{96FB4E97-A90C-4FB1-9C04-D4C5E051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TextBox 1">
            <a:extLst>
              <a:ext uri="{FF2B5EF4-FFF2-40B4-BE49-F238E27FC236}">
                <a16:creationId xmlns:a16="http://schemas.microsoft.com/office/drawing/2014/main" id="{DC9842E3-DC71-462B-8E6D-7E490CB1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95" y="843630"/>
            <a:ext cx="741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BroadcastReceiverActivity.java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</a:p>
        </p:txBody>
      </p:sp>
      <p:sp>
        <p:nvSpPr>
          <p:cNvPr id="20485" name="矩形 3">
            <a:extLst>
              <a:ext uri="{FF2B5EF4-FFF2-40B4-BE49-F238E27FC236}">
                <a16:creationId xmlns:a16="http://schemas.microsoft.com/office/drawing/2014/main" id="{120C09E4-D0AE-4484-9812-FE7458E0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77" y="1347665"/>
            <a:ext cx="8425460" cy="3290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BroadcastReceiverActivity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extends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@Override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public void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onReceive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(Context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context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 Intent intent) 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// TODO Auto-generated method stub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String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intent.getAction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if("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".equals(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Intent_Action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Log.e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","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onReceive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}</a:t>
            </a:r>
          </a:p>
          <a:p>
            <a:pPr indent="266700">
              <a:defRPr/>
            </a:pP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AC355F4A-42CA-4ACB-B8C0-A279F07E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Box 108">
            <a:extLst>
              <a:ext uri="{FF2B5EF4-FFF2-40B4-BE49-F238E27FC236}">
                <a16:creationId xmlns:a16="http://schemas.microsoft.com/office/drawing/2014/main" id="{E00783E2-34E2-41B1-A98B-59046357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7047B1EA-92E9-4EA5-B0D3-E733AC3E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996950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AndriodManifest.xml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代码如下：</a:t>
            </a:r>
          </a:p>
        </p:txBody>
      </p:sp>
      <p:sp>
        <p:nvSpPr>
          <p:cNvPr id="23556" name="矩形 1">
            <a:extLst>
              <a:ext uri="{FF2B5EF4-FFF2-40B4-BE49-F238E27FC236}">
                <a16:creationId xmlns:a16="http://schemas.microsoft.com/office/drawing/2014/main" id="{1448EB4A-B7D7-4B3D-ABD4-C539E9A1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95" y="1952625"/>
            <a:ext cx="8910330" cy="2060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android:name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=".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BroadcastReceiverActivity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&lt;intent-filter 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  &lt;action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android:name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="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"/&gt;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&lt;/intent-filter&gt;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&lt;/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&gt;</a:t>
            </a:r>
          </a:p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DF94C2B0-38E9-4915-82FB-3FA603A4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20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表格 3">
            <a:extLst>
              <a:ext uri="{FF2B5EF4-FFF2-40B4-BE49-F238E27FC236}">
                <a16:creationId xmlns:a16="http://schemas.microsoft.com/office/drawing/2014/main" id="{D2327ED2-712B-4A20-8F2F-AACAE031C3FA}"/>
              </a:ext>
            </a:extLst>
          </p:cNvPr>
          <p:cNvGraphicFramePr>
            <a:graphicFrameLocks noGrp="1"/>
          </p:cNvGraphicFramePr>
          <p:nvPr/>
        </p:nvGraphicFramePr>
        <p:xfrm>
          <a:off x="92075" y="1038225"/>
          <a:ext cx="8961438" cy="3068739"/>
        </p:xfrm>
        <a:graphic>
          <a:graphicData uri="http://schemas.openxmlformats.org/drawingml/2006/table">
            <a:tbl>
              <a:tblPr/>
              <a:tblGrid>
                <a:gridCol w="434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常量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意义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android.intent.action.BOOT_COMPLETED  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ACTION_BOOT_COMPLETED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系统启动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时间改变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android.intent.action.ACTION_DATE_CHANGED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ACTION_DATE_CHANGED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日期改变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android.intent.action.ACTION_TIMEZONE_CHANGED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ACTION_TIMEZONE_CHANGED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时区改变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android.intent.action.ACTION_BATTERY_LOW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ACTION_BATTERY_LOW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电量低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android.intent.action.ACTION_MEDIA_EJECT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ACTION_MEDIA_EJECT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插入或拔出外部媒体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android.intent.action.ACTION_MEDIA_BUTTON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ACTION_MEDIA_BUTTON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按下多媒体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android.intent.action.ACTION_PACKAGE_ADDED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ACTION_PACKAGE_ADDED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添加包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android.intent.action.ACTION_PACKAGE_REMOVED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ACTION_PACKAGE_REMOVED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删除包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插上外部电源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android.intent.action.ACTION_POWER_DISCONNECTED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ACTION_POWER_DISCONNECTED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断开外部电源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android.provider.Telephony.SMS_RECEIVED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Telephony.SMS_RECEIVED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接收短信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android.intent.action.Send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发送邮件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640" name="文本框 1">
            <a:extLst>
              <a:ext uri="{FF2B5EF4-FFF2-40B4-BE49-F238E27FC236}">
                <a16:creationId xmlns:a16="http://schemas.microsoft.com/office/drawing/2014/main" id="{2D14EF95-A9A4-4C4D-9FC0-5FA2A512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46050"/>
            <a:ext cx="30400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常见标准广播常量：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36C5B450-3F02-462D-AFDF-98068A15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108">
            <a:extLst>
              <a:ext uri="{FF2B5EF4-FFF2-40B4-BE49-F238E27FC236}">
                <a16:creationId xmlns:a16="http://schemas.microsoft.com/office/drawing/2014/main" id="{221DA814-CF0D-467F-88E6-38B3110450F9}"/>
              </a:ext>
            </a:extLst>
          </p:cNvPr>
          <p:cNvSpPr/>
          <p:nvPr/>
        </p:nvSpPr>
        <p:spPr>
          <a:xfrm>
            <a:off x="539750" y="266700"/>
            <a:ext cx="44338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（动态，接收系统广播）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9036E2F-AE9B-452E-B355-3097552B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915988"/>
            <a:ext cx="4918075" cy="1630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实例说明：</a:t>
            </a:r>
          </a:p>
          <a:p>
            <a:pPr eaLnBrk="1" hangingPunct="1">
              <a:defRPr/>
            </a:pP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调节模拟器电池电量</a:t>
            </a: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电量发生改变会发出广播</a:t>
            </a: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根据接收到的电量值做出响应</a:t>
            </a:r>
          </a:p>
        </p:txBody>
      </p:sp>
      <p:pic>
        <p:nvPicPr>
          <p:cNvPr id="25604" name="图片 1" descr="TIM截图20171020170212">
            <a:extLst>
              <a:ext uri="{FF2B5EF4-FFF2-40B4-BE49-F238E27FC236}">
                <a16:creationId xmlns:a16="http://schemas.microsoft.com/office/drawing/2014/main" id="{AF576A99-4611-43D0-8110-DFBEC2C0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8575"/>
            <a:ext cx="2755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2">
            <a:extLst>
              <a:ext uri="{FF2B5EF4-FFF2-40B4-BE49-F238E27FC236}">
                <a16:creationId xmlns:a16="http://schemas.microsoft.com/office/drawing/2014/main" id="{454B8B43-E32B-4751-8942-CB6BB2FD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46" y="3363805"/>
            <a:ext cx="5865813" cy="92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&lt;uses-permission android:name="android.permission.BATTERY_STATS"/&gt;</a:t>
            </a:r>
          </a:p>
        </p:txBody>
      </p:sp>
      <p:sp>
        <p:nvSpPr>
          <p:cNvPr id="25606" name="文本框 3">
            <a:extLst>
              <a:ext uri="{FF2B5EF4-FFF2-40B4-BE49-F238E27FC236}">
                <a16:creationId xmlns:a16="http://schemas.microsoft.com/office/drawing/2014/main" id="{1491F09B-6917-470D-B35C-D1976F92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857500"/>
            <a:ext cx="574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Intent.ACTION_BATTERY_CHANGED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>
            <a:extLst>
              <a:ext uri="{FF2B5EF4-FFF2-40B4-BE49-F238E27FC236}">
                <a16:creationId xmlns:a16="http://schemas.microsoft.com/office/drawing/2014/main" id="{B8EB9DEC-7DD7-4041-8D23-3FB9EE64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extBox 108">
            <a:extLst>
              <a:ext uri="{FF2B5EF4-FFF2-40B4-BE49-F238E27FC236}">
                <a16:creationId xmlns:a16="http://schemas.microsoft.com/office/drawing/2014/main" id="{B4106AAE-7980-45C7-8F1F-2C2B5EA7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66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（静态，接收自定义广播）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BA69DCFA-534D-4BA3-B290-70FE732B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80" y="1239097"/>
            <a:ext cx="5394518" cy="943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广播接收者可以接收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系统自带的广播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也可以接收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自定义的广播</a:t>
            </a:r>
            <a:r>
              <a:rPr lang="zh-CN" altLang="en-US" sz="2000" dirty="0">
                <a:latin typeface="+mn-ea"/>
                <a:ea typeface="+mn-ea"/>
                <a:sym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0725" name="表格 4">
            <a:extLst>
              <a:ext uri="{FF2B5EF4-FFF2-40B4-BE49-F238E27FC236}">
                <a16:creationId xmlns:a16="http://schemas.microsoft.com/office/drawing/2014/main" id="{D683DB72-3379-4297-9FDE-E8C0E95C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79383"/>
              </p:ext>
            </p:extLst>
          </p:nvPr>
        </p:nvGraphicFramePr>
        <p:xfrm>
          <a:off x="457110" y="2643755"/>
          <a:ext cx="5411788" cy="5000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41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 = new Intent("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自定义广播内容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");</a:t>
                      </a:r>
                      <a:b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</a:b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(intent);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634" name="图片 1" descr="TIM截图20171020172025">
            <a:extLst>
              <a:ext uri="{FF2B5EF4-FFF2-40B4-BE49-F238E27FC236}">
                <a16:creationId xmlns:a16="http://schemas.microsoft.com/office/drawing/2014/main" id="{4D5DD514-019A-4172-B37D-925E987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25" y="699620"/>
            <a:ext cx="2373194" cy="422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文本框 2">
            <a:extLst>
              <a:ext uri="{FF2B5EF4-FFF2-40B4-BE49-F238E27FC236}">
                <a16:creationId xmlns:a16="http://schemas.microsoft.com/office/drawing/2014/main" id="{833BA82A-D349-45D4-81AF-522F3189D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10" y="3946728"/>
            <a:ext cx="5494427" cy="92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创建一个自己的广播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新建一个广播接收器，来接收自己发送的广播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dirty="0"/>
              <a:t>注册广播接收器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" descr="2457331_082944614000_2.jpg">
            <a:extLst>
              <a:ext uri="{FF2B5EF4-FFF2-40B4-BE49-F238E27FC236}">
                <a16:creationId xmlns:a16="http://schemas.microsoft.com/office/drawing/2014/main" id="{FCCE6244-C91F-4BBD-A691-F1BAA260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56">
            <a:extLst>
              <a:ext uri="{FF2B5EF4-FFF2-40B4-BE49-F238E27FC236}">
                <a16:creationId xmlns:a16="http://schemas.microsoft.com/office/drawing/2014/main" id="{9D4EDD5E-3E62-4CE0-B76B-719000C62793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16">
            <a:extLst>
              <a:ext uri="{FF2B5EF4-FFF2-40B4-BE49-F238E27FC236}">
                <a16:creationId xmlns:a16="http://schemas.microsoft.com/office/drawing/2014/main" id="{F571EC5D-5F7D-42B6-BC73-A7E76A81C2D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009650"/>
            <a:ext cx="7496175" cy="674688"/>
            <a:chOff x="0" y="0"/>
            <a:chExt cx="7162269" cy="635728"/>
          </a:xfrm>
        </p:grpSpPr>
        <p:sp>
          <p:nvSpPr>
            <p:cNvPr id="10242" name="矩形 17">
              <a:extLst>
                <a:ext uri="{FF2B5EF4-FFF2-40B4-BE49-F238E27FC236}">
                  <a16:creationId xmlns:a16="http://schemas.microsoft.com/office/drawing/2014/main" id="{8568F6F5-E74B-4E45-A40C-394910E5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4853"/>
              <a:ext cx="7162269" cy="2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43" name="矩形 18">
              <a:extLst>
                <a:ext uri="{FF2B5EF4-FFF2-40B4-BE49-F238E27FC236}">
                  <a16:creationId xmlns:a16="http://schemas.microsoft.com/office/drawing/2014/main" id="{4D79278D-BB4A-4DA3-954D-79C97760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" y="0"/>
              <a:ext cx="176520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44" name="TextBox 108">
            <a:extLst>
              <a:ext uri="{FF2B5EF4-FFF2-40B4-BE49-F238E27FC236}">
                <a16:creationId xmlns:a16="http://schemas.microsoft.com/office/drawing/2014/main" id="{2E82D8BF-D10D-4816-8436-DBCA2650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矩形 32">
            <a:extLst>
              <a:ext uri="{FF2B5EF4-FFF2-40B4-BE49-F238E27FC236}">
                <a16:creationId xmlns:a16="http://schemas.microsoft.com/office/drawing/2014/main" id="{A47A4950-6689-48EC-BFEA-9E8D226A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850900"/>
            <a:ext cx="8247063" cy="396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广播  </a:t>
            </a:r>
            <a:r>
              <a:rPr lang="en-US"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broadcast</a:t>
            </a: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全局监听器，Android四大组件之一</a:t>
            </a: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b="1" dirty="0">
                <a:solidFill>
                  <a:srgbClr val="000000"/>
                </a:solidFill>
                <a:highlight>
                  <a:srgbClr val="FFFF00"/>
                </a:highlight>
                <a:sym typeface="微软雅黑" panose="020B0503020204020204" pitchFamily="34" charset="-122"/>
              </a:rPr>
              <a:t>用于监听 / 接收 应用发出的广播消息，并做出响应</a:t>
            </a: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应用场景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不同组件之间通信（包括应用内 / 不同应用之间）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与 Android 系统在特定情况下的通信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如</a:t>
            </a:r>
            <a:r>
              <a:rPr lang="zh-CN" altLang="en-US" dirty="0">
                <a:solidFill>
                  <a:srgbClr val="000000"/>
                </a:solidFill>
                <a:sym typeface="微软雅黑" panose="020B0503020204020204" pitchFamily="34" charset="-122"/>
              </a:rPr>
              <a:t>：</a:t>
            </a:r>
            <a:r>
              <a:rPr dirty="0" err="1">
                <a:solidFill>
                  <a:srgbClr val="000000"/>
                </a:solidFill>
                <a:sym typeface="微软雅黑" panose="020B0503020204020204" pitchFamily="34" charset="-122"/>
              </a:rPr>
              <a:t>当电话呼入时、网络可用时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多线程通信</a:t>
            </a: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C10E1637-B2E8-41AC-9061-18ADD2E9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内容占位符 6" descr="944365-0896ba8d9155140e">
            <a:extLst>
              <a:ext uri="{FF2B5EF4-FFF2-40B4-BE49-F238E27FC236}">
                <a16:creationId xmlns:a16="http://schemas.microsoft.com/office/drawing/2014/main" id="{2514DB2F-C9C9-451E-9316-B4B2963265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5" y="857780"/>
            <a:ext cx="6434605" cy="12244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标题 5">
            <a:extLst>
              <a:ext uri="{FF2B5EF4-FFF2-40B4-BE49-F238E27FC236}">
                <a16:creationId xmlns:a16="http://schemas.microsoft.com/office/drawing/2014/main" id="{F345A5ED-F5E7-4391-AE8F-7365471B4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模型中有3个角色</a:t>
            </a:r>
          </a:p>
        </p:txBody>
      </p:sp>
      <p:sp>
        <p:nvSpPr>
          <p:cNvPr id="11267" name="文本框 7">
            <a:extLst>
              <a:ext uri="{FF2B5EF4-FFF2-40B4-BE49-F238E27FC236}">
                <a16:creationId xmlns:a16="http://schemas.microsoft.com/office/drawing/2014/main" id="{5E034ADF-B0F6-4873-AE9E-D3309E69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56" y="2600060"/>
            <a:ext cx="6433743" cy="922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消息订阅者（广播接收者）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消息发布者（广播发布者）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消息中心（AMS，即Activity Manager Service）</a:t>
            </a:r>
          </a:p>
        </p:txBody>
      </p:sp>
      <p:sp>
        <p:nvSpPr>
          <p:cNvPr id="11268" name="文本框 8">
            <a:extLst>
              <a:ext uri="{FF2B5EF4-FFF2-40B4-BE49-F238E27FC236}">
                <a16:creationId xmlns:a16="http://schemas.microsoft.com/office/drawing/2014/main" id="{31047B60-AE6E-42B5-91F2-EA957332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95" y="3885610"/>
            <a:ext cx="643374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000" b="1" dirty="0"/>
              <a:t>特别注意：广播发送者 和 广播接收者的执行是</a:t>
            </a:r>
            <a:r>
              <a:rPr lang="zh-CN" altLang="en-US" sz="1000" b="1" u="sng" dirty="0"/>
              <a:t>异步</a:t>
            </a:r>
            <a:r>
              <a:rPr lang="zh-CN" altLang="en-US" sz="1000" b="1" dirty="0"/>
              <a:t>的。</a:t>
            </a:r>
            <a:endParaRPr lang="en-US" altLang="zh-CN" sz="1000" b="1" dirty="0"/>
          </a:p>
          <a:p>
            <a:r>
              <a:rPr lang="zh-CN" altLang="en-US" sz="1000" b="1" dirty="0"/>
              <a:t>发出去的广播不会关心有无接收者接收，也不确定接收者到底是何时才能接收到。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>
            <a:extLst>
              <a:ext uri="{FF2B5EF4-FFF2-40B4-BE49-F238E27FC236}">
                <a16:creationId xmlns:a16="http://schemas.microsoft.com/office/drawing/2014/main" id="{DB7FD146-A9BE-4997-964F-3A9C9B6D29C6}"/>
              </a:ext>
            </a:extLst>
          </p:cNvPr>
          <p:cNvSpPr/>
          <p:nvPr/>
        </p:nvSpPr>
        <p:spPr>
          <a:xfrm>
            <a:off x="539750" y="266700"/>
            <a:ext cx="424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）发送广播的方法  </a:t>
            </a:r>
            <a:endParaRPr lang="en-US" altLang="zh-CN" noProof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24A0DB-3C89-4132-BA1A-04626FDD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文本框 1">
            <a:extLst>
              <a:ext uri="{FF2B5EF4-FFF2-40B4-BE49-F238E27FC236}">
                <a16:creationId xmlns:a16="http://schemas.microsoft.com/office/drawing/2014/main" id="{773A0A5A-0312-4498-AC94-A6907531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7" y="1203655"/>
            <a:ext cx="763238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1、 普通广播：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sendBroadcast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依次传递</a:t>
            </a:r>
          </a:p>
          <a:p>
            <a:endParaRPr lang="zh-CN" altLang="en-US" dirty="0"/>
          </a:p>
          <a:p>
            <a:r>
              <a:rPr lang="zh-CN" altLang="en-US" sz="2000" b="1" dirty="0">
                <a:solidFill>
                  <a:srgbClr val="00B050"/>
                </a:solidFill>
              </a:rPr>
              <a:t>2、 有序广播：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sendOrderedBroadcast</a:t>
            </a:r>
            <a:endParaRPr lang="zh-CN" altLang="en-US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处理顺序是按照不同优先级来区分</a:t>
            </a:r>
          </a:p>
          <a:p>
            <a:endParaRPr lang="zh-CN" altLang="en-US" dirty="0"/>
          </a:p>
          <a:p>
            <a:r>
              <a:rPr lang="zh-CN" altLang="en-US" sz="2000" b="1" dirty="0">
                <a:solidFill>
                  <a:srgbClr val="00B050"/>
                </a:solidFill>
              </a:rPr>
              <a:t>3、 粘性广播：</a:t>
            </a:r>
            <a:r>
              <a:rPr lang="zh-CN" altLang="en-US"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sendStickyBroadcast</a:t>
            </a:r>
            <a:endParaRPr lang="zh-CN" altLang="en-US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在Android 5.0 &amp; API 21中已经失效，不建议使用。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8EB1ED84-C388-4F21-8107-F2F7C18A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5">
            <a:extLst>
              <a:ext uri="{FF2B5EF4-FFF2-40B4-BE49-F238E27FC236}">
                <a16:creationId xmlns:a16="http://schemas.microsoft.com/office/drawing/2014/main" id="{C2DB0F8F-5792-4FE8-BBCB-4670BBFC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39800"/>
            <a:ext cx="8786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  <a:sym typeface="微软雅黑" panose="020B0503020204020204" pitchFamily="34" charset="-122"/>
              </a:rPr>
              <a:t>  </a:t>
            </a:r>
            <a:endParaRPr lang="en-US" altLang="zh-CN" sz="16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在构造</a:t>
            </a:r>
            <a:r>
              <a:rPr lang="en-US" altLang="zh-CN" sz="2000" dirty="0">
                <a:latin typeface="+mn-ea"/>
                <a:ea typeface="+mn-ea"/>
                <a:sym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时必须用一个</a:t>
            </a:r>
            <a:r>
              <a:rPr lang="zh-CN" altLang="en-US" sz="2000" b="1" dirty="0">
                <a:solidFill>
                  <a:srgbClr val="00B050"/>
                </a:solidFill>
                <a:latin typeface="+mn-ea"/>
                <a:ea typeface="+mn-ea"/>
                <a:sym typeface="微软雅黑" panose="020B0503020204020204" pitchFamily="34" charset="-122"/>
              </a:rPr>
              <a:t>全局唯一的字符串标识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其要执行的动作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aphicFrame>
        <p:nvGraphicFramePr>
          <p:cNvPr id="9221" name="表格 1">
            <a:extLst>
              <a:ext uri="{FF2B5EF4-FFF2-40B4-BE49-F238E27FC236}">
                <a16:creationId xmlns:a16="http://schemas.microsoft.com/office/drawing/2014/main" id="{96A59397-4433-4133-84AF-9EC7A3487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23"/>
              </p:ext>
            </p:extLst>
          </p:nvPr>
        </p:nvGraphicFramePr>
        <p:xfrm>
          <a:off x="347663" y="2114550"/>
          <a:ext cx="8245475" cy="1439863"/>
        </p:xfrm>
        <a:graphic>
          <a:graphicData uri="http://schemas.openxmlformats.org/drawingml/2006/table">
            <a:tbl>
              <a:tblPr/>
              <a:tblGrid>
                <a:gridCol w="824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Intent_Action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com.android.BroadcastReceiverDemo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= new Intent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Intent_Action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Intent.putExtra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45" name="TextBox 108">
            <a:extLst>
              <a:ext uri="{FF2B5EF4-FFF2-40B4-BE49-F238E27FC236}">
                <a16:creationId xmlns:a16="http://schemas.microsoft.com/office/drawing/2014/main" id="{C53D3742-0182-4C6B-AFAC-379BBA5F9C5F}"/>
              </a:ext>
            </a:extLst>
          </p:cNvPr>
          <p:cNvSpPr/>
          <p:nvPr/>
        </p:nvSpPr>
        <p:spPr>
          <a:xfrm>
            <a:off x="539750" y="266700"/>
            <a:ext cx="39211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（3）发送广播示例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en-US" altLang="zh-CN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27587797-A450-4855-8A8A-DA55E987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108">
            <a:extLst>
              <a:ext uri="{FF2B5EF4-FFF2-40B4-BE49-F238E27FC236}">
                <a16:creationId xmlns:a16="http://schemas.microsoft.com/office/drawing/2014/main" id="{54DC5380-FDFE-4409-9963-339B3910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BC78F94-4ADF-40CE-9A2C-75F53B22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60450"/>
            <a:ext cx="8001000" cy="332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+mn-ea"/>
                <a:ea typeface="+mn-ea"/>
                <a:sym typeface="微软雅黑" panose="020B0503020204020204" pitchFamily="34" charset="-122"/>
              </a:rPr>
              <a:t>广播接收器自定义实现：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继承</a:t>
            </a:r>
            <a:r>
              <a:rPr lang="en-US" altLang="zh-CN" b="1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类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覆盖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方法，在该方法中实现对广播事件的相关处理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系统接收到与之匹配的广播消息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自动启动对应的</a:t>
            </a:r>
            <a:r>
              <a:rPr lang="en-US" altLang="zh-CN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接收广播</a:t>
            </a:r>
            <a:endParaRPr lang="en-US" altLang="zh-CN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060D6F14-9359-4D93-9885-DC2BBE86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0">
            <a:extLst>
              <a:ext uri="{FF2B5EF4-FFF2-40B4-BE49-F238E27FC236}">
                <a16:creationId xmlns:a16="http://schemas.microsoft.com/office/drawing/2014/main" id="{CF07073A-3D95-4316-87D8-6F052269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325562"/>
            <a:ext cx="7961910" cy="2306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ym typeface="Arial" panose="020B0604020202020204" pitchFamily="34" charset="0"/>
              </a:rPr>
              <a:t>public class </a:t>
            </a:r>
            <a:r>
              <a:rPr lang="en-US" altLang="zh-CN" sz="1600" dirty="0" err="1">
                <a:sym typeface="Arial" panose="020B0604020202020204" pitchFamily="34" charset="0"/>
              </a:rPr>
              <a:t>MyBroadcastReceiver</a:t>
            </a:r>
            <a:r>
              <a:rPr lang="en-US" altLang="zh-CN" sz="1600" dirty="0">
                <a:sym typeface="Arial" panose="020B0604020202020204" pitchFamily="34" charset="0"/>
              </a:rPr>
              <a:t> extends </a:t>
            </a:r>
            <a:r>
              <a:rPr lang="en-US" altLang="zh-CN" sz="1600" b="1" dirty="0" err="1">
                <a:solidFill>
                  <a:srgbClr val="00B050"/>
                </a:solidFill>
                <a:sym typeface="Arial" panose="020B0604020202020204" pitchFamily="34" charset="0"/>
              </a:rPr>
              <a:t>BroadcastReceiver</a:t>
            </a:r>
            <a:r>
              <a:rPr lang="en-US" altLang="zh-CN" sz="1600" b="1" dirty="0">
                <a:solidFill>
                  <a:srgbClr val="00B05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zh-CN" altLang="en-US" sz="1600" dirty="0"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ym typeface="Arial" panose="020B0604020202020204" pitchFamily="34" charset="0"/>
              </a:rPr>
              <a:t>String  </a:t>
            </a:r>
            <a:r>
              <a:rPr lang="en-US" altLang="zh-CN" sz="1600" dirty="0" err="1">
                <a:sym typeface="Arial" panose="020B0604020202020204" pitchFamily="34" charset="0"/>
              </a:rPr>
              <a:t>Intent_Action</a:t>
            </a:r>
            <a:r>
              <a:rPr lang="en-US" altLang="zh-CN" sz="1600" dirty="0">
                <a:sym typeface="Arial" panose="020B0604020202020204" pitchFamily="34" charset="0"/>
              </a:rPr>
              <a:t> = </a:t>
            </a:r>
            <a:r>
              <a:rPr lang="en-US" altLang="zh-CN" sz="1600" dirty="0" err="1">
                <a:sym typeface="Arial" panose="020B0604020202020204" pitchFamily="34" charset="0"/>
              </a:rPr>
              <a:t>com.android.BroadcastReceiverDemo</a:t>
            </a:r>
            <a:r>
              <a:rPr lang="en-US" altLang="zh-CN" sz="1600" dirty="0">
                <a:sym typeface="Arial" panose="020B0604020202020204" pitchFamily="34" charset="0"/>
              </a:rPr>
              <a:t>; // action</a:t>
            </a:r>
            <a:r>
              <a:rPr lang="zh-CN" altLang="en-US" sz="1600" dirty="0">
                <a:sym typeface="Arial" panose="020B0604020202020204" pitchFamily="34" charset="0"/>
              </a:rPr>
              <a:t>名称</a:t>
            </a:r>
          </a:p>
          <a:p>
            <a:r>
              <a:rPr lang="zh-CN" altLang="en-US" sz="1600" dirty="0">
                <a:sym typeface="Arial" panose="020B0604020202020204" pitchFamily="34" charset="0"/>
              </a:rPr>
              <a:t> </a:t>
            </a:r>
          </a:p>
          <a:p>
            <a:r>
              <a:rPr lang="en-US" altLang="zh-CN" sz="1600" dirty="0">
                <a:sym typeface="Arial" panose="020B0604020202020204" pitchFamily="34" charset="0"/>
              </a:rPr>
              <a:t>    public void </a:t>
            </a:r>
            <a:r>
              <a:rPr lang="en-US" altLang="zh-CN" sz="1600" b="1" dirty="0" err="1">
                <a:solidFill>
                  <a:srgbClr val="00B050"/>
                </a:solidFill>
                <a:sym typeface="Arial" panose="020B0604020202020204" pitchFamily="34" charset="0"/>
              </a:rPr>
              <a:t>onReceive</a:t>
            </a:r>
            <a:r>
              <a:rPr lang="en-US" altLang="zh-CN" sz="1600" dirty="0">
                <a:sym typeface="Arial" panose="020B0604020202020204" pitchFamily="34" charset="0"/>
              </a:rPr>
              <a:t>(Context </a:t>
            </a:r>
            <a:r>
              <a:rPr lang="en-US" altLang="zh-CN" sz="1600" dirty="0" err="1">
                <a:sym typeface="Arial" panose="020B0604020202020204" pitchFamily="34" charset="0"/>
              </a:rPr>
              <a:t>context</a:t>
            </a:r>
            <a:r>
              <a:rPr lang="en-US" altLang="zh-CN" sz="1600" dirty="0">
                <a:sym typeface="Arial" panose="020B0604020202020204" pitchFamily="34" charset="0"/>
              </a:rPr>
              <a:t>, Intent intent) 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  if ( </a:t>
            </a:r>
            <a:r>
              <a:rPr lang="en-US" altLang="zh-CN" sz="1600" dirty="0" err="1">
                <a:sym typeface="Arial" panose="020B0604020202020204" pitchFamily="34" charset="0"/>
              </a:rPr>
              <a:t>intent.getAction</a:t>
            </a:r>
            <a:r>
              <a:rPr lang="en-US" altLang="zh-CN" sz="1600" dirty="0">
                <a:sym typeface="Arial" panose="020B0604020202020204" pitchFamily="34" charset="0"/>
              </a:rPr>
              <a:t>().equals( </a:t>
            </a:r>
            <a:r>
              <a:rPr lang="en-US" altLang="zh-CN" sz="1600" dirty="0" err="1">
                <a:sym typeface="Arial" panose="020B0604020202020204" pitchFamily="34" charset="0"/>
              </a:rPr>
              <a:t>Intent_Action</a:t>
            </a:r>
            <a:r>
              <a:rPr lang="en-US" altLang="zh-CN" sz="1600" dirty="0">
                <a:sym typeface="Arial" panose="020B0604020202020204" pitchFamily="34" charset="0"/>
              </a:rPr>
              <a:t>)) { </a:t>
            </a:r>
            <a:endParaRPr lang="zh-CN" altLang="en-US" sz="1600" dirty="0">
              <a:sym typeface="Arial" panose="020B0604020202020204" pitchFamily="34" charset="0"/>
            </a:endParaRPr>
          </a:p>
          <a:p>
            <a:r>
              <a:rPr lang="en-US" altLang="zh-CN" sz="1600" dirty="0">
                <a:sym typeface="Arial" panose="020B0604020202020204" pitchFamily="34" charset="0"/>
              </a:rPr>
              <a:t>        //</a:t>
            </a:r>
            <a:r>
              <a:rPr lang="zh-CN" altLang="en-US" sz="1600" dirty="0">
                <a:sym typeface="Arial" panose="020B0604020202020204" pitchFamily="34" charset="0"/>
              </a:rPr>
              <a:t>相应事件的处理</a:t>
            </a:r>
          </a:p>
          <a:p>
            <a:r>
              <a:rPr lang="en-US" altLang="zh-CN" sz="1600" dirty="0">
                <a:sym typeface="Arial" panose="020B0604020202020204" pitchFamily="34" charset="0"/>
              </a:rPr>
              <a:t>      } </a:t>
            </a:r>
            <a:endParaRPr lang="zh-CN" altLang="en-US" sz="1600" dirty="0">
              <a:sym typeface="Arial" panose="020B0604020202020204" pitchFamily="34" charset="0"/>
            </a:endParaRPr>
          </a:p>
          <a:p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8196" name="矩形 1">
            <a:extLst>
              <a:ext uri="{FF2B5EF4-FFF2-40B4-BE49-F238E27FC236}">
                <a16:creationId xmlns:a16="http://schemas.microsoft.com/office/drawing/2014/main" id="{77833678-6923-4E8F-BEFB-A23202CE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842963"/>
            <a:ext cx="20113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广播接收的过程：</a:t>
            </a:r>
          </a:p>
        </p:txBody>
      </p:sp>
      <p:sp>
        <p:nvSpPr>
          <p:cNvPr id="8197" name="TextBox 21">
            <a:extLst>
              <a:ext uri="{FF2B5EF4-FFF2-40B4-BE49-F238E27FC236}">
                <a16:creationId xmlns:a16="http://schemas.microsoft.com/office/drawing/2014/main" id="{664154A2-BD5E-48E5-AB7E-9F475C2D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817938"/>
            <a:ext cx="796191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注意：</a:t>
            </a:r>
            <a:r>
              <a:rPr lang="en-US" altLang="zh-CN" sz="1400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类中的</a:t>
            </a:r>
            <a:r>
              <a:rPr lang="en-US" altLang="zh-CN" sz="1400" dirty="0" err="1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方法必须要在</a:t>
            </a:r>
            <a:r>
              <a:rPr lang="en-US" altLang="zh-CN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10</a:t>
            </a:r>
            <a:r>
              <a:rPr lang="zh-CN" altLang="en-US" sz="1400" dirty="0">
                <a:highlight>
                  <a:srgbClr val="FFFF00"/>
                </a:highlight>
                <a:latin typeface="+mn-ea"/>
                <a:ea typeface="+mn-ea"/>
                <a:sym typeface="微软雅黑" panose="020B0503020204020204" pitchFamily="34" charset="-122"/>
              </a:rPr>
              <a:t>秒钟内执行完事件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，否则</a:t>
            </a:r>
            <a:r>
              <a:rPr lang="en-US" altLang="zh-CN" sz="1400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系统会认为该组件失去响应，并提示用户强行关闭该组件。</a:t>
            </a:r>
            <a:endParaRPr lang="en-US" altLang="zh-CN" sz="1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因此，对于比较耗时的响应事件，可以另开一线程，单独进行事件的处理。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365" name="TextBox 108">
            <a:extLst>
              <a:ext uri="{FF2B5EF4-FFF2-40B4-BE49-F238E27FC236}">
                <a16:creationId xmlns:a16="http://schemas.microsoft.com/office/drawing/2014/main" id="{A66703D8-EF66-49EF-AA00-0FD76ABA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E120B-5676-43B2-8616-D86E4E5D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26" y="915988"/>
            <a:ext cx="6474566" cy="3633787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2400" b="1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应用程序无响应 </a:t>
            </a:r>
            <a:r>
              <a:rPr lang="en-US" altLang="zh-CN" sz="2400" b="1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ANR</a:t>
            </a:r>
            <a:endParaRPr lang="zh-CN" altLang="en-US" sz="2400" b="1" noProof="1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应用程序有一段时间响应不够灵敏，系统会显示ANR对话框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用户可以选择“</a:t>
            </a:r>
            <a:r>
              <a:rPr lang="zh-CN" altLang="en-US" sz="1600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”让程序继续运行，也可选择“</a:t>
            </a:r>
            <a:r>
              <a:rPr lang="zh-CN" altLang="en-US" sz="1600" noProof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强制关闭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在程序里对响应性能的设计很重要，这样系统不会显示ANR给用户。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默认Activity的最长执行时间5秒。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BroadcastReceiver的最长执行时间10秒。</a:t>
            </a:r>
          </a:p>
        </p:txBody>
      </p:sp>
      <p:sp>
        <p:nvSpPr>
          <p:cNvPr id="16386" name="标题 5">
            <a:extLst>
              <a:ext uri="{FF2B5EF4-FFF2-40B4-BE49-F238E27FC236}">
                <a16:creationId xmlns:a16="http://schemas.microsoft.com/office/drawing/2014/main" id="{25C97489-823A-4FF6-B470-268CDB3F3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 dirty="0"/>
              <a:t>扩展知识 ：</a:t>
            </a:r>
            <a:r>
              <a:rPr lang="en-US" altLang="zh-CN" sz="2400" dirty="0"/>
              <a:t>ANR</a:t>
            </a:r>
            <a:r>
              <a:rPr lang="zh-CN" altLang="en-US" dirty="0"/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Not Responding</a:t>
            </a:r>
            <a:r>
              <a:rPr lang="zh-CN" altLang="en-US" dirty="0"/>
              <a:t>）</a:t>
            </a:r>
          </a:p>
        </p:txBody>
      </p:sp>
      <p:pic>
        <p:nvPicPr>
          <p:cNvPr id="16387" name="图片 7" descr="timgHP6GAUJL">
            <a:extLst>
              <a:ext uri="{FF2B5EF4-FFF2-40B4-BE49-F238E27FC236}">
                <a16:creationId xmlns:a16="http://schemas.microsoft.com/office/drawing/2014/main" id="{195F28F2-0E10-4093-B210-95F6D8D6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262403"/>
            <a:ext cx="222091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6EB404-7E63-49B8-BD43-BC58DED5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491" y="3653828"/>
            <a:ext cx="2285259" cy="12272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D2F5773B-B6C8-4CB2-93B4-4FC902F5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08">
            <a:extLst>
              <a:ext uri="{FF2B5EF4-FFF2-40B4-BE49-F238E27FC236}">
                <a16:creationId xmlns:a16="http://schemas.microsoft.com/office/drawing/2014/main" id="{D4E72EF2-2B22-40DD-AF85-4671AAECCAC9}"/>
              </a:ext>
            </a:extLst>
          </p:cNvPr>
          <p:cNvSpPr/>
          <p:nvPr/>
        </p:nvSpPr>
        <p:spPr>
          <a:xfrm>
            <a:off x="539750" y="266700"/>
            <a:ext cx="3735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广播注册方法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en-US" altLang="zh-CN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928F98A8-3A82-4D3B-A97D-6BAE0215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303338"/>
            <a:ext cx="6262687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生成广播接收器</a:t>
            </a:r>
          </a:p>
          <a:p>
            <a:r>
              <a:rPr lang="en-US" altLang="zh-CN" sz="1400" b="1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receiver = new 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();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实例化过滤器并设置要过滤的广播</a:t>
            </a:r>
          </a:p>
          <a:p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new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Intent_Action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");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注册广播</a:t>
            </a:r>
          </a:p>
          <a:p>
            <a:r>
              <a:rPr lang="en-US" altLang="zh-CN" sz="1400" b="1" dirty="0" err="1">
                <a:solidFill>
                  <a:srgbClr val="00B050"/>
                </a:solidFill>
                <a:sym typeface="Arial" panose="020B0604020202020204" pitchFamily="34" charset="0"/>
              </a:rPr>
              <a:t>registerReceiver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(receiver</a:t>
            </a:r>
            <a:r>
              <a:rPr lang="zh-CN" altLang="en-US" sz="1400" dirty="0">
                <a:solidFill>
                  <a:srgbClr val="00B050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intentFilter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);</a:t>
            </a:r>
          </a:p>
        </p:txBody>
      </p:sp>
      <p:sp>
        <p:nvSpPr>
          <p:cNvPr id="17412" name="Text Box 8">
            <a:extLst>
              <a:ext uri="{FF2B5EF4-FFF2-40B4-BE49-F238E27FC236}">
                <a16:creationId xmlns:a16="http://schemas.microsoft.com/office/drawing/2014/main" id="{F2E78656-F262-4AFA-BD60-D9C76892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11613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b="1" i="1">
                <a:solidFill>
                  <a:srgbClr val="FFFFFF"/>
                </a:solidFill>
                <a:sym typeface="宋体" panose="02010600030101010101" pitchFamily="2" charset="-122"/>
              </a:rPr>
              <a:t>.</a:t>
            </a:r>
            <a:endParaRPr lang="zh-CN" altLang="en-US" sz="1400" b="1" i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TextBox 3">
            <a:extLst>
              <a:ext uri="{FF2B5EF4-FFF2-40B4-BE49-F238E27FC236}">
                <a16:creationId xmlns:a16="http://schemas.microsoft.com/office/drawing/2014/main" id="{8A4F302A-B6CD-4908-B384-D31A4F05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828675"/>
            <a:ext cx="4322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代码注册广播（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</a:p>
        </p:txBody>
      </p:sp>
      <p:sp>
        <p:nvSpPr>
          <p:cNvPr id="17414" name="Rectangle 10">
            <a:extLst>
              <a:ext uri="{FF2B5EF4-FFF2-40B4-BE49-F238E27FC236}">
                <a16:creationId xmlns:a16="http://schemas.microsoft.com/office/drawing/2014/main" id="{7C9D1BE6-764A-462F-859E-29259E0D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73413"/>
            <a:ext cx="6164262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&lt;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android:name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"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 &gt;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&lt;intent-filter&gt;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  &lt;action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android:name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= " </a:t>
            </a:r>
            <a:r>
              <a:rPr lang="en-US" altLang="zh-CN" sz="1400" dirty="0" err="1">
                <a:solidFill>
                  <a:srgbClr val="00B050"/>
                </a:solidFill>
                <a:sym typeface="Arial" panose="020B0604020202020204" pitchFamily="34" charset="0"/>
              </a:rPr>
              <a:t>com.androidbook.MyBroadcastReceiver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"/&gt;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  &lt;/intent-filter&gt;</a:t>
            </a:r>
          </a:p>
          <a:p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&lt;/</a:t>
            </a:r>
            <a:r>
              <a:rPr lang="en-US" altLang="zh-CN" sz="1400" b="1" dirty="0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  <a:r>
              <a:rPr lang="en-US" altLang="zh-CN" sz="1400" dirty="0">
                <a:solidFill>
                  <a:srgbClr val="00B050"/>
                </a:solidFill>
                <a:sym typeface="Arial" panose="020B0604020202020204" pitchFamily="34" charset="0"/>
              </a:rPr>
              <a:t>&gt;</a:t>
            </a:r>
          </a:p>
        </p:txBody>
      </p:sp>
      <p:sp>
        <p:nvSpPr>
          <p:cNvPr id="17415" name="文本框 1">
            <a:extLst>
              <a:ext uri="{FF2B5EF4-FFF2-40B4-BE49-F238E27FC236}">
                <a16:creationId xmlns:a16="http://schemas.microsoft.com/office/drawing/2014/main" id="{C43FD3BA-3502-4650-810D-C31B7FE4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1450"/>
            <a:ext cx="5791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b="1" i="1">
                <a:solidFill>
                  <a:schemeClr val="tx2"/>
                </a:solidFill>
                <a:sym typeface="Calibri" panose="020F0502020204030204" pitchFamily="34" charset="0"/>
              </a:rPr>
              <a:t>AndroidMan</a:t>
            </a:r>
            <a:r>
              <a:rPr lang="en-US" altLang="zh-CN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ifest.xml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中配置广播（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Pages>0</Pages>
  <Words>1243</Words>
  <Characters>0</Characters>
  <Application>Microsoft Office PowerPoint</Application>
  <DocSecurity>0</DocSecurity>
  <PresentationFormat>全屏显示(16:9)</PresentationFormat>
  <Lines>0</Lines>
  <Paragraphs>197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微软雅黑</vt:lpstr>
      <vt:lpstr>Arial</vt:lpstr>
      <vt:lpstr>Calibri</vt:lpstr>
      <vt:lpstr>Times New Roman</vt:lpstr>
      <vt:lpstr>Wingdings</vt:lpstr>
      <vt:lpstr>A000120140530A11PPBG</vt:lpstr>
      <vt:lpstr>PowerPoint 演示文稿</vt:lpstr>
      <vt:lpstr>PowerPoint 演示文稿</vt:lpstr>
      <vt:lpstr>模型中有3个角色</vt:lpstr>
      <vt:lpstr>PowerPoint 演示文稿</vt:lpstr>
      <vt:lpstr>PowerPoint 演示文稿</vt:lpstr>
      <vt:lpstr>PowerPoint 演示文稿</vt:lpstr>
      <vt:lpstr>PowerPoint 演示文稿</vt:lpstr>
      <vt:lpstr>扩展知识 ：ANR（Application Not Responding）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143</cp:revision>
  <dcterms:created xsi:type="dcterms:W3CDTF">2014-09-01T11:16:00Z</dcterms:created>
  <dcterms:modified xsi:type="dcterms:W3CDTF">2020-11-22T13:16:50Z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