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2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40"/>
  </p:notesMasterIdLst>
  <p:sldIdLst>
    <p:sldId id="294" r:id="rId2"/>
    <p:sldId id="295" r:id="rId3"/>
    <p:sldId id="296" r:id="rId4"/>
    <p:sldId id="297" r:id="rId5"/>
    <p:sldId id="298" r:id="rId6"/>
    <p:sldId id="299" r:id="rId7"/>
    <p:sldId id="354" r:id="rId8"/>
    <p:sldId id="357" r:id="rId9"/>
    <p:sldId id="358" r:id="rId10"/>
    <p:sldId id="300" r:id="rId11"/>
    <p:sldId id="301" r:id="rId12"/>
    <p:sldId id="302" r:id="rId13"/>
    <p:sldId id="303" r:id="rId14"/>
    <p:sldId id="355" r:id="rId15"/>
    <p:sldId id="304" r:id="rId16"/>
    <p:sldId id="305" r:id="rId17"/>
    <p:sldId id="307" r:id="rId18"/>
    <p:sldId id="363" r:id="rId19"/>
    <p:sldId id="364" r:id="rId20"/>
    <p:sldId id="309" r:id="rId21"/>
    <p:sldId id="316" r:id="rId22"/>
    <p:sldId id="359" r:id="rId23"/>
    <p:sldId id="361" r:id="rId24"/>
    <p:sldId id="329" r:id="rId25"/>
    <p:sldId id="330" r:id="rId26"/>
    <p:sldId id="331" r:id="rId27"/>
    <p:sldId id="410" r:id="rId28"/>
    <p:sldId id="334" r:id="rId29"/>
    <p:sldId id="395" r:id="rId30"/>
    <p:sldId id="335" r:id="rId31"/>
    <p:sldId id="333" r:id="rId32"/>
    <p:sldId id="339" r:id="rId33"/>
    <p:sldId id="411" r:id="rId34"/>
    <p:sldId id="340" r:id="rId35"/>
    <p:sldId id="341" r:id="rId36"/>
    <p:sldId id="342" r:id="rId37"/>
    <p:sldId id="345" r:id="rId38"/>
    <p:sldId id="352" r:id="rId39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144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56" d="100"/>
          <a:sy n="156" d="100"/>
        </p:scale>
        <p:origin x="634" y="110"/>
      </p:cViewPr>
      <p:guideLst>
        <p:guide orient="horz" pos="16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27CE29CE-C3EC-45DF-B978-D76BFEE1086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5512E093-DAAA-4CC1-8180-BAF5387EAC9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/>
            </a:lvl1pPr>
          </a:lstStyle>
          <a:p>
            <a:pPr>
              <a:defRPr/>
            </a:pPr>
            <a:fld id="{D1422246-225D-47E3-984E-24427DFC17B7}" type="datetime1">
              <a:rPr lang="zh-CN" altLang="en-US"/>
              <a:pPr>
                <a:defRPr/>
              </a:pPr>
              <a:t>2020/12/7</a:t>
            </a:fld>
            <a:endParaRPr lang="zh-CN" altLang="en-US" sz="1200"/>
          </a:p>
        </p:txBody>
      </p:sp>
      <p:sp>
        <p:nvSpPr>
          <p:cNvPr id="7172" name="幻灯片图像占位符 3">
            <a:extLst>
              <a:ext uri="{FF2B5EF4-FFF2-40B4-BE49-F238E27FC236}">
                <a16:creationId xmlns:a16="http://schemas.microsoft.com/office/drawing/2014/main" id="{49DE3197-BAA2-425E-9F79-8E118F1BBE94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6E99BADF-8C95-4E26-B2D8-09F04D24462D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  <a:defRPr/>
            </a:pPr>
            <a:r>
              <a:rPr lang="zh-CN" altLang="en-US"/>
              <a:t>单击此处编辑母版文本样式</a:t>
            </a:r>
          </a:p>
          <a:p>
            <a:pPr>
              <a:buFontTx/>
              <a:buNone/>
              <a:defRPr/>
            </a:pPr>
            <a:r>
              <a:rPr lang="zh-CN" altLang="en-US"/>
              <a:t>第二级</a:t>
            </a:r>
          </a:p>
          <a:p>
            <a:pPr>
              <a:buFontTx/>
              <a:buNone/>
              <a:defRPr/>
            </a:pPr>
            <a:r>
              <a:rPr lang="zh-CN" altLang="en-US"/>
              <a:t>第三级</a:t>
            </a:r>
          </a:p>
          <a:p>
            <a:pPr>
              <a:buFontTx/>
              <a:buNone/>
              <a:defRPr/>
            </a:pPr>
            <a:r>
              <a:rPr lang="zh-CN" altLang="en-US"/>
              <a:t>第四级</a:t>
            </a:r>
          </a:p>
          <a:p>
            <a:pPr>
              <a:buFontTx/>
              <a:buNone/>
              <a:defRPr/>
            </a:pPr>
            <a:r>
              <a:rPr lang="zh-CN" altLang="en-US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3B00F5B9-55A4-4AA9-9A17-1BF57A48445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8A6D095F-5E31-4968-AF3C-5D6BBEC0F0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49A46FD8-56B1-46B0-BD86-4E656CB09C66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幻灯片图像占位符 1">
            <a:extLst>
              <a:ext uri="{FF2B5EF4-FFF2-40B4-BE49-F238E27FC236}">
                <a16:creationId xmlns:a16="http://schemas.microsoft.com/office/drawing/2014/main" id="{3CE2F9C5-967D-48F4-A671-CFBF5341E10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9218" name="备注占位符 2">
            <a:extLst>
              <a:ext uri="{FF2B5EF4-FFF2-40B4-BE49-F238E27FC236}">
                <a16:creationId xmlns:a16="http://schemas.microsoft.com/office/drawing/2014/main" id="{E8DCECFB-1068-4B96-8732-56C499D1481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9" name="灯片编号占位符 3">
            <a:extLst>
              <a:ext uri="{FF2B5EF4-FFF2-40B4-BE49-F238E27FC236}">
                <a16:creationId xmlns:a16="http://schemas.microsoft.com/office/drawing/2014/main" id="{3B87520F-1F56-4D67-8437-7DBC0E4C99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66ED42-D970-4015-9CF8-B2AC0145E498}" type="slidenum">
              <a:rPr lang="zh-CN" altLang="en-US" sz="1200"/>
              <a:pPr/>
              <a:t>1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>
            <a:extLst>
              <a:ext uri="{FF2B5EF4-FFF2-40B4-BE49-F238E27FC236}">
                <a16:creationId xmlns:a16="http://schemas.microsoft.com/office/drawing/2014/main" id="{3B5E9DE7-4887-483F-9852-C97A69C34882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/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2265E1-E2CE-4EF7-A8BD-64B66859196C}"/>
              </a:ext>
            </a:extLst>
          </p:cNvPr>
          <p:cNvSpPr>
            <a:spLocks noGrp="1"/>
          </p:cNvSpPr>
          <p:nvPr>
            <p:ph type="dt" sz="half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pPr algn="r">
              <a:defRPr/>
            </a:pPr>
            <a:fld id="{D1422246-225D-47E3-984E-24427DFC17B7}" type="datetime1">
              <a:rPr lang="zh-CN" altLang="en-US">
                <a:sym typeface="+mn-ea"/>
              </a:rPr>
              <a:pPr algn="r">
                <a:defRPr/>
              </a:pPr>
              <a:t>2020/12/7</a:t>
            </a:fld>
            <a:endParaRPr lang="zh-CN" altLang="en-US" sz="1200">
              <a:sym typeface="+mn-ea"/>
            </a:endParaRPr>
          </a:p>
        </p:txBody>
      </p:sp>
      <p:sp>
        <p:nvSpPr>
          <p:cNvPr id="29699" name="文本占位符 3">
            <a:extLst>
              <a:ext uri="{FF2B5EF4-FFF2-40B4-BE49-F238E27FC236}">
                <a16:creationId xmlns:a16="http://schemas.microsoft.com/office/drawing/2014/main" id="{79010619-87E7-4FF0-A390-185DAC458FD1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61988" y="3932238"/>
            <a:ext cx="5295900" cy="32162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2DD6E58-0E9A-4FA8-AF57-454C1E11481D}"/>
              </a:ext>
            </a:extLst>
          </p:cNvPr>
          <p:cNvSpPr/>
          <p:nvPr/>
        </p:nvSpPr>
        <p:spPr>
          <a:xfrm>
            <a:off x="0" y="1365250"/>
            <a:ext cx="9144000" cy="19208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88B66C-E60E-4AAD-A21E-180D4E4F97FD}"/>
              </a:ext>
            </a:extLst>
          </p:cNvPr>
          <p:cNvSpPr/>
          <p:nvPr/>
        </p:nvSpPr>
        <p:spPr>
          <a:xfrm>
            <a:off x="6588125" y="1365250"/>
            <a:ext cx="2227263" cy="192087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2102" y="1894114"/>
            <a:ext cx="5310613" cy="523773"/>
          </a:xfrm>
        </p:spPr>
        <p:txBody>
          <a:bodyPr anchor="b">
            <a:normAutofit/>
          </a:bodyPr>
          <a:lstStyle>
            <a:lvl1pPr algn="r">
              <a:defRPr sz="2400"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2101" y="2439658"/>
            <a:ext cx="5310613" cy="363228"/>
          </a:xfrm>
        </p:spPr>
        <p:txBody>
          <a:bodyPr anchor="b"/>
          <a:lstStyle>
            <a:lvl1pPr marL="0" indent="0" algn="r">
              <a:buNone/>
              <a:defRPr sz="135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4083BF7-06E6-4E0D-A001-1025732C9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2020/12/7</a:t>
            </a:fld>
            <a:endParaRPr lang="zh-CN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4DF20E9-AC94-4E5A-91A7-60AE38B10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6D25BA4-F88E-4E8A-90D1-3054F695D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7A64E5-A46C-409E-B9FD-4D69F5FAEF8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487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200" y="808630"/>
            <a:ext cx="7887600" cy="385567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E2741-38A2-47F5-8F0D-C5D993482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2020/12/7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11130-9CA2-4F82-983B-97F7166F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50238-F7A9-4126-8986-6BA934AB0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141A32-1A43-487C-BF48-9C6C6396EF5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051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93C51C5-8D27-4512-836D-497843E32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2020/12/7</a:t>
            </a:fld>
            <a:endParaRPr lang="zh-CN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69E0C5E-E3CD-44B3-A794-10D88E4C5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451BFA2-D79B-4DC1-8E19-D443F27CB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2599C7-EE29-4349-9D52-6540D3226FE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719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B472450-9B5F-4A07-A458-575164E3A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2020/12/7</a:t>
            </a:fld>
            <a:endParaRPr lang="zh-CN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DCCC44F-14C6-4E4A-8266-5FDB300FC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F35D93-104D-44BD-9024-4A47AE9DF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2BAB33-2F49-4053-9250-C888F6B8291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025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3296D-3CE1-4358-B3EA-5418EB1E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2020/12/7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173A5-FEFF-4552-86BE-5903490B3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8D930-9881-469E-A5F3-278C95CD0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EC816B-E665-4376-9DCD-8232C5E3D98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803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E75F486-BA3C-4865-82DD-F4E5DE71BD5C}"/>
              </a:ext>
            </a:extLst>
          </p:cNvPr>
          <p:cNvSpPr/>
          <p:nvPr/>
        </p:nvSpPr>
        <p:spPr>
          <a:xfrm>
            <a:off x="0" y="1882775"/>
            <a:ext cx="434975" cy="835025"/>
          </a:xfrm>
          <a:prstGeom prst="rect">
            <a:avLst/>
          </a:prstGeom>
          <a:solidFill>
            <a:srgbClr val="963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FFBD565-A1BE-4811-95A2-F1C5C93A9505}"/>
              </a:ext>
            </a:extLst>
          </p:cNvPr>
          <p:cNvSpPr/>
          <p:nvPr/>
        </p:nvSpPr>
        <p:spPr>
          <a:xfrm>
            <a:off x="992188" y="1882775"/>
            <a:ext cx="8151812" cy="835025"/>
          </a:xfrm>
          <a:prstGeom prst="rect">
            <a:avLst/>
          </a:prstGeom>
          <a:solidFill>
            <a:srgbClr val="963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731" y="2043113"/>
            <a:ext cx="7150894" cy="530339"/>
          </a:xfrm>
        </p:spPr>
        <p:txBody>
          <a:bodyPr anchor="b">
            <a:normAutofit/>
          </a:bodyPr>
          <a:lstStyle>
            <a:lvl1pPr>
              <a:defRPr sz="2700"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731" y="2756467"/>
            <a:ext cx="7150894" cy="358208"/>
          </a:xfrm>
        </p:spPr>
        <p:txBody>
          <a:bodyPr anchor="b"/>
          <a:lstStyle>
            <a:lvl1pPr marL="0" indent="0" algn="ctr">
              <a:buNone/>
              <a:defRPr sz="1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B50C0F9-33C7-4E09-BA92-77AB50430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2020/12/7</a:t>
            </a:fld>
            <a:endParaRPr lang="zh-CN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B88AE1B-EA8C-4C0A-8EBC-5FC63DBC9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FB0397A-07EE-47A9-AE9E-1235D408C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525582-C35F-474E-AD81-A7D134A9544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260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5062" y="840581"/>
            <a:ext cx="3898025" cy="37004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85562" y="840581"/>
            <a:ext cx="3886200" cy="37004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CFE7378-74E0-4D2A-A7AD-37477BBA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2020/12/7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AEE4D06-1AC1-420D-84BA-A6E13192A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A713581-441C-4E9E-86AE-EBC521050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D08EFB-39A7-4B62-9FBB-08EF575C76F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424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003697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621631"/>
            <a:ext cx="3868340" cy="293608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003697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621631"/>
            <a:ext cx="3887391" cy="293608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5062" y="183356"/>
            <a:ext cx="7886700" cy="431007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4C1C3C8-EABE-4760-98AC-B2A236F20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2020/12/7</a:t>
            </a:fld>
            <a:endParaRPr lang="zh-CN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5D1EBE6-5B06-4F04-95E8-9AA2B1D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3332CA5-2680-4EB8-8A04-6829E7810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94D146-3942-4C0B-BAF0-7CCFE31946D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994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2">
            <a:extLst>
              <a:ext uri="{FF2B5EF4-FFF2-40B4-BE49-F238E27FC236}">
                <a16:creationId xmlns:a16="http://schemas.microsoft.com/office/drawing/2014/main" id="{FC5890CC-7E29-456E-80AE-32FD4D21142A}"/>
              </a:ext>
            </a:extLst>
          </p:cNvPr>
          <p:cNvSpPr>
            <a:spLocks noChangeArrowheads="1"/>
          </p:cNvSpPr>
          <p:nvPr/>
        </p:nvSpPr>
        <p:spPr bwMode="auto">
          <a:xfrm rot="21210126">
            <a:off x="2641600" y="1744663"/>
            <a:ext cx="674688" cy="1073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lnSpc>
                <a:spcPct val="110000"/>
              </a:lnSpc>
              <a:buSzPct val="60000"/>
            </a:pPr>
            <a:endParaRPr lang="zh-CN" altLang="zh-CN" sz="45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8" name="矩形 3">
            <a:extLst>
              <a:ext uri="{FF2B5EF4-FFF2-40B4-BE49-F238E27FC236}">
                <a16:creationId xmlns:a16="http://schemas.microsoft.com/office/drawing/2014/main" id="{073174F4-D30D-4BC9-88C3-7246056519B4}"/>
              </a:ext>
            </a:extLst>
          </p:cNvPr>
          <p:cNvSpPr>
            <a:spLocks noChangeArrowheads="1"/>
          </p:cNvSpPr>
          <p:nvPr/>
        </p:nvSpPr>
        <p:spPr bwMode="auto">
          <a:xfrm rot="422379">
            <a:off x="3438525" y="1597025"/>
            <a:ext cx="674688" cy="10731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lnSpc>
                <a:spcPct val="110000"/>
              </a:lnSpc>
              <a:buSzPct val="60000"/>
            </a:pPr>
            <a:endParaRPr lang="zh-CN" altLang="zh-CN" sz="45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9" name="矩形 4">
            <a:extLst>
              <a:ext uri="{FF2B5EF4-FFF2-40B4-BE49-F238E27FC236}">
                <a16:creationId xmlns:a16="http://schemas.microsoft.com/office/drawing/2014/main" id="{A8F05DBE-D555-479B-9DD5-B940F24F0D4E}"/>
              </a:ext>
            </a:extLst>
          </p:cNvPr>
          <p:cNvSpPr>
            <a:spLocks noChangeArrowheads="1"/>
          </p:cNvSpPr>
          <p:nvPr/>
        </p:nvSpPr>
        <p:spPr bwMode="auto">
          <a:xfrm rot="21179011">
            <a:off x="4235450" y="1744663"/>
            <a:ext cx="673100" cy="1073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10000"/>
              </a:lnSpc>
              <a:buSzPct val="60000"/>
            </a:pPr>
            <a:endParaRPr lang="zh-CN" altLang="zh-CN" sz="45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10" name="矩形 5">
            <a:extLst>
              <a:ext uri="{FF2B5EF4-FFF2-40B4-BE49-F238E27FC236}">
                <a16:creationId xmlns:a16="http://schemas.microsoft.com/office/drawing/2014/main" id="{E864040A-9E3F-4FDB-982D-96C25DB934FC}"/>
              </a:ext>
            </a:extLst>
          </p:cNvPr>
          <p:cNvSpPr>
            <a:spLocks noChangeArrowheads="1"/>
          </p:cNvSpPr>
          <p:nvPr/>
        </p:nvSpPr>
        <p:spPr bwMode="auto">
          <a:xfrm rot="352131">
            <a:off x="5030788" y="1597025"/>
            <a:ext cx="674687" cy="10731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lnSpc>
                <a:spcPct val="110000"/>
              </a:lnSpc>
              <a:buSzPct val="60000"/>
            </a:pPr>
            <a:endParaRPr lang="zh-CN" altLang="zh-CN" sz="45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11" name="矩形 6">
            <a:extLst>
              <a:ext uri="{FF2B5EF4-FFF2-40B4-BE49-F238E27FC236}">
                <a16:creationId xmlns:a16="http://schemas.microsoft.com/office/drawing/2014/main" id="{7D7E4EE3-C12D-49EE-8AFE-85B926A87FDC}"/>
              </a:ext>
            </a:extLst>
          </p:cNvPr>
          <p:cNvSpPr>
            <a:spLocks noChangeArrowheads="1"/>
          </p:cNvSpPr>
          <p:nvPr/>
        </p:nvSpPr>
        <p:spPr bwMode="auto">
          <a:xfrm rot="21112894">
            <a:off x="5826125" y="1744663"/>
            <a:ext cx="676275" cy="1073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10000"/>
              </a:lnSpc>
              <a:buSzPct val="60000"/>
            </a:pPr>
            <a:endParaRPr lang="zh-CN" altLang="en-US" sz="4500">
              <a:solidFill>
                <a:srgbClr val="FFFFFF"/>
              </a:solidFill>
              <a:ea typeface="方正中倩_GBK"/>
              <a:cs typeface="方正中倩_GBK"/>
            </a:endParaRPr>
          </a:p>
        </p:txBody>
      </p:sp>
      <p:sp>
        <p:nvSpPr>
          <p:cNvPr id="12" name="KSO_Shape">
            <a:extLst>
              <a:ext uri="{FF2B5EF4-FFF2-40B4-BE49-F238E27FC236}">
                <a16:creationId xmlns:a16="http://schemas.microsoft.com/office/drawing/2014/main" id="{9066FD8F-67C1-4F56-9F5E-C4020BC7B42C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32225" y="4183063"/>
            <a:ext cx="125413" cy="84137"/>
          </a:xfrm>
          <a:custGeom>
            <a:avLst/>
            <a:gdLst>
              <a:gd name="T0" fmla="*/ 1897867 w 4974795"/>
              <a:gd name="T1" fmla="*/ 1805825 h 3320682"/>
              <a:gd name="T2" fmla="*/ 2485737 w 4974795"/>
              <a:gd name="T3" fmla="*/ 2315734 h 3320682"/>
              <a:gd name="T4" fmla="*/ 3073607 w 4974795"/>
              <a:gd name="T5" fmla="*/ 1805825 h 3320682"/>
              <a:gd name="T6" fmla="*/ 4820061 w 4974795"/>
              <a:gd name="T7" fmla="*/ 3320682 h 3320682"/>
              <a:gd name="T8" fmla="*/ 151413 w 4974795"/>
              <a:gd name="T9" fmla="*/ 3320682 h 3320682"/>
              <a:gd name="T10" fmla="*/ 1897867 w 4974795"/>
              <a:gd name="T11" fmla="*/ 1805825 h 3320682"/>
              <a:gd name="T12" fmla="*/ 0 w 4974795"/>
              <a:gd name="T13" fmla="*/ 159634 h 3320682"/>
              <a:gd name="T14" fmla="*/ 1788328 w 4974795"/>
              <a:gd name="T15" fmla="*/ 1710812 h 3320682"/>
              <a:gd name="T16" fmla="*/ 0 w 4974795"/>
              <a:gd name="T17" fmla="*/ 3261996 h 3320682"/>
              <a:gd name="T18" fmla="*/ 0 w 4974795"/>
              <a:gd name="T19" fmla="*/ 159634 h 3320682"/>
              <a:gd name="T20" fmla="*/ 4974795 w 4974795"/>
              <a:gd name="T21" fmla="*/ 156753 h 3320682"/>
              <a:gd name="T22" fmla="*/ 4974795 w 4974795"/>
              <a:gd name="T23" fmla="*/ 3264872 h 3320682"/>
              <a:gd name="T24" fmla="*/ 3183146 w 4974795"/>
              <a:gd name="T25" fmla="*/ 1710812 h 3320682"/>
              <a:gd name="T26" fmla="*/ 4974795 w 4974795"/>
              <a:gd name="T27" fmla="*/ 156753 h 3320682"/>
              <a:gd name="T28" fmla="*/ 35040 w 4974795"/>
              <a:gd name="T29" fmla="*/ 0 h 3320682"/>
              <a:gd name="T30" fmla="*/ 4936434 w 4974795"/>
              <a:gd name="T31" fmla="*/ 0 h 3320682"/>
              <a:gd name="T32" fmla="*/ 2485737 w 4974795"/>
              <a:gd name="T33" fmla="*/ 2125709 h 3320682"/>
              <a:gd name="T34" fmla="*/ 35040 w 4974795"/>
              <a:gd name="T35" fmla="*/ 0 h 3320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lnTo>
                  <a:pt x="1897867" y="1805825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lnTo>
                  <a:pt x="0" y="159634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lnTo>
                  <a:pt x="4974795" y="156753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lnTo>
                  <a:pt x="35040" y="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KSO_Shape">
            <a:extLst>
              <a:ext uri="{FF2B5EF4-FFF2-40B4-BE49-F238E27FC236}">
                <a16:creationId xmlns:a16="http://schemas.microsoft.com/office/drawing/2014/main" id="{2076EBC9-2AE8-4BEB-9F34-F795D47BA86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22700" y="4397375"/>
            <a:ext cx="142875" cy="149225"/>
          </a:xfrm>
          <a:custGeom>
            <a:avLst/>
            <a:gdLst>
              <a:gd name="T0" fmla="*/ 135620 w 1119349"/>
              <a:gd name="T1" fmla="*/ 818456 h 1157433"/>
              <a:gd name="T2" fmla="*/ 108323 w 1119349"/>
              <a:gd name="T3" fmla="*/ 1103729 h 1157433"/>
              <a:gd name="T4" fmla="*/ 437069 w 1119349"/>
              <a:gd name="T5" fmla="*/ 1040437 h 1157433"/>
              <a:gd name="T6" fmla="*/ 135620 w 1119349"/>
              <a:gd name="T7" fmla="*/ 818456 h 1157433"/>
              <a:gd name="T8" fmla="*/ 582086 w 1119349"/>
              <a:gd name="T9" fmla="*/ 345816 h 1157433"/>
              <a:gd name="T10" fmla="*/ 413811 w 1119349"/>
              <a:gd name="T11" fmla="*/ 495363 h 1157433"/>
              <a:gd name="T12" fmla="*/ 750361 w 1119349"/>
              <a:gd name="T13" fmla="*/ 495364 h 1157433"/>
              <a:gd name="T14" fmla="*/ 582086 w 1119349"/>
              <a:gd name="T15" fmla="*/ 345816 h 1157433"/>
              <a:gd name="T16" fmla="*/ 954622 w 1119349"/>
              <a:gd name="T17" fmla="*/ 129 h 1157433"/>
              <a:gd name="T18" fmla="*/ 1081775 w 1119349"/>
              <a:gd name="T19" fmla="*/ 41196 h 1157433"/>
              <a:gd name="T20" fmla="*/ 1119349 w 1119349"/>
              <a:gd name="T21" fmla="*/ 116033 h 1157433"/>
              <a:gd name="T22" fmla="*/ 1093494 w 1119349"/>
              <a:gd name="T23" fmla="*/ 81508 h 1157433"/>
              <a:gd name="T24" fmla="*/ 737350 w 1119349"/>
              <a:gd name="T25" fmla="*/ 130602 h 1157433"/>
              <a:gd name="T26" fmla="*/ 1091569 w 1119349"/>
              <a:gd name="T27" fmla="*/ 582598 h 1157433"/>
              <a:gd name="T28" fmla="*/ 1085273 w 1119349"/>
              <a:gd name="T29" fmla="*/ 640757 h 1157433"/>
              <a:gd name="T30" fmla="*/ 755888 w 1119349"/>
              <a:gd name="T31" fmla="*/ 640756 h 1157433"/>
              <a:gd name="T32" fmla="*/ 719073 w 1119349"/>
              <a:gd name="T33" fmla="*/ 640757 h 1157433"/>
              <a:gd name="T34" fmla="*/ 408284 w 1119349"/>
              <a:gd name="T35" fmla="*/ 640757 h 1157433"/>
              <a:gd name="T36" fmla="*/ 582086 w 1119349"/>
              <a:gd name="T37" fmla="*/ 819383 h 1157433"/>
              <a:gd name="T38" fmla="*/ 725617 w 1119349"/>
              <a:gd name="T39" fmla="*/ 727992 h 1157433"/>
              <a:gd name="T40" fmla="*/ 1064773 w 1119349"/>
              <a:gd name="T41" fmla="*/ 727992 h 1157433"/>
              <a:gd name="T42" fmla="*/ 578539 w 1119349"/>
              <a:gd name="T43" fmla="*/ 1060320 h 1157433"/>
              <a:gd name="T44" fmla="*/ 470646 w 1119349"/>
              <a:gd name="T45" fmla="*/ 1048435 h 1157433"/>
              <a:gd name="T46" fmla="*/ 45670 w 1119349"/>
              <a:gd name="T47" fmla="*/ 1116267 h 1157433"/>
              <a:gd name="T48" fmla="*/ 124297 w 1119349"/>
              <a:gd name="T49" fmla="*/ 645271 h 1157433"/>
              <a:gd name="T50" fmla="*/ 130887 w 1119349"/>
              <a:gd name="T51" fmla="*/ 634433 h 1157433"/>
              <a:gd name="T52" fmla="*/ 163296 w 1119349"/>
              <a:gd name="T53" fmla="*/ 582889 h 1157433"/>
              <a:gd name="T54" fmla="*/ 189707 w 1119349"/>
              <a:gd name="T55" fmla="*/ 547372 h 1157433"/>
              <a:gd name="T56" fmla="*/ 249351 w 1119349"/>
              <a:gd name="T57" fmla="*/ 468810 h 1157433"/>
              <a:gd name="T58" fmla="*/ 288439 w 1119349"/>
              <a:gd name="T59" fmla="*/ 424719 h 1157433"/>
              <a:gd name="T60" fmla="*/ 341644 w 1119349"/>
              <a:gd name="T61" fmla="*/ 364703 h 1157433"/>
              <a:gd name="T62" fmla="*/ 498166 w 1119349"/>
              <a:gd name="T63" fmla="*/ 220924 h 1157433"/>
              <a:gd name="T64" fmla="*/ 65845 w 1119349"/>
              <a:gd name="T65" fmla="*/ 579499 h 1157433"/>
              <a:gd name="T66" fmla="*/ 578538 w 1119349"/>
              <a:gd name="T67" fmla="*/ 104878 h 1157433"/>
              <a:gd name="T68" fmla="*/ 651994 w 1119349"/>
              <a:gd name="T69" fmla="*/ 111773 h 1157433"/>
              <a:gd name="T70" fmla="*/ 954622 w 1119349"/>
              <a:gd name="T71" fmla="*/ 129 h 1157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119349" h="1157433">
                <a:moveTo>
                  <a:pt x="135620" y="818456"/>
                </a:moveTo>
                <a:cubicBezTo>
                  <a:pt x="71450" y="948523"/>
                  <a:pt x="57484" y="1054732"/>
                  <a:pt x="108323" y="1103729"/>
                </a:cubicBezTo>
                <a:cubicBezTo>
                  <a:pt x="164989" y="1158341"/>
                  <a:pt x="289713" y="1129874"/>
                  <a:pt x="437069" y="1040437"/>
                </a:cubicBezTo>
                <a:cubicBezTo>
                  <a:pt x="307239" y="1007168"/>
                  <a:pt x="198946" y="926245"/>
                  <a:pt x="135620" y="818456"/>
                </a:cubicBezTo>
                <a:close/>
                <a:moveTo>
                  <a:pt x="582086" y="345816"/>
                </a:moveTo>
                <a:cubicBezTo>
                  <a:pt x="490772" y="345817"/>
                  <a:pt x="434615" y="407693"/>
                  <a:pt x="413811" y="495363"/>
                </a:cubicBezTo>
                <a:lnTo>
                  <a:pt x="750361" y="495364"/>
                </a:lnTo>
                <a:cubicBezTo>
                  <a:pt x="729557" y="407692"/>
                  <a:pt x="673401" y="345816"/>
                  <a:pt x="582086" y="345816"/>
                </a:cubicBezTo>
                <a:close/>
                <a:moveTo>
                  <a:pt x="954622" y="129"/>
                </a:moveTo>
                <a:cubicBezTo>
                  <a:pt x="1007406" y="-1466"/>
                  <a:pt x="1051113" y="11645"/>
                  <a:pt x="1081775" y="41196"/>
                </a:cubicBezTo>
                <a:cubicBezTo>
                  <a:pt x="1101805" y="60500"/>
                  <a:pt x="1115030" y="85625"/>
                  <a:pt x="1119349" y="116033"/>
                </a:cubicBezTo>
                <a:cubicBezTo>
                  <a:pt x="1112931" y="103633"/>
                  <a:pt x="1104158" y="92219"/>
                  <a:pt x="1093494" y="81508"/>
                </a:cubicBezTo>
                <a:cubicBezTo>
                  <a:pt x="1010899" y="-1451"/>
                  <a:pt x="882017" y="28786"/>
                  <a:pt x="737350" y="130602"/>
                </a:cubicBezTo>
                <a:cubicBezTo>
                  <a:pt x="943277" y="190863"/>
                  <a:pt x="1091569" y="370605"/>
                  <a:pt x="1091569" y="582598"/>
                </a:cubicBezTo>
                <a:lnTo>
                  <a:pt x="1085273" y="640757"/>
                </a:lnTo>
                <a:lnTo>
                  <a:pt x="755888" y="640756"/>
                </a:lnTo>
                <a:lnTo>
                  <a:pt x="719073" y="640757"/>
                </a:lnTo>
                <a:lnTo>
                  <a:pt x="408284" y="640757"/>
                </a:lnTo>
                <a:cubicBezTo>
                  <a:pt x="424002" y="743453"/>
                  <a:pt x="484447" y="819382"/>
                  <a:pt x="582086" y="819383"/>
                </a:cubicBezTo>
                <a:cubicBezTo>
                  <a:pt x="648673" y="819382"/>
                  <a:pt x="697960" y="784070"/>
                  <a:pt x="725617" y="727992"/>
                </a:cubicBezTo>
                <a:lnTo>
                  <a:pt x="1064773" y="727992"/>
                </a:lnTo>
                <a:cubicBezTo>
                  <a:pt x="1000780" y="921122"/>
                  <a:pt x="807116" y="1060320"/>
                  <a:pt x="578539" y="1060320"/>
                </a:cubicBezTo>
                <a:cubicBezTo>
                  <a:pt x="541437" y="1060319"/>
                  <a:pt x="505255" y="1056652"/>
                  <a:pt x="470646" y="1048435"/>
                </a:cubicBezTo>
                <a:cubicBezTo>
                  <a:pt x="288189" y="1159820"/>
                  <a:pt x="124174" y="1191927"/>
                  <a:pt x="45670" y="1116267"/>
                </a:cubicBezTo>
                <a:cubicBezTo>
                  <a:pt x="-38972" y="1034693"/>
                  <a:pt x="-2092" y="849162"/>
                  <a:pt x="124297" y="645271"/>
                </a:cubicBezTo>
                <a:cubicBezTo>
                  <a:pt x="126384" y="641564"/>
                  <a:pt x="128546" y="637931"/>
                  <a:pt x="130887" y="634433"/>
                </a:cubicBezTo>
                <a:cubicBezTo>
                  <a:pt x="140131" y="616742"/>
                  <a:pt x="151256" y="599735"/>
                  <a:pt x="163296" y="582889"/>
                </a:cubicBezTo>
                <a:cubicBezTo>
                  <a:pt x="171413" y="570408"/>
                  <a:pt x="179765" y="558285"/>
                  <a:pt x="189707" y="547372"/>
                </a:cubicBezTo>
                <a:cubicBezTo>
                  <a:pt x="207410" y="520542"/>
                  <a:pt x="227598" y="494496"/>
                  <a:pt x="249351" y="468810"/>
                </a:cubicBezTo>
                <a:cubicBezTo>
                  <a:pt x="261501" y="453873"/>
                  <a:pt x="274484" y="439223"/>
                  <a:pt x="288439" y="424719"/>
                </a:cubicBezTo>
                <a:cubicBezTo>
                  <a:pt x="304701" y="403895"/>
                  <a:pt x="322841" y="384213"/>
                  <a:pt x="341644" y="364703"/>
                </a:cubicBezTo>
                <a:cubicBezTo>
                  <a:pt x="392793" y="311630"/>
                  <a:pt x="445389" y="263415"/>
                  <a:pt x="498166" y="220924"/>
                </a:cubicBezTo>
                <a:cubicBezTo>
                  <a:pt x="310657" y="309270"/>
                  <a:pt x="183697" y="431706"/>
                  <a:pt x="65845" y="579499"/>
                </a:cubicBezTo>
                <a:cubicBezTo>
                  <a:pt x="67312" y="317087"/>
                  <a:pt x="296312" y="104878"/>
                  <a:pt x="578538" y="104878"/>
                </a:cubicBezTo>
                <a:lnTo>
                  <a:pt x="651994" y="111773"/>
                </a:lnTo>
                <a:cubicBezTo>
                  <a:pt x="764896" y="41979"/>
                  <a:pt x="871117" y="2651"/>
                  <a:pt x="954622" y="129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KSO_Shape">
            <a:extLst>
              <a:ext uri="{FF2B5EF4-FFF2-40B4-BE49-F238E27FC236}">
                <a16:creationId xmlns:a16="http://schemas.microsoft.com/office/drawing/2014/main" id="{EB50A928-8228-4656-91E9-DE29BA40A55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43338" y="3894138"/>
            <a:ext cx="101600" cy="119062"/>
          </a:xfrm>
          <a:custGeom>
            <a:avLst/>
            <a:gdLst>
              <a:gd name="T0" fmla="*/ 327445 w 396520"/>
              <a:gd name="T1" fmla="*/ 314600 h 469210"/>
              <a:gd name="T2" fmla="*/ 394054 w 396520"/>
              <a:gd name="T3" fmla="*/ 381803 h 469210"/>
              <a:gd name="T4" fmla="*/ 376990 w 396520"/>
              <a:gd name="T5" fmla="*/ 440944 h 469210"/>
              <a:gd name="T6" fmla="*/ 352485 w 396520"/>
              <a:gd name="T7" fmla="*/ 383463 h 469210"/>
              <a:gd name="T8" fmla="*/ 287162 w 396520"/>
              <a:gd name="T9" fmla="*/ 338581 h 469210"/>
              <a:gd name="T10" fmla="*/ 327445 w 396520"/>
              <a:gd name="T11" fmla="*/ 314600 h 469210"/>
              <a:gd name="T12" fmla="*/ 44367 w 396520"/>
              <a:gd name="T13" fmla="*/ 9445 h 469210"/>
              <a:gd name="T14" fmla="*/ 98716 w 396520"/>
              <a:gd name="T15" fmla="*/ 103893 h 469210"/>
              <a:gd name="T16" fmla="*/ 102812 w 396520"/>
              <a:gd name="T17" fmla="*/ 172874 h 469210"/>
              <a:gd name="T18" fmla="*/ 93679 w 396520"/>
              <a:gd name="T19" fmla="*/ 191748 h 469210"/>
              <a:gd name="T20" fmla="*/ 240363 w 396520"/>
              <a:gd name="T21" fmla="*/ 349244 h 469210"/>
              <a:gd name="T22" fmla="*/ 275564 w 396520"/>
              <a:gd name="T23" fmla="*/ 347108 h 469210"/>
              <a:gd name="T24" fmla="*/ 275884 w 396520"/>
              <a:gd name="T25" fmla="*/ 347663 h 469210"/>
              <a:gd name="T26" fmla="*/ 347507 w 396520"/>
              <a:gd name="T27" fmla="*/ 388530 h 469210"/>
              <a:gd name="T28" fmla="*/ 371399 w 396520"/>
              <a:gd name="T29" fmla="*/ 448117 h 469210"/>
              <a:gd name="T30" fmla="*/ 288158 w 396520"/>
              <a:gd name="T31" fmla="*/ 468159 h 469210"/>
              <a:gd name="T32" fmla="*/ 664 w 396520"/>
              <a:gd name="T33" fmla="*/ 89829 h 469210"/>
              <a:gd name="T34" fmla="*/ 14299 w 396520"/>
              <a:gd name="T35" fmla="*/ 39550 h 469210"/>
              <a:gd name="T36" fmla="*/ 44367 w 396520"/>
              <a:gd name="T37" fmla="*/ 9445 h 469210"/>
              <a:gd name="T38" fmla="*/ 85842 w 396520"/>
              <a:gd name="T39" fmla="*/ 6 h 469210"/>
              <a:gd name="T40" fmla="*/ 147962 w 396520"/>
              <a:gd name="T41" fmla="*/ 128156 h 469210"/>
              <a:gd name="T42" fmla="*/ 109217 w 396520"/>
              <a:gd name="T43" fmla="*/ 167957 h 469210"/>
              <a:gd name="T44" fmla="*/ 105273 w 396520"/>
              <a:gd name="T45" fmla="*/ 101024 h 469210"/>
              <a:gd name="T46" fmla="*/ 55177 w 396520"/>
              <a:gd name="T47" fmla="*/ 5105 h 469210"/>
              <a:gd name="T48" fmla="*/ 85842 w 396520"/>
              <a:gd name="T49" fmla="*/ 6 h 469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911299" y="1545923"/>
            <a:ext cx="5321403" cy="1271250"/>
          </a:xfrm>
        </p:spPr>
        <p:txBody>
          <a:bodyPr>
            <a:noAutofit/>
          </a:bodyPr>
          <a:lstStyle>
            <a:lvl1pPr algn="ctr">
              <a:defRPr sz="5400"/>
            </a:lvl1pPr>
          </a:lstStyle>
          <a:p>
            <a:r>
              <a:rPr lang="zh-CN" altLang="en-US" noProof="1"/>
              <a:t>编辑标题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4075200" y="3820350"/>
            <a:ext cx="1720800" cy="267033"/>
          </a:xfrm>
        </p:spPr>
        <p:txBody>
          <a:bodyPr anchor="ctr" anchorCtr="0"/>
          <a:lstStyle>
            <a:lvl1pPr marL="0" indent="0" algn="l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编辑文本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4086000" y="4100175"/>
            <a:ext cx="1710000" cy="267033"/>
          </a:xfrm>
        </p:spPr>
        <p:txBody>
          <a:bodyPr anchor="ctr" anchorCtr="0"/>
          <a:lstStyle>
            <a:lvl1pPr marL="0" indent="0" algn="l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编辑文本</a:t>
            </a:r>
          </a:p>
        </p:txBody>
      </p:sp>
      <p:sp>
        <p:nvSpPr>
          <p:cNvPr id="17" name="文本占位符 15"/>
          <p:cNvSpPr>
            <a:spLocks noGrp="1"/>
          </p:cNvSpPr>
          <p:nvPr>
            <p:ph type="body" sz="quarter" idx="13" hasCustomPrompt="1"/>
          </p:nvPr>
        </p:nvSpPr>
        <p:spPr>
          <a:xfrm>
            <a:off x="4086000" y="4352592"/>
            <a:ext cx="1710000" cy="267033"/>
          </a:xfrm>
        </p:spPr>
        <p:txBody>
          <a:bodyPr anchor="ctr" anchorCtr="0"/>
          <a:lstStyle>
            <a:lvl1pPr marL="0" indent="0" algn="l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编辑文本</a:t>
            </a:r>
          </a:p>
        </p:txBody>
      </p:sp>
      <p:sp>
        <p:nvSpPr>
          <p:cNvPr id="15" name="日期占位符 17">
            <a:extLst>
              <a:ext uri="{FF2B5EF4-FFF2-40B4-BE49-F238E27FC236}">
                <a16:creationId xmlns:a16="http://schemas.microsoft.com/office/drawing/2014/main" id="{0C9857E9-A534-4E48-B86D-5BC9EBDB983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2020/12/7</a:t>
            </a:fld>
            <a:endParaRPr lang="zh-CN" altLang="en-US"/>
          </a:p>
        </p:txBody>
      </p:sp>
      <p:sp>
        <p:nvSpPr>
          <p:cNvPr id="18" name="页脚占位符 18">
            <a:extLst>
              <a:ext uri="{FF2B5EF4-FFF2-40B4-BE49-F238E27FC236}">
                <a16:creationId xmlns:a16="http://schemas.microsoft.com/office/drawing/2014/main" id="{F4AD8710-E827-48A3-8010-E7D7BA4970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9" name="灯片编号占位符 19">
            <a:extLst>
              <a:ext uri="{FF2B5EF4-FFF2-40B4-BE49-F238E27FC236}">
                <a16:creationId xmlns:a16="http://schemas.microsoft.com/office/drawing/2014/main" id="{DBDB1681-893F-47CF-9E6A-A9FD40656C9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35246CDC-3FE2-4F27-886C-B920076E31E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643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FDB7EB-0551-48DC-B355-CEECADA10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2020/12/7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47C580-8853-416B-AE8B-2CD6951FB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C58F0-360B-428C-BEDE-05B757CA3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54FD22-5EF9-4505-85A2-8A7D2F4B8C2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850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165950" y="48345"/>
            <a:ext cx="6812100" cy="704700"/>
          </a:xfrm>
        </p:spPr>
        <p:txBody>
          <a:bodyPr>
            <a:normAutofit/>
          </a:bodyPr>
          <a:lstStyle/>
          <a:p>
            <a:endParaRPr lang="zh-CN" altLang="en-US" noProof="1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/>
          </p:nvPr>
        </p:nvSpPr>
        <p:spPr>
          <a:xfrm>
            <a:off x="1165950" y="4238921"/>
            <a:ext cx="6812100" cy="4482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350"/>
            </a:lvl1pPr>
          </a:lstStyle>
          <a:p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3"/>
          </p:nvPr>
        </p:nvSpPr>
        <p:spPr>
          <a:xfrm>
            <a:off x="1165622" y="792283"/>
            <a:ext cx="6812756" cy="3407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zh-CN" altLang="en-US" noProof="1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9B2A60F-35FB-4B61-850D-FC45C6ECC98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2020/12/7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2C63B49-8D10-43EA-BAB1-2C4C4DE0D51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A927D82-9B0E-47EE-AE8F-3DF8D02A8E2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6F467AAE-5620-4403-B657-6CB4F3B3382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660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34378" y="284672"/>
            <a:ext cx="880973" cy="4309231"/>
          </a:xfrm>
        </p:spPr>
        <p:txBody>
          <a:bodyPr vert="eaVert">
            <a:normAutofit/>
          </a:bodyPr>
          <a:lstStyle>
            <a:lvl1pPr>
              <a:defRPr sz="2700" b="1">
                <a:solidFill>
                  <a:schemeClr val="accent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49" y="284672"/>
            <a:ext cx="6915151" cy="4309231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88906-1AA0-4996-8012-9E2D20ABE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2020/12/7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A5DDB-75F2-449A-9FDF-6A4ED32A8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4FC41-AB45-4B58-AA97-F5C8160BA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5A0294-1E2E-4485-85A7-F213A854A9E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343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FBF6075-4E41-49FA-A4A1-F699A09AC592}"/>
              </a:ext>
            </a:extLst>
          </p:cNvPr>
          <p:cNvSpPr/>
          <p:nvPr/>
        </p:nvSpPr>
        <p:spPr>
          <a:xfrm>
            <a:off x="0" y="182563"/>
            <a:ext cx="9144000" cy="431800"/>
          </a:xfrm>
          <a:prstGeom prst="rect">
            <a:avLst/>
          </a:prstGeom>
          <a:solidFill>
            <a:srgbClr val="963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D19224B-E422-4E88-AB3F-49FF8613AF22}"/>
              </a:ext>
            </a:extLst>
          </p:cNvPr>
          <p:cNvSpPr/>
          <p:nvPr/>
        </p:nvSpPr>
        <p:spPr>
          <a:xfrm>
            <a:off x="8402638" y="169863"/>
            <a:ext cx="533400" cy="461962"/>
          </a:xfrm>
          <a:prstGeom prst="rect">
            <a:avLst/>
          </a:prstGeom>
          <a:blipFill dpi="0"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1028" name="Title Placeholder 1">
            <a:extLst>
              <a:ext uri="{FF2B5EF4-FFF2-40B4-BE49-F238E27FC236}">
                <a16:creationId xmlns:a16="http://schemas.microsoft.com/office/drawing/2014/main" id="{8C47B924-7AEF-49F2-AF13-56DDB3CAA4B9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4"/>
            </p:custDataLst>
          </p:nvPr>
        </p:nvSpPr>
        <p:spPr bwMode="auto">
          <a:xfrm>
            <a:off x="385763" y="182563"/>
            <a:ext cx="78867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D828B-59F8-42A3-97BB-96FBD1357217}"/>
              </a:ext>
            </a:extLst>
          </p:cNvPr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385763" y="882650"/>
            <a:ext cx="8385175" cy="3663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AC616-F444-4F4D-BF5D-DE52CDC582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noProof="1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D8BF3-04B1-4578-9944-A784348B543C}" type="datetimeFigureOut">
              <a:rPr lang="zh-CN" altLang="en-US"/>
              <a:pPr/>
              <a:t>2020/12/7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D5593-BC17-4BD2-A127-88C3ECE06F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500C9-C0E5-4466-AEF0-F9645ECB00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959696"/>
                </a:solidFill>
              </a:defRPr>
            </a:lvl1pPr>
          </a:lstStyle>
          <a:p>
            <a:fld id="{6AA6AB68-45F2-4111-A230-699296DD6E7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78" r:id="rId2"/>
    <p:sldLayoutId id="2147483680" r:id="rId3"/>
    <p:sldLayoutId id="2147483677" r:id="rId4"/>
    <p:sldLayoutId id="2147483676" r:id="rId5"/>
    <p:sldLayoutId id="2147483681" r:id="rId6"/>
    <p:sldLayoutId id="2147483682" r:id="rId7"/>
    <p:sldLayoutId id="2147483675" r:id="rId8"/>
    <p:sldLayoutId id="2147483683" r:id="rId9"/>
    <p:sldLayoutId id="2147483674" r:id="rId10"/>
    <p:sldLayoutId id="2147483673" r:id="rId11"/>
    <p:sldLayoutId id="2147483672" r:id="rId12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 kern="12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SzPct val="60000"/>
        <a:buFont typeface="Wingdings" panose="05000000000000000000" pitchFamily="2" charset="2"/>
        <a:buChar char="n"/>
        <a:defRPr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0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3.xml"/><Relationship Id="rId5" Type="http://schemas.openxmlformats.org/officeDocument/2006/relationships/image" Target="../media/image13.gif"/><Relationship Id="rId4" Type="http://schemas.openxmlformats.org/officeDocument/2006/relationships/hyperlink" Target="http://www.runoob.com/sqlite/sqlite-tutorial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6.xml"/><Relationship Id="rId6" Type="http://schemas.openxmlformats.org/officeDocument/2006/relationships/hyperlink" Target="file:///F:\android\android-sdk-windows-1.6_r1\docs\reference\android\database\Cursor.html" TargetMode="External"/><Relationship Id="rId5" Type="http://schemas.openxmlformats.org/officeDocument/2006/relationships/hyperlink" Target="file:///F:\android\android-sdk-windows-1.6_r1\docs\reference\android\content\ContentValues.html" TargetMode="External"/><Relationship Id="rId4" Type="http://schemas.openxmlformats.org/officeDocument/2006/relationships/hyperlink" Target="file:///F:\android\android-sdk-windows-1.6_r1\docs\reference\java\lang\String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8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0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3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9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40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4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4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4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44.xml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4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9C57CF6-33D7-4F3F-8CD0-AA2F52573379}"/>
              </a:ext>
            </a:extLst>
          </p:cNvPr>
          <p:cNvSpPr/>
          <p:nvPr/>
        </p:nvSpPr>
        <p:spPr>
          <a:xfrm>
            <a:off x="0" y="1350963"/>
            <a:ext cx="3228975" cy="118745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7995E1-A38E-404C-8ED5-E5618A191084}"/>
              </a:ext>
            </a:extLst>
          </p:cNvPr>
          <p:cNvSpPr txBox="1"/>
          <p:nvPr/>
        </p:nvSpPr>
        <p:spPr>
          <a:xfrm>
            <a:off x="1352697" y="1663624"/>
            <a:ext cx="1520288" cy="53091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fontAlgn="auto">
              <a:defRPr/>
            </a:pPr>
            <a:r>
              <a:rPr lang="zh-CN" altLang="en-US" sz="3000" kern="10" noProof="1">
                <a:blipFill dpi="0" rotWithShape="1">
                  <a:blip r:embed="rId4"/>
                  <a:srcRect/>
                  <a:tile tx="0" ty="0" sx="100000" sy="100000" flip="none" algn="tl"/>
                </a:blipFill>
                <a:effectLst>
                  <a:outerShdw dist="35921" dir="2700000" algn="ctr" rotWithShape="0">
                    <a:srgbClr val="000000">
                      <a:alpha val="8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 八 章</a:t>
            </a:r>
            <a:endParaRPr lang="zh-CN" altLang="en-US" sz="30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3">
            <a:extLst>
              <a:ext uri="{FF2B5EF4-FFF2-40B4-BE49-F238E27FC236}">
                <a16:creationId xmlns:a16="http://schemas.microsoft.com/office/drawing/2014/main" id="{EC332935-9DCC-4925-A208-57F8E618E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875" y="1347665"/>
            <a:ext cx="5102225" cy="2289538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txBody>
          <a:bodyPr wrap="square" lIns="68580" tIns="34290" rIns="68580" bIns="34290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altLang="zh-CN" sz="1400" b="1" dirty="0">
                <a:solidFill>
                  <a:schemeClr val="bg1"/>
                </a:solidFill>
                <a:sym typeface="+mn-ea"/>
              </a:rPr>
              <a:t>8.1 </a:t>
            </a:r>
            <a:r>
              <a:rPr lang="en-US" altLang="zh-CN" sz="1400" b="1" dirty="0" err="1">
                <a:solidFill>
                  <a:schemeClr val="bg1"/>
                </a:solidFill>
              </a:rPr>
              <a:t>SharedPreference</a:t>
            </a:r>
            <a:r>
              <a:rPr lang="zh-CN" altLang="en-US" sz="1400" b="1" dirty="0">
                <a:solidFill>
                  <a:schemeClr val="bg1"/>
                </a:solidFill>
              </a:rPr>
              <a:t>存储</a:t>
            </a:r>
            <a:endParaRPr lang="en-US" altLang="zh-CN" sz="1400" b="1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</a:pPr>
            <a:r>
              <a:rPr lang="en-US" altLang="zh-CN" sz="1400" b="1" dirty="0">
                <a:solidFill>
                  <a:schemeClr val="bg1"/>
                </a:solidFill>
                <a:sym typeface="+mn-ea"/>
              </a:rPr>
              <a:t>8.2 </a:t>
            </a:r>
            <a:r>
              <a:rPr lang="en-US" altLang="zh-CN" sz="1400" b="1" dirty="0">
                <a:solidFill>
                  <a:schemeClr val="bg1"/>
                </a:solidFill>
              </a:rPr>
              <a:t>SQLite</a:t>
            </a:r>
            <a:r>
              <a:rPr lang="zh-CN" altLang="en-US" sz="1400" b="1" dirty="0">
                <a:solidFill>
                  <a:schemeClr val="bg1"/>
                </a:solidFill>
              </a:rPr>
              <a:t>存储</a:t>
            </a:r>
            <a:endParaRPr lang="en-US" altLang="zh-CN" sz="1400" b="1" dirty="0">
              <a:solidFill>
                <a:schemeClr val="bg1"/>
              </a:solidFill>
            </a:endParaRPr>
          </a:p>
          <a:p>
            <a:pPr marL="171450" lvl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8.2.1 SQLite</a:t>
            </a:r>
            <a:r>
              <a:rPr lang="zh-CN" altLang="en-US" sz="1400" dirty="0">
                <a:solidFill>
                  <a:schemeClr val="bg1"/>
                </a:solidFill>
              </a:rPr>
              <a:t>简介</a:t>
            </a:r>
          </a:p>
          <a:p>
            <a:pPr marL="171450" lvl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8.2.2 SQLite</a:t>
            </a:r>
            <a:r>
              <a:rPr lang="zh-CN" altLang="en-US" sz="1400" dirty="0">
                <a:solidFill>
                  <a:schemeClr val="bg1"/>
                </a:solidFill>
              </a:rPr>
              <a:t>使用</a:t>
            </a:r>
            <a:endParaRPr lang="en-US" altLang="zh-CN" sz="1400" b="1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</a:pPr>
            <a:r>
              <a:rPr lang="en-US" altLang="zh-CN" sz="1400" b="1" dirty="0">
                <a:solidFill>
                  <a:schemeClr val="bg1"/>
                </a:solidFill>
                <a:sym typeface="+mn-ea"/>
              </a:rPr>
              <a:t>8.3 </a:t>
            </a:r>
            <a:r>
              <a:rPr lang="en-US" altLang="zh-CN" sz="1400" b="1" dirty="0" err="1">
                <a:solidFill>
                  <a:schemeClr val="bg1"/>
                </a:solidFill>
              </a:rPr>
              <a:t>ContentProvider</a:t>
            </a:r>
            <a:r>
              <a:rPr lang="zh-CN" altLang="en-US" sz="1400" b="1" dirty="0">
                <a:solidFill>
                  <a:schemeClr val="bg1"/>
                </a:solidFill>
              </a:rPr>
              <a:t>存储</a:t>
            </a:r>
          </a:p>
          <a:p>
            <a:pPr marL="0" indent="0">
              <a:lnSpc>
                <a:spcPct val="150000"/>
              </a:lnSpc>
            </a:pPr>
            <a:r>
              <a:rPr lang="en-US" altLang="zh-CN" sz="1400" b="1" dirty="0">
                <a:solidFill>
                  <a:schemeClr val="bg1"/>
                </a:solidFill>
              </a:rPr>
              <a:t>8.4 </a:t>
            </a:r>
            <a:r>
              <a:rPr lang="zh-CN" altLang="en-US" sz="1400" b="1" dirty="0">
                <a:solidFill>
                  <a:schemeClr val="bg1"/>
                </a:solidFill>
              </a:rPr>
              <a:t>文件存储</a:t>
            </a:r>
            <a:endParaRPr lang="en-US" altLang="zh-CN" sz="1400" b="1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</a:pPr>
            <a:r>
              <a:rPr lang="en-US" altLang="zh-CN" sz="1400" b="1" dirty="0">
                <a:solidFill>
                  <a:schemeClr val="bg1"/>
                </a:solidFill>
              </a:rPr>
              <a:t>8.5 </a:t>
            </a:r>
            <a:r>
              <a:rPr lang="zh-CN" altLang="en-US" sz="1400" b="1" dirty="0">
                <a:solidFill>
                  <a:schemeClr val="bg1"/>
                </a:solidFill>
              </a:rPr>
              <a:t>本章小结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5EFE367-D1DB-4BDD-89E0-20F1CAD73C0C}"/>
              </a:ext>
            </a:extLst>
          </p:cNvPr>
          <p:cNvSpPr txBox="1"/>
          <p:nvPr/>
        </p:nvSpPr>
        <p:spPr>
          <a:xfrm>
            <a:off x="3825875" y="771600"/>
            <a:ext cx="2908489" cy="43858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  <a:scene3d>
              <a:camera prst="orthographicFront"/>
              <a:lightRig rig="threePt" dir="t"/>
            </a:scene3d>
          </a:bodyPr>
          <a:lstStyle/>
          <a:p>
            <a:pPr fontAlgn="auto">
              <a:defRPr/>
            </a:pPr>
            <a:r>
              <a:rPr lang="zh-CN" altLang="en-US" sz="2400" b="1" kern="1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数据库存储与提供器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45B75AF-4CAE-4FFE-A220-EDD652A6F968}"/>
              </a:ext>
            </a:extLst>
          </p:cNvPr>
          <p:cNvSpPr/>
          <p:nvPr/>
        </p:nvSpPr>
        <p:spPr>
          <a:xfrm>
            <a:off x="3825874" y="3795835"/>
            <a:ext cx="5102226" cy="201612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D35B49E-9F78-4BDF-BD23-BD596D875B99}"/>
              </a:ext>
            </a:extLst>
          </p:cNvPr>
          <p:cNvSpPr/>
          <p:nvPr/>
        </p:nvSpPr>
        <p:spPr>
          <a:xfrm>
            <a:off x="3302000" y="1350963"/>
            <a:ext cx="306388" cy="118745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defRPr/>
            </a:pPr>
            <a:endParaRPr lang="zh-CN" altLang="en-US" noProof="1"/>
          </a:p>
        </p:txBody>
      </p:sp>
    </p:spTree>
    <p:custDataLst>
      <p:tags r:id="rId1"/>
    </p:custData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19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5" grpId="0" animBg="1"/>
      <p:bldP spid="10" grpId="0" bldLvl="0" animBg="1"/>
      <p:bldP spid="1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2">
            <a:extLst>
              <a:ext uri="{FF2B5EF4-FFF2-40B4-BE49-F238E27FC236}">
                <a16:creationId xmlns:a16="http://schemas.microsoft.com/office/drawing/2014/main" id="{DE40F56C-34CE-4814-BACC-DF0A32FDA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376238"/>
            <a:ext cx="36036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文本占位符 30722">
            <a:extLst>
              <a:ext uri="{FF2B5EF4-FFF2-40B4-BE49-F238E27FC236}">
                <a16:creationId xmlns:a16="http://schemas.microsoft.com/office/drawing/2014/main" id="{D03A8575-DD7C-47DB-AAF5-8A12B8C50865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08000" y="1060450"/>
            <a:ext cx="4567238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altLang="zh-CN" sz="1600">
                <a:latin typeface="Calibri" panose="020F0502020204030204" pitchFamily="34" charset="0"/>
                <a:sym typeface="Calibri" panose="020F0502020204030204" pitchFamily="34" charset="0"/>
              </a:rPr>
              <a:t>SharedPreferences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对象的常用方法有以下几种</a:t>
            </a:r>
            <a:r>
              <a:rPr lang="zh-CN" altLang="en-US" sz="1600">
                <a:latin typeface="Calibri" panose="020F0502020204030204" pitchFamily="34" charset="0"/>
                <a:sym typeface="Calibri" panose="020F0502020204030204" pitchFamily="34" charset="0"/>
              </a:rPr>
              <a:t>：</a:t>
            </a:r>
            <a:endParaRPr lang="zh-CN" altLang="en-US"/>
          </a:p>
        </p:txBody>
      </p:sp>
      <p:graphicFrame>
        <p:nvGraphicFramePr>
          <p:cNvPr id="10245" name="表格 1">
            <a:extLst>
              <a:ext uri="{FF2B5EF4-FFF2-40B4-BE49-F238E27FC236}">
                <a16:creationId xmlns:a16="http://schemas.microsoft.com/office/drawing/2014/main" id="{E3A6DDFE-9CD0-46A2-AF5D-1C0631F7D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226573"/>
              </p:ext>
            </p:extLst>
          </p:nvPr>
        </p:nvGraphicFramePr>
        <p:xfrm>
          <a:off x="505795" y="1876698"/>
          <a:ext cx="8122322" cy="1551771"/>
        </p:xfrm>
        <a:graphic>
          <a:graphicData uri="http://schemas.openxmlformats.org/drawingml/2006/table">
            <a:tbl>
              <a:tblPr/>
              <a:tblGrid>
                <a:gridCol w="2391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0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5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contains(String key) 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91436" marR="91436" marT="45732" marB="45732" horzOverflow="overflow">
                    <a:lnL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判断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SharedPreferences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是否包含特定名称为键（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key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）的数据。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marL="91436" marR="91436" marT="45732" marB="45732" horzOverflow="overflow">
                    <a:lnL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79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edit() 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91436" marR="91436" marT="45732" marB="45732" horzOverflow="overflow">
                    <a:lnL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返回一个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Edit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对象用于操作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SharedPreferences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，返回值类型为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Editor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。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marL="91436" marR="91436" marT="45732" marB="45732" horzOverflow="overflow">
                    <a:lnL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2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getAll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() 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91436" marR="91436" marT="45732" marB="45732" horzOverflow="overflow">
                    <a:lnL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获取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SharedPreferences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数据里全部的键值对（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key-value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）。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marL="91436" marR="91436" marT="45732" marB="45732" horzOverflow="overflow">
                    <a:lnL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9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getXxx(String key, Xxx defValue) 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91436" marR="91436" marT="45732" marB="45732" horzOverflow="overflow">
                    <a:lnL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获取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SharedPreferences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指定键（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key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）所对应的值（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value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），其中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Xxx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表示不同的数据类型。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marL="91436" marR="91436" marT="45732" marB="45732" horzOverflow="overflow">
                    <a:lnL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452" name="TextBox 108">
            <a:extLst>
              <a:ext uri="{FF2B5EF4-FFF2-40B4-BE49-F238E27FC236}">
                <a16:creationId xmlns:a16="http://schemas.microsoft.com/office/drawing/2014/main" id="{3A31EE00-D0F8-4642-AB1B-C895FACEB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233363"/>
            <a:ext cx="29829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8.1 SharedPreference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存储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2">
            <a:extLst>
              <a:ext uri="{FF2B5EF4-FFF2-40B4-BE49-F238E27FC236}">
                <a16:creationId xmlns:a16="http://schemas.microsoft.com/office/drawing/2014/main" id="{AA2450DC-C9D7-4661-8C62-2A23FA31E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24288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8" name="文本占位符 32770">
            <a:extLst>
              <a:ext uri="{FF2B5EF4-FFF2-40B4-BE49-F238E27FC236}">
                <a16:creationId xmlns:a16="http://schemas.microsoft.com/office/drawing/2014/main" id="{343F4DC4-B3B4-4792-AF73-8DE9C8F521E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61925" y="781050"/>
            <a:ext cx="641350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altLang="zh-CN" sz="1400">
                <a:latin typeface="Calibri" panose="020F0502020204030204" pitchFamily="34" charset="0"/>
                <a:sym typeface="Calibri" panose="020F0502020204030204" pitchFamily="34" charset="0"/>
              </a:rPr>
              <a:t>SharedPreferences.Editor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对象的常用方法 </a:t>
            </a:r>
            <a:endParaRPr lang="zh-CN" altLang="en-US"/>
          </a:p>
        </p:txBody>
      </p:sp>
      <p:graphicFrame>
        <p:nvGraphicFramePr>
          <p:cNvPr id="11269" name="表格 3">
            <a:extLst>
              <a:ext uri="{FF2B5EF4-FFF2-40B4-BE49-F238E27FC236}">
                <a16:creationId xmlns:a16="http://schemas.microsoft.com/office/drawing/2014/main" id="{61239D17-0375-493D-A242-D91111652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701113"/>
              </p:ext>
            </p:extLst>
          </p:nvPr>
        </p:nvGraphicFramePr>
        <p:xfrm>
          <a:off x="209550" y="1491675"/>
          <a:ext cx="8724900" cy="2243328"/>
        </p:xfrm>
        <a:graphic>
          <a:graphicData uri="http://schemas.openxmlformats.org/drawingml/2006/table">
            <a:tbl>
              <a:tblPr/>
              <a:tblGrid>
                <a:gridCol w="2766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8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02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clear() 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91447" marR="91447" horzOverflow="overflow">
                    <a:lnL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清空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SharedPreferences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里所有的数据 。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marL="91447" marR="91447" horzOverflow="overflow">
                    <a:lnL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9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putXxx(String key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，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Xxx value) 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91447" marR="91447" horzOverflow="overflow">
                    <a:lnL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向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SharedPreferences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存入指定的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key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对应的数据，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其中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Xxx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表示不同的数据类型。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marL="91447" marR="91447" horzOverflow="overflow">
                    <a:lnL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01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commit() 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91447" marR="91447" horzOverflow="overflow">
                    <a:lnL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当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Editor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编辑完成后提交修改，相当于数据库中的提交操作。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无论对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SharedPreferences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对象进行了什么操作，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最后都必须使用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commit()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方法进行保存，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否则将无法存储修改信息。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marL="91447" marR="91447" horzOverflow="overflow">
                    <a:lnL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remove(String key) 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91447" marR="91447" horzOverflow="overflow">
                    <a:lnL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删除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SharedPreferences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里指定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key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对应的值。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marL="91447" marR="91447" horzOverflow="overflow">
                    <a:lnL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476" name="TextBox 108">
            <a:extLst>
              <a:ext uri="{FF2B5EF4-FFF2-40B4-BE49-F238E27FC236}">
                <a16:creationId xmlns:a16="http://schemas.microsoft.com/office/drawing/2014/main" id="{BAA5ACB1-12AD-4082-A6A1-9DE6BCCFE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233363"/>
            <a:ext cx="29829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8.1 SharedPreference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存储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2">
            <a:extLst>
              <a:ext uri="{FF2B5EF4-FFF2-40B4-BE49-F238E27FC236}">
                <a16:creationId xmlns:a16="http://schemas.microsoft.com/office/drawing/2014/main" id="{5D868FC7-E6B9-4C11-8E29-050A521BA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233363"/>
            <a:ext cx="36036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2" name="文本占位符 39938">
            <a:extLst>
              <a:ext uri="{FF2B5EF4-FFF2-40B4-BE49-F238E27FC236}">
                <a16:creationId xmlns:a16="http://schemas.microsoft.com/office/drawing/2014/main" id="{DA17C9A8-858E-4BA3-A900-AA41625E0F31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682625" y="869951"/>
            <a:ext cx="7634288" cy="380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SharedPreferences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保存键值对（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key-value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）的步骤如下： </a:t>
            </a:r>
            <a:endParaRPr lang="zh-CN" altLang="en-US" dirty="0"/>
          </a:p>
        </p:txBody>
      </p:sp>
      <p:sp>
        <p:nvSpPr>
          <p:cNvPr id="20483" name="AutoShape 3">
            <a:extLst>
              <a:ext uri="{FF2B5EF4-FFF2-40B4-BE49-F238E27FC236}">
                <a16:creationId xmlns:a16="http://schemas.microsoft.com/office/drawing/2014/main" id="{09C4C904-82BF-4CDF-9F48-AA8D09B31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1419225"/>
            <a:ext cx="1152525" cy="604838"/>
          </a:xfrm>
          <a:prstGeom prst="homePlate">
            <a:avLst>
              <a:gd name="adj" fmla="val 20220"/>
            </a:avLst>
          </a:prstGeom>
          <a:gradFill rotWithShape="1">
            <a:gsLst>
              <a:gs pos="0">
                <a:srgbClr val="545498"/>
              </a:gs>
              <a:gs pos="50000">
                <a:srgbClr val="7878DA"/>
              </a:gs>
              <a:gs pos="100000">
                <a:srgbClr val="9999FF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ctr"/>
            <a:endParaRPr lang="zh-CN" altLang="zh-CN" b="1" i="1">
              <a:solidFill>
                <a:srgbClr val="384D68"/>
              </a:solidFill>
              <a:sym typeface="Arial" panose="020B0604020202020204" pitchFamily="34" charset="0"/>
            </a:endParaRPr>
          </a:p>
        </p:txBody>
      </p:sp>
      <p:pic>
        <p:nvPicPr>
          <p:cNvPr id="20484" name="Picture 2">
            <a:extLst>
              <a:ext uri="{FF2B5EF4-FFF2-40B4-BE49-F238E27FC236}">
                <a16:creationId xmlns:a16="http://schemas.microsoft.com/office/drawing/2014/main" id="{06D9CF48-05BE-45B7-92E8-6A2D15090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2327275"/>
            <a:ext cx="1182688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3">
            <a:extLst>
              <a:ext uri="{FF2B5EF4-FFF2-40B4-BE49-F238E27FC236}">
                <a16:creationId xmlns:a16="http://schemas.microsoft.com/office/drawing/2014/main" id="{9FCBCA7F-C0E4-400B-A5CD-987385029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3219450"/>
            <a:ext cx="1182688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4">
            <a:extLst>
              <a:ext uri="{FF2B5EF4-FFF2-40B4-BE49-F238E27FC236}">
                <a16:creationId xmlns:a16="http://schemas.microsoft.com/office/drawing/2014/main" id="{937534CC-0922-4EBF-9087-4FBC60E49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4156075"/>
            <a:ext cx="1182688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Freeform 5">
            <a:extLst>
              <a:ext uri="{FF2B5EF4-FFF2-40B4-BE49-F238E27FC236}">
                <a16:creationId xmlns:a16="http://schemas.microsoft.com/office/drawing/2014/main" id="{BB20B53E-146A-4021-93B1-C61C39934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900" y="1343025"/>
            <a:ext cx="6450013" cy="758825"/>
          </a:xfrm>
          <a:custGeom>
            <a:avLst/>
            <a:gdLst>
              <a:gd name="T0" fmla="*/ 4538 w 4538"/>
              <a:gd name="T1" fmla="*/ 0 h 1080"/>
              <a:gd name="T2" fmla="*/ 0 w 4538"/>
              <a:gd name="T3" fmla="*/ 0 h 1080"/>
              <a:gd name="T4" fmla="*/ 105 w 4538"/>
              <a:gd name="T5" fmla="*/ 541 h 1080"/>
              <a:gd name="T6" fmla="*/ 0 w 4538"/>
              <a:gd name="T7" fmla="*/ 1080 h 1080"/>
              <a:gd name="T8" fmla="*/ 4538 w 4538"/>
              <a:gd name="T9" fmla="*/ 1080 h 1080"/>
              <a:gd name="T10" fmla="*/ 4538 w 4538"/>
              <a:gd name="T11" fmla="*/ 0 h 1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38" h="1080">
                <a:moveTo>
                  <a:pt x="4538" y="0"/>
                </a:moveTo>
                <a:lnTo>
                  <a:pt x="0" y="0"/>
                </a:lnTo>
                <a:lnTo>
                  <a:pt x="105" y="541"/>
                </a:lnTo>
                <a:lnTo>
                  <a:pt x="0" y="1080"/>
                </a:lnTo>
                <a:lnTo>
                  <a:pt x="4538" y="1080"/>
                </a:lnTo>
                <a:lnTo>
                  <a:pt x="4538" y="0"/>
                </a:lnTo>
              </a:path>
            </a:pathLst>
          </a:custGeom>
          <a:noFill/>
          <a:ln w="6350">
            <a:solidFill>
              <a:srgbClr val="00000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0488" name="Picture 5">
            <a:extLst>
              <a:ext uri="{FF2B5EF4-FFF2-40B4-BE49-F238E27FC236}">
                <a16:creationId xmlns:a16="http://schemas.microsoft.com/office/drawing/2014/main" id="{724ED753-C34D-4034-BB31-83E37EA61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2260600"/>
            <a:ext cx="6456362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9" name="Picture 6">
            <a:extLst>
              <a:ext uri="{FF2B5EF4-FFF2-40B4-BE49-F238E27FC236}">
                <a16:creationId xmlns:a16="http://schemas.microsoft.com/office/drawing/2014/main" id="{A4F5F00D-2C48-445A-8265-2494FB28B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675" y="3152775"/>
            <a:ext cx="6456363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0" name="Picture 7">
            <a:extLst>
              <a:ext uri="{FF2B5EF4-FFF2-40B4-BE49-F238E27FC236}">
                <a16:creationId xmlns:a16="http://schemas.microsoft.com/office/drawing/2014/main" id="{6E636194-EB53-4185-86E4-9F0E93C18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738" y="4089400"/>
            <a:ext cx="6456362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1" name="矩形 1">
            <a:extLst>
              <a:ext uri="{FF2B5EF4-FFF2-40B4-BE49-F238E27FC236}">
                <a16:creationId xmlns:a16="http://schemas.microsoft.com/office/drawing/2014/main" id="{36525CC7-69F8-4C45-97E1-4EDF220B4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863" y="1397000"/>
            <a:ext cx="61753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en-US" altLang="zh-CN" sz="14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getSharedPreferences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(String name, int mode)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方法获得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SharedPreferences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对象。</a:t>
            </a:r>
          </a:p>
        </p:txBody>
      </p:sp>
      <p:sp>
        <p:nvSpPr>
          <p:cNvPr id="20492" name="TextBox 48">
            <a:extLst>
              <a:ext uri="{FF2B5EF4-FFF2-40B4-BE49-F238E27FC236}">
                <a16:creationId xmlns:a16="http://schemas.microsoft.com/office/drawing/2014/main" id="{6A7CB680-05DD-4622-9C92-1488908FD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863" y="2490788"/>
            <a:ext cx="605472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SharedPreferences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edit()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方法获得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SharedPreferences.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Editor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对象。 </a:t>
            </a:r>
            <a:endParaRPr lang="zh-CN" altLang="en-US"/>
          </a:p>
        </p:txBody>
      </p:sp>
      <p:sp>
        <p:nvSpPr>
          <p:cNvPr id="20493" name="矩形 5">
            <a:extLst>
              <a:ext uri="{FF2B5EF4-FFF2-40B4-BE49-F238E27FC236}">
                <a16:creationId xmlns:a16="http://schemas.microsoft.com/office/drawing/2014/main" id="{FFAD58D7-5232-46C7-9637-D677AA029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863" y="3244850"/>
            <a:ext cx="6176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通过</a:t>
            </a:r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SharedPreferences.Editor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putXxx</a:t>
            </a:r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(String key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Xxx value)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方法写入</a:t>
            </a:r>
            <a:r>
              <a: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 </a:t>
            </a:r>
          </a:p>
        </p:txBody>
      </p:sp>
      <p:sp>
        <p:nvSpPr>
          <p:cNvPr id="20494" name="TextBox 56">
            <a:extLst>
              <a:ext uri="{FF2B5EF4-FFF2-40B4-BE49-F238E27FC236}">
                <a16:creationId xmlns:a16="http://schemas.microsoft.com/office/drawing/2014/main" id="{994C7734-A9C1-4D21-88A2-2DBFCC4A3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2963" y="4287838"/>
            <a:ext cx="62039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通过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SharedPreferences.Editor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commit()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方法提交保存。 </a:t>
            </a:r>
            <a:endParaRPr lang="zh-CN" altLang="en-US"/>
          </a:p>
        </p:txBody>
      </p:sp>
      <p:sp>
        <p:nvSpPr>
          <p:cNvPr id="20495" name="TextBox 6">
            <a:extLst>
              <a:ext uri="{FF2B5EF4-FFF2-40B4-BE49-F238E27FC236}">
                <a16:creationId xmlns:a16="http://schemas.microsoft.com/office/drawing/2014/main" id="{7085A927-1C43-475E-8904-ACA1D43EA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570038"/>
            <a:ext cx="576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0496" name="TextBox 7">
            <a:extLst>
              <a:ext uri="{FF2B5EF4-FFF2-40B4-BE49-F238E27FC236}">
                <a16:creationId xmlns:a16="http://schemas.microsoft.com/office/drawing/2014/main" id="{163E2B2A-0ECF-4449-B95B-27CF2AAEE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484438"/>
            <a:ext cx="576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2</a:t>
            </a:r>
            <a:endParaRPr lang="zh-CN" altLang="en-US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0497" name="TextBox 9">
            <a:extLst>
              <a:ext uri="{FF2B5EF4-FFF2-40B4-BE49-F238E27FC236}">
                <a16:creationId xmlns:a16="http://schemas.microsoft.com/office/drawing/2014/main" id="{453865DF-4FCA-4D86-84F0-79E8F5E23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3352800"/>
            <a:ext cx="431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3</a:t>
            </a:r>
            <a:endParaRPr lang="zh-CN" altLang="en-US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0498" name="TextBox 10">
            <a:extLst>
              <a:ext uri="{FF2B5EF4-FFF2-40B4-BE49-F238E27FC236}">
                <a16:creationId xmlns:a16="http://schemas.microsoft.com/office/drawing/2014/main" id="{64C4368F-0628-4A64-8419-E1CC57774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700" y="4287838"/>
            <a:ext cx="6492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4</a:t>
            </a:r>
            <a:endParaRPr lang="zh-CN" altLang="en-US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0499" name="TextBox 108">
            <a:extLst>
              <a:ext uri="{FF2B5EF4-FFF2-40B4-BE49-F238E27FC236}">
                <a16:creationId xmlns:a16="http://schemas.microsoft.com/office/drawing/2014/main" id="{B279BB1E-DD99-4647-8973-39CC8E05A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233363"/>
            <a:ext cx="29829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8.1 SharedPreference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存储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2">
            <a:extLst>
              <a:ext uri="{FF2B5EF4-FFF2-40B4-BE49-F238E27FC236}">
                <a16:creationId xmlns:a16="http://schemas.microsoft.com/office/drawing/2014/main" id="{B3FFF321-E78B-4925-AAE0-6DC8AB8F6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233363"/>
            <a:ext cx="36036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6" name="矩形 1">
            <a:extLst>
              <a:ext uri="{FF2B5EF4-FFF2-40B4-BE49-F238E27FC236}">
                <a16:creationId xmlns:a16="http://schemas.microsoft.com/office/drawing/2014/main" id="{D1276882-08F0-41DA-9D93-8E5CBD1EB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8" y="1060450"/>
            <a:ext cx="7127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20000"/>
              </a:spcBef>
              <a:buClr>
                <a:srgbClr val="6FA2E7"/>
              </a:buClr>
              <a:buFont typeface="Wingdings" panose="05000000000000000000" pitchFamily="2" charset="2"/>
              <a:buChar char="v"/>
            </a:pP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SharedPreferences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读取键值对（</a:t>
            </a:r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key-value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）的方法：  </a:t>
            </a:r>
          </a:p>
        </p:txBody>
      </p:sp>
      <p:sp>
        <p:nvSpPr>
          <p:cNvPr id="21507" name="AutoShape 3">
            <a:extLst>
              <a:ext uri="{FF2B5EF4-FFF2-40B4-BE49-F238E27FC236}">
                <a16:creationId xmlns:a16="http://schemas.microsoft.com/office/drawing/2014/main" id="{25964333-3389-417D-A42D-C596778C1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200" y="1701800"/>
            <a:ext cx="1263650" cy="973138"/>
          </a:xfrm>
          <a:prstGeom prst="homePlate">
            <a:avLst>
              <a:gd name="adj" fmla="val 20223"/>
            </a:avLst>
          </a:prstGeom>
          <a:gradFill rotWithShape="1">
            <a:gsLst>
              <a:gs pos="0">
                <a:srgbClr val="545498"/>
              </a:gs>
              <a:gs pos="50000">
                <a:srgbClr val="7878DA"/>
              </a:gs>
              <a:gs pos="100000">
                <a:srgbClr val="9999FF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ctr"/>
            <a:endParaRPr lang="zh-CN" altLang="zh-CN" b="1" i="1">
              <a:solidFill>
                <a:srgbClr val="384D68"/>
              </a:solidFill>
              <a:sym typeface="Arial" panose="020B0604020202020204" pitchFamily="34" charset="0"/>
            </a:endParaRPr>
          </a:p>
        </p:txBody>
      </p:sp>
      <p:pic>
        <p:nvPicPr>
          <p:cNvPr id="21508" name="Picture 2">
            <a:extLst>
              <a:ext uri="{FF2B5EF4-FFF2-40B4-BE49-F238E27FC236}">
                <a16:creationId xmlns:a16="http://schemas.microsoft.com/office/drawing/2014/main" id="{697015C0-0860-420E-BA95-E0F843386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3363913"/>
            <a:ext cx="129222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Freeform 5">
            <a:extLst>
              <a:ext uri="{FF2B5EF4-FFF2-40B4-BE49-F238E27FC236}">
                <a16:creationId xmlns:a16="http://schemas.microsoft.com/office/drawing/2014/main" id="{ABCA9C18-447D-4407-A75A-C2A1F068A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850" y="3327400"/>
            <a:ext cx="6619875" cy="971550"/>
          </a:xfrm>
          <a:custGeom>
            <a:avLst/>
            <a:gdLst>
              <a:gd name="T0" fmla="*/ 4538 w 4538"/>
              <a:gd name="T1" fmla="*/ 0 h 1080"/>
              <a:gd name="T2" fmla="*/ 0 w 4538"/>
              <a:gd name="T3" fmla="*/ 0 h 1080"/>
              <a:gd name="T4" fmla="*/ 105 w 4538"/>
              <a:gd name="T5" fmla="*/ 541 h 1080"/>
              <a:gd name="T6" fmla="*/ 0 w 4538"/>
              <a:gd name="T7" fmla="*/ 1080 h 1080"/>
              <a:gd name="T8" fmla="*/ 4538 w 4538"/>
              <a:gd name="T9" fmla="*/ 1080 h 1080"/>
              <a:gd name="T10" fmla="*/ 4538 w 4538"/>
              <a:gd name="T11" fmla="*/ 0 h 1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38" h="1080">
                <a:moveTo>
                  <a:pt x="4538" y="0"/>
                </a:moveTo>
                <a:lnTo>
                  <a:pt x="0" y="0"/>
                </a:lnTo>
                <a:lnTo>
                  <a:pt x="105" y="541"/>
                </a:lnTo>
                <a:lnTo>
                  <a:pt x="0" y="1080"/>
                </a:lnTo>
                <a:lnTo>
                  <a:pt x="4538" y="1080"/>
                </a:lnTo>
                <a:lnTo>
                  <a:pt x="4538" y="0"/>
                </a:lnTo>
              </a:path>
            </a:pathLst>
          </a:custGeom>
          <a:noFill/>
          <a:ln w="6350">
            <a:solidFill>
              <a:srgbClr val="00000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0" name="矩形 3">
            <a:extLst>
              <a:ext uri="{FF2B5EF4-FFF2-40B4-BE49-F238E27FC236}">
                <a16:creationId xmlns:a16="http://schemas.microsoft.com/office/drawing/2014/main" id="{0B2E3FC3-B01B-423D-8825-6E5FB7CDD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1819275"/>
            <a:ext cx="65357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getSharedPreferences</a:t>
            </a:r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(String name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 mode)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方法获得所需读取的</a:t>
            </a:r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SharedPreferences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对象。</a:t>
            </a:r>
            <a:endParaRPr lang="zh-CN" altLang="en-US"/>
          </a:p>
        </p:txBody>
      </p:sp>
      <p:sp>
        <p:nvSpPr>
          <p:cNvPr id="21511" name="Freeform 5">
            <a:extLst>
              <a:ext uri="{FF2B5EF4-FFF2-40B4-BE49-F238E27FC236}">
                <a16:creationId xmlns:a16="http://schemas.microsoft.com/office/drawing/2014/main" id="{87A6A15B-DEAE-4F03-BB07-362E92810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0275" y="1701800"/>
            <a:ext cx="6619875" cy="973138"/>
          </a:xfrm>
          <a:custGeom>
            <a:avLst/>
            <a:gdLst>
              <a:gd name="T0" fmla="*/ 4538 w 4538"/>
              <a:gd name="T1" fmla="*/ 0 h 1080"/>
              <a:gd name="T2" fmla="*/ 0 w 4538"/>
              <a:gd name="T3" fmla="*/ 0 h 1080"/>
              <a:gd name="T4" fmla="*/ 105 w 4538"/>
              <a:gd name="T5" fmla="*/ 541 h 1080"/>
              <a:gd name="T6" fmla="*/ 0 w 4538"/>
              <a:gd name="T7" fmla="*/ 1080 h 1080"/>
              <a:gd name="T8" fmla="*/ 4538 w 4538"/>
              <a:gd name="T9" fmla="*/ 1080 h 1080"/>
              <a:gd name="T10" fmla="*/ 4538 w 4538"/>
              <a:gd name="T11" fmla="*/ 0 h 1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38" h="1080">
                <a:moveTo>
                  <a:pt x="4538" y="0"/>
                </a:moveTo>
                <a:lnTo>
                  <a:pt x="0" y="0"/>
                </a:lnTo>
                <a:lnTo>
                  <a:pt x="105" y="541"/>
                </a:lnTo>
                <a:lnTo>
                  <a:pt x="0" y="1080"/>
                </a:lnTo>
                <a:lnTo>
                  <a:pt x="4538" y="1080"/>
                </a:lnTo>
                <a:lnTo>
                  <a:pt x="4538" y="0"/>
                </a:lnTo>
              </a:path>
            </a:pathLst>
          </a:custGeom>
          <a:noFill/>
          <a:ln w="6350">
            <a:solidFill>
              <a:srgbClr val="00000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2" name="矩形 5">
            <a:extLst>
              <a:ext uri="{FF2B5EF4-FFF2-40B4-BE49-F238E27FC236}">
                <a16:creationId xmlns:a16="http://schemas.microsoft.com/office/drawing/2014/main" id="{D3B16738-7FA9-41FC-8A32-91958F458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8100" y="3489325"/>
            <a:ext cx="62309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SharedPreferences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接口的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getXXX</a:t>
            </a:r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(String key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Xxx value)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方法获得对应键（</a:t>
            </a:r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key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）的值（</a:t>
            </a:r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value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）。 </a:t>
            </a:r>
            <a:endParaRPr lang="zh-CN" altLang="en-US"/>
          </a:p>
        </p:txBody>
      </p:sp>
      <p:sp>
        <p:nvSpPr>
          <p:cNvPr id="21513" name="TextBox 8">
            <a:extLst>
              <a:ext uri="{FF2B5EF4-FFF2-40B4-BE49-F238E27FC236}">
                <a16:creationId xmlns:a16="http://schemas.microsoft.com/office/drawing/2014/main" id="{C37A4F3D-680D-4C0F-80D0-DFCA23C82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2003425"/>
            <a:ext cx="717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1514" name="TextBox 10">
            <a:extLst>
              <a:ext uri="{FF2B5EF4-FFF2-40B4-BE49-F238E27FC236}">
                <a16:creationId xmlns:a16="http://schemas.microsoft.com/office/drawing/2014/main" id="{9F3237FD-8D46-498F-9276-2FB52B67A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100" y="3629025"/>
            <a:ext cx="7191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2</a:t>
            </a:r>
            <a:endParaRPr lang="zh-CN" altLang="en-US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1515" name="TextBox 108">
            <a:extLst>
              <a:ext uri="{FF2B5EF4-FFF2-40B4-BE49-F238E27FC236}">
                <a16:creationId xmlns:a16="http://schemas.microsoft.com/office/drawing/2014/main" id="{420B2D77-543E-4BF2-B1FF-8936EA550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233363"/>
            <a:ext cx="29829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8.1 SharedPreference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存储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BE58B46-46FE-42D6-82B9-B6112805D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5159" y="844962"/>
            <a:ext cx="5051885" cy="2260600"/>
          </a:xfrm>
          <a:solidFill>
            <a:schemeClr val="bg1">
              <a:lumMod val="85000"/>
            </a:schemeClr>
          </a:solidFill>
        </p:spPr>
        <p:txBody>
          <a:bodyPr>
            <a:normAutofit fontScale="90000" lnSpcReduction="20000"/>
          </a:bodyPr>
          <a:lstStyle/>
          <a:p>
            <a:pPr marL="285750" indent="-285750" fontAlgn="auto">
              <a:buFont typeface="Wingdings" panose="05000000000000000000" charset="0"/>
              <a:buChar char=""/>
            </a:pPr>
            <a:r>
              <a:rPr lang="zh-CN" altLang="en-US" noProof="1">
                <a:solidFill>
                  <a:srgbClr val="0070C0"/>
                </a:solidFill>
              </a:rPr>
              <a:t>存储</a:t>
            </a:r>
            <a:r>
              <a:rPr lang="zh-CN" altLang="en-US" noProof="1"/>
              <a:t>用户名密码</a:t>
            </a:r>
          </a:p>
          <a:p>
            <a:pPr marL="285750" indent="-285750" fontAlgn="auto">
              <a:buFont typeface="Wingdings" panose="05000000000000000000" charset="0"/>
              <a:buChar char=""/>
            </a:pPr>
            <a:r>
              <a:rPr lang="zh-CN" altLang="en-US" noProof="1">
                <a:solidFill>
                  <a:srgbClr val="0070C0"/>
                </a:solidFill>
              </a:rPr>
              <a:t>读取</a:t>
            </a:r>
            <a:r>
              <a:rPr lang="zh-CN" altLang="en-US" noProof="1"/>
              <a:t>用户名密码</a:t>
            </a:r>
          </a:p>
          <a:p>
            <a:pPr marL="285750" indent="-285750" fontAlgn="auto">
              <a:buFont typeface="Wingdings" panose="05000000000000000000" charset="0"/>
              <a:buChar char=""/>
            </a:pPr>
            <a:r>
              <a:rPr lang="zh-CN" altLang="en-US" noProof="1">
                <a:solidFill>
                  <a:srgbClr val="0070C0"/>
                </a:solidFill>
              </a:rPr>
              <a:t>清空</a:t>
            </a:r>
            <a:r>
              <a:rPr lang="zh-CN" altLang="en-US" noProof="1"/>
              <a:t>用户名密码</a:t>
            </a:r>
          </a:p>
          <a:p>
            <a:pPr marL="285750" indent="-285750" fontAlgn="auto">
              <a:buFont typeface="Wingdings" panose="05000000000000000000" charset="0"/>
              <a:buChar char=""/>
            </a:pPr>
            <a:endParaRPr lang="zh-CN" altLang="en-US" noProof="1"/>
          </a:p>
          <a:p>
            <a:pPr marL="285750" indent="-285750" fontAlgn="auto">
              <a:buFont typeface="Wingdings" panose="05000000000000000000" charset="0"/>
              <a:buChar char=""/>
            </a:pPr>
            <a:endParaRPr lang="zh-CN" altLang="en-US" noProof="1"/>
          </a:p>
          <a:p>
            <a:pPr fontAlgn="auto"/>
            <a:r>
              <a:rPr lang="zh-CN" altLang="en-US" noProof="1"/>
              <a:t>常用于保存当前设置，便于用户使用。</a:t>
            </a:r>
          </a:p>
          <a:p>
            <a:pPr fontAlgn="auto"/>
            <a:r>
              <a:rPr lang="zh-CN" altLang="en-US" noProof="1"/>
              <a:t>此处用于保存</a:t>
            </a:r>
            <a:r>
              <a:rPr lang="en-US" altLang="zh-CN" noProof="1"/>
              <a:t>“</a:t>
            </a:r>
            <a:r>
              <a:rPr lang="zh-CN" altLang="en-US" noProof="1"/>
              <a:t>记住</a:t>
            </a:r>
            <a:r>
              <a:rPr lang="en-US" altLang="zh-CN" noProof="1">
                <a:sym typeface="+mn-ea"/>
              </a:rPr>
              <a:t>”</a:t>
            </a:r>
            <a:r>
              <a:rPr lang="zh-CN" altLang="en-US" noProof="1"/>
              <a:t>用户密码功能，</a:t>
            </a:r>
          </a:p>
          <a:p>
            <a:pPr fontAlgn="auto"/>
            <a:r>
              <a:rPr lang="zh-CN" altLang="en-US" noProof="1"/>
              <a:t>而不是</a:t>
            </a:r>
            <a:r>
              <a:rPr lang="en-US" altLang="zh-CN" noProof="1"/>
              <a:t>“</a:t>
            </a:r>
            <a:r>
              <a:rPr lang="zh-CN" altLang="en-US" noProof="1"/>
              <a:t>存储</a:t>
            </a:r>
            <a:r>
              <a:rPr lang="en-US" altLang="zh-CN" noProof="1">
                <a:sym typeface="+mn-ea"/>
              </a:rPr>
              <a:t>”</a:t>
            </a:r>
            <a:r>
              <a:rPr lang="zh-CN" altLang="en-US" noProof="1"/>
              <a:t>用户密码，一般用数据库存储。</a:t>
            </a:r>
            <a:endParaRPr lang="en-US" altLang="zh-CN" noProof="1"/>
          </a:p>
        </p:txBody>
      </p:sp>
      <p:sp>
        <p:nvSpPr>
          <p:cNvPr id="22530" name="标题 5">
            <a:extLst>
              <a:ext uri="{FF2B5EF4-FFF2-40B4-BE49-F238E27FC236}">
                <a16:creationId xmlns:a16="http://schemas.microsoft.com/office/drawing/2014/main" id="{05205B19-5A83-4380-B1B4-A7FA4DC5BA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5763" y="182563"/>
            <a:ext cx="7886700" cy="431800"/>
          </a:xfrm>
        </p:spPr>
        <p:txBody>
          <a:bodyPr/>
          <a:lstStyle/>
          <a:p>
            <a:r>
              <a:rPr lang="zh-CN" altLang="en-US"/>
              <a:t>实例</a:t>
            </a:r>
          </a:p>
        </p:txBody>
      </p:sp>
      <p:pic>
        <p:nvPicPr>
          <p:cNvPr id="22531" name="图片 6" descr="TIM截图20171022203946">
            <a:extLst>
              <a:ext uri="{FF2B5EF4-FFF2-40B4-BE49-F238E27FC236}">
                <a16:creationId xmlns:a16="http://schemas.microsoft.com/office/drawing/2014/main" id="{22C8E6D7-AFCD-4117-A855-5926544F4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00" y="184150"/>
            <a:ext cx="2641600" cy="487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图片 7" descr="TIM截图20171022215544">
            <a:extLst>
              <a:ext uri="{FF2B5EF4-FFF2-40B4-BE49-F238E27FC236}">
                <a16:creationId xmlns:a16="http://schemas.microsoft.com/office/drawing/2014/main" id="{643C3235-F2E7-45E2-8EA5-562C5B84B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" y="3622675"/>
            <a:ext cx="4683125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文本框 8">
            <a:extLst>
              <a:ext uri="{FF2B5EF4-FFF2-40B4-BE49-F238E27FC236}">
                <a16:creationId xmlns:a16="http://schemas.microsoft.com/office/drawing/2014/main" id="{F38EA5E0-BB73-4654-8DF3-2DBC2A708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88" y="3248025"/>
            <a:ext cx="2136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data.xml </a:t>
            </a:r>
            <a:r>
              <a:rPr lang="zh-CN" altLang="en-US"/>
              <a:t>文件内容：</a:t>
            </a:r>
          </a:p>
        </p:txBody>
      </p:sp>
      <p:sp>
        <p:nvSpPr>
          <p:cNvPr id="22534" name="文本框 2">
            <a:extLst>
              <a:ext uri="{FF2B5EF4-FFF2-40B4-BE49-F238E27FC236}">
                <a16:creationId xmlns:a16="http://schemas.microsoft.com/office/drawing/2014/main" id="{2A51C7A5-FCE7-4D0E-B4C5-D50C48DD1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4787900"/>
            <a:ext cx="71024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/>
              <a:t>https://github.com/HBU/AndroidDemo/tree/master/chapter08/SharedPreferencesDemo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矩形 1">
            <a:extLst>
              <a:ext uri="{FF2B5EF4-FFF2-40B4-BE49-F238E27FC236}">
                <a16:creationId xmlns:a16="http://schemas.microsoft.com/office/drawing/2014/main" id="{1D7DC142-D52E-40FF-AF49-1767A5B2F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50963"/>
            <a:ext cx="3228975" cy="1187450"/>
          </a:xfrm>
          <a:prstGeom prst="rect">
            <a:avLst/>
          </a:prstGeom>
          <a:solidFill>
            <a:srgbClr val="41445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3554" name="文本框 2">
            <a:extLst>
              <a:ext uri="{FF2B5EF4-FFF2-40B4-BE49-F238E27FC236}">
                <a16:creationId xmlns:a16="http://schemas.microsoft.com/office/drawing/2014/main" id="{C96BBFC2-1FEF-4DDD-9B6E-A956E62CC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550" y="1663700"/>
            <a:ext cx="167798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3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第二部分</a:t>
            </a:r>
          </a:p>
        </p:txBody>
      </p:sp>
      <p:sp>
        <p:nvSpPr>
          <p:cNvPr id="23555" name="TextBox 24">
            <a:extLst>
              <a:ext uri="{FF2B5EF4-FFF2-40B4-BE49-F238E27FC236}">
                <a16:creationId xmlns:a16="http://schemas.microsoft.com/office/drawing/2014/main" id="{36279589-CB67-4B5A-A609-441BB7C6D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4925" y="2038276"/>
            <a:ext cx="3175245" cy="5001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lIns="68580" tIns="34290" rIns="68580" bIns="34290">
            <a:spAutoFit/>
          </a:bodyPr>
          <a:lstStyle>
            <a:lvl1pPr marL="214313" indent="-2143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SQLite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简介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SQLite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</a:p>
        </p:txBody>
      </p:sp>
      <p:sp>
        <p:nvSpPr>
          <p:cNvPr id="23556" name="文本框 8">
            <a:extLst>
              <a:ext uri="{FF2B5EF4-FFF2-40B4-BE49-F238E27FC236}">
                <a16:creationId xmlns:a16="http://schemas.microsoft.com/office/drawing/2014/main" id="{BD4389BE-2F0E-4D33-B505-45A62E5DA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5425" y="1381125"/>
            <a:ext cx="1811338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r>
              <a:rPr lang="en-US" altLang="zh-CN" sz="2200" b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SQLite</a:t>
            </a:r>
            <a:r>
              <a:rPr lang="zh-CN" altLang="en-US" sz="2200" b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存储</a:t>
            </a:r>
          </a:p>
        </p:txBody>
      </p:sp>
      <p:sp>
        <p:nvSpPr>
          <p:cNvPr id="23557" name="矩形 9">
            <a:extLst>
              <a:ext uri="{FF2B5EF4-FFF2-40B4-BE49-F238E27FC236}">
                <a16:creationId xmlns:a16="http://schemas.microsoft.com/office/drawing/2014/main" id="{67CB1AC0-2A95-4528-BC36-F415C3A0E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4925" y="2689151"/>
            <a:ext cx="3194295" cy="200025"/>
          </a:xfrm>
          <a:prstGeom prst="rect">
            <a:avLst/>
          </a:prstGeom>
          <a:solidFill>
            <a:srgbClr val="41445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3558" name="矩形 10">
            <a:extLst>
              <a:ext uri="{FF2B5EF4-FFF2-40B4-BE49-F238E27FC236}">
                <a16:creationId xmlns:a16="http://schemas.microsoft.com/office/drawing/2014/main" id="{D4F0C4C4-CF1B-4F79-A583-77FD13929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0" y="1350963"/>
            <a:ext cx="306388" cy="1187450"/>
          </a:xfrm>
          <a:prstGeom prst="rect">
            <a:avLst/>
          </a:prstGeom>
          <a:solidFill>
            <a:srgbClr val="41445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Picture 2">
            <a:extLst>
              <a:ext uri="{FF2B5EF4-FFF2-40B4-BE49-F238E27FC236}">
                <a16:creationId xmlns:a16="http://schemas.microsoft.com/office/drawing/2014/main" id="{88E0A659-4994-4D95-9831-A741AC919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233363"/>
            <a:ext cx="36036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8" name="TextBox 108">
            <a:extLst>
              <a:ext uri="{FF2B5EF4-FFF2-40B4-BE49-F238E27FC236}">
                <a16:creationId xmlns:a16="http://schemas.microsoft.com/office/drawing/2014/main" id="{4DC2E781-9A93-4BAD-B6C8-40D7A7EBA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233363"/>
            <a:ext cx="1947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8.2.1 SQLite</a:t>
            </a:r>
            <a:r>
              <a:rPr lang="zh-CN" altLang="en-US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简介</a:t>
            </a:r>
          </a:p>
        </p:txBody>
      </p:sp>
      <p:sp>
        <p:nvSpPr>
          <p:cNvPr id="21507" name="文本占位符 40962">
            <a:extLst>
              <a:ext uri="{FF2B5EF4-FFF2-40B4-BE49-F238E27FC236}">
                <a16:creationId xmlns:a16="http://schemas.microsoft.com/office/drawing/2014/main" id="{F045EDAF-61CA-46AF-B7D9-D5CB3177DD28}"/>
              </a:ext>
            </a:extLst>
          </p:cNvPr>
          <p:cNvSpPr>
            <a:spLocks noGrp="1"/>
          </p:cNvSpPr>
          <p:nvPr/>
        </p:nvSpPr>
        <p:spPr>
          <a:xfrm>
            <a:off x="169863" y="736600"/>
            <a:ext cx="8709025" cy="42021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轻量级数据库系统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endParaRPr lang="zh-CN" altLang="en-US" sz="2400" b="1" noProof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3D3F41"/>
              </a:buClr>
              <a:buFont typeface="Wingdings" panose="05000000000000000000" charset="0"/>
              <a:buChar char=""/>
            </a:pPr>
            <a:r>
              <a:rPr lang="zh-CN" altLang="en-US" sz="1400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</a:t>
            </a:r>
            <a:r>
              <a:rPr lang="zh-CN" altLang="en-US" sz="1400" u="sng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嵌入式操作系统</a:t>
            </a:r>
            <a:r>
              <a:rPr lang="zh-CN" altLang="en-US" sz="1400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为设计目标，</a:t>
            </a:r>
            <a:r>
              <a:rPr lang="zh-CN" altLang="en-US" sz="1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占用资源低</a:t>
            </a:r>
            <a:r>
              <a:rPr lang="zh-CN" altLang="en-US" sz="1400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，作系统的</a:t>
            </a:r>
            <a:r>
              <a:rPr lang="zh-CN" altLang="en-US" sz="1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本地数据库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3D3F41"/>
              </a:buClr>
              <a:buFont typeface="Wingdings" panose="05000000000000000000" charset="0"/>
              <a:buChar char=""/>
            </a:pPr>
            <a:endParaRPr lang="zh-CN" altLang="en-US" sz="1400" b="1" noProof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3D3F41"/>
              </a:buClr>
              <a:buFont typeface="Wingdings" panose="05000000000000000000" charset="0"/>
              <a:buChar char=""/>
            </a:pPr>
            <a:r>
              <a:rPr lang="zh-CN" altLang="en-US" sz="1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开源</a:t>
            </a:r>
            <a:r>
              <a:rPr lang="zh-CN" altLang="en-US" sz="1400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，基本</a:t>
            </a:r>
            <a:r>
              <a:rPr lang="zh-CN" altLang="en-US" sz="1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符合</a:t>
            </a:r>
            <a:r>
              <a:rPr lang="en-US" altLang="zh-CN" sz="1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SQL-92</a:t>
            </a:r>
            <a:r>
              <a:rPr lang="zh-CN" altLang="en-US" sz="1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标准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3D3F41"/>
              </a:buClr>
              <a:buFont typeface="Wingdings" panose="05000000000000000000" charset="0"/>
              <a:buChar char=""/>
            </a:pPr>
            <a:endParaRPr lang="zh-CN" altLang="en-US" sz="1400" b="1" noProof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3D3F41"/>
              </a:buClr>
              <a:buFont typeface="Wingdings" panose="05000000000000000000" charset="0"/>
              <a:buChar char=""/>
            </a:pPr>
            <a:r>
              <a:rPr lang="zh-CN" altLang="en-US" sz="1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不支持一些标准的</a:t>
            </a:r>
            <a:r>
              <a:rPr lang="en-US" altLang="zh-CN" sz="1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SQL</a:t>
            </a:r>
            <a:r>
              <a:rPr lang="zh-CN" altLang="en-US" sz="1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  </a:t>
            </a:r>
            <a:r>
              <a:rPr lang="zh-CN" altLang="en-US" sz="1400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如：外键约束（</a:t>
            </a:r>
            <a:r>
              <a:rPr lang="en-US" altLang="zh-CN" sz="1400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FOREIGNKEY constrains</a:t>
            </a:r>
            <a:r>
              <a:rPr lang="zh-CN" altLang="en-US" sz="1400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r>
              <a:rPr lang="zh-CN" sz="1400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1400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FULL OUTERJOIN</a:t>
            </a:r>
            <a:r>
              <a:rPr lang="zh-CN" sz="1400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等</a:t>
            </a:r>
            <a:r>
              <a:rPr lang="zh-CN" altLang="en-US" sz="1400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功能。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rgbClr val="3D3F41"/>
              </a:buClr>
              <a:buFont typeface="Wingdings" panose="05000000000000000000" charset="0"/>
              <a:buNone/>
            </a:pPr>
            <a:endParaRPr lang="zh-CN" altLang="en-US" sz="1400" noProof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rgbClr val="3D3F41"/>
              </a:buClr>
              <a:buFont typeface="Wingdings" panose="05000000000000000000" charset="0"/>
              <a:buNone/>
            </a:pPr>
            <a:r>
              <a:rPr lang="zh-CN" altLang="en-US" sz="1200" noProof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电子教程：</a:t>
            </a:r>
            <a:r>
              <a:rPr lang="zh-CN" altLang="en-US" sz="1200" u="sng" noProof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hlinkClick r:id="rId4"/>
              </a:rPr>
              <a:t>http://www.runoob.com/sqlite/sqlite-tutorial.html</a:t>
            </a:r>
            <a:endParaRPr lang="zh-CN" altLang="en-US" sz="1200" u="sng" noProof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rgbClr val="3D3F41"/>
              </a:buClr>
              <a:buFont typeface="Wingdings" panose="05000000000000000000" charset="0"/>
              <a:buNone/>
            </a:pPr>
            <a:endParaRPr lang="zh-CN" altLang="en-US" noProof="1"/>
          </a:p>
        </p:txBody>
      </p:sp>
      <p:pic>
        <p:nvPicPr>
          <p:cNvPr id="24580" name="图片 1" descr="sqlite370_banner">
            <a:extLst>
              <a:ext uri="{FF2B5EF4-FFF2-40B4-BE49-F238E27FC236}">
                <a16:creationId xmlns:a16="http://schemas.microsoft.com/office/drawing/2014/main" id="{4BF9C33B-6D99-4BB5-AE9A-45FED5404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563" y="859701"/>
            <a:ext cx="2452717" cy="112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2">
            <a:extLst>
              <a:ext uri="{FF2B5EF4-FFF2-40B4-BE49-F238E27FC236}">
                <a16:creationId xmlns:a16="http://schemas.microsoft.com/office/drawing/2014/main" id="{B35C75C4-56E7-46DF-B041-0B546196B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233363"/>
            <a:ext cx="36036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文本占位符 44034">
            <a:extLst>
              <a:ext uri="{FF2B5EF4-FFF2-40B4-BE49-F238E27FC236}">
                <a16:creationId xmlns:a16="http://schemas.microsoft.com/office/drawing/2014/main" id="{A0B8B1FA-EA8C-4336-8696-C062258AFF3F}"/>
              </a:ext>
            </a:extLst>
          </p:cNvPr>
          <p:cNvSpPr>
            <a:spLocks noGrp="1"/>
          </p:cNvSpPr>
          <p:nvPr/>
        </p:nvSpPr>
        <p:spPr>
          <a:xfrm>
            <a:off x="278689" y="767335"/>
            <a:ext cx="8178800" cy="67513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1400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SQLite</a:t>
            </a:r>
            <a:r>
              <a:rPr lang="zh-CN" altLang="en-US" sz="1400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的使用涉及两个重要的类，</a:t>
            </a:r>
            <a:r>
              <a:rPr lang="en-US" altLang="zh-CN" sz="1400" b="1" noProof="1">
                <a:solidFill>
                  <a:srgbClr val="00B05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SQLiteDatabase</a:t>
            </a:r>
            <a:r>
              <a:rPr lang="zh-CN" altLang="en-US" sz="1400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</a:t>
            </a:r>
            <a:r>
              <a:rPr lang="en-US" altLang="zh-CN" sz="1400" b="1" noProof="1">
                <a:solidFill>
                  <a:srgbClr val="00B05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SQLiteOpenHelper</a:t>
            </a:r>
            <a:r>
              <a:rPr lang="zh-CN" altLang="en-US" sz="1400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 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1400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1400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1400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SQLiteOpenHelper </a:t>
            </a:r>
            <a:r>
              <a:rPr lang="zh-CN" altLang="en-US" sz="1400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endParaRPr lang="zh-CN" altLang="en-US" sz="1600" noProof="1"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aphicFrame>
        <p:nvGraphicFramePr>
          <p:cNvPr id="17413" name="表格 8">
            <a:extLst>
              <a:ext uri="{FF2B5EF4-FFF2-40B4-BE49-F238E27FC236}">
                <a16:creationId xmlns:a16="http://schemas.microsoft.com/office/drawing/2014/main" id="{330BDB96-F3D2-4CCD-9CF6-B72390D2C7E1}"/>
              </a:ext>
            </a:extLst>
          </p:cNvPr>
          <p:cNvGraphicFramePr>
            <a:graphicFrameLocks noGrp="1"/>
          </p:cNvGraphicFramePr>
          <p:nvPr/>
        </p:nvGraphicFramePr>
        <p:xfrm>
          <a:off x="306388" y="1549400"/>
          <a:ext cx="8642350" cy="2681288"/>
        </p:xfrm>
        <a:graphic>
          <a:graphicData uri="http://schemas.openxmlformats.org/drawingml/2006/table">
            <a:tbl>
              <a:tblPr/>
              <a:tblGrid>
                <a:gridCol w="4032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9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9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onCreate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(SQLiteDatabase db) </a:t>
                      </a: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91433" marR="91433" marT="45715" marB="45715" horzOverflow="overflow">
                    <a:lnL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当数据库第一次被建立的时候被执行，如建表，初始化数据等。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marL="91433" marR="91433" marT="45715" marB="45715" horzOverflow="overflow">
                    <a:lnL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9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onUpgrade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(SQLiteDatabase db, int oldVersion, int newVersion) </a:t>
                      </a: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91433" marR="91433" marT="45715" marB="45715" horzOverflow="overflow">
                    <a:lnL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数据库需要被更新的时候执行，如删除旧表，创建新表。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marL="91433" marR="91433" marT="45715" marB="45715" horzOverflow="overflow">
                    <a:lnL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getReadableDatabase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() </a:t>
                      </a: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91433" marR="91433" marT="45715" marB="45715" horzOverflow="overflow">
                    <a:lnL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得到可读的数据库，然后通过对象进行数据库读取操作。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marL="91433" marR="91433" marT="45715" marB="45715" horzOverflow="overflow">
                    <a:lnL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getWritableDatabase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() </a:t>
                      </a: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91433" marR="91433" marT="45715" marB="45715" horzOverflow="overflow">
                    <a:lnL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得到可写的数据库，然后通过对象进行数据库写入或者读取操作。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marL="91433" marR="91433" marT="45715" marB="45715" horzOverflow="overflow">
                    <a:lnL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9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onOpen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(</a:t>
                      </a: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SQLiteDatabase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 </a:t>
                      </a: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db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) 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91433" marR="91433" marT="45715" marB="45715" horzOverflow="overflow">
                    <a:lnL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打开数据库时的回调函数。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marL="91433" marR="91433" marT="45715" marB="45715" horzOverflow="overflow">
                    <a:lnL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1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close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() </a:t>
                      </a: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91433" marR="91433" marT="45715" marB="45715" horzOverflow="overflow">
                    <a:lnL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关闭数据库。停止使用时调用，否则会造成数据泄露。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marL="91433" marR="91433" marT="45715" marB="45715" horzOverflow="overflow">
                    <a:lnL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626" name="TextBox 108">
            <a:extLst>
              <a:ext uri="{FF2B5EF4-FFF2-40B4-BE49-F238E27FC236}">
                <a16:creationId xmlns:a16="http://schemas.microsoft.com/office/drawing/2014/main" id="{7E392FDF-9C89-443E-92DD-EAA416537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233363"/>
            <a:ext cx="1947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8.2.2 SQLite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5">
            <a:extLst>
              <a:ext uri="{FF2B5EF4-FFF2-40B4-BE49-F238E27FC236}">
                <a16:creationId xmlns:a16="http://schemas.microsoft.com/office/drawing/2014/main" id="{8645373C-52F0-4062-B6CF-4000141BB7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5763" y="182563"/>
            <a:ext cx="7886700" cy="431800"/>
          </a:xfrm>
        </p:spPr>
        <p:txBody>
          <a:bodyPr/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8.2.2 SQLite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endParaRPr lang="zh-CN" altLang="en-US"/>
          </a:p>
        </p:txBody>
      </p:sp>
      <p:sp>
        <p:nvSpPr>
          <p:cNvPr id="26626" name="文本框 1">
            <a:extLst>
              <a:ext uri="{FF2B5EF4-FFF2-40B4-BE49-F238E27FC236}">
                <a16:creationId xmlns:a16="http://schemas.microsoft.com/office/drawing/2014/main" id="{2597D284-62A4-4C2B-83E8-C4B55B051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" y="1248311"/>
            <a:ext cx="8820150" cy="26468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2.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SQLiteDatabase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execSQL()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方法可以执行insert、delete、update和CREATE TABLE之类有更改行为的SQL语句</a:t>
            </a:r>
          </a:p>
          <a:p>
            <a:endParaRPr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rawQuery()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方法用于执行select语句。</a:t>
            </a: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对于熟悉SQL语法的程序员而言，直接使用execSQL()和rawQuery()方法执行SQL语句即可。</a:t>
            </a:r>
          </a:p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2">
            <a:extLst>
              <a:ext uri="{FF2B5EF4-FFF2-40B4-BE49-F238E27FC236}">
                <a16:creationId xmlns:a16="http://schemas.microsoft.com/office/drawing/2014/main" id="{4E828A80-0188-46F4-BC02-E6F81C00B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24288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653" name="表格 1">
            <a:extLst>
              <a:ext uri="{FF2B5EF4-FFF2-40B4-BE49-F238E27FC236}">
                <a16:creationId xmlns:a16="http://schemas.microsoft.com/office/drawing/2014/main" id="{6F0998BA-B82B-493B-9290-6F6A9B328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974659"/>
              </p:ext>
            </p:extLst>
          </p:nvPr>
        </p:nvGraphicFramePr>
        <p:xfrm>
          <a:off x="323056" y="2571750"/>
          <a:ext cx="8745537" cy="1698056"/>
        </p:xfrm>
        <a:graphic>
          <a:graphicData uri="http://schemas.openxmlformats.org/drawingml/2006/table">
            <a:tbl>
              <a:tblPr/>
              <a:tblGrid>
                <a:gridCol w="6331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3676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public long 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insert 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(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  <a:hlinkClick r:id="rId4" action="ppaction://hlinkfile"/>
                        </a:rPr>
                        <a:t>String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 table, 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  <a:hlinkClick r:id="rId4" action="ppaction://hlinkfile"/>
                        </a:rPr>
                        <a:t>String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 </a:t>
                      </a: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nullColumnHack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, </a:t>
                      </a: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  <a:hlinkClick r:id="rId5" action="ppaction://hlinkfile"/>
                        </a:rPr>
                        <a:t>ContentValues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 values) 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marL="91443" marR="91443"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插入一条记录。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marL="91443" marR="91443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676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public int 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delete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 (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  <a:hlinkClick r:id="rId4" action="ppaction://hlinkfile"/>
                        </a:rPr>
                        <a:t>String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 table, 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  <a:hlinkClick r:id="rId4" action="ppaction://hlinkfile"/>
                        </a:rPr>
                        <a:t>String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 whereClause, 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  <a:hlinkClick r:id="rId4" action="ppaction://hlinkfile"/>
                        </a:rPr>
                        <a:t>String[]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 whereArgs) </a:t>
                      </a: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marL="91443" marR="91443"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删除表中的一条记录。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marL="91443" marR="91443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047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public int 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update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 (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  <a:hlinkClick r:id="rId4" action="ppaction://hlinkfile"/>
                        </a:rPr>
                        <a:t>String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 table, 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  <a:hlinkClick r:id="rId5" action="ppaction://hlinkfile"/>
                        </a:rPr>
                        <a:t>ContentValues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 values, 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  <a:hlinkClick r:id="rId4" action="ppaction://hlinkfile"/>
                        </a:rPr>
                        <a:t>String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 whereClause, 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  <a:hlinkClick r:id="rId4" action="ppaction://hlinkfile"/>
                        </a:rPr>
                        <a:t>String[]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 whereArgs) </a:t>
                      </a: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marL="91443" marR="91443"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修改数据表中的一条数据。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marL="91443" marR="91443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1657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public 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  <a:hlinkClick r:id="rId6" action="ppaction://hlinkfile"/>
                        </a:rPr>
                        <a:t>Cursor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 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query 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(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  <a:hlinkClick r:id="rId4" action="ppaction://hlinkfile"/>
                        </a:rPr>
                        <a:t>String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 table, 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  <a:hlinkClick r:id="rId4" action="ppaction://hlinkfile"/>
                        </a:rPr>
                        <a:t>String[]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 columns, 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  <a:hlinkClick r:id="rId4" action="ppaction://hlinkfile"/>
                        </a:rPr>
                        <a:t>String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 selection, 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  <a:hlinkClick r:id="rId4" action="ppaction://hlinkfile"/>
                        </a:rPr>
                        <a:t>String[]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 </a:t>
                      </a: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selectionArgs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, 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  <a:hlinkClick r:id="rId4" action="ppaction://hlinkfile"/>
                        </a:rPr>
                        <a:t>String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 </a:t>
                      </a: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groupBy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, 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  <a:hlinkClick r:id="rId4" action="ppaction://hlinkfile"/>
                        </a:rPr>
                        <a:t>String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 having, 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  <a:hlinkClick r:id="rId4" action="ppaction://hlinkfile"/>
                        </a:rPr>
                        <a:t>String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 </a:t>
                      </a: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orderBy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, 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  <a:hlinkClick r:id="rId4" action="ppaction://hlinkfile"/>
                        </a:rPr>
                        <a:t>String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 limit) 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marL="91443" marR="91443"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用于查询数据表中的信息，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获得指向对应要求数据的游标。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marL="91443" marR="91443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667" name="TextBox 108">
            <a:extLst>
              <a:ext uri="{FF2B5EF4-FFF2-40B4-BE49-F238E27FC236}">
                <a16:creationId xmlns:a16="http://schemas.microsoft.com/office/drawing/2014/main" id="{3AB477D8-52E1-4705-BAA9-3FA430495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25" y="242888"/>
            <a:ext cx="1947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8.2.2 SQLite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AF12318-4568-4114-84EB-2A7D4FF64FE2}"/>
              </a:ext>
            </a:extLst>
          </p:cNvPr>
          <p:cNvSpPr txBox="1"/>
          <p:nvPr/>
        </p:nvSpPr>
        <p:spPr>
          <a:xfrm>
            <a:off x="347986" y="1119848"/>
            <a:ext cx="83403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SQLiteDatabase提供了对应于添加、删除、更新、查询的操作方法： </a:t>
            </a:r>
          </a:p>
          <a:p>
            <a:r>
              <a:rPr lang="zh-CN" altLang="en-US" sz="1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insert()、delete()、update()和query()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这些方法适于不太了解SQL语法的开发者使用。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Box 108">
            <a:extLst>
              <a:ext uri="{FF2B5EF4-FFF2-40B4-BE49-F238E27FC236}">
                <a16:creationId xmlns:a16="http://schemas.microsoft.com/office/drawing/2014/main" id="{35CF505C-873F-4DAC-AD9C-38BBBC137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04788"/>
            <a:ext cx="68008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数据存储：</a:t>
            </a:r>
            <a:r>
              <a:rPr lang="en-US" altLang="zh-CN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SharedPreference</a:t>
            </a:r>
            <a:r>
              <a:rPr lang="zh-CN" altLang="en-US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SQLite</a:t>
            </a:r>
            <a:r>
              <a:rPr lang="zh-CN" altLang="en-US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File</a:t>
            </a:r>
            <a:r>
              <a:rPr lang="zh-CN" altLang="en-US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</a:t>
            </a:r>
            <a:r>
              <a:rPr lang="en-US" altLang="zh-CN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ContentProvider</a:t>
            </a:r>
          </a:p>
        </p:txBody>
      </p:sp>
      <p:grpSp>
        <p:nvGrpSpPr>
          <p:cNvPr id="10242" name="组合 29">
            <a:extLst>
              <a:ext uri="{FF2B5EF4-FFF2-40B4-BE49-F238E27FC236}">
                <a16:creationId xmlns:a16="http://schemas.microsoft.com/office/drawing/2014/main" id="{DF83C48D-F9EA-4804-9C54-CAA174D900AB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153988"/>
            <a:ext cx="358775" cy="360362"/>
            <a:chOff x="0" y="0"/>
            <a:chExt cx="302558" cy="314067"/>
          </a:xfrm>
        </p:grpSpPr>
        <p:sp>
          <p:nvSpPr>
            <p:cNvPr id="10243" name="矩形 30">
              <a:extLst>
                <a:ext uri="{FF2B5EF4-FFF2-40B4-BE49-F238E27FC236}">
                  <a16:creationId xmlns:a16="http://schemas.microsoft.com/office/drawing/2014/main" id="{D3478827-401D-4A7A-BF7D-78F87D2DC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244" name="矩形 31">
              <a:extLst>
                <a:ext uri="{FF2B5EF4-FFF2-40B4-BE49-F238E27FC236}">
                  <a16:creationId xmlns:a16="http://schemas.microsoft.com/office/drawing/2014/main" id="{D57DA1B6-4477-4BFD-A84D-E069E1080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1269" name="矩形 32">
            <a:extLst>
              <a:ext uri="{FF2B5EF4-FFF2-40B4-BE49-F238E27FC236}">
                <a16:creationId xmlns:a16="http://schemas.microsoft.com/office/drawing/2014/main" id="{460F31AC-8676-46F2-BC29-9D5DA397003A}"/>
              </a:ext>
            </a:extLst>
          </p:cNvPr>
          <p:cNvSpPr/>
          <p:nvPr/>
        </p:nvSpPr>
        <p:spPr>
          <a:xfrm>
            <a:off x="252850" y="687900"/>
            <a:ext cx="8638300" cy="429450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charset="0"/>
              <a:buChar char=""/>
            </a:pPr>
            <a:r>
              <a:rPr lang="en-US" altLang="zh-CN" sz="2000" b="1" noProof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SharedPreference</a:t>
            </a:r>
            <a:r>
              <a:rPr lang="zh-CN" altLang="en-US" sz="20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</a:p>
          <a:p>
            <a:pPr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基于</a:t>
            </a:r>
            <a:r>
              <a:rPr lang="en-US" altLang="zh-CN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xml</a:t>
            </a:r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文件存储</a:t>
            </a:r>
            <a:r>
              <a:rPr lang="zh-CN" altLang="en-US" b="1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键值对（</a:t>
            </a:r>
            <a:r>
              <a:rPr lang="en-US" altLang="zh-CN" b="1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key-value</a:t>
            </a:r>
            <a:r>
              <a:rPr lang="zh-CN" altLang="en-US" b="1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数据，通常用来存储简单的配置信息。</a:t>
            </a:r>
          </a:p>
          <a:p>
            <a:pPr>
              <a:lnSpc>
                <a:spcPct val="130000"/>
              </a:lnSpc>
              <a:buFont typeface="Wingdings" panose="05000000000000000000" charset="0"/>
              <a:buNone/>
            </a:pPr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charset="0"/>
              <a:buChar char=""/>
            </a:pPr>
            <a:r>
              <a:rPr lang="en-US" altLang="zh-CN" sz="2000" b="1" noProof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SQLite</a:t>
            </a:r>
            <a:r>
              <a:rPr lang="zh-CN" altLang="en-US" sz="20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</a:p>
          <a:p>
            <a:pPr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轻量级</a:t>
            </a:r>
            <a:r>
              <a:rPr lang="zh-CN" altLang="en-US" b="1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数据库</a:t>
            </a:r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，是Android系统中常被采用的一种数据存储方式。</a:t>
            </a:r>
          </a:p>
          <a:p>
            <a:pPr>
              <a:lnSpc>
                <a:spcPct val="130000"/>
              </a:lnSpc>
              <a:buFont typeface="Wingdings" panose="05000000000000000000" charset="0"/>
              <a:buNone/>
            </a:pPr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charset="0"/>
              <a:buChar char=""/>
            </a:pPr>
            <a:r>
              <a:rPr lang="en-US" altLang="zh-CN" sz="2000" b="1" noProof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ContentProvider</a:t>
            </a:r>
            <a:r>
              <a:rPr lang="zh-CN" altLang="en-US" sz="20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</a:p>
          <a:p>
            <a:pPr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20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实现应用程序之间</a:t>
            </a:r>
            <a:r>
              <a:rPr lang="zh-CN" altLang="en-US" sz="2000" b="1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数据共享</a:t>
            </a:r>
            <a:r>
              <a:rPr lang="zh-CN" altLang="en-US" sz="20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的一种存储方式。</a:t>
            </a:r>
          </a:p>
          <a:p>
            <a:pPr>
              <a:lnSpc>
                <a:spcPct val="130000"/>
              </a:lnSpc>
              <a:buFont typeface="Wingdings" panose="05000000000000000000" charset="0"/>
              <a:buNone/>
            </a:pPr>
            <a:endParaRPr lang="zh-CN" altLang="en-US" sz="2000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charset="0"/>
              <a:buChar char=""/>
            </a:pPr>
            <a:r>
              <a:rPr lang="en-US" altLang="zh-CN" sz="2000" b="1" noProof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文件储存</a:t>
            </a:r>
            <a:r>
              <a:rPr lang="zh-CN" altLang="en-US" sz="20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</a:p>
          <a:p>
            <a:pPr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b="1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</a:t>
            </a:r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常用于存储数量比较大的数据，缺点是更新数据困难。</a:t>
            </a:r>
            <a:endParaRPr lang="zh-CN" altLang="en-US" sz="2000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2">
            <a:extLst>
              <a:ext uri="{FF2B5EF4-FFF2-40B4-BE49-F238E27FC236}">
                <a16:creationId xmlns:a16="http://schemas.microsoft.com/office/drawing/2014/main" id="{4D3ECBB6-EEA1-4D8B-9187-E649B139F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233363"/>
            <a:ext cx="36036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4" name="TextBox 108">
            <a:extLst>
              <a:ext uri="{FF2B5EF4-FFF2-40B4-BE49-F238E27FC236}">
                <a16:creationId xmlns:a16="http://schemas.microsoft.com/office/drawing/2014/main" id="{0236150A-346D-4C72-AA00-571F6ED10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233363"/>
            <a:ext cx="28448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8.2.2 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SQLite基本使用方法</a:t>
            </a:r>
            <a:endParaRPr lang="zh-CN" altLang="en-US"/>
          </a:p>
          <a:p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8675" name="图片 1" descr="TIM截图20171023014254">
            <a:extLst>
              <a:ext uri="{FF2B5EF4-FFF2-40B4-BE49-F238E27FC236}">
                <a16:creationId xmlns:a16="http://schemas.microsoft.com/office/drawing/2014/main" id="{105752A6-1DCF-48A3-98FA-437F70026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638" y="665163"/>
            <a:ext cx="2293937" cy="432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图片 3" descr="TIM截图20171023020211">
            <a:extLst>
              <a:ext uri="{FF2B5EF4-FFF2-40B4-BE49-F238E27FC236}">
                <a16:creationId xmlns:a16="http://schemas.microsoft.com/office/drawing/2014/main" id="{5326834E-AA82-4610-930A-982CB25A5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733425"/>
            <a:ext cx="3740150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文本框 1">
            <a:extLst>
              <a:ext uri="{FF2B5EF4-FFF2-40B4-BE49-F238E27FC236}">
                <a16:creationId xmlns:a16="http://schemas.microsoft.com/office/drawing/2014/main" id="{601DC896-1092-463F-BCC0-916CF5277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725" y="4841875"/>
            <a:ext cx="4943367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050" dirty="0"/>
              <a:t>https://github.com/HBU/AndroidDemo/tree/master/chapter08/DatabaseDemo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2">
            <a:extLst>
              <a:ext uri="{FF2B5EF4-FFF2-40B4-BE49-F238E27FC236}">
                <a16:creationId xmlns:a16="http://schemas.microsoft.com/office/drawing/2014/main" id="{E9533520-D275-4F71-B9C0-F28753A34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231775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2" name="矩形 1">
            <a:extLst>
              <a:ext uri="{FF2B5EF4-FFF2-40B4-BE49-F238E27FC236}">
                <a16:creationId xmlns:a16="http://schemas.microsoft.com/office/drawing/2014/main" id="{BA8B820B-82BF-44E3-8F63-A65BBFBA0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9" y="1131650"/>
            <a:ext cx="4636067" cy="9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indent="266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创建的数据库文件位于：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/data /data/&lt;package name&gt;/databases/&lt;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数据库名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&gt;.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db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  <a:sym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1400" dirty="0">
              <a:solidFill>
                <a:srgbClr val="000000"/>
              </a:solidFill>
              <a:latin typeface="Times New Roman" panose="02020603050405020304" pitchFamily="18" charset="0"/>
              <a:cs typeface="Courier New" panose="02070309020205020404" pitchFamily="49" charset="0"/>
              <a:sym typeface="微软雅黑" panose="020B0503020204020204" pitchFamily="34" charset="-122"/>
            </a:endParaRPr>
          </a:p>
        </p:txBody>
      </p:sp>
      <p:sp>
        <p:nvSpPr>
          <p:cNvPr id="30723" name="TextBox 108">
            <a:extLst>
              <a:ext uri="{FF2B5EF4-FFF2-40B4-BE49-F238E27FC236}">
                <a16:creationId xmlns:a16="http://schemas.microsoft.com/office/drawing/2014/main" id="{D1FA008F-1089-48DE-A157-74A8DDB4E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3" y="222250"/>
            <a:ext cx="19478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8.2.2 SQLite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0724" name="图片 1" descr="QQ截图20191205214854">
            <a:extLst>
              <a:ext uri="{FF2B5EF4-FFF2-40B4-BE49-F238E27FC236}">
                <a16:creationId xmlns:a16="http://schemas.microsoft.com/office/drawing/2014/main" id="{0977F387-6CB3-4AC1-BC0F-A16B6B144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0" y="771625"/>
            <a:ext cx="3711575" cy="406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2">
            <a:extLst>
              <a:ext uri="{FF2B5EF4-FFF2-40B4-BE49-F238E27FC236}">
                <a16:creationId xmlns:a16="http://schemas.microsoft.com/office/drawing/2014/main" id="{943DE791-E86A-48DB-A978-B6F79B100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250825"/>
            <a:ext cx="36036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6" name="TextBox 108">
            <a:extLst>
              <a:ext uri="{FF2B5EF4-FFF2-40B4-BE49-F238E27FC236}">
                <a16:creationId xmlns:a16="http://schemas.microsoft.com/office/drawing/2014/main" id="{742891A7-C38B-4AF3-8F94-A0CABDBFA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75" y="241300"/>
            <a:ext cx="2559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SQLite 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可视化管理工具</a:t>
            </a:r>
          </a:p>
        </p:txBody>
      </p:sp>
      <p:pic>
        <p:nvPicPr>
          <p:cNvPr id="31747" name="图片 2" descr="TIM截图20171023013857">
            <a:extLst>
              <a:ext uri="{FF2B5EF4-FFF2-40B4-BE49-F238E27FC236}">
                <a16:creationId xmlns:a16="http://schemas.microsoft.com/office/drawing/2014/main" id="{E91D081B-DF36-4577-B3D2-4C078D541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892175"/>
            <a:ext cx="7516812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图片 3" descr="TIM截图20171023013826">
            <a:extLst>
              <a:ext uri="{FF2B5EF4-FFF2-40B4-BE49-F238E27FC236}">
                <a16:creationId xmlns:a16="http://schemas.microsoft.com/office/drawing/2014/main" id="{5F07066D-FBB1-4786-99EA-5FCFDC58D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438" y="655638"/>
            <a:ext cx="2854325" cy="228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2">
            <a:extLst>
              <a:ext uri="{FF2B5EF4-FFF2-40B4-BE49-F238E27FC236}">
                <a16:creationId xmlns:a16="http://schemas.microsoft.com/office/drawing/2014/main" id="{2EE31149-3818-477F-B9B2-485A49507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257175"/>
            <a:ext cx="36036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8" name="矩形 1">
            <a:extLst>
              <a:ext uri="{FF2B5EF4-FFF2-40B4-BE49-F238E27FC236}">
                <a16:creationId xmlns:a16="http://schemas.microsoft.com/office/drawing/2014/main" id="{7D5E96A3-3B82-48E7-B1C7-4FD1988690ED}"/>
              </a:ext>
            </a:extLst>
          </p:cNvPr>
          <p:cNvSpPr/>
          <p:nvPr/>
        </p:nvSpPr>
        <p:spPr>
          <a:xfrm>
            <a:off x="693738" y="755650"/>
            <a:ext cx="4110037" cy="25225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266700" algn="just"/>
            <a:r>
              <a:rPr lang="zh-CN" sz="2400" b="1" noProof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数据库基本功能演示</a:t>
            </a:r>
          </a:p>
          <a:p>
            <a:pPr indent="266700" algn="just"/>
            <a:endParaRPr lang="zh-CN" sz="1400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285750" indent="-285750" algn="just">
              <a:buFont typeface="Wingdings" panose="05000000000000000000" charset="0"/>
              <a:buChar char=""/>
            </a:pPr>
            <a:r>
              <a:rPr lang="zh-CN" sz="20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建库</a:t>
            </a:r>
          </a:p>
          <a:p>
            <a:pPr marL="285750" indent="-285750" algn="just">
              <a:buFont typeface="Wingdings" panose="05000000000000000000" charset="0"/>
              <a:buChar char=""/>
            </a:pPr>
            <a:r>
              <a:rPr lang="zh-CN" sz="20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建表</a:t>
            </a:r>
          </a:p>
          <a:p>
            <a:pPr marL="285750" indent="-285750" algn="just">
              <a:buFont typeface="Wingdings" panose="05000000000000000000" charset="0"/>
              <a:buChar char=""/>
            </a:pPr>
            <a:r>
              <a:rPr lang="zh-CN" altLang="en-US" sz="20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增</a:t>
            </a:r>
          </a:p>
          <a:p>
            <a:pPr marL="285750" indent="-285750" algn="just">
              <a:buFont typeface="Wingdings" panose="05000000000000000000" charset="0"/>
              <a:buChar char=""/>
            </a:pPr>
            <a:r>
              <a:rPr lang="zh-CN" altLang="en-US" sz="20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删</a:t>
            </a:r>
          </a:p>
          <a:p>
            <a:pPr marL="285750" indent="-285750" algn="just">
              <a:buFont typeface="Wingdings" panose="05000000000000000000" charset="0"/>
              <a:buChar char=""/>
            </a:pPr>
            <a:r>
              <a:rPr lang="zh-CN" altLang="en-US" sz="20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改</a:t>
            </a:r>
          </a:p>
          <a:p>
            <a:pPr marL="285750" indent="-285750" algn="just">
              <a:buFont typeface="Wingdings" panose="05000000000000000000" charset="0"/>
              <a:buChar char=""/>
            </a:pPr>
            <a:r>
              <a:rPr lang="zh-CN" altLang="en-US" sz="20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查</a:t>
            </a:r>
          </a:p>
        </p:txBody>
      </p:sp>
      <p:sp>
        <p:nvSpPr>
          <p:cNvPr id="32771" name="TextBox 108">
            <a:extLst>
              <a:ext uri="{FF2B5EF4-FFF2-40B4-BE49-F238E27FC236}">
                <a16:creationId xmlns:a16="http://schemas.microsoft.com/office/drawing/2014/main" id="{9C1B90CD-9FCA-449F-BC65-5489CFF29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247650"/>
            <a:ext cx="19478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8.2.2 SQLite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2772" name="图片 1" descr="TIM截图20171023013915">
            <a:extLst>
              <a:ext uri="{FF2B5EF4-FFF2-40B4-BE49-F238E27FC236}">
                <a16:creationId xmlns:a16="http://schemas.microsoft.com/office/drawing/2014/main" id="{A57F9EB1-D741-4D6E-B53C-80505AF42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925" y="161925"/>
            <a:ext cx="2627313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矩形 1">
            <a:extLst>
              <a:ext uri="{FF2B5EF4-FFF2-40B4-BE49-F238E27FC236}">
                <a16:creationId xmlns:a16="http://schemas.microsoft.com/office/drawing/2014/main" id="{C8247FAE-801B-48F5-98C5-6A96679DF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50963"/>
            <a:ext cx="3228975" cy="1187450"/>
          </a:xfrm>
          <a:prstGeom prst="rect">
            <a:avLst/>
          </a:prstGeom>
          <a:solidFill>
            <a:srgbClr val="41445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3794" name="文本框 2">
            <a:extLst>
              <a:ext uri="{FF2B5EF4-FFF2-40B4-BE49-F238E27FC236}">
                <a16:creationId xmlns:a16="http://schemas.microsoft.com/office/drawing/2014/main" id="{991853D9-7581-4A5E-BFFE-5C5328540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550" y="1663700"/>
            <a:ext cx="167798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3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第三部分</a:t>
            </a:r>
          </a:p>
        </p:txBody>
      </p:sp>
      <p:sp>
        <p:nvSpPr>
          <p:cNvPr id="33795" name="文本框 8">
            <a:extLst>
              <a:ext uri="{FF2B5EF4-FFF2-40B4-BE49-F238E27FC236}">
                <a16:creationId xmlns:a16="http://schemas.microsoft.com/office/drawing/2014/main" id="{5371F52C-DC08-4065-93CC-476DF2870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1739900"/>
            <a:ext cx="3240088" cy="4079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68580" tIns="34290" rIns="68580" bIns="34290">
            <a:spAutoFit/>
          </a:bodyPr>
          <a:lstStyle/>
          <a:p>
            <a:r>
              <a:rPr lang="en-US" altLang="zh-CN" sz="2200" b="1" dirty="0" err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ContentProvider</a:t>
            </a:r>
            <a:r>
              <a:rPr lang="zh-CN" altLang="en-US" sz="22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存储</a:t>
            </a:r>
          </a:p>
        </p:txBody>
      </p:sp>
      <p:sp>
        <p:nvSpPr>
          <p:cNvPr id="33796" name="矩形 9">
            <a:extLst>
              <a:ext uri="{FF2B5EF4-FFF2-40B4-BE49-F238E27FC236}">
                <a16:creationId xmlns:a16="http://schemas.microsoft.com/office/drawing/2014/main" id="{B7B8A7BF-173E-4A88-A2EC-FDC932817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888" y="2538413"/>
            <a:ext cx="5318125" cy="200025"/>
          </a:xfrm>
          <a:prstGeom prst="rect">
            <a:avLst/>
          </a:prstGeom>
          <a:solidFill>
            <a:srgbClr val="41445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3797" name="矩形 10">
            <a:extLst>
              <a:ext uri="{FF2B5EF4-FFF2-40B4-BE49-F238E27FC236}">
                <a16:creationId xmlns:a16="http://schemas.microsoft.com/office/drawing/2014/main" id="{87F169B1-975A-4DA6-B505-959FA3BA2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0" y="1350963"/>
            <a:ext cx="306388" cy="1187450"/>
          </a:xfrm>
          <a:prstGeom prst="rect">
            <a:avLst/>
          </a:prstGeom>
          <a:solidFill>
            <a:srgbClr val="41445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2">
            <a:extLst>
              <a:ext uri="{FF2B5EF4-FFF2-40B4-BE49-F238E27FC236}">
                <a16:creationId xmlns:a16="http://schemas.microsoft.com/office/drawing/2014/main" id="{0AD5DCD4-B926-471B-A777-C501B1631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233363"/>
            <a:ext cx="36036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8" name="TextBox 108">
            <a:extLst>
              <a:ext uri="{FF2B5EF4-FFF2-40B4-BE49-F238E27FC236}">
                <a16:creationId xmlns:a16="http://schemas.microsoft.com/office/drawing/2014/main" id="{19664254-76C8-410F-9091-648FEA015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233363"/>
            <a:ext cx="6249988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8.3 ContentProvider</a:t>
            </a:r>
            <a:r>
              <a:rPr lang="zh-CN" altLang="en-US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存储：不同应用程序之间</a:t>
            </a:r>
            <a:r>
              <a:rPr lang="zh-CN" altLang="en-US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实现数据共享</a:t>
            </a:r>
          </a:p>
          <a:p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4819" name="图片 1" descr="QQ截图20171023222815">
            <a:extLst>
              <a:ext uri="{FF2B5EF4-FFF2-40B4-BE49-F238E27FC236}">
                <a16:creationId xmlns:a16="http://schemas.microsoft.com/office/drawing/2014/main" id="{32703277-C1B0-48F5-8BEE-6484932B6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749300"/>
            <a:ext cx="8048625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文本框 2">
            <a:extLst>
              <a:ext uri="{FF2B5EF4-FFF2-40B4-BE49-F238E27FC236}">
                <a16:creationId xmlns:a16="http://schemas.microsoft.com/office/drawing/2014/main" id="{ADC945B2-5592-4AA0-9CDF-63874A7A9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788" y="4457700"/>
            <a:ext cx="7586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CRUD</a:t>
            </a:r>
            <a:r>
              <a:rPr lang="zh-CN" altLang="en-US"/>
              <a:t>：增加(Create)、读取查询(Retrieve)、更新(Update)和删除(Delete)</a:t>
            </a: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2">
            <a:extLst>
              <a:ext uri="{FF2B5EF4-FFF2-40B4-BE49-F238E27FC236}">
                <a16:creationId xmlns:a16="http://schemas.microsoft.com/office/drawing/2014/main" id="{9D04DE9A-8786-4120-849E-E418D0817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203200"/>
            <a:ext cx="36036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文本占位符 49154">
            <a:extLst>
              <a:ext uri="{FF2B5EF4-FFF2-40B4-BE49-F238E27FC236}">
                <a16:creationId xmlns:a16="http://schemas.microsoft.com/office/drawing/2014/main" id="{E4264749-906F-4BA9-86DD-0424429EDF32}"/>
              </a:ext>
            </a:extLst>
          </p:cNvPr>
          <p:cNvSpPr>
            <a:spLocks noGrp="1"/>
          </p:cNvSpPr>
          <p:nvPr/>
        </p:nvSpPr>
        <p:spPr>
          <a:xfrm>
            <a:off x="668719" y="3641191"/>
            <a:ext cx="8172450" cy="12854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sz="1400" b="1" noProof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Authority</a:t>
            </a:r>
            <a:r>
              <a:rPr sz="1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sz="1400" b="1" noProof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授权信息</a:t>
            </a:r>
            <a:r>
              <a:rPr sz="1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，用以区别不同的ContentProvider；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sz="1400" b="1" noProof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Path</a:t>
            </a:r>
            <a:r>
              <a:rPr sz="1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sz="1400" b="1" noProof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表名</a:t>
            </a:r>
            <a:r>
              <a:rPr sz="1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，用以区分ContentProvider中不同的数据表</a:t>
            </a:r>
            <a:r>
              <a:rPr lang="zh-CN" sz="1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（不一定是数据库表，也可以是文件）</a:t>
            </a:r>
            <a:r>
              <a:rPr sz="1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；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sz="1400" b="1" noProof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Id</a:t>
            </a:r>
            <a:r>
              <a:rPr sz="1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sz="1400" b="1" noProof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Id号</a:t>
            </a:r>
            <a:r>
              <a:rPr sz="1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，用以区别表中的不同数据；</a:t>
            </a:r>
          </a:p>
        </p:txBody>
      </p:sp>
      <p:sp>
        <p:nvSpPr>
          <p:cNvPr id="35843" name="TextBox 108">
            <a:extLst>
              <a:ext uri="{FF2B5EF4-FFF2-40B4-BE49-F238E27FC236}">
                <a16:creationId xmlns:a16="http://schemas.microsoft.com/office/drawing/2014/main" id="{92617487-7591-4F6E-AF00-3FD797817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233363"/>
            <a:ext cx="6013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Uri（Uniform Resource Identifier）</a:t>
            </a:r>
            <a:r>
              <a:rPr lang="zh-CN" altLang="en-US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：通用资源标志符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5844" name="图片 1" descr="1362430-b39bc91ec8e272af">
            <a:extLst>
              <a:ext uri="{FF2B5EF4-FFF2-40B4-BE49-F238E27FC236}">
                <a16:creationId xmlns:a16="http://schemas.microsoft.com/office/drawing/2014/main" id="{97935D09-514D-48AA-B877-E6915E81B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800100"/>
            <a:ext cx="4251325" cy="278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8347E7C-DBC7-420A-B5BB-839EA07EF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0988" y="1003300"/>
            <a:ext cx="8620125" cy="1373188"/>
          </a:xfrm>
          <a:solidFill>
            <a:schemeClr val="bg1">
              <a:lumMod val="85000"/>
            </a:schemeClr>
          </a:solidFill>
        </p:spPr>
        <p:txBody>
          <a:bodyPr>
            <a:normAutofit lnSpcReduction="10000"/>
          </a:bodyPr>
          <a:lstStyle/>
          <a:p>
            <a:pPr marL="285750" indent="-285750" fontAlgn="auto">
              <a:buFont typeface="Wingdings" panose="05000000000000000000" charset="0"/>
              <a:buChar char=""/>
            </a:pPr>
            <a:r>
              <a:rPr lang="zh-CN" altLang="en-US" sz="2400" noProof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UriMatcher 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类主要用于匹配Uri</a:t>
            </a:r>
          </a:p>
          <a:p>
            <a:pPr marL="285750" indent="-285750" fontAlgn="auto">
              <a:buFont typeface="Wingdings" panose="05000000000000000000" charset="0"/>
              <a:buChar char=""/>
            </a:pPr>
            <a:endParaRPr lang="zh-CN" altLang="en-US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/>
            <a:r>
              <a:rPr lang="zh-CN" altLang="en-US" b="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   本质上是一个文本过滤器，分辨出查询者想要查询哪个数据表</a:t>
            </a:r>
          </a:p>
          <a:p>
            <a:pPr fontAlgn="auto"/>
            <a:r>
              <a:rPr lang="zh-CN" altLang="en-US" b="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   常用方法：</a:t>
            </a:r>
            <a:r>
              <a:rPr lang="en-US" altLang="zh-CN" b="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addURI(), match()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B544B4-E8E4-4B8A-AE5C-F3F8413DE9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80988" y="2889250"/>
            <a:ext cx="8380413" cy="1186653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marL="285750" indent="-285750" fontAlgn="auto">
              <a:buFont typeface="Wingdings" panose="05000000000000000000" charset="0"/>
              <a:buChar char=""/>
            </a:pPr>
            <a:r>
              <a:rPr lang="zh-CN" altLang="en-US" sz="2400" noProof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ContentUris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类用于获取Uri路径后面的ID部分</a:t>
            </a:r>
          </a:p>
          <a:p>
            <a:pPr fontAlgn="auto">
              <a:buFont typeface="Wingdings" panose="05000000000000000000" charset="0"/>
              <a:buNone/>
            </a:pPr>
            <a:r>
              <a:rPr lang="zh-CN" altLang="en-US" b="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</a:p>
          <a:p>
            <a:pPr fontAlgn="auto">
              <a:buFont typeface="Wingdings" panose="05000000000000000000" charset="0"/>
              <a:buNone/>
            </a:pPr>
            <a:r>
              <a:rPr lang="zh-CN" altLang="en-US" b="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   常用方法：</a:t>
            </a:r>
            <a:r>
              <a:rPr lang="en-US" altLang="zh-CN" b="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withAppendedID();parseID()</a:t>
            </a:r>
          </a:p>
        </p:txBody>
      </p:sp>
      <p:sp>
        <p:nvSpPr>
          <p:cNvPr id="36867" name="标题 5">
            <a:extLst>
              <a:ext uri="{FF2B5EF4-FFF2-40B4-BE49-F238E27FC236}">
                <a16:creationId xmlns:a16="http://schemas.microsoft.com/office/drawing/2014/main" id="{211425EE-990E-40FB-B3AC-0AB9B5A96A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7038" y="225425"/>
            <a:ext cx="7886700" cy="430213"/>
          </a:xfrm>
        </p:spPr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Uri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工具：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UriMacher &amp; ContentUris</a:t>
            </a:r>
            <a:r>
              <a:rPr lang="zh-CN" altLang="en-US"/>
              <a:t> 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9" name="Picture 2">
            <a:extLst>
              <a:ext uri="{FF2B5EF4-FFF2-40B4-BE49-F238E27FC236}">
                <a16:creationId xmlns:a16="http://schemas.microsoft.com/office/drawing/2014/main" id="{2874BD77-8C97-4952-85A7-694F017A9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233363"/>
            <a:ext cx="36036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矩形 4">
            <a:extLst>
              <a:ext uri="{FF2B5EF4-FFF2-40B4-BE49-F238E27FC236}">
                <a16:creationId xmlns:a16="http://schemas.microsoft.com/office/drawing/2014/main" id="{DA4FFE04-FA23-481C-A928-2DC15A469EFD}"/>
              </a:ext>
            </a:extLst>
          </p:cNvPr>
          <p:cNvSpPr/>
          <p:nvPr/>
        </p:nvSpPr>
        <p:spPr>
          <a:xfrm>
            <a:off x="48457" y="987640"/>
            <a:ext cx="9063038" cy="360528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sz="1400" b="1" noProof="1">
                <a:solidFill>
                  <a:srgbClr val="000000"/>
                </a:solidFill>
              </a:rPr>
              <a:t>public boolean </a:t>
            </a:r>
            <a:r>
              <a:rPr sz="1400" b="1" noProof="1">
                <a:solidFill>
                  <a:srgbClr val="0070C0"/>
                </a:solidFill>
              </a:rPr>
              <a:t>onCreate</a:t>
            </a:r>
            <a:r>
              <a:rPr sz="1400" b="1" noProof="1">
                <a:solidFill>
                  <a:srgbClr val="000000"/>
                </a:solidFill>
              </a:rPr>
              <a:t>()</a:t>
            </a:r>
          </a:p>
          <a:p>
            <a:pPr indent="266700">
              <a:lnSpc>
                <a:spcPct val="150000"/>
              </a:lnSpc>
            </a:pPr>
            <a:r>
              <a:rPr sz="1400" noProof="1">
                <a:solidFill>
                  <a:srgbClr val="000000"/>
                </a:solidFill>
              </a:rPr>
              <a:t>ContentProvider创建后就被调用， 开机后 ContentProvider在其它应用第一次访问它时才会被创建。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sz="1400" b="1" noProof="1">
                <a:solidFill>
                  <a:srgbClr val="000000"/>
                </a:solidFill>
              </a:rPr>
              <a:t>public Uri </a:t>
            </a:r>
            <a:r>
              <a:rPr sz="1400" b="1" noProof="1">
                <a:solidFill>
                  <a:srgbClr val="0070C0"/>
                </a:solidFill>
              </a:rPr>
              <a:t>insert</a:t>
            </a:r>
            <a:r>
              <a:rPr sz="1400" b="1" noProof="1">
                <a:solidFill>
                  <a:srgbClr val="000000"/>
                </a:solidFill>
              </a:rPr>
              <a:t>(Uri uri, ContentValues values)</a:t>
            </a:r>
            <a:endParaRPr lang="zh-CN" sz="1400" noProof="1">
              <a:solidFill>
                <a:srgbClr val="000000"/>
              </a:solidFill>
            </a:endParaRPr>
          </a:p>
          <a:p>
            <a:pPr indent="266700">
              <a:lnSpc>
                <a:spcPct val="150000"/>
              </a:lnSpc>
            </a:pPr>
            <a:r>
              <a:rPr sz="1400" b="1" noProof="1">
                <a:solidFill>
                  <a:srgbClr val="FF0000"/>
                </a:solidFill>
              </a:rPr>
              <a:t>供外部应用</a:t>
            </a:r>
            <a:r>
              <a:rPr sz="1400" noProof="1">
                <a:solidFill>
                  <a:srgbClr val="000000"/>
                </a:solidFill>
              </a:rPr>
              <a:t>往ContentProvider添加数据。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sz="1400" b="1" noProof="1">
                <a:solidFill>
                  <a:srgbClr val="000000"/>
                </a:solidFill>
              </a:rPr>
              <a:t>public int </a:t>
            </a:r>
            <a:r>
              <a:rPr sz="1400" b="1" noProof="1">
                <a:solidFill>
                  <a:srgbClr val="0070C0"/>
                </a:solidFill>
              </a:rPr>
              <a:t>delete</a:t>
            </a:r>
            <a:r>
              <a:rPr sz="1400" b="1" noProof="1">
                <a:solidFill>
                  <a:srgbClr val="000000"/>
                </a:solidFill>
              </a:rPr>
              <a:t>(Uri uri, String selection, String[] selectionArgs)：</a:t>
            </a:r>
            <a:endParaRPr lang="zh-CN" sz="1400" noProof="1">
              <a:solidFill>
                <a:srgbClr val="000000"/>
              </a:solidFill>
            </a:endParaRPr>
          </a:p>
          <a:p>
            <a:pPr indent="266700">
              <a:lnSpc>
                <a:spcPct val="150000"/>
              </a:lnSpc>
            </a:pPr>
            <a:r>
              <a:rPr sz="1400" b="1" noProof="1">
                <a:solidFill>
                  <a:srgbClr val="FF0000"/>
                </a:solidFill>
              </a:rPr>
              <a:t>供外部应用</a:t>
            </a:r>
            <a:r>
              <a:rPr sz="1400" noProof="1">
                <a:solidFill>
                  <a:srgbClr val="000000"/>
                </a:solidFill>
              </a:rPr>
              <a:t>从ContentProvider删除数据。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sz="1400" b="1" noProof="1">
                <a:solidFill>
                  <a:srgbClr val="000000"/>
                </a:solidFill>
              </a:rPr>
              <a:t>public int </a:t>
            </a:r>
            <a:r>
              <a:rPr sz="1400" b="1" noProof="1">
                <a:solidFill>
                  <a:srgbClr val="0070C0"/>
                </a:solidFill>
              </a:rPr>
              <a:t>update</a:t>
            </a:r>
            <a:r>
              <a:rPr sz="1400" b="1" noProof="1">
                <a:solidFill>
                  <a:srgbClr val="000000"/>
                </a:solidFill>
              </a:rPr>
              <a:t>(Uri uri, ContentValues values, String selection, String[] selectionArgs)</a:t>
            </a:r>
            <a:endParaRPr sz="1400" noProof="1">
              <a:solidFill>
                <a:srgbClr val="000000"/>
              </a:solidFill>
            </a:endParaRPr>
          </a:p>
          <a:p>
            <a:pPr indent="266700">
              <a:lnSpc>
                <a:spcPct val="150000"/>
              </a:lnSpc>
            </a:pPr>
            <a:r>
              <a:rPr sz="1400" b="1" noProof="1">
                <a:solidFill>
                  <a:srgbClr val="FF0000"/>
                </a:solidFill>
              </a:rPr>
              <a:t>供外部应用</a:t>
            </a:r>
            <a:r>
              <a:rPr sz="1400" noProof="1">
                <a:solidFill>
                  <a:srgbClr val="000000"/>
                </a:solidFill>
              </a:rPr>
              <a:t>更新ContentProvider中的数据。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sz="1400" b="1" noProof="1">
                <a:solidFill>
                  <a:srgbClr val="000000"/>
                </a:solidFill>
              </a:rPr>
              <a:t>public Cursor </a:t>
            </a:r>
            <a:r>
              <a:rPr sz="1400" b="1" noProof="1">
                <a:solidFill>
                  <a:srgbClr val="0070C0"/>
                </a:solidFill>
              </a:rPr>
              <a:t>query</a:t>
            </a:r>
            <a:r>
              <a:rPr sz="1400" b="1" noProof="1">
                <a:solidFill>
                  <a:srgbClr val="000000"/>
                </a:solidFill>
              </a:rPr>
              <a:t>(Uri uri, String[] projection, String selection, String[] selectionArgs, String sortOrder)</a:t>
            </a:r>
            <a:endParaRPr sz="1400" noProof="1">
              <a:solidFill>
                <a:srgbClr val="000000"/>
              </a:solidFill>
            </a:endParaRPr>
          </a:p>
          <a:p>
            <a:pPr indent="266700">
              <a:lnSpc>
                <a:spcPct val="150000"/>
              </a:lnSpc>
            </a:pPr>
            <a:r>
              <a:rPr sz="1400" b="1" noProof="1">
                <a:solidFill>
                  <a:srgbClr val="FF0000"/>
                </a:solidFill>
              </a:rPr>
              <a:t>供外部应用</a:t>
            </a:r>
            <a:r>
              <a:rPr sz="1400" noProof="1">
                <a:solidFill>
                  <a:srgbClr val="000000"/>
                </a:solidFill>
              </a:rPr>
              <a:t>从ContentProvider中获取数据。</a:t>
            </a:r>
            <a:endParaRPr lang="zh-CN" altLang="en-US" sz="1400" noProof="1">
              <a:solidFill>
                <a:srgbClr val="000000"/>
              </a:solidFill>
            </a:endParaRPr>
          </a:p>
        </p:txBody>
      </p:sp>
      <p:sp>
        <p:nvSpPr>
          <p:cNvPr id="37891" name="TextBox 108">
            <a:extLst>
              <a:ext uri="{FF2B5EF4-FFF2-40B4-BE49-F238E27FC236}">
                <a16:creationId xmlns:a16="http://schemas.microsoft.com/office/drawing/2014/main" id="{E4818043-8F1F-42A5-9E8A-4DE88CA78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233363"/>
            <a:ext cx="32051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chemeClr val="bg2"/>
                </a:solidFill>
              </a:rPr>
              <a:t>ContentProvider类主要方法：</a:t>
            </a:r>
            <a:endParaRPr lang="zh-CN" altLang="zh-CN">
              <a:solidFill>
                <a:schemeClr val="bg2"/>
              </a:solidFill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图片 6" descr="20160503151431791">
            <a:extLst>
              <a:ext uri="{FF2B5EF4-FFF2-40B4-BE49-F238E27FC236}">
                <a16:creationId xmlns:a16="http://schemas.microsoft.com/office/drawing/2014/main" id="{AF2638F9-3AD1-46D5-BEFF-588B5BCDE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063" y="1089025"/>
            <a:ext cx="6021387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4" name="文本框 1">
            <a:extLst>
              <a:ext uri="{FF2B5EF4-FFF2-40B4-BE49-F238E27FC236}">
                <a16:creationId xmlns:a16="http://schemas.microsoft.com/office/drawing/2014/main" id="{E993C485-2691-476D-81E9-8723D978A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8" y="214313"/>
            <a:ext cx="31226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ContentResolver内容解析者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矩形 1">
            <a:extLst>
              <a:ext uri="{FF2B5EF4-FFF2-40B4-BE49-F238E27FC236}">
                <a16:creationId xmlns:a16="http://schemas.microsoft.com/office/drawing/2014/main" id="{AC021E78-F028-4E91-92CC-1FE410095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50963"/>
            <a:ext cx="3228975" cy="1187450"/>
          </a:xfrm>
          <a:prstGeom prst="rect">
            <a:avLst/>
          </a:prstGeom>
          <a:solidFill>
            <a:srgbClr val="41445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66" name="文本框 2">
            <a:extLst>
              <a:ext uri="{FF2B5EF4-FFF2-40B4-BE49-F238E27FC236}">
                <a16:creationId xmlns:a16="http://schemas.microsoft.com/office/drawing/2014/main" id="{DC3F3B16-9F4D-45D9-9373-B39C82F30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550" y="1663700"/>
            <a:ext cx="167798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3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第一部分</a:t>
            </a:r>
            <a:endParaRPr lang="zh-CN" altLang="en-US"/>
          </a:p>
        </p:txBody>
      </p:sp>
      <p:sp>
        <p:nvSpPr>
          <p:cNvPr id="11267" name="文本框 8">
            <a:extLst>
              <a:ext uri="{FF2B5EF4-FFF2-40B4-BE49-F238E27FC236}">
                <a16:creationId xmlns:a16="http://schemas.microsoft.com/office/drawing/2014/main" id="{699A1CE4-35FB-4C82-BBB7-63DBC5F5B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1779588"/>
            <a:ext cx="4032250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SharedPreference</a:t>
            </a:r>
            <a:r>
              <a:rPr lang="zh-CN" altLang="en-US" sz="2400" b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存储</a:t>
            </a:r>
            <a:endParaRPr lang="en-US" altLang="zh-CN" sz="2400" b="1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268" name="矩形 9">
            <a:extLst>
              <a:ext uri="{FF2B5EF4-FFF2-40B4-BE49-F238E27FC236}">
                <a16:creationId xmlns:a16="http://schemas.microsoft.com/office/drawing/2014/main" id="{6BC92CF1-043E-453A-A4B1-DA7B0DB8D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875" y="3281363"/>
            <a:ext cx="5318125" cy="200025"/>
          </a:xfrm>
          <a:prstGeom prst="rect">
            <a:avLst/>
          </a:prstGeom>
          <a:solidFill>
            <a:srgbClr val="41445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69" name="矩形 10">
            <a:extLst>
              <a:ext uri="{FF2B5EF4-FFF2-40B4-BE49-F238E27FC236}">
                <a16:creationId xmlns:a16="http://schemas.microsoft.com/office/drawing/2014/main" id="{B4B9BF8E-131D-4EAF-B980-D3D08BC1E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0" y="1350963"/>
            <a:ext cx="306388" cy="1187450"/>
          </a:xfrm>
          <a:prstGeom prst="rect">
            <a:avLst/>
          </a:prstGeom>
          <a:solidFill>
            <a:srgbClr val="41445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7" name="Picture 2">
            <a:extLst>
              <a:ext uri="{FF2B5EF4-FFF2-40B4-BE49-F238E27FC236}">
                <a16:creationId xmlns:a16="http://schemas.microsoft.com/office/drawing/2014/main" id="{C6C9E18A-F28A-4FA4-B11B-CFE85DE3B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3" y="223838"/>
            <a:ext cx="36036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6" name="矩形 3">
            <a:extLst>
              <a:ext uri="{FF2B5EF4-FFF2-40B4-BE49-F238E27FC236}">
                <a16:creationId xmlns:a16="http://schemas.microsoft.com/office/drawing/2014/main" id="{2230FCAA-80E3-43F5-96AA-817E8793D523}"/>
              </a:ext>
            </a:extLst>
          </p:cNvPr>
          <p:cNvSpPr/>
          <p:nvPr/>
        </p:nvSpPr>
        <p:spPr>
          <a:xfrm>
            <a:off x="363771" y="915635"/>
            <a:ext cx="8384070" cy="35687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r>
              <a:rPr b="1" noProof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使用ContentResolver调用ContentProvider提供的接口，操作数据</a:t>
            </a:r>
          </a:p>
          <a:p>
            <a:endParaRPr noProof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sz="1400" noProof="1">
                <a:solidFill>
                  <a:srgbClr val="000000"/>
                </a:solidFill>
                <a:sym typeface="+mn-ea"/>
              </a:rPr>
              <a:t>类似与数据库的</a:t>
            </a:r>
            <a:r>
              <a:rPr lang="en-US" altLang="zh-CN" sz="1400" noProof="1">
                <a:solidFill>
                  <a:srgbClr val="000000"/>
                </a:solidFill>
                <a:sym typeface="+mn-ea"/>
              </a:rPr>
              <a:t>CRUD</a:t>
            </a:r>
            <a:r>
              <a:rPr lang="zh-CN" altLang="en-US" sz="1400" noProof="1">
                <a:solidFill>
                  <a:srgbClr val="000000"/>
                </a:solidFill>
                <a:sym typeface="+mn-ea"/>
              </a:rPr>
              <a:t>操作。不同点：</a:t>
            </a:r>
            <a:r>
              <a:rPr lang="en-US" altLang="zh-CN" sz="1400" noProof="1">
                <a:solidFill>
                  <a:srgbClr val="000000"/>
                </a:solidFill>
                <a:sym typeface="+mn-ea"/>
              </a:rPr>
              <a:t>ContentResolver</a:t>
            </a:r>
            <a:r>
              <a:rPr lang="zh-CN" altLang="en-US" sz="1400" noProof="1">
                <a:solidFill>
                  <a:srgbClr val="000000"/>
                </a:solidFill>
                <a:sym typeface="+mn-ea"/>
              </a:rPr>
              <a:t>不接收表名参数，用</a:t>
            </a:r>
            <a:r>
              <a:rPr lang="en-US" altLang="zh-CN" sz="1400" noProof="1">
                <a:solidFill>
                  <a:srgbClr val="000000"/>
                </a:solidFill>
                <a:sym typeface="+mn-ea"/>
              </a:rPr>
              <a:t>Uri</a:t>
            </a:r>
            <a:r>
              <a:rPr lang="zh-CN" altLang="en-US" sz="1400" noProof="1">
                <a:solidFill>
                  <a:srgbClr val="000000"/>
                </a:solidFill>
                <a:sym typeface="+mn-ea"/>
              </a:rPr>
              <a:t>参数替代。</a:t>
            </a:r>
            <a:endParaRPr sz="1600" noProof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sz="1600" noProof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"/>
            </a:pPr>
            <a:r>
              <a:rPr sz="1600" b="1" noProof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public Uri </a:t>
            </a:r>
            <a:r>
              <a:rPr sz="1600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insert</a:t>
            </a:r>
            <a:r>
              <a:rPr sz="1600" b="1" noProof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(Uri uri, ContentValues values)</a:t>
            </a:r>
          </a:p>
          <a:p>
            <a:endParaRPr sz="1600" b="1" noProof="1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"/>
            </a:pPr>
            <a:r>
              <a:rPr sz="1600" b="1" noProof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public int </a:t>
            </a:r>
            <a:r>
              <a:rPr sz="1600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delete</a:t>
            </a:r>
            <a:r>
              <a:rPr sz="1600" b="1" noProof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(Uri uri, String selection, String[] selectionArgs)</a:t>
            </a:r>
          </a:p>
          <a:p>
            <a:endParaRPr sz="1600" b="1" noProof="1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"/>
            </a:pPr>
            <a:r>
              <a:rPr sz="1600" b="1" noProof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public int </a:t>
            </a:r>
            <a:r>
              <a:rPr sz="1600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update</a:t>
            </a:r>
            <a:r>
              <a:rPr sz="1600" b="1" noProof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(Uri uri, ContentValues values, String selection, String[] selectionArgs)</a:t>
            </a:r>
          </a:p>
          <a:p>
            <a:endParaRPr sz="1600" b="1" noProof="1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"/>
            </a:pPr>
            <a:r>
              <a:rPr sz="1600" b="1" noProof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public Cursor </a:t>
            </a:r>
            <a:r>
              <a:rPr sz="1600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query</a:t>
            </a:r>
            <a:r>
              <a:rPr sz="1600" b="1" noProof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(Uri uri, String[] projection, String selection, String[] selectionArgs, String sortOrder)</a:t>
            </a:r>
          </a:p>
          <a:p>
            <a:endParaRPr sz="1600" noProof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9939" name="TextBox 108">
            <a:extLst>
              <a:ext uri="{FF2B5EF4-FFF2-40B4-BE49-F238E27FC236}">
                <a16:creationId xmlns:a16="http://schemas.microsoft.com/office/drawing/2014/main" id="{08AD4108-A6F4-47E1-8866-5C994D3D2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215900"/>
            <a:ext cx="31226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内容解析者ContentResolver</a:t>
            </a:r>
            <a:endParaRPr lang="en-US" altLang="zh-CN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1" name="Picture 2">
            <a:extLst>
              <a:ext uri="{FF2B5EF4-FFF2-40B4-BE49-F238E27FC236}">
                <a16:creationId xmlns:a16="http://schemas.microsoft.com/office/drawing/2014/main" id="{BD9E50B8-CD32-4CEC-B9E4-A7BF3E1E6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233363"/>
            <a:ext cx="36036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2" name="矩形 4">
            <a:extLst>
              <a:ext uri="{FF2B5EF4-FFF2-40B4-BE49-F238E27FC236}">
                <a16:creationId xmlns:a16="http://schemas.microsoft.com/office/drawing/2014/main" id="{847DEBAD-7E40-48F9-A7AA-DC9A354EB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" y="1003300"/>
            <a:ext cx="8632825" cy="31393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r>
              <a:rPr lang="zh-CN" altLang="zh-CN" sz="2400" b="1" dirty="0">
                <a:solidFill>
                  <a:srgbClr val="00B050"/>
                </a:solidFill>
              </a:rPr>
              <a:t>ContentProvider对外共享数据步骤</a:t>
            </a:r>
            <a:r>
              <a:rPr lang="zh-CN" altLang="zh-CN" sz="2400" dirty="0">
                <a:solidFill>
                  <a:srgbClr val="00B050"/>
                </a:solidFill>
              </a:rPr>
              <a:t>：</a:t>
            </a:r>
          </a:p>
          <a:p>
            <a:endParaRPr lang="zh-CN" altLang="zh-CN" sz="2400" dirty="0">
              <a:solidFill>
                <a:srgbClr val="000000"/>
              </a:solidFill>
            </a:endParaRPr>
          </a:p>
          <a:p>
            <a:endParaRPr lang="zh-CN" altLang="zh-CN" sz="1200" dirty="0">
              <a:solidFill>
                <a:srgbClr val="000000"/>
              </a:solidFill>
            </a:endParaRPr>
          </a:p>
          <a:p>
            <a:r>
              <a:rPr lang="zh-CN" altLang="zh-CN" dirty="0">
                <a:solidFill>
                  <a:srgbClr val="000000"/>
                </a:solidFill>
              </a:rPr>
              <a:t>1. 定义一个类继承 </a:t>
            </a:r>
            <a:r>
              <a:rPr lang="zh-CN" altLang="zh-CN" b="1" dirty="0">
                <a:solidFill>
                  <a:srgbClr val="FF0000"/>
                </a:solidFill>
              </a:rPr>
              <a:t>ContentProvider</a:t>
            </a:r>
            <a:endParaRPr lang="zh-CN" altLang="zh-CN" dirty="0">
              <a:solidFill>
                <a:srgbClr val="000000"/>
              </a:solidFill>
            </a:endParaRPr>
          </a:p>
          <a:p>
            <a:endParaRPr lang="zh-CN" altLang="zh-CN" dirty="0">
              <a:solidFill>
                <a:srgbClr val="000000"/>
              </a:solidFill>
            </a:endParaRPr>
          </a:p>
          <a:p>
            <a:r>
              <a:rPr lang="zh-CN" altLang="zh-CN" dirty="0">
                <a:solidFill>
                  <a:srgbClr val="000000"/>
                </a:solidFill>
              </a:rPr>
              <a:t>2. 定义匹配规则 UriMacher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dirty="0">
                <a:solidFill>
                  <a:srgbClr val="000000"/>
                </a:solidFill>
              </a:rPr>
              <a:t>3. 在清单文件配置内容提供者 </a:t>
            </a:r>
            <a:r>
              <a:rPr lang="en-US" altLang="zh-CN" dirty="0">
                <a:solidFill>
                  <a:srgbClr val="000000"/>
                </a:solidFill>
              </a:rPr>
              <a:t>AndroidManifest.xml</a:t>
            </a:r>
          </a:p>
          <a:p>
            <a:endParaRPr lang="zh-CN" altLang="zh-CN" dirty="0">
              <a:solidFill>
                <a:srgbClr val="000000"/>
              </a:solidFill>
            </a:endParaRPr>
          </a:p>
          <a:p>
            <a:r>
              <a:rPr lang="zh-CN" altLang="zh-CN" dirty="0">
                <a:solidFill>
                  <a:srgbClr val="000000"/>
                </a:solidFill>
              </a:rPr>
              <a:t>4. </a:t>
            </a:r>
            <a:r>
              <a:rPr lang="zh-CN" altLang="zh-CN" dirty="0">
                <a:solidFill>
                  <a:srgbClr val="000000"/>
                </a:solidFill>
                <a:sym typeface="微软雅黑" panose="020B0503020204020204" pitchFamily="34" charset="-122"/>
              </a:rPr>
              <a:t>其他应用程序通过</a:t>
            </a:r>
            <a:r>
              <a:rPr lang="zh-CN" altLang="zh-CN" b="1" dirty="0">
                <a:solidFill>
                  <a:srgbClr val="FF0000"/>
                </a:solidFill>
                <a:sym typeface="微软雅黑" panose="020B0503020204020204" pitchFamily="34" charset="-122"/>
              </a:rPr>
              <a:t>ContentResolver和Uri</a:t>
            </a:r>
            <a:r>
              <a:rPr lang="zh-CN" altLang="zh-CN" dirty="0">
                <a:solidFill>
                  <a:srgbClr val="000000"/>
                </a:solidFill>
                <a:sym typeface="微软雅黑" panose="020B0503020204020204" pitchFamily="34" charset="-122"/>
              </a:rPr>
              <a:t>来获取数据</a:t>
            </a:r>
            <a:endParaRPr lang="zh-CN" altLang="zh-CN" sz="1200" dirty="0">
              <a:solidFill>
                <a:srgbClr val="000000"/>
              </a:solidFill>
            </a:endParaRPr>
          </a:p>
          <a:p>
            <a:endParaRPr lang="zh-CN" altLang="zh-CN" sz="1200" dirty="0">
              <a:solidFill>
                <a:srgbClr val="000000"/>
              </a:solidFill>
            </a:endParaRPr>
          </a:p>
        </p:txBody>
      </p:sp>
      <p:sp>
        <p:nvSpPr>
          <p:cNvPr id="40963" name="TextBox 108">
            <a:extLst>
              <a:ext uri="{FF2B5EF4-FFF2-40B4-BE49-F238E27FC236}">
                <a16:creationId xmlns:a16="http://schemas.microsoft.com/office/drawing/2014/main" id="{CB6E97CF-9BFF-4149-94DB-0830D9158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233363"/>
            <a:ext cx="285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8.3 ContentProvider</a:t>
            </a:r>
            <a:r>
              <a:rPr lang="zh-CN" altLang="en-US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存储</a:t>
            </a:r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5" name="Picture 2">
            <a:extLst>
              <a:ext uri="{FF2B5EF4-FFF2-40B4-BE49-F238E27FC236}">
                <a16:creationId xmlns:a16="http://schemas.microsoft.com/office/drawing/2014/main" id="{CC1FE23C-1CA6-4B18-AFAE-2A72C2C3A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233363"/>
            <a:ext cx="36036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6" name="矩形 3">
            <a:extLst>
              <a:ext uri="{FF2B5EF4-FFF2-40B4-BE49-F238E27FC236}">
                <a16:creationId xmlns:a16="http://schemas.microsoft.com/office/drawing/2014/main" id="{351CFD9A-52A3-4C66-905F-6BAC54DB3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44" y="669925"/>
            <a:ext cx="3663490" cy="2893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Ref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：https://github.com/guolindev/booksource</a:t>
            </a:r>
          </a:p>
          <a:p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上一节的例子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DatabaseTest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基础上增加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Provider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（自定义提供者，让其他程序可以使用）</a:t>
            </a:r>
          </a:p>
          <a:p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 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新建工程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ProviderTest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，去访问刚才已经建好的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Provider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  <a:p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987" name="TextBox 108">
            <a:extLst>
              <a:ext uri="{FF2B5EF4-FFF2-40B4-BE49-F238E27FC236}">
                <a16:creationId xmlns:a16="http://schemas.microsoft.com/office/drawing/2014/main" id="{1A9851C5-3755-4A85-9090-65C181701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233363"/>
            <a:ext cx="5575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案例</a:t>
            </a:r>
            <a:r>
              <a:rPr lang="en-US" altLang="zh-CN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：自定义内容提供者，并用其他程序访问该数据</a:t>
            </a:r>
          </a:p>
        </p:txBody>
      </p:sp>
      <p:pic>
        <p:nvPicPr>
          <p:cNvPr id="41988" name="图片 1" descr="QQ截图20171028191754">
            <a:extLst>
              <a:ext uri="{FF2B5EF4-FFF2-40B4-BE49-F238E27FC236}">
                <a16:creationId xmlns:a16="http://schemas.microsoft.com/office/drawing/2014/main" id="{C0B64B20-AEC0-4784-B8B6-4CCFE9133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888" y="669925"/>
            <a:ext cx="2711450" cy="425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图片 3" descr="QQ截图20171028191816">
            <a:extLst>
              <a:ext uri="{FF2B5EF4-FFF2-40B4-BE49-F238E27FC236}">
                <a16:creationId xmlns:a16="http://schemas.microsoft.com/office/drawing/2014/main" id="{BCFB88DD-5FD1-4145-BD1D-5F4823178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988" y="669925"/>
            <a:ext cx="2374900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9" name="Picture 2">
            <a:extLst>
              <a:ext uri="{FF2B5EF4-FFF2-40B4-BE49-F238E27FC236}">
                <a16:creationId xmlns:a16="http://schemas.microsoft.com/office/drawing/2014/main" id="{0C733058-EA37-4C7D-87DA-5E32DF525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3" y="217488"/>
            <a:ext cx="36036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4" name="矩形 3">
            <a:extLst>
              <a:ext uri="{FF2B5EF4-FFF2-40B4-BE49-F238E27FC236}">
                <a16:creationId xmlns:a16="http://schemas.microsoft.com/office/drawing/2014/main" id="{361DC606-7807-4BAF-99DB-369A2D0D3469}"/>
              </a:ext>
            </a:extLst>
          </p:cNvPr>
          <p:cNvSpPr/>
          <p:nvPr/>
        </p:nvSpPr>
        <p:spPr>
          <a:xfrm>
            <a:off x="265113" y="919163"/>
            <a:ext cx="4418012" cy="33035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6FA2E7"/>
              </a:buClr>
              <a:buFont typeface="Wingdings" panose="05000000000000000000" pitchFamily="2" charset="2"/>
              <a:buNone/>
            </a:pPr>
            <a:r>
              <a:rPr lang="en-US" altLang="zh-CN" sz="24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</a:t>
            </a:r>
            <a:r>
              <a:rPr lang="zh-CN" altLang="en-US" sz="24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定义布局文件 （</a:t>
            </a:r>
            <a:r>
              <a:rPr lang="en-US" altLang="zh-CN" sz="24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XML</a:t>
            </a:r>
            <a:r>
              <a:rPr lang="zh-CN" altLang="en-US" sz="24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</a:p>
          <a:p>
            <a:pPr eaLnBrk="0" hangingPunct="0">
              <a:spcBef>
                <a:spcPct val="20000"/>
              </a:spcBef>
              <a:buClr>
                <a:srgbClr val="6FA2E7"/>
              </a:buClr>
              <a:buFont typeface="Wingdings" panose="05000000000000000000" pitchFamily="2" charset="2"/>
              <a:buNone/>
            </a:pPr>
            <a:endParaRPr lang="zh-CN" altLang="en-US" sz="2400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0" hangingPunct="0">
              <a:spcBef>
                <a:spcPct val="20000"/>
              </a:spcBef>
              <a:buClr>
                <a:srgbClr val="6FA2E7"/>
              </a:buClr>
              <a:buFont typeface="Wingdings" panose="05000000000000000000" pitchFamily="2" charset="2"/>
              <a:buNone/>
            </a:pPr>
            <a:r>
              <a:rPr lang="en-US" altLang="zh-CN" sz="24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 </a:t>
            </a:r>
            <a:r>
              <a:rPr lang="zh-CN" altLang="en-US" sz="24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查询联系人 （</a:t>
            </a:r>
            <a:r>
              <a:rPr lang="en-US" altLang="zh-CN" sz="24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java</a:t>
            </a:r>
            <a:r>
              <a:rPr lang="zh-CN" altLang="en-US" sz="24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</a:p>
          <a:p>
            <a:pPr eaLnBrk="0" hangingPunct="0">
              <a:spcBef>
                <a:spcPct val="20000"/>
              </a:spcBef>
              <a:buClr>
                <a:srgbClr val="6FA2E7"/>
              </a:buClr>
              <a:buFont typeface="Wingdings" panose="05000000000000000000" pitchFamily="2" charset="2"/>
              <a:buNone/>
            </a:pPr>
            <a:r>
              <a:rPr lang="zh-CN" altLang="en-US" sz="24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</a:t>
            </a:r>
            <a:r>
              <a:rPr lang="en-US" altLang="zh-CN" sz="24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getContentResolve().query()</a:t>
            </a:r>
          </a:p>
          <a:p>
            <a:pPr eaLnBrk="0" hangingPunct="0">
              <a:spcBef>
                <a:spcPct val="20000"/>
              </a:spcBef>
              <a:buClr>
                <a:srgbClr val="6FA2E7"/>
              </a:buClr>
              <a:buFont typeface="Wingdings" panose="05000000000000000000" pitchFamily="2" charset="2"/>
              <a:buNone/>
            </a:pPr>
            <a:endParaRPr lang="en-US" altLang="zh-CN" sz="2400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0" hangingPunct="0">
              <a:spcBef>
                <a:spcPct val="20000"/>
              </a:spcBef>
              <a:buClr>
                <a:srgbClr val="6FA2E7"/>
              </a:buClr>
              <a:buFont typeface="Wingdings" panose="05000000000000000000" pitchFamily="2" charset="2"/>
              <a:buNone/>
            </a:pPr>
            <a:r>
              <a:rPr lang="en-US" altLang="zh-CN" sz="24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 </a:t>
            </a:r>
            <a:r>
              <a:rPr lang="zh-CN" altLang="en-US" sz="24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申请权限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6FA2E7"/>
              </a:buClr>
            </a:pPr>
            <a:r>
              <a:rPr lang="zh-CN" altLang="en-US" sz="1400" noProof="1">
                <a:solidFill>
                  <a:srgbClr val="384D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</a:p>
        </p:txBody>
      </p:sp>
      <p:sp>
        <p:nvSpPr>
          <p:cNvPr id="43011" name="TextBox 108">
            <a:extLst>
              <a:ext uri="{FF2B5EF4-FFF2-40B4-BE49-F238E27FC236}">
                <a16:creationId xmlns:a16="http://schemas.microsoft.com/office/drawing/2014/main" id="{B040AC23-40DA-4EFE-B780-99896B9ED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075" y="207963"/>
            <a:ext cx="3289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案例</a:t>
            </a:r>
            <a:r>
              <a:rPr lang="en-US" altLang="zh-CN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：从系统电话本读联系人</a:t>
            </a:r>
          </a:p>
        </p:txBody>
      </p:sp>
      <p:pic>
        <p:nvPicPr>
          <p:cNvPr id="43012" name="图片 1" descr="QQ截图20171024001803">
            <a:extLst>
              <a:ext uri="{FF2B5EF4-FFF2-40B4-BE49-F238E27FC236}">
                <a16:creationId xmlns:a16="http://schemas.microsoft.com/office/drawing/2014/main" id="{144B027E-5C3C-4AAA-8BDB-D8246EE47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775" y="165100"/>
            <a:ext cx="2613025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矩形 1">
            <a:extLst>
              <a:ext uri="{FF2B5EF4-FFF2-40B4-BE49-F238E27FC236}">
                <a16:creationId xmlns:a16="http://schemas.microsoft.com/office/drawing/2014/main" id="{2F46FE18-F004-4E2E-8EC2-A281B4DD5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50963"/>
            <a:ext cx="3228975" cy="1187450"/>
          </a:xfrm>
          <a:prstGeom prst="rect">
            <a:avLst/>
          </a:prstGeom>
          <a:solidFill>
            <a:srgbClr val="41445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4034" name="文本框 2">
            <a:extLst>
              <a:ext uri="{FF2B5EF4-FFF2-40B4-BE49-F238E27FC236}">
                <a16:creationId xmlns:a16="http://schemas.microsoft.com/office/drawing/2014/main" id="{39DBE834-AE6B-4C1C-9B23-E7F92267B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550" y="1663700"/>
            <a:ext cx="167798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3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第四部分</a:t>
            </a:r>
          </a:p>
        </p:txBody>
      </p:sp>
      <p:sp>
        <p:nvSpPr>
          <p:cNvPr id="44035" name="文本框 8">
            <a:extLst>
              <a:ext uri="{FF2B5EF4-FFF2-40B4-BE49-F238E27FC236}">
                <a16:creationId xmlns:a16="http://schemas.microsoft.com/office/drawing/2014/main" id="{64F501D3-C31A-442A-8A35-D26198CAD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1663700"/>
            <a:ext cx="2308225" cy="4381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68580" tIns="34290" rIns="68580" bIns="34290">
            <a:spAutoFit/>
          </a:bodyPr>
          <a:lstStyle/>
          <a:p>
            <a:r>
              <a:rPr lang="zh-CN" altLang="en-US" sz="24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文件存储</a:t>
            </a:r>
          </a:p>
        </p:txBody>
      </p:sp>
      <p:sp>
        <p:nvSpPr>
          <p:cNvPr id="44036" name="矩形 9">
            <a:extLst>
              <a:ext uri="{FF2B5EF4-FFF2-40B4-BE49-F238E27FC236}">
                <a16:creationId xmlns:a16="http://schemas.microsoft.com/office/drawing/2014/main" id="{320568BD-CAA5-41F1-86D7-0C5DC4303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250" y="2538413"/>
            <a:ext cx="5318125" cy="200025"/>
          </a:xfrm>
          <a:prstGeom prst="rect">
            <a:avLst/>
          </a:prstGeom>
          <a:solidFill>
            <a:srgbClr val="41445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4037" name="矩形 10">
            <a:extLst>
              <a:ext uri="{FF2B5EF4-FFF2-40B4-BE49-F238E27FC236}">
                <a16:creationId xmlns:a16="http://schemas.microsoft.com/office/drawing/2014/main" id="{3BC058B9-9E47-424A-862B-3F3F0CAF2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0" y="1350963"/>
            <a:ext cx="306388" cy="1187450"/>
          </a:xfrm>
          <a:prstGeom prst="rect">
            <a:avLst/>
          </a:prstGeom>
          <a:solidFill>
            <a:srgbClr val="41445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randomBar dir="vert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Picture 2">
            <a:extLst>
              <a:ext uri="{FF2B5EF4-FFF2-40B4-BE49-F238E27FC236}">
                <a16:creationId xmlns:a16="http://schemas.microsoft.com/office/drawing/2014/main" id="{DB14E0B2-B474-420C-80EA-3609815D8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233363"/>
            <a:ext cx="36036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8" name="TextBox 108">
            <a:extLst>
              <a:ext uri="{FF2B5EF4-FFF2-40B4-BE49-F238E27FC236}">
                <a16:creationId xmlns:a16="http://schemas.microsoft.com/office/drawing/2014/main" id="{354412EB-8565-496A-8A49-C8473FA8C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233363"/>
            <a:ext cx="1501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8.4 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文件存储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8371" name="矩形 3">
            <a:extLst>
              <a:ext uri="{FF2B5EF4-FFF2-40B4-BE49-F238E27FC236}">
                <a16:creationId xmlns:a16="http://schemas.microsoft.com/office/drawing/2014/main" id="{4E4D218E-4568-47C4-972B-BEBD20BD1034}"/>
              </a:ext>
            </a:extLst>
          </p:cNvPr>
          <p:cNvSpPr/>
          <p:nvPr/>
        </p:nvSpPr>
        <p:spPr>
          <a:xfrm>
            <a:off x="508000" y="987425"/>
            <a:ext cx="8312150" cy="26114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rgbClr val="6FA2E7"/>
              </a:buClr>
              <a:buFont typeface="Wingdings" panose="05000000000000000000" pitchFamily="2" charset="2"/>
              <a:buNone/>
            </a:pPr>
            <a:r>
              <a:rPr lang="zh-CN" altLang="en-US" sz="1400" noProof="1">
                <a:solidFill>
                  <a:srgbClr val="000000"/>
                </a:solidFill>
                <a:sym typeface="Arial" panose="020B0604020202020204" pitchFamily="34" charset="0"/>
              </a:rPr>
              <a:t>文件存储分两类 ：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6FA2E7"/>
              </a:buClr>
            </a:pPr>
            <a:r>
              <a:rPr lang="en-US" altLang="zh-CN" sz="1400" noProof="1">
                <a:solidFill>
                  <a:srgbClr val="000000"/>
                </a:solidFill>
                <a:sym typeface="Arial" panose="020B0604020202020204" pitchFamily="34" charset="0"/>
              </a:rPr>
              <a:t>      </a:t>
            </a:r>
            <a:r>
              <a:rPr lang="en-US" altLang="zh-CN" sz="2800" noProof="1">
                <a:solidFill>
                  <a:srgbClr val="000000"/>
                </a:solidFill>
                <a:sym typeface="Arial" panose="020B0604020202020204" pitchFamily="34" charset="0"/>
              </a:rPr>
              <a:t> 1</a:t>
            </a:r>
            <a:r>
              <a:rPr lang="zh-CN" altLang="en-US" sz="2800" noProof="1">
                <a:solidFill>
                  <a:srgbClr val="000000"/>
                </a:solidFill>
                <a:sym typeface="Arial" panose="020B0604020202020204" pitchFamily="34" charset="0"/>
              </a:rPr>
              <a:t>、</a:t>
            </a:r>
            <a:r>
              <a:rPr lang="en-US" altLang="zh-CN" sz="2800" b="1" noProof="1">
                <a:solidFill>
                  <a:srgbClr val="000000"/>
                </a:solidFill>
                <a:sym typeface="Arial" panose="020B0604020202020204" pitchFamily="34" charset="0"/>
              </a:rPr>
              <a:t>File</a:t>
            </a:r>
            <a:r>
              <a:rPr lang="zh-CN" altLang="en-US" sz="2800" b="1" noProof="1">
                <a:solidFill>
                  <a:srgbClr val="000000"/>
                </a:solidFill>
                <a:sym typeface="Arial" panose="020B0604020202020204" pitchFamily="34" charset="0"/>
              </a:rPr>
              <a:t>存储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6FA2E7"/>
              </a:buClr>
            </a:pPr>
            <a:r>
              <a:rPr lang="en-US" altLang="zh-CN" sz="1400" noProof="1">
                <a:solidFill>
                  <a:srgbClr val="000000"/>
                </a:solidFill>
                <a:sym typeface="Arial" panose="020B0604020202020204" pitchFamily="34" charset="0"/>
              </a:rPr>
              <a:t>		</a:t>
            </a:r>
            <a:r>
              <a:rPr lang="zh-CN" altLang="en-US" sz="1400" noProof="1">
                <a:solidFill>
                  <a:srgbClr val="000000"/>
                </a:solidFill>
                <a:sym typeface="Arial" panose="020B0604020202020204" pitchFamily="34" charset="0"/>
              </a:rPr>
              <a:t>将文件存储在应用程序内，保存在</a:t>
            </a:r>
            <a:r>
              <a:rPr lang="en-US" altLang="zh-CN" sz="1400" noProof="1">
                <a:solidFill>
                  <a:srgbClr val="000000"/>
                </a:solidFill>
                <a:sym typeface="Arial" panose="020B0604020202020204" pitchFamily="34" charset="0"/>
              </a:rPr>
              <a:t>/data/data/&lt;packagename&gt;/files/</a:t>
            </a:r>
            <a:r>
              <a:rPr lang="zh-CN" altLang="en-US" sz="1400" noProof="1">
                <a:solidFill>
                  <a:srgbClr val="000000"/>
                </a:solidFill>
                <a:sym typeface="Arial" panose="020B0604020202020204" pitchFamily="34" charset="0"/>
              </a:rPr>
              <a:t>目录下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6FA2E7"/>
              </a:buClr>
            </a:pPr>
            <a:r>
              <a:rPr lang="en-US" altLang="zh-CN" sz="1400" noProof="1">
                <a:solidFill>
                  <a:srgbClr val="000000"/>
                </a:solidFill>
                <a:sym typeface="Arial" panose="020B0604020202020204" pitchFamily="34" charset="0"/>
              </a:rPr>
              <a:t>  </a:t>
            </a:r>
            <a:r>
              <a:rPr lang="en-US" altLang="zh-CN" sz="2800" noProof="1">
                <a:solidFill>
                  <a:srgbClr val="000000"/>
                </a:solidFill>
                <a:sym typeface="Arial" panose="020B0604020202020204" pitchFamily="34" charset="0"/>
              </a:rPr>
              <a:t>   *2</a:t>
            </a:r>
            <a:r>
              <a:rPr lang="zh-CN" altLang="en-US" sz="2800" noProof="1">
                <a:solidFill>
                  <a:srgbClr val="000000"/>
                </a:solidFill>
                <a:sym typeface="Arial" panose="020B0604020202020204" pitchFamily="34" charset="0"/>
              </a:rPr>
              <a:t>、</a:t>
            </a:r>
            <a:r>
              <a:rPr lang="en-US" altLang="zh-CN" sz="2800" b="1" noProof="1">
                <a:solidFill>
                  <a:srgbClr val="000000"/>
                </a:solidFill>
                <a:sym typeface="Arial" panose="020B0604020202020204" pitchFamily="34" charset="0"/>
              </a:rPr>
              <a:t>SDCard</a:t>
            </a:r>
            <a:r>
              <a:rPr lang="zh-CN" altLang="en-US" sz="2800" b="1" noProof="1">
                <a:solidFill>
                  <a:srgbClr val="000000"/>
                </a:solidFill>
                <a:sym typeface="Arial" panose="020B0604020202020204" pitchFamily="34" charset="0"/>
              </a:rPr>
              <a:t>存储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6FA2E7"/>
              </a:buClr>
            </a:pPr>
            <a:r>
              <a:rPr lang="en-US" altLang="zh-CN" sz="1400" noProof="1">
                <a:solidFill>
                  <a:srgbClr val="000000"/>
                </a:solidFill>
                <a:sym typeface="Arial" panose="020B0604020202020204" pitchFamily="34" charset="0"/>
              </a:rPr>
              <a:t>		</a:t>
            </a:r>
            <a:r>
              <a:rPr lang="zh-CN" altLang="en-US" sz="1400" noProof="1">
                <a:solidFill>
                  <a:srgbClr val="000000"/>
                </a:solidFill>
                <a:sym typeface="Arial" panose="020B0604020202020204" pitchFamily="34" charset="0"/>
              </a:rPr>
              <a:t>将文件存储在外接的存储设备中，也就是</a:t>
            </a:r>
            <a:r>
              <a:rPr lang="en-US" altLang="zh-CN" sz="1400" noProof="1">
                <a:solidFill>
                  <a:srgbClr val="000000"/>
                </a:solidFill>
                <a:sym typeface="Arial" panose="020B0604020202020204" pitchFamily="34" charset="0"/>
              </a:rPr>
              <a:t>SDCard</a:t>
            </a:r>
            <a:r>
              <a:rPr lang="zh-CN" altLang="en-US" sz="1400" noProof="1">
                <a:solidFill>
                  <a:srgbClr val="000000"/>
                </a:solidFill>
                <a:sym typeface="Arial" panose="020B0604020202020204" pitchFamily="34" charset="0"/>
              </a:rPr>
              <a:t>存储卡中</a:t>
            </a:r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1" name="Picture 2">
            <a:extLst>
              <a:ext uri="{FF2B5EF4-FFF2-40B4-BE49-F238E27FC236}">
                <a16:creationId xmlns:a16="http://schemas.microsoft.com/office/drawing/2014/main" id="{B2131C34-6233-4FD0-B3F8-B34022D9A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233363"/>
            <a:ext cx="36036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2" name="矩形 3">
            <a:extLst>
              <a:ext uri="{FF2B5EF4-FFF2-40B4-BE49-F238E27FC236}">
                <a16:creationId xmlns:a16="http://schemas.microsoft.com/office/drawing/2014/main" id="{59C7D118-5A33-4CB4-B429-8C2CE21BD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842963"/>
            <a:ext cx="8461375" cy="36925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b="1" dirty="0" err="1">
                <a:solidFill>
                  <a:srgbClr val="FF0000"/>
                </a:solidFill>
                <a:sym typeface="Arial" panose="020B0604020202020204" pitchFamily="34" charset="0"/>
              </a:rPr>
              <a:t>openFileOutput</a:t>
            </a:r>
            <a:r>
              <a:rPr lang="en-US" altLang="zh-CN" sz="2400" dirty="0">
                <a:solidFill>
                  <a:srgbClr val="000000"/>
                </a:solidFill>
                <a:sym typeface="Arial" panose="020B0604020202020204" pitchFamily="34" charset="0"/>
              </a:rPr>
              <a:t>(String name, int mode) </a:t>
            </a:r>
            <a:endParaRPr lang="zh-CN" altLang="en-US" sz="2400" dirty="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保存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文件内容，打开指定的私有文件</a:t>
            </a:r>
            <a:r>
              <a:rPr lang="zh-CN" altLang="en-US" sz="1400" b="1" u="sng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输出流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，返回值类型为</a:t>
            </a:r>
            <a:r>
              <a:rPr lang="en-US" altLang="zh-CN" sz="14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FileOutputStream</a:t>
            </a:r>
            <a:endParaRPr lang="en-US" altLang="zh-CN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err="1">
                <a:solidFill>
                  <a:srgbClr val="FF0000"/>
                </a:solidFill>
                <a:sym typeface="Arial" panose="020B0604020202020204" pitchFamily="34" charset="0"/>
              </a:rPr>
              <a:t>openFileInput</a:t>
            </a:r>
            <a:r>
              <a:rPr lang="en-US" altLang="zh-CN" sz="2400" dirty="0">
                <a:solidFill>
                  <a:srgbClr val="000000"/>
                </a:solidFill>
                <a:sym typeface="Arial" panose="020B0604020202020204" pitchFamily="34" charset="0"/>
              </a:rPr>
              <a:t>(String name)</a:t>
            </a: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读取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文件内容，打开指定的私有文件</a:t>
            </a:r>
            <a:r>
              <a:rPr lang="zh-CN" altLang="en-US" sz="1400" b="1" u="sng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输出流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，返回值类型为</a:t>
            </a:r>
            <a:r>
              <a:rPr lang="en-US" altLang="zh-CN" sz="14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FileInputStream</a:t>
            </a:r>
            <a:endParaRPr lang="en-US" altLang="zh-CN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err="1">
                <a:solidFill>
                  <a:srgbClr val="FF0000"/>
                </a:solidFill>
                <a:sym typeface="Arial" panose="020B0604020202020204" pitchFamily="34" charset="0"/>
              </a:rPr>
              <a:t>deleteFile</a:t>
            </a:r>
            <a:r>
              <a:rPr lang="en-US" altLang="zh-CN" sz="2400" dirty="0">
                <a:solidFill>
                  <a:srgbClr val="000000"/>
                </a:solidFill>
                <a:sym typeface="Arial" panose="020B0604020202020204" pitchFamily="34" charset="0"/>
              </a:rPr>
              <a:t>(String name) </a:t>
            </a: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删除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指定的文件，返回值类型为</a:t>
            </a:r>
            <a:r>
              <a:rPr lang="en-US" altLang="zh-CN" sz="14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boolean</a:t>
            </a:r>
            <a:endParaRPr lang="en-US" altLang="zh-CN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</a:p>
        </p:txBody>
      </p:sp>
      <p:sp>
        <p:nvSpPr>
          <p:cNvPr id="46083" name="TextBox 108">
            <a:extLst>
              <a:ext uri="{FF2B5EF4-FFF2-40B4-BE49-F238E27FC236}">
                <a16:creationId xmlns:a16="http://schemas.microsoft.com/office/drawing/2014/main" id="{38F2132A-A1F7-4154-9EA5-5B4EC6E19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233363"/>
            <a:ext cx="24034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8.4 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文件存储常用操作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5" name="Picture 2">
            <a:extLst>
              <a:ext uri="{FF2B5EF4-FFF2-40B4-BE49-F238E27FC236}">
                <a16:creationId xmlns:a16="http://schemas.microsoft.com/office/drawing/2014/main" id="{6A5288B0-9A39-4E9D-A0FA-97E67AC1C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233363"/>
            <a:ext cx="36036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6" name="矩形 3">
            <a:extLst>
              <a:ext uri="{FF2B5EF4-FFF2-40B4-BE49-F238E27FC236}">
                <a16:creationId xmlns:a16="http://schemas.microsoft.com/office/drawing/2014/main" id="{F03ADA33-FF23-48A0-AFAE-B59B22569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735" y="1203655"/>
            <a:ext cx="4219575" cy="26209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20000"/>
              </a:spcBef>
              <a:buClr>
                <a:srgbClr val="6FA2E7"/>
              </a:buClr>
            </a:pPr>
            <a:r>
              <a:rPr lang="zh-CN" altLang="en-US" sz="2800" b="1" dirty="0"/>
              <a:t>文件读写</a:t>
            </a:r>
            <a:r>
              <a:rPr lang="en-US" altLang="zh-CN" sz="2800" b="1" dirty="0"/>
              <a:t>DEMO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  <a:buClr>
                <a:srgbClr val="6FA2E7"/>
              </a:buClr>
            </a:pPr>
            <a:endParaRPr lang="en-US" altLang="zh-CN" dirty="0"/>
          </a:p>
          <a:p>
            <a:pPr algn="just">
              <a:lnSpc>
                <a:spcPct val="150000"/>
              </a:lnSpc>
              <a:spcBef>
                <a:spcPct val="20000"/>
              </a:spcBef>
              <a:buClr>
                <a:srgbClr val="6FA2E7"/>
              </a:buClr>
            </a:pPr>
            <a:r>
              <a:rPr lang="en-US" altLang="zh-CN" dirty="0"/>
              <a:t>1 </a:t>
            </a:r>
            <a:r>
              <a:rPr lang="zh-CN" altLang="en-US" dirty="0"/>
              <a:t>写文件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  <a:buClr>
                <a:srgbClr val="6FA2E7"/>
              </a:buClr>
            </a:pPr>
            <a:r>
              <a:rPr lang="en-US" altLang="zh-CN" dirty="0"/>
              <a:t>2 </a:t>
            </a:r>
            <a:r>
              <a:rPr lang="zh-CN" altLang="en-US" dirty="0"/>
              <a:t>读文件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  <a:buClr>
                <a:srgbClr val="6FA2E7"/>
              </a:buClr>
            </a:pPr>
            <a:r>
              <a:rPr lang="en-US" altLang="zh-CN" dirty="0"/>
              <a:t>3 </a:t>
            </a:r>
            <a:r>
              <a:rPr lang="zh-CN" altLang="en-US" dirty="0"/>
              <a:t>在</a:t>
            </a:r>
            <a:r>
              <a:rPr lang="en-US" altLang="zh-CN" dirty="0"/>
              <a:t>Device File Explorer </a:t>
            </a:r>
            <a:r>
              <a:rPr lang="zh-CN" altLang="en-US" dirty="0"/>
              <a:t>中查看文件</a:t>
            </a:r>
          </a:p>
        </p:txBody>
      </p:sp>
      <p:sp>
        <p:nvSpPr>
          <p:cNvPr id="47107" name="TextBox 108">
            <a:extLst>
              <a:ext uri="{FF2B5EF4-FFF2-40B4-BE49-F238E27FC236}">
                <a16:creationId xmlns:a16="http://schemas.microsoft.com/office/drawing/2014/main" id="{A5D7D895-7259-4909-8468-F91FAB3DA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233363"/>
            <a:ext cx="24034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8.4 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文件存储实例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7108" name="图片 1" descr="QQ截图20171028212454">
            <a:extLst>
              <a:ext uri="{FF2B5EF4-FFF2-40B4-BE49-F238E27FC236}">
                <a16:creationId xmlns:a16="http://schemas.microsoft.com/office/drawing/2014/main" id="{2C470334-D527-4A30-99DD-4117CCF8E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650" y="665163"/>
            <a:ext cx="2362200" cy="420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图片 4" descr="2457331_082944614000_2.jpg">
            <a:extLst>
              <a:ext uri="{FF2B5EF4-FFF2-40B4-BE49-F238E27FC236}">
                <a16:creationId xmlns:a16="http://schemas.microsoft.com/office/drawing/2014/main" id="{AC4791E5-1A78-4D7F-9522-3592AFFFA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6075"/>
            <a:ext cx="6750050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1" name="TextBox 56">
            <a:extLst>
              <a:ext uri="{FF2B5EF4-FFF2-40B4-BE49-F238E27FC236}">
                <a16:creationId xmlns:a16="http://schemas.microsoft.com/office/drawing/2014/main" id="{56630CAB-AF6B-42D5-AA1F-AE4485DE82FB}"/>
              </a:ext>
            </a:extLst>
          </p:cNvPr>
          <p:cNvSpPr>
            <a:spLocks noChangeArrowheads="1"/>
          </p:cNvSpPr>
          <p:nvPr/>
        </p:nvSpPr>
        <p:spPr bwMode="auto">
          <a:xfrm rot="-240000">
            <a:off x="3873500" y="2230438"/>
            <a:ext cx="32131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0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END</a:t>
            </a:r>
            <a:r>
              <a:rPr lang="zh-CN" altLang="en-US" sz="40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！</a:t>
            </a:r>
            <a:endParaRPr lang="en-US" altLang="zh-CN" sz="40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ldLvl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2">
            <a:extLst>
              <a:ext uri="{FF2B5EF4-FFF2-40B4-BE49-F238E27FC236}">
                <a16:creationId xmlns:a16="http://schemas.microsoft.com/office/drawing/2014/main" id="{E29161E9-93FD-4A87-A20F-24CEB34A8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384175"/>
            <a:ext cx="360362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0" name="TextBox 108">
            <a:extLst>
              <a:ext uri="{FF2B5EF4-FFF2-40B4-BE49-F238E27FC236}">
                <a16:creationId xmlns:a16="http://schemas.microsoft.com/office/drawing/2014/main" id="{E59FB065-04CB-4C4A-99E6-B9655DCD0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258763"/>
            <a:ext cx="29829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8.1 SharedPreference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存储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291" name="矩形 3">
            <a:extLst>
              <a:ext uri="{FF2B5EF4-FFF2-40B4-BE49-F238E27FC236}">
                <a16:creationId xmlns:a16="http://schemas.microsoft.com/office/drawing/2014/main" id="{E7A621FD-D85B-4D26-96C2-E6ECC4B6B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13" y="1060450"/>
            <a:ext cx="8745537" cy="23891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rgbClr val="3D3F41"/>
              </a:buClr>
              <a:buFont typeface="Wingdings" panose="05000000000000000000" pitchFamily="2" charset="2"/>
              <a:buChar char="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配置信息通常不多，不建议采用数据库的存储方式。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rgbClr val="3D3F41"/>
              </a:buClr>
              <a:buFont typeface="Wingdings" panose="05000000000000000000" pitchFamily="2" charset="2"/>
              <a:buChar char=""/>
            </a:pP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rgbClr val="3D3F41"/>
              </a:buClr>
              <a:buFont typeface="Wingdings" panose="05000000000000000000" pitchFamily="2" charset="2"/>
              <a:buChar char="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键值对（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key-value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）存储至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xml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文件。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rgbClr val="3D3F41"/>
              </a:buClr>
              <a:buFont typeface="Wingdings" panose="05000000000000000000" pitchFamily="2" charset="2"/>
              <a:buChar char=""/>
            </a:pP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rgbClr val="3D3F41"/>
              </a:buClr>
              <a:buFont typeface="Wingdings" panose="05000000000000000000" pitchFamily="2" charset="2"/>
              <a:buChar char=""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xml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文件保存于</a:t>
            </a:r>
            <a:r>
              <a:rPr lang="en-US" altLang="zh-CN" u="sng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/data/data/</a:t>
            </a:r>
            <a:r>
              <a:rPr lang="zh-CN" altLang="en-US" u="sng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程序包名（</a:t>
            </a:r>
            <a:r>
              <a:rPr lang="en-US" altLang="zh-CN" u="sng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package </a:t>
            </a:r>
            <a:r>
              <a:rPr lang="en-US" altLang="zh-CN" u="sng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nam</a:t>
            </a:r>
            <a:r>
              <a:rPr lang="en-US" altLang="zh-CN" u="sng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)/</a:t>
            </a:r>
            <a:r>
              <a:rPr lang="en-US" altLang="zh-CN" u="sng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shared_prefs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2">
            <a:extLst>
              <a:ext uri="{FF2B5EF4-FFF2-40B4-BE49-F238E27FC236}">
                <a16:creationId xmlns:a16="http://schemas.microsoft.com/office/drawing/2014/main" id="{5712D5CE-808E-472C-A5C7-F05C8ED50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376238"/>
            <a:ext cx="36036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4" name="矩形 1">
            <a:extLst>
              <a:ext uri="{FF2B5EF4-FFF2-40B4-BE49-F238E27FC236}">
                <a16:creationId xmlns:a16="http://schemas.microsoft.com/office/drawing/2014/main" id="{FD7A5CB0-C714-4827-80D0-B01FF6E81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19" y="1347665"/>
            <a:ext cx="8416925" cy="26765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r>
              <a:rPr lang="zh-CN" altLang="en-US" sz="1400" dirty="0">
                <a:solidFill>
                  <a:srgbClr val="000000"/>
                </a:solidFill>
                <a:sym typeface="Arial" panose="020B0604020202020204" pitchFamily="34" charset="0"/>
              </a:rPr>
              <a:t>案例：使用</a:t>
            </a:r>
            <a:r>
              <a:rPr lang="en-US" altLang="zh-CN" sz="1400" dirty="0" err="1">
                <a:solidFill>
                  <a:srgbClr val="000000"/>
                </a:solidFill>
                <a:sym typeface="Arial" panose="020B0604020202020204" pitchFamily="34" charset="0"/>
              </a:rPr>
              <a:t>SharedPreferences</a:t>
            </a:r>
            <a:r>
              <a:rPr lang="zh-CN" altLang="en-US" sz="1400" dirty="0">
                <a:solidFill>
                  <a:srgbClr val="000000"/>
                </a:solidFill>
                <a:sym typeface="Arial" panose="020B0604020202020204" pitchFamily="34" charset="0"/>
              </a:rPr>
              <a:t>存储基本数据类型</a:t>
            </a:r>
          </a:p>
          <a:p>
            <a:endParaRPr lang="zh-CN" altLang="en-US" sz="1400" dirty="0">
              <a:solidFill>
                <a:srgbClr val="000000"/>
              </a:solidFill>
              <a:sym typeface="Arial" panose="020B0604020202020204" pitchFamily="34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sym typeface="Arial" panose="020B0604020202020204" pitchFamily="34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sym typeface="Arial" panose="020B0604020202020204" pitchFamily="34" charset="0"/>
              </a:rPr>
              <a:t>SharedPreferences</a:t>
            </a:r>
            <a:r>
              <a:rPr lang="en-US" altLang="zh-CN" sz="1400" dirty="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sym typeface="Arial" panose="020B0604020202020204" pitchFamily="34" charset="0"/>
              </a:rPr>
              <a:t>sharedPreferences</a:t>
            </a:r>
            <a:r>
              <a:rPr lang="en-US" altLang="zh-CN" sz="1400" dirty="0">
                <a:solidFill>
                  <a:srgbClr val="000000"/>
                </a:solidFill>
                <a:sym typeface="Arial" panose="020B0604020202020204" pitchFamily="34" charset="0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sym typeface="Arial" panose="020B0604020202020204" pitchFamily="34" charset="0"/>
              </a:rPr>
              <a:t>getSharedPreferences</a:t>
            </a:r>
            <a:r>
              <a:rPr lang="en-US" altLang="zh-CN" sz="1400" dirty="0">
                <a:solidFill>
                  <a:srgbClr val="000000"/>
                </a:solidFill>
                <a:sym typeface="Arial" panose="020B0604020202020204" pitchFamily="34" charset="0"/>
              </a:rPr>
              <a:t>("type", </a:t>
            </a:r>
            <a:r>
              <a:rPr lang="en-US" altLang="zh-CN" sz="1400" dirty="0" err="1">
                <a:solidFill>
                  <a:srgbClr val="000000"/>
                </a:solidFill>
                <a:sym typeface="Arial" panose="020B0604020202020204" pitchFamily="34" charset="0"/>
              </a:rPr>
              <a:t>Context.</a:t>
            </a:r>
            <a:r>
              <a:rPr lang="en-US" altLang="zh-CN" sz="1400" i="1" dirty="0" err="1">
                <a:solidFill>
                  <a:srgbClr val="000000"/>
                </a:solidFill>
                <a:sym typeface="Arial" panose="020B0604020202020204" pitchFamily="34" charset="0"/>
              </a:rPr>
              <a:t>MODE_APPEND</a:t>
            </a:r>
            <a:r>
              <a:rPr lang="en-US" altLang="zh-CN" sz="1400" dirty="0">
                <a:solidFill>
                  <a:srgbClr val="000000"/>
                </a:solidFill>
                <a:sym typeface="Arial" panose="020B0604020202020204" pitchFamily="34" charset="0"/>
              </a:rPr>
              <a:t>);</a:t>
            </a:r>
            <a:endParaRPr lang="zh-CN" altLang="en-US" sz="1400" dirty="0">
              <a:solidFill>
                <a:srgbClr val="000000"/>
              </a:solidFill>
              <a:sym typeface="Arial" panose="020B0604020202020204" pitchFamily="34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sym typeface="Arial" panose="020B0604020202020204" pitchFamily="34" charset="0"/>
              </a:rPr>
              <a:t>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sym typeface="Arial" panose="020B0604020202020204" pitchFamily="34" charset="0"/>
              </a:rPr>
              <a:t>        Editor </a:t>
            </a:r>
            <a:r>
              <a:rPr lang="en-US" altLang="zh-CN" sz="1400" dirty="0" err="1">
                <a:solidFill>
                  <a:srgbClr val="000000"/>
                </a:solidFill>
                <a:sym typeface="Arial" panose="020B0604020202020204" pitchFamily="34" charset="0"/>
              </a:rPr>
              <a:t>editor</a:t>
            </a:r>
            <a:r>
              <a:rPr lang="en-US" altLang="zh-CN" sz="1400" dirty="0">
                <a:solidFill>
                  <a:srgbClr val="000000"/>
                </a:solidFill>
                <a:sym typeface="Arial" panose="020B0604020202020204" pitchFamily="34" charset="0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sym typeface="Arial" panose="020B0604020202020204" pitchFamily="34" charset="0"/>
              </a:rPr>
              <a:t>sharedPreferences.edit</a:t>
            </a:r>
            <a:r>
              <a:rPr lang="en-US" altLang="zh-CN" sz="1400" dirty="0">
                <a:solidFill>
                  <a:srgbClr val="000000"/>
                </a:solidFill>
                <a:sym typeface="Arial" panose="020B0604020202020204" pitchFamily="34" charset="0"/>
              </a:rPr>
              <a:t>();</a:t>
            </a:r>
            <a:endParaRPr lang="zh-CN" altLang="en-US" sz="1400" dirty="0">
              <a:solidFill>
                <a:srgbClr val="000000"/>
              </a:solidFill>
              <a:sym typeface="Arial" panose="020B0604020202020204" pitchFamily="34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sym typeface="Arial" panose="020B0604020202020204" pitchFamily="34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sym typeface="Arial" panose="020B0604020202020204" pitchFamily="34" charset="0"/>
              </a:rPr>
              <a:t>editor.</a:t>
            </a:r>
            <a:r>
              <a:rPr lang="en-US" altLang="zh-CN" sz="1400" b="1" dirty="0" err="1">
                <a:solidFill>
                  <a:srgbClr val="0070C0"/>
                </a:solidFill>
                <a:sym typeface="Arial" panose="020B0604020202020204" pitchFamily="34" charset="0"/>
              </a:rPr>
              <a:t>putString</a:t>
            </a:r>
            <a:r>
              <a:rPr lang="en-US" altLang="zh-CN" sz="1400" dirty="0">
                <a:solidFill>
                  <a:srgbClr val="000000"/>
                </a:solidFill>
                <a:sym typeface="Arial" panose="020B0604020202020204" pitchFamily="34" charset="0"/>
              </a:rPr>
              <a:t>("String", "words");	// String</a:t>
            </a:r>
            <a:r>
              <a:rPr lang="zh-CN" altLang="en-US" sz="1400" dirty="0">
                <a:solidFill>
                  <a:srgbClr val="000000"/>
                </a:solidFill>
                <a:sym typeface="Arial" panose="020B0604020202020204" pitchFamily="34" charset="0"/>
              </a:rPr>
              <a:t>字符串型</a:t>
            </a:r>
          </a:p>
          <a:p>
            <a:r>
              <a:rPr lang="en-US" altLang="zh-CN" sz="1400" dirty="0">
                <a:solidFill>
                  <a:srgbClr val="000000"/>
                </a:solidFill>
                <a:sym typeface="Arial" panose="020B0604020202020204" pitchFamily="34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sym typeface="Arial" panose="020B0604020202020204" pitchFamily="34" charset="0"/>
              </a:rPr>
              <a:t>editor.</a:t>
            </a:r>
            <a:r>
              <a:rPr lang="en-US" altLang="zh-CN" sz="1400" b="1" dirty="0" err="1">
                <a:solidFill>
                  <a:srgbClr val="0070C0"/>
                </a:solidFill>
                <a:sym typeface="Arial" panose="020B0604020202020204" pitchFamily="34" charset="0"/>
              </a:rPr>
              <a:t>putBoolean</a:t>
            </a:r>
            <a:r>
              <a:rPr lang="en-US" altLang="zh-CN" sz="1400" dirty="0">
                <a:solidFill>
                  <a:srgbClr val="000000"/>
                </a:solidFill>
                <a:sym typeface="Arial" panose="020B0604020202020204" pitchFamily="34" charset="0"/>
              </a:rPr>
              <a:t>("Boolean", </a:t>
            </a:r>
            <a:r>
              <a:rPr lang="en-US" altLang="zh-CN" sz="1400" b="1" dirty="0">
                <a:solidFill>
                  <a:srgbClr val="000000"/>
                </a:solidFill>
                <a:sym typeface="Arial" panose="020B0604020202020204" pitchFamily="34" charset="0"/>
              </a:rPr>
              <a:t>true</a:t>
            </a:r>
            <a:r>
              <a:rPr lang="en-US" altLang="zh-CN" sz="1400" dirty="0">
                <a:solidFill>
                  <a:srgbClr val="000000"/>
                </a:solidFill>
                <a:sym typeface="Arial" panose="020B0604020202020204" pitchFamily="34" charset="0"/>
              </a:rPr>
              <a:t>); 	// Boolean</a:t>
            </a:r>
            <a:r>
              <a:rPr lang="zh-CN" altLang="en-US" sz="1400" dirty="0">
                <a:solidFill>
                  <a:srgbClr val="000000"/>
                </a:solidFill>
                <a:sym typeface="Arial" panose="020B0604020202020204" pitchFamily="34" charset="0"/>
              </a:rPr>
              <a:t>布尔型</a:t>
            </a:r>
          </a:p>
          <a:p>
            <a:r>
              <a:rPr lang="en-US" altLang="zh-CN" sz="1400" dirty="0">
                <a:solidFill>
                  <a:srgbClr val="000000"/>
                </a:solidFill>
                <a:sym typeface="Arial" panose="020B0604020202020204" pitchFamily="34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sym typeface="Arial" panose="020B0604020202020204" pitchFamily="34" charset="0"/>
              </a:rPr>
              <a:t>editor.</a:t>
            </a:r>
            <a:r>
              <a:rPr lang="en-US" altLang="zh-CN" sz="1400" b="1" dirty="0" err="1">
                <a:solidFill>
                  <a:srgbClr val="0070C0"/>
                </a:solidFill>
                <a:sym typeface="Arial" panose="020B0604020202020204" pitchFamily="34" charset="0"/>
              </a:rPr>
              <a:t>putInt</a:t>
            </a:r>
            <a:r>
              <a:rPr lang="en-US" altLang="zh-CN" sz="1400" dirty="0">
                <a:solidFill>
                  <a:srgbClr val="000000"/>
                </a:solidFill>
                <a:sym typeface="Arial" panose="020B0604020202020204" pitchFamily="34" charset="0"/>
              </a:rPr>
              <a:t>("Integer", 1); 		// Integer</a:t>
            </a:r>
            <a:r>
              <a:rPr lang="zh-CN" altLang="en-US" sz="1400" dirty="0">
                <a:solidFill>
                  <a:srgbClr val="000000"/>
                </a:solidFill>
                <a:sym typeface="Arial" panose="020B0604020202020204" pitchFamily="34" charset="0"/>
              </a:rPr>
              <a:t>整型</a:t>
            </a:r>
          </a:p>
          <a:p>
            <a:r>
              <a:rPr lang="en-US" altLang="zh-CN" sz="1400" dirty="0">
                <a:solidFill>
                  <a:srgbClr val="000000"/>
                </a:solidFill>
                <a:sym typeface="Arial" panose="020B0604020202020204" pitchFamily="34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sym typeface="Arial" panose="020B0604020202020204" pitchFamily="34" charset="0"/>
              </a:rPr>
              <a:t>editor.</a:t>
            </a:r>
            <a:r>
              <a:rPr lang="en-US" altLang="zh-CN" sz="1400" b="1" dirty="0" err="1">
                <a:solidFill>
                  <a:srgbClr val="0070C0"/>
                </a:solidFill>
                <a:sym typeface="Arial" panose="020B0604020202020204" pitchFamily="34" charset="0"/>
              </a:rPr>
              <a:t>putLong</a:t>
            </a:r>
            <a:r>
              <a:rPr lang="en-US" altLang="zh-CN" sz="1400" dirty="0">
                <a:solidFill>
                  <a:srgbClr val="000000"/>
                </a:solidFill>
                <a:sym typeface="Arial" panose="020B0604020202020204" pitchFamily="34" charset="0"/>
              </a:rPr>
              <a:t>("Long", 1000000); 	// Long</a:t>
            </a:r>
            <a:r>
              <a:rPr lang="zh-CN" altLang="en-US" sz="1400" dirty="0">
                <a:solidFill>
                  <a:srgbClr val="000000"/>
                </a:solidFill>
                <a:sym typeface="Arial" panose="020B0604020202020204" pitchFamily="34" charset="0"/>
              </a:rPr>
              <a:t>长整型</a:t>
            </a:r>
          </a:p>
          <a:p>
            <a:r>
              <a:rPr lang="en-US" altLang="zh-CN" sz="1400" dirty="0">
                <a:solidFill>
                  <a:srgbClr val="000000"/>
                </a:solidFill>
                <a:sym typeface="Arial" panose="020B0604020202020204" pitchFamily="34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sym typeface="Arial" panose="020B0604020202020204" pitchFamily="34" charset="0"/>
              </a:rPr>
              <a:t>editor.</a:t>
            </a:r>
            <a:r>
              <a:rPr lang="en-US" altLang="zh-CN" sz="1400" b="1" dirty="0" err="1">
                <a:solidFill>
                  <a:srgbClr val="0070C0"/>
                </a:solidFill>
                <a:sym typeface="Arial" panose="020B0604020202020204" pitchFamily="34" charset="0"/>
              </a:rPr>
              <a:t>putFloat</a:t>
            </a:r>
            <a:r>
              <a:rPr lang="en-US" altLang="zh-CN" sz="1400" dirty="0">
                <a:solidFill>
                  <a:srgbClr val="000000"/>
                </a:solidFill>
                <a:sym typeface="Arial" panose="020B0604020202020204" pitchFamily="34" charset="0"/>
              </a:rPr>
              <a:t>("Float", 3.5f);  	// Float</a:t>
            </a:r>
            <a:r>
              <a:rPr lang="zh-CN" altLang="en-US" sz="1400" dirty="0">
                <a:solidFill>
                  <a:srgbClr val="000000"/>
                </a:solidFill>
                <a:sym typeface="Arial" panose="020B0604020202020204" pitchFamily="34" charset="0"/>
              </a:rPr>
              <a:t>浮点数型</a:t>
            </a:r>
          </a:p>
          <a:p>
            <a:endParaRPr lang="zh-CN" altLang="en-US" sz="1400" dirty="0">
              <a:solidFill>
                <a:srgbClr val="000000"/>
              </a:solidFill>
              <a:sym typeface="Arial" panose="020B0604020202020204" pitchFamily="34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sym typeface="Arial" panose="020B0604020202020204" pitchFamily="34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sym typeface="Arial" panose="020B0604020202020204" pitchFamily="34" charset="0"/>
              </a:rPr>
              <a:t>editor.commit</a:t>
            </a:r>
            <a:r>
              <a:rPr lang="en-US" altLang="zh-CN" sz="1400" dirty="0">
                <a:solidFill>
                  <a:srgbClr val="000000"/>
                </a:solidFill>
                <a:sym typeface="Arial" panose="020B0604020202020204" pitchFamily="34" charset="0"/>
              </a:rPr>
              <a:t>(); </a:t>
            </a:r>
            <a:endParaRPr lang="zh-CN" altLang="en-US" sz="1400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3315" name="TextBox 108">
            <a:extLst>
              <a:ext uri="{FF2B5EF4-FFF2-40B4-BE49-F238E27FC236}">
                <a16:creationId xmlns:a16="http://schemas.microsoft.com/office/drawing/2014/main" id="{9C4F83E8-40C4-4950-B93E-21C0E4C2A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233363"/>
            <a:ext cx="29829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8.1 SharedPreference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存储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2">
            <a:extLst>
              <a:ext uri="{FF2B5EF4-FFF2-40B4-BE49-F238E27FC236}">
                <a16:creationId xmlns:a16="http://schemas.microsoft.com/office/drawing/2014/main" id="{BD16A590-0091-4340-A1F5-187F1FC10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376238"/>
            <a:ext cx="36036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矩形 1">
            <a:extLst>
              <a:ext uri="{FF2B5EF4-FFF2-40B4-BE49-F238E27FC236}">
                <a16:creationId xmlns:a16="http://schemas.microsoft.com/office/drawing/2014/main" id="{70A0057E-E260-4973-BEA7-BB5788637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697" y="1017587"/>
            <a:ext cx="7561262" cy="3108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dirty="0">
                <a:solidFill>
                  <a:srgbClr val="000000"/>
                </a:solidFill>
                <a:sym typeface="Arial" panose="020B0604020202020204" pitchFamily="34" charset="0"/>
              </a:rPr>
              <a:t>生成的</a:t>
            </a:r>
            <a:r>
              <a:rPr lang="en-US" altLang="zh-CN" sz="1400" dirty="0" err="1">
                <a:solidFill>
                  <a:srgbClr val="000000"/>
                </a:solidFill>
                <a:sym typeface="Arial" panose="020B0604020202020204" pitchFamily="34" charset="0"/>
              </a:rPr>
              <a:t>SharedPreferences</a:t>
            </a:r>
            <a:r>
              <a:rPr lang="zh-CN" altLang="en-US" sz="1400" dirty="0">
                <a:solidFill>
                  <a:srgbClr val="000000"/>
                </a:solidFill>
                <a:sym typeface="Arial" panose="020B0604020202020204" pitchFamily="34" charset="0"/>
              </a:rPr>
              <a:t>文件名为</a:t>
            </a:r>
            <a:r>
              <a:rPr lang="en-US" altLang="zh-CN" sz="1400" dirty="0">
                <a:solidFill>
                  <a:srgbClr val="000000"/>
                </a:solidFill>
                <a:sym typeface="Arial" panose="020B0604020202020204" pitchFamily="34" charset="0"/>
              </a:rPr>
              <a:t>type.xml</a:t>
            </a:r>
            <a:r>
              <a:rPr lang="zh-CN" altLang="en-US" sz="1400" dirty="0">
                <a:solidFill>
                  <a:srgbClr val="000000"/>
                </a:solidFill>
                <a:sym typeface="Arial" panose="020B0604020202020204" pitchFamily="34" charset="0"/>
              </a:rPr>
              <a:t>，保存在</a:t>
            </a:r>
            <a:r>
              <a:rPr lang="zh-CN" altLang="en-US" sz="1400" b="1" u="sng" dirty="0">
                <a:solidFill>
                  <a:srgbClr val="0070C0"/>
                </a:solidFill>
                <a:sym typeface="Arial" panose="020B0604020202020204" pitchFamily="34" charset="0"/>
              </a:rPr>
              <a:t>应用程序文件夹</a:t>
            </a:r>
            <a:r>
              <a:rPr lang="zh-CN" altLang="en-US" sz="1400" dirty="0">
                <a:solidFill>
                  <a:srgbClr val="000000"/>
                </a:solidFill>
                <a:sym typeface="Arial" panose="020B0604020202020204" pitchFamily="34" charset="0"/>
              </a:rPr>
              <a:t>下的</a:t>
            </a:r>
            <a:r>
              <a:rPr lang="zh-CN" altLang="en-US" sz="1400" b="1" u="sng" dirty="0">
                <a:solidFill>
                  <a:srgbClr val="0070C0"/>
                </a:solidFill>
                <a:sym typeface="Arial" panose="020B0604020202020204" pitchFamily="34" charset="0"/>
              </a:rPr>
              <a:t>shared_prefs </a:t>
            </a:r>
            <a:r>
              <a:rPr lang="zh-CN" altLang="en-US" sz="1400" dirty="0">
                <a:solidFill>
                  <a:srgbClr val="000000"/>
                </a:solidFill>
                <a:sym typeface="Arial" panose="020B0604020202020204" pitchFamily="34" charset="0"/>
              </a:rPr>
              <a:t>。</a:t>
            </a:r>
          </a:p>
          <a:p>
            <a:endParaRPr lang="zh-CN" altLang="en-US" sz="1400" dirty="0">
              <a:solidFill>
                <a:srgbClr val="000000"/>
              </a:solidFill>
              <a:sym typeface="Arial" panose="020B0604020202020204" pitchFamily="34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sym typeface="Arial" panose="020B0604020202020204" pitchFamily="34" charset="0"/>
              </a:rPr>
              <a:t>从</a:t>
            </a:r>
            <a:r>
              <a:rPr lang="en-US" altLang="zh-CN" sz="1400" dirty="0">
                <a:solidFill>
                  <a:srgbClr val="000000"/>
                </a:solidFill>
                <a:sym typeface="Arial" panose="020B0604020202020204" pitchFamily="34" charset="0"/>
              </a:rPr>
              <a:t>type.xml</a:t>
            </a:r>
            <a:r>
              <a:rPr lang="zh-CN" altLang="en-US" sz="1400" dirty="0">
                <a:solidFill>
                  <a:srgbClr val="000000"/>
                </a:solidFill>
                <a:sym typeface="Arial" panose="020B0604020202020204" pitchFamily="34" charset="0"/>
              </a:rPr>
              <a:t>文件中可以看到这些存储数据的呈现方式如下：</a:t>
            </a:r>
            <a:endParaRPr lang="en-US" altLang="zh-CN" sz="1400" dirty="0">
              <a:solidFill>
                <a:srgbClr val="000000"/>
              </a:solidFill>
              <a:sym typeface="Arial" panose="020B0604020202020204" pitchFamily="34" charset="0"/>
            </a:endParaRPr>
          </a:p>
          <a:p>
            <a:endParaRPr lang="zh-CN" altLang="en-US" sz="1400" dirty="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lvl="1"/>
            <a:r>
              <a:rPr lang="zh-CN" altLang="en-US" sz="1400" dirty="0">
                <a:solidFill>
                  <a:srgbClr val="000000"/>
                </a:solidFill>
                <a:sym typeface="Arial" panose="020B0604020202020204" pitchFamily="34" charset="0"/>
              </a:rPr>
              <a:t>案例：</a:t>
            </a:r>
            <a:r>
              <a:rPr lang="en-US" altLang="zh-CN" sz="1400" dirty="0" err="1">
                <a:solidFill>
                  <a:srgbClr val="000000"/>
                </a:solidFill>
                <a:sym typeface="Arial" panose="020B0604020202020204" pitchFamily="34" charset="0"/>
              </a:rPr>
              <a:t>SharedPreferences</a:t>
            </a:r>
            <a:r>
              <a:rPr lang="zh-CN" altLang="en-US" sz="1400" dirty="0">
                <a:solidFill>
                  <a:srgbClr val="000000"/>
                </a:solidFill>
                <a:sym typeface="Arial" panose="020B0604020202020204" pitchFamily="34" charset="0"/>
              </a:rPr>
              <a:t>数据类型结构</a:t>
            </a:r>
            <a:r>
              <a:rPr lang="en-US" altLang="zh-CN" sz="1400" dirty="0">
                <a:solidFill>
                  <a:srgbClr val="000000"/>
                </a:solidFill>
                <a:sym typeface="Arial" panose="020B0604020202020204" pitchFamily="34" charset="0"/>
              </a:rPr>
              <a:t>——type.xml</a:t>
            </a:r>
            <a:r>
              <a:rPr lang="zh-CN" altLang="en-US" sz="1400" dirty="0">
                <a:solidFill>
                  <a:srgbClr val="000000"/>
                </a:solidFill>
                <a:sym typeface="Arial" panose="020B0604020202020204" pitchFamily="34" charset="0"/>
              </a:rPr>
              <a:t>内容</a:t>
            </a:r>
          </a:p>
          <a:p>
            <a:pPr lvl="1"/>
            <a:endParaRPr lang="zh-CN" altLang="en-US" sz="1400" dirty="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lvl="1"/>
            <a:r>
              <a:rPr lang="en-US" altLang="zh-CN" sz="1400" dirty="0">
                <a:solidFill>
                  <a:srgbClr val="000000"/>
                </a:solidFill>
                <a:sym typeface="Arial" panose="020B0604020202020204" pitchFamily="34" charset="0"/>
              </a:rPr>
              <a:t>&lt;?xml version='1.0' encoding='utf-8' standalone='yes' ?&gt;</a:t>
            </a:r>
            <a:endParaRPr lang="zh-CN" altLang="en-US" sz="1400" dirty="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lvl="1"/>
            <a:r>
              <a:rPr lang="en-US" altLang="zh-CN" sz="1400" dirty="0">
                <a:solidFill>
                  <a:srgbClr val="000000"/>
                </a:solidFill>
                <a:sym typeface="Arial" panose="020B0604020202020204" pitchFamily="34" charset="0"/>
              </a:rPr>
              <a:t>&lt;map&gt;</a:t>
            </a:r>
            <a:endParaRPr lang="zh-CN" altLang="en-US" sz="1400" dirty="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lvl="2"/>
            <a:r>
              <a:rPr lang="en-US" altLang="zh-CN" sz="1400" dirty="0">
                <a:solidFill>
                  <a:srgbClr val="000000"/>
                </a:solidFill>
                <a:sym typeface="Arial" panose="020B0604020202020204" pitchFamily="34" charset="0"/>
              </a:rPr>
              <a:t>&lt;float name="Float" value="3.5" /&gt;</a:t>
            </a:r>
            <a:endParaRPr lang="zh-CN" altLang="en-US" sz="1400" dirty="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lvl="2"/>
            <a:r>
              <a:rPr lang="en-US" altLang="zh-CN" sz="1400" dirty="0">
                <a:solidFill>
                  <a:srgbClr val="000000"/>
                </a:solidFill>
                <a:sym typeface="Arial" panose="020B0604020202020204" pitchFamily="34" charset="0"/>
              </a:rPr>
              <a:t>&lt;long name="Long" value="1000000" /&gt;</a:t>
            </a:r>
            <a:endParaRPr lang="zh-CN" altLang="en-US" sz="1400" dirty="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lvl="2"/>
            <a:r>
              <a:rPr lang="en-US" altLang="zh-CN" sz="1400" dirty="0">
                <a:solidFill>
                  <a:srgbClr val="000000"/>
                </a:solidFill>
                <a:sym typeface="Arial" panose="020B0604020202020204" pitchFamily="34" charset="0"/>
              </a:rPr>
              <a:t>&lt;</a:t>
            </a:r>
            <a:r>
              <a:rPr lang="en-US" altLang="zh-CN" sz="1400" dirty="0" err="1">
                <a:solidFill>
                  <a:srgbClr val="000000"/>
                </a:solidFill>
                <a:sym typeface="Arial" panose="020B0604020202020204" pitchFamily="34" charset="0"/>
              </a:rPr>
              <a:t>boolean</a:t>
            </a:r>
            <a:r>
              <a:rPr lang="en-US" altLang="zh-CN" sz="1400" dirty="0">
                <a:solidFill>
                  <a:srgbClr val="000000"/>
                </a:solidFill>
                <a:sym typeface="Arial" panose="020B0604020202020204" pitchFamily="34" charset="0"/>
              </a:rPr>
              <a:t> name="</a:t>
            </a:r>
            <a:r>
              <a:rPr lang="en-US" altLang="zh-CN" sz="1400" dirty="0" err="1">
                <a:solidFill>
                  <a:srgbClr val="000000"/>
                </a:solidFill>
                <a:sym typeface="Arial" panose="020B0604020202020204" pitchFamily="34" charset="0"/>
              </a:rPr>
              <a:t>boolean</a:t>
            </a:r>
            <a:r>
              <a:rPr lang="en-US" altLang="zh-CN" sz="1400" dirty="0">
                <a:solidFill>
                  <a:srgbClr val="000000"/>
                </a:solidFill>
                <a:sym typeface="Arial" panose="020B0604020202020204" pitchFamily="34" charset="0"/>
              </a:rPr>
              <a:t>" value="true" /&gt;</a:t>
            </a:r>
            <a:endParaRPr lang="zh-CN" altLang="en-US" sz="1400" dirty="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lvl="2"/>
            <a:r>
              <a:rPr lang="en-US" altLang="zh-CN" sz="1400" dirty="0">
                <a:solidFill>
                  <a:srgbClr val="000000"/>
                </a:solidFill>
                <a:sym typeface="Arial" panose="020B0604020202020204" pitchFamily="34" charset="0"/>
              </a:rPr>
              <a:t>&lt;string name="String"&gt;words&lt;/string&gt;</a:t>
            </a:r>
            <a:endParaRPr lang="zh-CN" altLang="en-US" sz="1400" dirty="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lvl="2"/>
            <a:r>
              <a:rPr lang="en-US" altLang="zh-CN" sz="1400" dirty="0">
                <a:solidFill>
                  <a:srgbClr val="000000"/>
                </a:solidFill>
                <a:sym typeface="Arial" panose="020B0604020202020204" pitchFamily="34" charset="0"/>
              </a:rPr>
              <a:t>&lt;int name="Integer" value="1" /&gt;</a:t>
            </a:r>
            <a:endParaRPr lang="zh-CN" altLang="en-US" sz="1400" dirty="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lvl="1"/>
            <a:r>
              <a:rPr lang="en-US" altLang="zh-CN" sz="1400" dirty="0">
                <a:solidFill>
                  <a:srgbClr val="000000"/>
                </a:solidFill>
                <a:sym typeface="Arial" panose="020B0604020202020204" pitchFamily="34" charset="0"/>
              </a:rPr>
              <a:t>&lt;/map&gt; </a:t>
            </a:r>
            <a:r>
              <a:rPr lang="zh-CN" altLang="en-US" sz="1400" dirty="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</a:p>
        </p:txBody>
      </p:sp>
      <p:sp>
        <p:nvSpPr>
          <p:cNvPr id="14339" name="TextBox 108">
            <a:extLst>
              <a:ext uri="{FF2B5EF4-FFF2-40B4-BE49-F238E27FC236}">
                <a16:creationId xmlns:a16="http://schemas.microsoft.com/office/drawing/2014/main" id="{610D2404-4A58-4129-90FC-DB50A37AD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233363"/>
            <a:ext cx="29829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8.1 SharedPreference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存储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5">
            <a:extLst>
              <a:ext uri="{FF2B5EF4-FFF2-40B4-BE49-F238E27FC236}">
                <a16:creationId xmlns:a16="http://schemas.microsoft.com/office/drawing/2014/main" id="{E0699AFF-89C6-49B2-9E31-E60DF6B6B6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5763" y="182563"/>
            <a:ext cx="7886700" cy="431800"/>
          </a:xfrm>
        </p:spPr>
        <p:txBody>
          <a:bodyPr/>
          <a:lstStyle/>
          <a:p>
            <a:r>
              <a:rPr lang="zh-CN" altLang="en-US"/>
              <a:t>查看存储的数据</a:t>
            </a:r>
          </a:p>
        </p:txBody>
      </p:sp>
      <p:sp>
        <p:nvSpPr>
          <p:cNvPr id="15362" name="文本框 1">
            <a:extLst>
              <a:ext uri="{FF2B5EF4-FFF2-40B4-BE49-F238E27FC236}">
                <a16:creationId xmlns:a16="http://schemas.microsoft.com/office/drawing/2014/main" id="{520B3970-01D2-4885-A0DC-7E2AD7C94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4627563"/>
            <a:ext cx="79168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>
                <a:highlight>
                  <a:srgbClr val="FFFF00"/>
                </a:highlight>
              </a:rPr>
              <a:t>Device File Explorer</a:t>
            </a:r>
            <a:r>
              <a:rPr lang="zh-CN" altLang="en-US" dirty="0"/>
              <a:t>查看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pic>
        <p:nvPicPr>
          <p:cNvPr id="15363" name="图片 1" descr="QQ截图20191205213048">
            <a:extLst>
              <a:ext uri="{FF2B5EF4-FFF2-40B4-BE49-F238E27FC236}">
                <a16:creationId xmlns:a16="http://schemas.microsoft.com/office/drawing/2014/main" id="{BC731B43-FFBE-49BE-B3DD-CF4DCD792A72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777875"/>
            <a:ext cx="7593012" cy="380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5">
            <a:extLst>
              <a:ext uri="{FF2B5EF4-FFF2-40B4-BE49-F238E27FC236}">
                <a16:creationId xmlns:a16="http://schemas.microsoft.com/office/drawing/2014/main" id="{68DD636C-05C9-411D-88EE-80433C990E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5763" y="182563"/>
            <a:ext cx="7886700" cy="431800"/>
          </a:xfrm>
        </p:spPr>
        <p:txBody>
          <a:bodyPr/>
          <a:lstStyle/>
          <a:p>
            <a:r>
              <a:rPr lang="zh-CN" altLang="en-US"/>
              <a:t>导出文件，并查看文件</a:t>
            </a:r>
          </a:p>
        </p:txBody>
      </p:sp>
      <p:pic>
        <p:nvPicPr>
          <p:cNvPr id="16386" name="图片 2" descr="QQ截图20191205213141">
            <a:extLst>
              <a:ext uri="{FF2B5EF4-FFF2-40B4-BE49-F238E27FC236}">
                <a16:creationId xmlns:a16="http://schemas.microsoft.com/office/drawing/2014/main" id="{9098BC6B-AD25-4EB4-84B9-74034F4E2560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1030288"/>
            <a:ext cx="4983163" cy="300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5">
            <a:extLst>
              <a:ext uri="{FF2B5EF4-FFF2-40B4-BE49-F238E27FC236}">
                <a16:creationId xmlns:a16="http://schemas.microsoft.com/office/drawing/2014/main" id="{DC5BEFEE-EEF6-491B-B849-165278A478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5763" y="182563"/>
            <a:ext cx="7886700" cy="431800"/>
          </a:xfrm>
        </p:spPr>
        <p:txBody>
          <a:bodyPr/>
          <a:lstStyle/>
          <a:p>
            <a:r>
              <a:rPr lang="zh-CN" altLang="en-US"/>
              <a:t>导出并查看文件</a:t>
            </a:r>
          </a:p>
        </p:txBody>
      </p:sp>
      <p:pic>
        <p:nvPicPr>
          <p:cNvPr id="17410" name="图片 2" descr="TIM截图20171022214824">
            <a:extLst>
              <a:ext uri="{FF2B5EF4-FFF2-40B4-BE49-F238E27FC236}">
                <a16:creationId xmlns:a16="http://schemas.microsoft.com/office/drawing/2014/main" id="{A3EAA5EF-8118-4300-A64E-087FD88B1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774700"/>
            <a:ext cx="6524625" cy="230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0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0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462390804"/>
  <p:tag name="KSO_WM_UNIT_PLACING_PICTURE_USER_VIEWPORT" val="{&quot;height&quot;:7941,&quot;width&quot;:15840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0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462393796"/>
  <p:tag name="KSO_WM_UNIT_PLACING_PICTURE_USER_VIEWPORT" val="{&quot;height&quot;:3428,&quot;width&quot;:5687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0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0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0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0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9*i*3"/>
  <p:tag name="KSO_WM_TEMPLATE_CATEGORY" val="custom"/>
  <p:tag name="KSO_WM_TEMPLATE_INDEX" val="11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0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0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9*i*4"/>
  <p:tag name="KSO_WM_TEMPLATE_CATEGORY" val="custom"/>
  <p:tag name="KSO_WM_TEMPLATE_INDEX" val="11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9*i*5"/>
  <p:tag name="KSO_WM_TEMPLATE_CATEGORY" val="custom"/>
  <p:tag name="KSO_WM_TEMPLATE_INDEX" val="11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heme/theme1.xml><?xml version="1.0" encoding="utf-8"?>
<a:theme xmlns:a="http://schemas.openxmlformats.org/drawingml/2006/main" name="A000120140530A11PPBG">
  <a:themeElements>
    <a:clrScheme name="116">
      <a:dk1>
        <a:srgbClr val="494B4D"/>
      </a:dk1>
      <a:lt1>
        <a:srgbClr val="FFFFFF"/>
      </a:lt1>
      <a:dk2>
        <a:srgbClr val="3D3F41"/>
      </a:dk2>
      <a:lt2>
        <a:srgbClr val="FFFFFF"/>
      </a:lt2>
      <a:accent1>
        <a:srgbClr val="BB4A27"/>
      </a:accent1>
      <a:accent2>
        <a:srgbClr val="C68F2C"/>
      </a:accent2>
      <a:accent3>
        <a:srgbClr val="DCD834"/>
      </a:accent3>
      <a:accent4>
        <a:srgbClr val="8F2578"/>
      </a:accent4>
      <a:accent5>
        <a:srgbClr val="F69582"/>
      </a:accent5>
      <a:accent6>
        <a:srgbClr val="9FBE3C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Pages>0</Pages>
  <Words>1912</Words>
  <Characters>0</Characters>
  <Application>Microsoft Office PowerPoint</Application>
  <DocSecurity>0</DocSecurity>
  <PresentationFormat>全屏显示(16:9)</PresentationFormat>
  <Lines>0</Lines>
  <Paragraphs>275</Paragraphs>
  <Slides>38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6" baseType="lpstr">
      <vt:lpstr>黑体</vt:lpstr>
      <vt:lpstr>宋体</vt:lpstr>
      <vt:lpstr>微软雅黑</vt:lpstr>
      <vt:lpstr>Arial</vt:lpstr>
      <vt:lpstr>Calibri</vt:lpstr>
      <vt:lpstr>Times New Roman</vt:lpstr>
      <vt:lpstr>Wingdings</vt:lpstr>
      <vt:lpstr>A000120140530A11PPBG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查看存储的数据</vt:lpstr>
      <vt:lpstr>导出文件，并查看文件</vt:lpstr>
      <vt:lpstr>导出并查看文件</vt:lpstr>
      <vt:lpstr>PowerPoint 演示文稿</vt:lpstr>
      <vt:lpstr>PowerPoint 演示文稿</vt:lpstr>
      <vt:lpstr>PowerPoint 演示文稿</vt:lpstr>
      <vt:lpstr>PowerPoint 演示文稿</vt:lpstr>
      <vt:lpstr>实例</vt:lpstr>
      <vt:lpstr>PowerPoint 演示文稿</vt:lpstr>
      <vt:lpstr>PowerPoint 演示文稿</vt:lpstr>
      <vt:lpstr>PowerPoint 演示文稿</vt:lpstr>
      <vt:lpstr>8.2.2 SQLite使用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Uri工具：UriMacher &amp; ContentUris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严谨实用2015</dc:title>
  <dc:subject/>
  <dc:creator>Windows 用户</dc:creator>
  <cp:keywords/>
  <dc:description/>
  <cp:lastModifiedBy>David yonggang</cp:lastModifiedBy>
  <cp:revision>186</cp:revision>
  <dcterms:created xsi:type="dcterms:W3CDTF">2014-09-01T11:16:00Z</dcterms:created>
  <dcterms:modified xsi:type="dcterms:W3CDTF">2020-12-07T10:11:59Z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