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458" r:id="rId5"/>
    <p:sldId id="363" r:id="rId6"/>
    <p:sldId id="487" r:id="rId7"/>
    <p:sldId id="490" r:id="rId8"/>
    <p:sldId id="488" r:id="rId9"/>
    <p:sldId id="475" r:id="rId10"/>
    <p:sldId id="476" r:id="rId11"/>
    <p:sldId id="503" r:id="rId12"/>
    <p:sldId id="505" r:id="rId13"/>
    <p:sldId id="504" r:id="rId14"/>
    <p:sldId id="506" r:id="rId15"/>
    <p:sldId id="507" r:id="rId16"/>
    <p:sldId id="508" r:id="rId17"/>
    <p:sldId id="509" r:id="rId18"/>
    <p:sldId id="510" r:id="rId19"/>
    <p:sldId id="511" r:id="rId20"/>
    <p:sldId id="485" r:id="rId21"/>
    <p:sldId id="477" r:id="rId22"/>
    <p:sldId id="478" r:id="rId23"/>
    <p:sldId id="512" r:id="rId24"/>
    <p:sldId id="479" r:id="rId25"/>
    <p:sldId id="480" r:id="rId26"/>
    <p:sldId id="481" r:id="rId27"/>
    <p:sldId id="482" r:id="rId28"/>
    <p:sldId id="483" r:id="rId29"/>
    <p:sldId id="294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E90BE"/>
    <a:srgbClr val="000000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7F4A947-B69F-46AB-892A-142D315848C8}" type="datetimeFigureOut">
              <a:rPr lang="zh-CN" altLang="en-US"/>
            </a:fld>
            <a:endParaRPr lang="zh-CN" altLang="en-US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83E334D-46F8-45F3-B6BE-0AF34D2B19E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F7F2611-C724-48A1-BECF-A704042F5F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E627E40-5501-4781-B37A-B98FC36222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3D060AB-6667-49FA-B756-E37AB692A8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EF79C5F-9183-4BF5-861D-A7D747B525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CDEBE0-6185-4865-A600-854846BA6E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0B1D630-95F0-4012-815E-E77268B054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7DF00CB-2645-4A49-BF34-72982A8290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E743B7D-2F1C-4F14-B314-72B4BFF3A3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A38A4A7-1C33-410D-A0D1-569EEFC7EB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E498651-47B6-4472-B170-3D8E86A24F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003C402-6E27-4EE3-ADC3-73747CD6AC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4FF1D5-5AF2-4C15-9113-8F96E8F2FA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20A9A8B-28DF-4190-884A-5EC892AAE4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65515ED-BFE0-43E8-A792-F3EC99304E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32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3D4C60F-50B8-46EF-B09F-113CFFDC21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2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6540450-3983-4D3F-919E-27ADD0A43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73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3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61D605C-3085-45DE-AB9D-29E5D2C56F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3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F3AA09F-AAC2-4324-A623-5DA6CD63FA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8CAA9FD-C3C5-4390-9C3F-CEB5F9547F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94330AD-F02A-413B-BA8B-217F001D7C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C65159F-64FF-4C5B-B5D1-0E87214D4C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A10767-C5DE-44DA-ABCB-1A636CDDC7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AB28DAB-9E36-44B2-BD2D-E7ED36F1D0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1995BED-481C-400F-9A54-C097AA2F9C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C8CA72-291A-4BBC-9776-BD0E5E1910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584E0-BBAD-4866-85BE-6F905F8867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6205-02EB-437C-8EC6-2E19F68566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07739-6820-42C7-8F8F-8F53C47819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515D7-A921-4D6B-8114-19F114FE5A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B1773-2733-49F9-B461-D40FF75BBD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FA527-A196-40EA-BEA4-ABDBEA4315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23D92-F4D0-4BEC-92D6-C9A828F757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929FE-8AD3-45A0-8B12-EE1B9C0311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3C0FA-45A9-4D46-A3EB-676320C582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0883B-3787-480B-817A-43D60692C3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1236C-FC32-485A-A6EE-6027356589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3CD7F-C41D-4FDE-B0A9-FAA91CAA72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CAA7A-74B8-4858-BFDA-E925E3F613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6DC57-EFD2-4B1D-9ACC-BB4228D4BF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6951B-7CE2-41DC-BD03-6540CCDCF3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65B0-1F99-4B95-9A18-5D212E3FFF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35CDB-C783-4F0F-A377-9F52908D4E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C98B6-4319-4E0F-99E0-E5819F0ACB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47208-7F83-4CA4-9DAF-39A5483FA9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latin typeface="Arial" panose="020B0604020202020204" pitchFamily="34" charset="0"/>
              <a:ea typeface="方正中倩_GBK"/>
              <a:cs typeface="方正中倩_GBK"/>
            </a:endParaRPr>
          </a:p>
        </p:txBody>
      </p:sp>
      <p:sp>
        <p:nvSpPr>
          <p:cNvPr id="12" name="KSO_Shape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KSO_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KSO_Shape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5" name="日期占位符 1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18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1488A32-9D98-48BF-BE0B-A317326D14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6166-AAC6-44D4-BC67-11299A5118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39826B4-9239-423D-99B4-AB3ACE263E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130E6-7CAF-4560-AC59-D1BFBBDCBA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tags" Target="../tags/tag5.xml"/><Relationship Id="rId25" Type="http://schemas.openxmlformats.org/officeDocument/2006/relationships/tags" Target="../tags/tag4.xml"/><Relationship Id="rId24" Type="http://schemas.openxmlformats.org/officeDocument/2006/relationships/image" Target="../media/image2.jpeg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/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  <p:custDataLst>
              <p:tags r:id="rId2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6EB9AECA-C369-43E2-86C6-D1D542B4F2E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0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9.png"/><Relationship Id="rId3" Type="http://schemas.openxmlformats.org/officeDocument/2006/relationships/tags" Target="../tags/tag29.xml"/><Relationship Id="rId2" Type="http://schemas.openxmlformats.org/officeDocument/2006/relationships/image" Target="../media/image8.png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32.xml"/><Relationship Id="rId4" Type="http://schemas.openxmlformats.org/officeDocument/2006/relationships/image" Target="../media/image7.png"/><Relationship Id="rId3" Type="http://schemas.openxmlformats.org/officeDocument/2006/relationships/tags" Target="../tags/tag31.xml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7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7813" y="1612900"/>
            <a:ext cx="61388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TextBox 21"/>
          <p:cNvSpPr txBox="1">
            <a:spLocks noChangeArrowheads="1"/>
          </p:cNvSpPr>
          <p:nvPr/>
        </p:nvSpPr>
        <p:spPr bwMode="auto">
          <a:xfrm>
            <a:off x="320675" y="2513013"/>
            <a:ext cx="57261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第三章 </a:t>
            </a:r>
            <a:r>
              <a:rPr lang="en-US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Android </a:t>
            </a:r>
            <a:r>
              <a:rPr lang="zh-CN" altLang="en-US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基本原理</a:t>
            </a:r>
            <a:endParaRPr lang="zh-CN" altLang="en-US" sz="2400" b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5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6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6629" name="图片 1" descr="e516252bdb5ae1c1798ec9507a060f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1"/>
          <p:cNvSpPr txBox="1"/>
          <p:nvPr/>
        </p:nvSpPr>
        <p:spPr>
          <a:xfrm>
            <a:off x="311150" y="738188"/>
            <a:ext cx="4287838" cy="3692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第三步：内核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Android内核与桌面linux内核启动的方式类似。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内核启动时，设置缓存、被保护存储器、计划列表，加载驱动。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内核完成系统设置，首先在系统文件中寻找”init”文件，然后启动root进程或者系统的第一个进程。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74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8677" name="图片 1" descr="e516252bdb5ae1c1798ec9507a060f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文本框 1"/>
          <p:cNvSpPr txBox="1"/>
          <p:nvPr/>
        </p:nvSpPr>
        <p:spPr>
          <a:xfrm>
            <a:off x="311150" y="738188"/>
            <a:ext cx="4287838" cy="3692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第四步：init进程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init是第一个进程。有两个责任：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挂载目录，比如/sys、/dev、/proc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运行init.rc脚本。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在这个阶段可以在设备的屏幕上看到</a:t>
            </a:r>
            <a:r>
              <a:rPr lang="zh-CN" altLang="en-US" noProof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“Android”logo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2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30725" name="图片 1" descr="e516252bdb5ae1c1798ec9507a060f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文本框 1"/>
          <p:cNvSpPr txBox="1">
            <a:spLocks noChangeArrowheads="1"/>
          </p:cNvSpPr>
          <p:nvPr/>
        </p:nvSpPr>
        <p:spPr bwMode="auto">
          <a:xfrm>
            <a:off x="311150" y="738188"/>
            <a:ext cx="4287838" cy="34147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Zygote让Dalvik虚拟机共享代码、低内存占用以及最小的启动时间成为可能。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Zygote预加载以及初始化核心库类。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在这个阶段，可以看到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启动动画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0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32773" name="图片 1" descr="e516252bdb5ae1c1798ec9507a060f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文本框 1"/>
          <p:cNvSpPr txBox="1">
            <a:spLocks noChangeArrowheads="1"/>
          </p:cNvSpPr>
          <p:nvPr/>
        </p:nvSpPr>
        <p:spPr bwMode="auto">
          <a:xfrm>
            <a:off x="311150" y="738188"/>
            <a:ext cx="4287838" cy="40624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第六步：系统服务或服务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Zygote创建新的进程去启动系统服务。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核心服务：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启动电源管理器；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创建Activity管理器；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启动电话注册；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……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1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其他服务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启动状态栏服务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启动硬件服务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启动网络状态服务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……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62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18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7325" y="1203655"/>
            <a:ext cx="5483225" cy="3046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Java编译器对工程本身的java代码进行编译，这些java代码有三个来源：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app的源代码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资源文件生成的R文件(aapt工具)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aidl文件生成的java接口文件(aidl工具)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产出为.class文件。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sz="12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4822" name="图片 2" descr="2839011-28f3fb0ca3af7d9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62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6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6869" name="文本框 1"/>
          <p:cNvSpPr txBox="1">
            <a:spLocks noChangeArrowheads="1"/>
          </p:cNvSpPr>
          <p:nvPr/>
        </p:nvSpPr>
        <p:spPr bwMode="auto">
          <a:xfrm>
            <a:off x="323705" y="1203655"/>
            <a:ext cx="5483225" cy="19383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.class文件和依赖的三方库文件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通过dex工具生成D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lvik虚拟机可执行的.dex文件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产出为.dex文件。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6870" name="图片 2" descr="2839011-28f3fb0ca3af7d9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62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4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8917" name="文本框 1"/>
          <p:cNvSpPr txBox="1">
            <a:spLocks noChangeArrowheads="1"/>
          </p:cNvSpPr>
          <p:nvPr/>
        </p:nvSpPr>
        <p:spPr bwMode="auto">
          <a:xfrm>
            <a:off x="253999" y="1131650"/>
            <a:ext cx="5483225" cy="33226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apkbuilder工具将.dex文件和编译后的资源文件生成未经签名对齐的apk文件。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编译后的资源文件包括两部分：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一是由aapt编译产生的编译后的资源文件，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二是依赖的三方库里的资源文件。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产出为未经签名的.apk文件。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8918" name="图片 2" descr="2839011-28f3fb0ca3af7d9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62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62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0965" name="文本框 1"/>
          <p:cNvSpPr txBox="1">
            <a:spLocks noChangeArrowheads="1"/>
          </p:cNvSpPr>
          <p:nvPr/>
        </p:nvSpPr>
        <p:spPr bwMode="auto">
          <a:xfrm>
            <a:off x="374339" y="1203655"/>
            <a:ext cx="5483225" cy="22145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分别由Jarsigner和zipalign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对apk文件进行签名和对齐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生成最终的apk文件。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0966" name="图片 2" descr="2839011-28f3fb0ca3af7d9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9213" y="1377950"/>
            <a:ext cx="3206750" cy="523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latin typeface="Arial" panose="020B0604020202020204" pitchFamily="34" charset="0"/>
              </a:rPr>
              <a:t>3.2 Android </a:t>
            </a:r>
            <a:r>
              <a:rPr lang="zh-CN" altLang="en-US">
                <a:latin typeface="Arial" panose="020B0604020202020204" pitchFamily="34" charset="0"/>
              </a:rPr>
              <a:t>四大组件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010" name="副标题 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auto">
          <a:xfrm>
            <a:off x="573088" y="1901825"/>
            <a:ext cx="5310187" cy="150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algn="l"/>
            <a:r>
              <a:rPr lang="en-US" altLang="zh-CN" sz="1500" b="1" dirty="0">
                <a:latin typeface="Arial" panose="020B0604020202020204" pitchFamily="34" charset="0"/>
              </a:rPr>
              <a:t>Activity	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活动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4</a:t>
            </a:r>
            <a:r>
              <a:rPr lang="zh-CN" altLang="en-US" sz="1500" b="1" dirty="0">
                <a:latin typeface="Arial" panose="020B0604020202020204" pitchFamily="34" charset="0"/>
              </a:rPr>
              <a:t>章 ）</a:t>
            </a:r>
            <a:endParaRPr lang="zh-CN" altLang="en-US" sz="1500" b="1" dirty="0">
              <a:latin typeface="Arial" panose="020B0604020202020204" pitchFamily="34" charset="0"/>
            </a:endParaRPr>
          </a:p>
          <a:p>
            <a:pPr algn="l"/>
            <a:r>
              <a:rPr lang="en-US" altLang="zh-CN" sz="1500" b="1" dirty="0">
                <a:latin typeface="Arial" panose="020B0604020202020204" pitchFamily="34" charset="0"/>
              </a:rPr>
              <a:t>Service 	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服务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6</a:t>
            </a:r>
            <a:r>
              <a:rPr lang="zh-CN" altLang="en-US" sz="1500" b="1" dirty="0">
                <a:latin typeface="Arial" panose="020B0604020202020204" pitchFamily="34" charset="0"/>
              </a:rPr>
              <a:t>章 ）</a:t>
            </a:r>
            <a:endParaRPr lang="zh-CN" altLang="en-US" sz="1500" b="1" dirty="0">
              <a:latin typeface="Arial" panose="020B0604020202020204" pitchFamily="34" charset="0"/>
            </a:endParaRPr>
          </a:p>
          <a:p>
            <a:pPr algn="l"/>
            <a:r>
              <a:rPr lang="en-US" altLang="zh-CN" sz="1500" b="1" dirty="0" err="1">
                <a:latin typeface="Arial" panose="020B0604020202020204" pitchFamily="34" charset="0"/>
              </a:rPr>
              <a:t>Broadcast</a:t>
            </a:r>
            <a:r>
              <a:rPr lang="en-US" altLang="zh-CN" sz="1500" b="1" dirty="0" err="1">
                <a:latin typeface="Arial" panose="020B0604020202020204" pitchFamily="34" charset="0"/>
                <a:sym typeface="黑体" panose="02010609060101010101" pitchFamily="49" charset="-122"/>
              </a:rPr>
              <a:t>Receiver</a:t>
            </a:r>
            <a:r>
              <a:rPr lang="en-US" altLang="zh-CN" sz="1500" b="1" dirty="0">
                <a:latin typeface="Arial" panose="020B0604020202020204" pitchFamily="34" charset="0"/>
              </a:rPr>
              <a:t> 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广播接收器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7</a:t>
            </a:r>
            <a:r>
              <a:rPr lang="zh-CN" altLang="en-US" sz="1500" b="1" dirty="0">
                <a:latin typeface="Arial" panose="020B0604020202020204" pitchFamily="34" charset="0"/>
              </a:rPr>
              <a:t>章）</a:t>
            </a:r>
            <a:endParaRPr lang="zh-CN" altLang="en-US" sz="1500" b="1" dirty="0">
              <a:latin typeface="Arial" panose="020B0604020202020204" pitchFamily="34" charset="0"/>
            </a:endParaRPr>
          </a:p>
          <a:p>
            <a:pPr algn="l"/>
            <a:r>
              <a:rPr lang="en-US" altLang="zh-CN" sz="1500" b="1" dirty="0" err="1">
                <a:latin typeface="Arial" panose="020B0604020202020204" pitchFamily="34" charset="0"/>
              </a:rPr>
              <a:t>ContentProvider</a:t>
            </a:r>
            <a:r>
              <a:rPr lang="en-US" altLang="zh-CN" sz="1500" b="1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内容提供器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8</a:t>
            </a:r>
            <a:r>
              <a:rPr lang="zh-CN" altLang="en-US" sz="1500" b="1" dirty="0">
                <a:latin typeface="Arial" panose="020B0604020202020204" pitchFamily="34" charset="0"/>
              </a:rPr>
              <a:t>章 ）</a:t>
            </a:r>
            <a:endParaRPr lang="zh-CN" altLang="en-US" sz="1500" b="1" dirty="0">
              <a:latin typeface="Arial" panose="020B0604020202020204" pitchFamily="34" charset="0"/>
            </a:endParaRPr>
          </a:p>
          <a:p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7"/>
          <p:cNvSpPr/>
          <p:nvPr/>
        </p:nvSpPr>
        <p:spPr>
          <a:xfrm>
            <a:off x="683730" y="1131650"/>
            <a:ext cx="7496175" cy="3054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通俗地讲就是</a:t>
            </a:r>
            <a:r>
              <a:rPr lang="zh-CN" altLang="en-US" b="1" noProof="1">
                <a:solidFill>
                  <a:srgbClr val="00B050"/>
                </a:solidFill>
                <a:sym typeface="宋体" panose="02010600030101010101" pitchFamily="2" charset="-122"/>
              </a:rPr>
              <a:t>用户界面</a:t>
            </a:r>
            <a:r>
              <a:rPr lang="zh-CN" altLang="en-US" b="1" noProof="1">
                <a:sym typeface="宋体" panose="02010600030101010101" pitchFamily="2" charset="-122"/>
              </a:rPr>
              <a:t>，有其自身的生命周期（</a:t>
            </a:r>
            <a:r>
              <a:rPr lang="en-US" altLang="zh-CN" b="1" noProof="1">
                <a:sym typeface="宋体" panose="02010600030101010101" pitchFamily="2" charset="-122"/>
              </a:rPr>
              <a:t>4.1</a:t>
            </a:r>
            <a:r>
              <a:rPr lang="zh-CN" altLang="en-US" b="1" noProof="1">
                <a:sym typeface="宋体" panose="02010600030101010101" pitchFamily="2" charset="-122"/>
              </a:rPr>
              <a:t>详细介绍）。</a:t>
            </a:r>
            <a:endParaRPr lang="zh-CN" altLang="en-US" b="1" noProof="1"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ym typeface="宋体" panose="02010600030101010101" pitchFamily="2" charset="-122"/>
              </a:rPr>
              <a:t>一个应用程序通常包含多个</a:t>
            </a: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，它们可以互相切换。</a:t>
            </a: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的使用需要在</a:t>
            </a:r>
            <a:r>
              <a:rPr lang="en-US" altLang="zh-CN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manifest</a:t>
            </a:r>
            <a:r>
              <a:rPr lang="zh-CN" altLang="en-US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文件</a:t>
            </a:r>
            <a:r>
              <a:rPr lang="zh-CN" altLang="en-US" b="1" noProof="1">
                <a:sym typeface="宋体" panose="02010600030101010101" pitchFamily="2" charset="-122"/>
              </a:rPr>
              <a:t>中进行声明。</a:t>
            </a: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ym typeface="宋体" panose="02010600030101010101" pitchFamily="2" charset="-122"/>
              </a:rPr>
              <a:t>Android</a:t>
            </a:r>
            <a:r>
              <a:rPr lang="zh-CN" altLang="en-US" b="1" noProof="1">
                <a:sym typeface="宋体" panose="02010600030101010101" pitchFamily="2" charset="-122"/>
              </a:rPr>
              <a:t>系统通过</a:t>
            </a:r>
            <a:r>
              <a:rPr lang="zh-CN" altLang="en-US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任务栈</a:t>
            </a:r>
            <a:r>
              <a:rPr lang="zh-CN" altLang="en-US" b="1" noProof="1">
                <a:sym typeface="宋体" panose="02010600030101010101" pitchFamily="2" charset="-122"/>
              </a:rPr>
              <a:t>来管理</a:t>
            </a: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的。</a:t>
            </a:r>
            <a:endParaRPr lang="zh-CN" altLang="en-US" b="1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lang="zh-CN" altLang="en-US" sz="1400" noProof="1"/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lang="zh-CN" altLang="en-US" sz="1400" noProof="1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4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216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35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/>
          <p:cNvSpPr txBox="1"/>
          <p:nvPr/>
        </p:nvSpPr>
        <p:spPr>
          <a:xfrm>
            <a:off x="861837" y="1666160"/>
            <a:ext cx="1506220" cy="55816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/>
            <a:r>
              <a:rPr lang="zh-CN" altLang="en-US" sz="3000" kern="10" noProof="1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三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825875" y="1247775"/>
            <a:ext cx="4627563" cy="297656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3.1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框架</a:t>
            </a:r>
            <a:endParaRPr lang="zh-CN" altLang="en-US" sz="1400" b="1" noProof="1">
              <a:latin typeface="Arial" panose="020B0604020202020204" pitchFamily="34" charset="0"/>
              <a:sym typeface="+mn-ea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3.1.1 </a:t>
            </a:r>
            <a:r>
              <a:rPr lang="zh-CN" altLang="en-US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体系结构</a:t>
            </a:r>
            <a:endParaRPr lang="zh-CN" altLang="en-US" sz="1400" b="1" noProof="1">
              <a:solidFill>
                <a:srgbClr val="00B050"/>
              </a:solidFill>
              <a:latin typeface="Arial" panose="020B0604020202020204" pitchFamily="34" charset="0"/>
              <a:sym typeface="+mn-ea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3.1.2 </a:t>
            </a:r>
            <a:r>
              <a:rPr lang="zh-CN" altLang="en-US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运行原理</a:t>
            </a:r>
            <a:endParaRPr lang="zh-CN" altLang="en-US" sz="1400" b="1" noProof="1">
              <a:solidFill>
                <a:srgbClr val="00B050"/>
              </a:solidFill>
              <a:latin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3.2 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应用程序核心组件</a:t>
            </a:r>
            <a:endParaRPr lang="en-US" altLang="zh-CN" sz="1400" b="1" noProof="1"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3.2.1 Activity</a:t>
            </a:r>
            <a:endParaRPr lang="en-US" altLang="zh-CN" sz="1400" b="1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3.2.2 Service</a:t>
            </a:r>
            <a:endParaRPr lang="en-US" altLang="zh-CN" sz="1400" b="1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3.2.3 BroadCastReceiver</a:t>
            </a:r>
            <a:endParaRPr lang="en-US" altLang="zh-CN" sz="1400" b="1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3.2.4 ContentProvider</a:t>
            </a:r>
            <a:endParaRPr lang="zh-CN" altLang="en-US" sz="1400" noProof="1"/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5875" y="671210"/>
            <a:ext cx="2605405" cy="43751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/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Android基本原理</a:t>
            </a:r>
            <a:endParaRPr lang="zh-CN" altLang="en-US" sz="2400" b="1" kern="1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8388" y="4227513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9" grpId="0"/>
      <p:bldP spid="10" grpId="0" bldLvl="0" animBg="1"/>
      <p:bldP spid="1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2784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程序演示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082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46085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93763"/>
            <a:ext cx="796925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文本框 1"/>
          <p:cNvSpPr txBox="1">
            <a:spLocks noChangeArrowheads="1"/>
          </p:cNvSpPr>
          <p:nvPr/>
        </p:nvSpPr>
        <p:spPr bwMode="auto">
          <a:xfrm>
            <a:off x="915988" y="4364038"/>
            <a:ext cx="7216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宋体" panose="02010600030101010101" pitchFamily="2" charset="-122"/>
              </a:rPr>
              <a:t>当一个</a:t>
            </a:r>
            <a:r>
              <a:rPr lang="en-US" altLang="zh-CN">
                <a:sym typeface="宋体" panose="02010600030101010101" pitchFamily="2" charset="-122"/>
              </a:rPr>
              <a:t>Activity</a:t>
            </a:r>
            <a:r>
              <a:rPr lang="zh-CN" altLang="en-US">
                <a:sym typeface="宋体" panose="02010600030101010101" pitchFamily="2" charset="-122"/>
              </a:rPr>
              <a:t>启动时，会把它压入到该</a:t>
            </a:r>
            <a:r>
              <a:rPr lang="en-US" altLang="zh-CN">
                <a:sym typeface="宋体" panose="02010600030101010101" pitchFamily="2" charset="-122"/>
              </a:rPr>
              <a:t>Task</a:t>
            </a:r>
            <a:r>
              <a:rPr lang="zh-CN" altLang="en-US">
                <a:sym typeface="宋体" panose="02010600030101010101" pitchFamily="2" charset="-122"/>
              </a:rPr>
              <a:t>的堆栈中，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>
                <a:sym typeface="宋体" panose="02010600030101010101" pitchFamily="2" charset="-122"/>
              </a:rPr>
              <a:t>当用户按返回键或者结束掉该</a:t>
            </a:r>
            <a:r>
              <a:rPr lang="en-US" altLang="zh-CN">
                <a:sym typeface="宋体" panose="02010600030101010101" pitchFamily="2" charset="-122"/>
              </a:rPr>
              <a:t>Activity</a:t>
            </a:r>
            <a:r>
              <a:rPr lang="zh-CN" altLang="en-US">
                <a:sym typeface="宋体" panose="02010600030101010101" pitchFamily="2" charset="-122"/>
              </a:rPr>
              <a:t>时，它会从该</a:t>
            </a:r>
            <a:r>
              <a:rPr lang="en-US" altLang="zh-CN">
                <a:sym typeface="宋体" panose="02010600030101010101" pitchFamily="2" charset="-122"/>
              </a:rPr>
              <a:t>Task</a:t>
            </a:r>
            <a:r>
              <a:rPr lang="zh-CN" altLang="en-US">
                <a:sym typeface="宋体" panose="02010600030101010101" pitchFamily="2" charset="-122"/>
              </a:rPr>
              <a:t>的堆栈中弹出。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Code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8115" y="1207135"/>
            <a:ext cx="7338695" cy="360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115" y="727075"/>
            <a:ext cx="6518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新建</a:t>
            </a:r>
            <a:r>
              <a:rPr lang="en-US" altLang="zh-CN"/>
              <a:t>xml</a:t>
            </a:r>
            <a:r>
              <a:rPr lang="zh-CN" altLang="en-US"/>
              <a:t>文件；</a:t>
            </a:r>
            <a:r>
              <a:rPr lang="en-US" altLang="zh-CN"/>
              <a:t>2.</a:t>
            </a:r>
            <a:r>
              <a:rPr lang="zh-CN" altLang="en-US"/>
              <a:t>新建</a:t>
            </a:r>
            <a:r>
              <a:rPr lang="en-US" altLang="zh-CN"/>
              <a:t>java</a:t>
            </a:r>
            <a:r>
              <a:rPr lang="zh-CN" altLang="en-US"/>
              <a:t>文件；</a:t>
            </a:r>
            <a:r>
              <a:rPr lang="en-US" altLang="zh-CN"/>
              <a:t>3.</a:t>
            </a:r>
            <a:r>
              <a:rPr lang="zh-CN" altLang="en-US"/>
              <a:t>在</a:t>
            </a:r>
            <a:r>
              <a:rPr lang="en-US" altLang="zh-CN"/>
              <a:t>manifest</a:t>
            </a:r>
            <a:r>
              <a:rPr lang="zh-CN" altLang="en-US"/>
              <a:t>文件注册</a:t>
            </a:r>
            <a:r>
              <a:rPr lang="en-US" altLang="zh-CN"/>
              <a:t>java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83170" y="1207135"/>
            <a:ext cx="1409700" cy="2463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7905" y="276225"/>
            <a:ext cx="56191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2"/>
                </a:solidFill>
              </a:rPr>
              <a:t>https://github.com/HBU/AndroidDemo/tree/master/chapter03/ActivityStack</a:t>
            </a:r>
            <a:endParaRPr lang="zh-CN" altLang="en-US" sz="1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003115" y="2268332"/>
            <a:ext cx="749617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-34290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400" noProof="1">
                <a:latin typeface="+mn-lt"/>
                <a:sym typeface="+mn-ea"/>
              </a:rPr>
              <a:t>当用户按Home键时，当前应用程序的任务栈将转到后台</a:t>
            </a:r>
            <a:endParaRPr lang="zh-CN" altLang="en-US" sz="1400" noProof="1">
              <a:latin typeface="+mn-lt"/>
              <a:sym typeface="+mn-ea"/>
            </a:endParaRPr>
          </a:p>
          <a:p>
            <a:pPr indent="-34290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400" noProof="1">
                <a:latin typeface="+mn-lt"/>
                <a:sym typeface="+mn-ea"/>
              </a:rPr>
              <a:t>该任务栈中保存着压入其中的各个Activity的状态。</a:t>
            </a:r>
            <a:endParaRPr lang="zh-CN" altLang="en-US" sz="1400" noProof="1"/>
          </a:p>
        </p:txBody>
      </p:sp>
      <p:sp>
        <p:nvSpPr>
          <p:cNvPr id="48130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216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31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48134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5" y="2898410"/>
            <a:ext cx="3872235" cy="200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10" y="636905"/>
            <a:ext cx="3475990" cy="154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17"/>
          <p:cNvSpPr/>
          <p:nvPr/>
        </p:nvSpPr>
        <p:spPr>
          <a:xfrm>
            <a:off x="823912" y="636588"/>
            <a:ext cx="7496175" cy="4341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standard</a:t>
            </a:r>
            <a:r>
              <a:rPr lang="zh-CN" altLang="en-US" b="1" noProof="1">
                <a:solidFill>
                  <a:srgbClr val="00B050"/>
                </a:solidFill>
                <a:sym typeface="宋体" panose="02010600030101010101" pitchFamily="2" charset="-122"/>
              </a:rPr>
              <a:t>（默认加载模式）</a:t>
            </a:r>
            <a:endParaRPr lang="zh-CN" altLang="en-US" b="1" noProof="1">
              <a:solidFill>
                <a:srgbClr val="00B050"/>
              </a:solidFill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每次启动一个Activity都会重写创建一个新的实例，不管这个实例存不存在。</a:t>
            </a:r>
            <a:endParaRPr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 </a:t>
            </a:r>
            <a:endParaRPr sz="1400" noProof="1">
              <a:sym typeface="宋体" panose="02010600030101010101" pitchFamily="2" charset="-122"/>
            </a:endParaRPr>
          </a:p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singleTop（栈顶复用模式）</a:t>
            </a: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如果新的activity已经位于栈顶，那么这个Activity不会被重写创建。</a:t>
            </a:r>
            <a:endParaRPr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sz="1400" noProof="1">
              <a:sym typeface="宋体" panose="02010600030101010101" pitchFamily="2" charset="-122"/>
            </a:endParaRPr>
          </a:p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singleTask（栈内复用模式）</a:t>
            </a: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如果栈中存在这个Activity的实例就会复用，不管它是否位于栈顶</a:t>
            </a:r>
            <a:endParaRPr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复用时，会将它上面的Activity全部出栈</a:t>
            </a:r>
            <a:r>
              <a:rPr lang="zh-CN" sz="1400" noProof="1">
                <a:sym typeface="宋体" panose="02010600030101010101" pitchFamily="2" charset="-122"/>
              </a:rPr>
              <a:t>。</a:t>
            </a:r>
            <a:r>
              <a:rPr sz="1400" noProof="1">
                <a:sym typeface="宋体" panose="02010600030101010101" pitchFamily="2" charset="-122"/>
              </a:rPr>
              <a:t> </a:t>
            </a:r>
            <a:endParaRPr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lang="zh-CN" altLang="en-US" sz="1400" noProof="1"/>
          </a:p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singleInstance（全局唯一模式）</a:t>
            </a: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 单独占用一个Task栈，具有全局唯一性，即整个系统中就这么一个实例。</a:t>
            </a:r>
            <a:endParaRPr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【教学参考书《第一行代码》</a:t>
            </a:r>
            <a:r>
              <a:rPr lang="en-US" alt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P63 </a:t>
            </a:r>
            <a:r>
              <a:rPr lang="zh-CN" altLang="en-US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，有一个例题可以帮助理解</a:t>
            </a: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】</a:t>
            </a:r>
            <a:endParaRPr lang="zh-CN" sz="800" b="1" noProof="1">
              <a:solidFill>
                <a:srgbClr val="0E90BE"/>
              </a:solidFill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修改</a:t>
            </a:r>
            <a:r>
              <a:rPr lang="en-US" alt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AndroidManifest.xml </a:t>
            </a:r>
            <a:r>
              <a:rPr lang="zh-CN" altLang="en-US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文件中的</a:t>
            </a:r>
            <a:r>
              <a:rPr lang="en-US" alt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Activity</a:t>
            </a:r>
            <a:r>
              <a:rPr lang="zh-CN" altLang="en-US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属性：</a:t>
            </a: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android:launchMode</a:t>
            </a:r>
            <a:endParaRPr lang="zh-CN" sz="800" b="1" noProof="1">
              <a:solidFill>
                <a:srgbClr val="0E90BE"/>
              </a:solidFill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800" b="1" noProof="1">
                <a:solidFill>
                  <a:srgbClr val="0E90BE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REF</a:t>
            </a:r>
            <a:r>
              <a:rPr lang="zh-CN" altLang="en-US" sz="800" b="1" noProof="1">
                <a:solidFill>
                  <a:srgbClr val="0E90BE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：http://blog.csdn.net/mynameishuangshuai/article/details/51491074</a:t>
            </a:r>
            <a:endParaRPr lang="zh-CN" altLang="en-US" sz="800" b="1" noProof="1">
              <a:solidFill>
                <a:srgbClr val="0E90BE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178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792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>
                <a:solidFill>
                  <a:srgbClr val="000000"/>
                </a:solidFill>
                <a:sym typeface="宋体" panose="02010600030101010101" pitchFamily="2" charset="-122"/>
              </a:rPr>
              <a:t>四种加载模式：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standard</a:t>
            </a:r>
            <a:r>
              <a:rPr lang="zh-CN" altLang="en-US">
                <a:solidFill>
                  <a:srgbClr val="000000"/>
                </a:solidFill>
                <a:sym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singleTop</a:t>
            </a:r>
            <a:r>
              <a:rPr lang="zh-CN" altLang="en-US">
                <a:solidFill>
                  <a:srgbClr val="000000"/>
                </a:solidFill>
                <a:sym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singleTask</a:t>
            </a:r>
            <a:r>
              <a:rPr lang="zh-CN" altLang="en-US">
                <a:solidFill>
                  <a:srgbClr val="000000"/>
                </a:solidFill>
                <a:sym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singleInstance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79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17"/>
          <p:cNvSpPr/>
          <p:nvPr/>
        </p:nvSpPr>
        <p:spPr>
          <a:xfrm>
            <a:off x="642938" y="1136650"/>
            <a:ext cx="7496175" cy="2438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Service</a:t>
            </a:r>
            <a:endParaRPr lang="en-US" altLang="zh-CN" sz="2000" b="1" noProof="1">
              <a:solidFill>
                <a:srgbClr val="00B050"/>
              </a:solidFill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可以</a:t>
            </a:r>
            <a:r>
              <a:rPr sz="2000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在后台执行长时间运行操作</a:t>
            </a:r>
            <a:r>
              <a:rPr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而</a:t>
            </a:r>
            <a:r>
              <a:rPr sz="2000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没有用户界面</a:t>
            </a:r>
            <a:r>
              <a:rPr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的应用组件</a:t>
            </a:r>
            <a:r>
              <a:rPr lang="zh-CN"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。</a:t>
            </a:r>
            <a:endParaRPr lang="zh-CN" altLang="zh-CN" sz="2000" b="1" noProof="1">
              <a:solidFill>
                <a:srgbClr val="00B050"/>
              </a:solidFill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b="1" noProof="1"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b="1" noProof="1">
                <a:sym typeface="宋体" panose="02010600030101010101" pitchFamily="2" charset="-122"/>
              </a:rPr>
              <a:t>主要用于在后台处理一些耗时的逻辑，或执行需要长期运行的任务。</a:t>
            </a:r>
            <a:endParaRPr b="1" noProof="1"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endParaRPr b="1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例如，服务可以处理网络事务、播放音乐，执行文件 I/O 或与内容提供程序交互，而所有这一切均可在后台进行</a:t>
            </a:r>
            <a:endParaRPr sz="1400" noProof="1">
              <a:sym typeface="宋体" panose="02010600030101010101" pitchFamily="2" charset="-122"/>
            </a:endParaRPr>
          </a:p>
        </p:txBody>
      </p:sp>
      <p:sp>
        <p:nvSpPr>
          <p:cNvPr id="52226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213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3.2.2 Service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227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3575" y="989013"/>
            <a:ext cx="7496175" cy="2668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zh-CN" altLang="en-US" b="1" noProof="1">
                <a:latin typeface="+mn-lt"/>
                <a:sym typeface="+mn-ea"/>
              </a:rPr>
              <a:t>系统在产生某个事件时发送广播，</a:t>
            </a:r>
            <a:endParaRPr lang="en-US" altLang="zh-CN" b="1" noProof="1">
              <a:latin typeface="+mn-lt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b="1" noProof="1">
                <a:latin typeface="+mn-lt"/>
                <a:sym typeface="+mn-ea"/>
              </a:rPr>
              <a:t>应用程序使用</a:t>
            </a:r>
            <a:r>
              <a:rPr lang="zh-CN" altLang="en-US" b="1" u="sng" noProof="1">
                <a:solidFill>
                  <a:srgbClr val="00B050"/>
                </a:solidFill>
                <a:latin typeface="+mn-lt"/>
                <a:sym typeface="+mn-ea"/>
              </a:rPr>
              <a:t>广播接收器</a:t>
            </a:r>
            <a:r>
              <a:rPr lang="zh-CN" altLang="en-US" b="1" noProof="1">
                <a:latin typeface="+mn-lt"/>
                <a:sym typeface="+mn-ea"/>
              </a:rPr>
              <a:t>接收广播，从而知道系统产生了什么事件。</a:t>
            </a:r>
            <a:endParaRPr lang="zh-CN" altLang="en-US" b="1" noProof="1">
              <a:latin typeface="+mn-lt"/>
              <a:sym typeface="+mn-ea"/>
            </a:endParaRPr>
          </a:p>
          <a:p>
            <a:pPr fontAlgn="auto">
              <a:lnSpc>
                <a:spcPct val="125000"/>
              </a:lnSpc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1400" noProof="1">
                <a:latin typeface="+mn-lt"/>
                <a:sym typeface="+mn-ea"/>
              </a:rPr>
              <a:t>Android系统在运行的过程中会产生很多事件：</a:t>
            </a:r>
            <a:endParaRPr lang="zh-CN" altLang="en-US" sz="1400" noProof="1">
              <a:latin typeface="+mn-lt"/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开机</a:t>
            </a:r>
            <a:endParaRPr lang="zh-CN" altLang="en-US" sz="1400" noProof="1">
              <a:latin typeface="+mn-lt"/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电量改变</a:t>
            </a:r>
            <a:endParaRPr lang="zh-CN" altLang="en-US" sz="1400" noProof="1">
              <a:latin typeface="+mn-lt"/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收发短信</a:t>
            </a:r>
            <a:endParaRPr lang="zh-CN" altLang="en-US" sz="1400" noProof="1">
              <a:latin typeface="+mn-lt"/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拨打电话</a:t>
            </a:r>
            <a:endParaRPr lang="zh-CN" altLang="en-US" sz="1400" noProof="1">
              <a:latin typeface="+mn-lt"/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屏幕解锁     </a:t>
            </a:r>
            <a:endParaRPr lang="zh-CN" altLang="en-US" sz="1400" noProof="1">
              <a:latin typeface="+mj-ea"/>
              <a:sym typeface="+mn-ea"/>
            </a:endParaRPr>
          </a:p>
        </p:txBody>
      </p:sp>
      <p:sp>
        <p:nvSpPr>
          <p:cNvPr id="54274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329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3.2.3 BroadCastReceiver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zh-CN" altLang="en-US">
                <a:sym typeface="宋体" panose="02010600030101010101" pitchFamily="2" charset="-122"/>
              </a:rPr>
              <a:t>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275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77863" y="1471613"/>
            <a:ext cx="7496175" cy="1960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indent="457200" fontAlgn="auto">
              <a:lnSpc>
                <a:spcPct val="125000"/>
              </a:lnSpc>
            </a:pPr>
            <a:r>
              <a:rPr lang="en-US" altLang="zh-CN" noProof="1">
                <a:latin typeface="+mn-lt"/>
                <a:sym typeface="+mn-ea"/>
              </a:rPr>
              <a:t>ContentProvider</a:t>
            </a:r>
            <a:r>
              <a:rPr lang="zh-CN" altLang="en-US" noProof="1">
                <a:latin typeface="+mn-lt"/>
                <a:sym typeface="+mn-ea"/>
              </a:rPr>
              <a:t>机制可支持</a:t>
            </a:r>
            <a:r>
              <a:rPr lang="zh-CN" altLang="en-US" b="1" noProof="1">
                <a:solidFill>
                  <a:srgbClr val="00B050"/>
                </a:solidFill>
                <a:latin typeface="+mn-lt"/>
                <a:sym typeface="+mn-ea"/>
              </a:rPr>
              <a:t>在多个应用中存储和读取数据</a:t>
            </a:r>
            <a:r>
              <a:rPr lang="zh-CN" altLang="en-US" noProof="1">
                <a:latin typeface="+mn-lt"/>
                <a:sym typeface="+mn-ea"/>
              </a:rPr>
              <a:t>，这也是</a:t>
            </a:r>
            <a:r>
              <a:rPr lang="zh-CN" altLang="en-US" u="sng" noProof="1">
                <a:solidFill>
                  <a:srgbClr val="FF0000"/>
                </a:solidFill>
                <a:latin typeface="+mn-lt"/>
                <a:sym typeface="+mn-ea"/>
              </a:rPr>
              <a:t>跨应用共享数据</a:t>
            </a:r>
            <a:r>
              <a:rPr lang="zh-CN" altLang="en-US" noProof="1">
                <a:latin typeface="+mn-lt"/>
                <a:sym typeface="+mn-ea"/>
              </a:rPr>
              <a:t>的唯一方式。</a:t>
            </a:r>
            <a:endParaRPr lang="zh-CN" altLang="en-US" noProof="1">
              <a:latin typeface="+mn-lt"/>
              <a:sym typeface="+mn-ea"/>
            </a:endParaRPr>
          </a:p>
          <a:p>
            <a:pPr indent="457200" fontAlgn="auto">
              <a:lnSpc>
                <a:spcPct val="125000"/>
              </a:lnSpc>
            </a:pPr>
            <a:endParaRPr lang="zh-CN" altLang="en-US" noProof="1">
              <a:latin typeface="+mn-lt"/>
              <a:sym typeface="+mn-ea"/>
            </a:endParaRPr>
          </a:p>
          <a:p>
            <a:pPr indent="457200" fontAlgn="auto">
              <a:lnSpc>
                <a:spcPct val="125000"/>
              </a:lnSpc>
            </a:pPr>
            <a:endParaRPr lang="zh-CN" altLang="en-US" noProof="1">
              <a:latin typeface="+mn-lt"/>
              <a:sym typeface="+mn-ea"/>
            </a:endParaRPr>
          </a:p>
          <a:p>
            <a:pPr indent="457200" fontAlgn="auto">
              <a:lnSpc>
                <a:spcPct val="125000"/>
              </a:lnSpc>
            </a:pPr>
            <a:r>
              <a:rPr lang="zh-CN" altLang="en-US" sz="1400" noProof="1">
                <a:latin typeface="+mn-lt"/>
                <a:sym typeface="+mn-ea"/>
              </a:rPr>
              <a:t>系统提供了一些主要类型的</a:t>
            </a:r>
            <a:r>
              <a:rPr lang="en-US" altLang="zh-CN" sz="1400" noProof="1">
                <a:latin typeface="+mn-lt"/>
                <a:sym typeface="+mn-ea"/>
              </a:rPr>
              <a:t>ContentProvider</a:t>
            </a:r>
            <a:r>
              <a:rPr lang="zh-CN" altLang="en-US" sz="1400" noProof="1">
                <a:latin typeface="+mn-lt"/>
                <a:sym typeface="+mn-ea"/>
              </a:rPr>
              <a:t>，比如音频、视频、图片和私人通讯录等。</a:t>
            </a:r>
            <a:endParaRPr lang="zh-CN" altLang="en-US" sz="1400" noProof="1"/>
          </a:p>
          <a:p>
            <a:pPr fontAlgn="auto"/>
            <a:endParaRPr lang="zh-CN" altLang="en-US" sz="1400" noProof="1">
              <a:latin typeface="+mj-ea"/>
              <a:sym typeface="+mn-ea"/>
            </a:endParaRPr>
          </a:p>
        </p:txBody>
      </p:sp>
      <p:sp>
        <p:nvSpPr>
          <p:cNvPr id="56322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3078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3.2.4 ContentProvider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323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0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2293" name="图片 264" descr="C:\Users\LC\Desktop\图片1.png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一、应用程序</a:t>
            </a:r>
            <a:endParaRPr lang="zh-CN" altLang="en-US" sz="2400" b="1" noProof="1">
              <a:solidFill>
                <a:schemeClr val="accent4"/>
              </a:solidFill>
            </a:endParaRPr>
          </a:p>
        </p:txBody>
      </p:sp>
      <p:sp>
        <p:nvSpPr>
          <p:cNvPr id="12295" name="文本框 2"/>
          <p:cNvSpPr txBox="1">
            <a:spLocks noChangeArrowheads="1"/>
          </p:cNvSpPr>
          <p:nvPr/>
        </p:nvSpPr>
        <p:spPr bwMode="auto">
          <a:xfrm>
            <a:off x="5895975" y="1425575"/>
            <a:ext cx="2901950" cy="2028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所有应用程序使用</a:t>
            </a:r>
            <a:r>
              <a:rPr lang="en-US" altLang="zh-CN" dirty="0"/>
              <a:t>Java/Kotlin</a:t>
            </a:r>
            <a:r>
              <a:rPr lang="zh-CN" altLang="en-US" dirty="0"/>
              <a:t>编写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包含</a:t>
            </a:r>
            <a:r>
              <a:rPr lang="en-US" altLang="zh-CN" dirty="0"/>
              <a:t>Email</a:t>
            </a:r>
            <a:r>
              <a:rPr lang="zh-CN" altLang="en-US" dirty="0"/>
              <a:t>客户端、短消息、日历、地图、浏览器等。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用户可自定义开发更加丰富的程序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38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4341" name="图片 264" descr="C:\Users\LC\Desktop\图片1.png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二、应用程序框架</a:t>
            </a:r>
            <a:endParaRPr lang="zh-CN" altLang="en-US" sz="2400" b="1" noProof="1">
              <a:solidFill>
                <a:schemeClr val="accent4"/>
              </a:solidFill>
            </a:endParaRPr>
          </a:p>
        </p:txBody>
      </p:sp>
      <p:sp>
        <p:nvSpPr>
          <p:cNvPr id="14343" name="文本框 2"/>
          <p:cNvSpPr txBox="1">
            <a:spLocks noChangeArrowheads="1"/>
          </p:cNvSpPr>
          <p:nvPr/>
        </p:nvSpPr>
        <p:spPr bwMode="auto">
          <a:xfrm>
            <a:off x="5895975" y="1096963"/>
            <a:ext cx="3068638" cy="3970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视图（Views）</a:t>
            </a:r>
            <a:r>
              <a:rPr lang="zh-CN" altLang="zh-CN" sz="1200" dirty="0"/>
              <a:t>，可以用来构建应用程序， 它包括列表（lists），网格（grids），文本框（text box），按钮（button）， 甚至可嵌入的web浏览器。</a:t>
            </a: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内容提供器（Content Providers）</a:t>
            </a:r>
            <a:r>
              <a:rPr lang="zh-CN" altLang="zh-CN" sz="1200" dirty="0"/>
              <a:t>使得应用程序可以访问另一个应用程序的数据（如联系人数据库）， 或者共享它们自己的数据。</a:t>
            </a: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资源管理器（Resource Manager）</a:t>
            </a:r>
            <a:r>
              <a:rPr lang="zh-CN" altLang="zh-CN" sz="1200" dirty="0"/>
              <a:t>提供 非代码资源的访问，如本地字符串、图形、布局文件（ layout files ）。</a:t>
            </a: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通知管理器 （Notification Manager）</a:t>
            </a:r>
            <a:r>
              <a:rPr lang="zh-CN" altLang="zh-CN" sz="1200" dirty="0"/>
              <a:t> 使得应用程序可以在状态栏中显示自定义的提示信息。</a:t>
            </a: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活动管理器（ Activity Manager）</a:t>
            </a:r>
            <a:r>
              <a:rPr lang="zh-CN" altLang="zh-CN" sz="1200" dirty="0"/>
              <a:t> 用来管理应用程序生命周期并提供常用的导航回退功能。</a:t>
            </a:r>
            <a:endParaRPr lang="zh-CN" altLang="zh-CN" sz="1200" dirty="0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6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6389" name="图片 264" descr="C:\Users\LC\Desktop\图片1.png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三、系统运行库</a:t>
            </a:r>
            <a:endParaRPr lang="zh-CN" altLang="en-US" sz="2400" b="1" noProof="1">
              <a:solidFill>
                <a:schemeClr val="accent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5974" y="1096963"/>
            <a:ext cx="3188967" cy="2698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sz="1200" b="1" noProof="1">
                <a:solidFill>
                  <a:srgbClr val="00B050"/>
                </a:solidFill>
              </a:rPr>
              <a:t>1)程序库</a:t>
            </a:r>
            <a:endParaRPr sz="1200" b="1" noProof="1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None/>
            </a:pPr>
            <a:endParaRPr sz="1200" b="1" noProof="1">
              <a:solidFill>
                <a:srgbClr val="00B050"/>
              </a:solidFill>
            </a:endParaRPr>
          </a:p>
          <a:p>
            <a:pPr marL="171450" indent="-171450">
              <a:buFont typeface="Wingdings" panose="05000000000000000000" charset="0"/>
              <a:buChar char=""/>
            </a:pPr>
            <a:r>
              <a:rPr sz="1200" noProof="1"/>
              <a:t>Android 包含一些C/C++库，这些库能被Android系统中不同的组件使用。</a:t>
            </a:r>
            <a:endParaRPr sz="1200" noProof="1"/>
          </a:p>
          <a:p>
            <a:pPr marL="171450" indent="-171450">
              <a:buFont typeface="Wingdings" panose="05000000000000000000" charset="0"/>
              <a:buChar char=""/>
            </a:pPr>
            <a:endParaRPr sz="1200" noProof="1"/>
          </a:p>
          <a:p>
            <a:pPr marL="171450" indent="-171450">
              <a:buFont typeface="Wingdings" panose="05000000000000000000" charset="0"/>
              <a:buChar char=""/>
            </a:pPr>
            <a:r>
              <a:rPr sz="1200" noProof="1"/>
              <a:t>它们通过 Android 应用程序框架为开发者提供服务。</a:t>
            </a:r>
            <a:endParaRPr sz="1200" noProof="1"/>
          </a:p>
          <a:p>
            <a:pPr>
              <a:buFont typeface="Wingdings" panose="05000000000000000000" charset="0"/>
              <a:buNone/>
            </a:pPr>
            <a:endParaRPr sz="1200" noProof="1"/>
          </a:p>
          <a:p>
            <a:pPr>
              <a:buFont typeface="Wingdings" panose="05000000000000000000" charset="0"/>
              <a:buNone/>
            </a:pPr>
            <a:r>
              <a:rPr sz="1200" b="1" noProof="1">
                <a:solidFill>
                  <a:srgbClr val="00B050"/>
                </a:solidFill>
              </a:rPr>
              <a:t>2)Android 运行库</a:t>
            </a:r>
            <a:endParaRPr sz="1200" b="1" noProof="1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None/>
            </a:pPr>
            <a:endParaRPr sz="1200" b="1" noProof="1">
              <a:solidFill>
                <a:srgbClr val="00B050"/>
              </a:solidFill>
            </a:endParaRPr>
          </a:p>
          <a:p>
            <a:pPr marL="171450" indent="-171450">
              <a:buFont typeface="Wingdings" panose="05000000000000000000" charset="0"/>
              <a:buChar char=""/>
            </a:pPr>
            <a:r>
              <a:rPr sz="1200" noProof="1"/>
              <a:t>核心库提供了JAVA核心库的大多数功能。</a:t>
            </a:r>
            <a:endParaRPr sz="1200" noProof="1"/>
          </a:p>
          <a:p>
            <a:pPr marL="171450" indent="-171450">
              <a:buFont typeface="Wingdings" panose="05000000000000000000" charset="0"/>
              <a:buChar char=""/>
            </a:pPr>
            <a:endParaRPr sz="1200" noProof="1"/>
          </a:p>
          <a:p>
            <a:pPr marL="171450" indent="-171450">
              <a:buFont typeface="Wingdings" panose="05000000000000000000" charset="0"/>
              <a:buChar char=""/>
            </a:pPr>
            <a:r>
              <a:rPr lang="en-US" sz="1200" noProof="1"/>
              <a:t>Dalvik</a:t>
            </a:r>
            <a:r>
              <a:rPr lang="zh-CN" altLang="en-US" sz="1200" noProof="1"/>
              <a:t>虚拟机 ，</a:t>
            </a:r>
            <a:r>
              <a:rPr lang="en-US" altLang="zh-CN" sz="1200" b="1" noProof="1">
                <a:solidFill>
                  <a:srgbClr val="FF0000"/>
                </a:solidFill>
              </a:rPr>
              <a:t>5.0</a:t>
            </a:r>
            <a:r>
              <a:rPr lang="zh-CN" altLang="en-US" sz="1200" b="1" noProof="1">
                <a:solidFill>
                  <a:srgbClr val="FF0000"/>
                </a:solidFill>
              </a:rPr>
              <a:t>之后改为</a:t>
            </a:r>
            <a:r>
              <a:rPr lang="en-US" altLang="zh-CN" sz="1200" noProof="1"/>
              <a:t> </a:t>
            </a:r>
            <a:r>
              <a:rPr lang="en-US" altLang="zh-CN" sz="1200" b="1" noProof="1">
                <a:solidFill>
                  <a:srgbClr val="FF0000"/>
                </a:solidFill>
              </a:rPr>
              <a:t>ART</a:t>
            </a:r>
            <a:r>
              <a:rPr lang="zh-CN" altLang="en-US" sz="1200" noProof="1">
                <a:solidFill>
                  <a:srgbClr val="FF0000"/>
                </a:solidFill>
              </a:rPr>
              <a:t>（</a:t>
            </a:r>
            <a:r>
              <a:rPr lang="en-US" altLang="zh-CN" sz="1200" noProof="1">
                <a:solidFill>
                  <a:srgbClr val="FF0000"/>
                </a:solidFill>
              </a:rPr>
              <a:t>Android Runtime</a:t>
            </a:r>
            <a:r>
              <a:rPr lang="zh-CN" altLang="en-US" sz="1200" noProof="1">
                <a:solidFill>
                  <a:srgbClr val="FF0000"/>
                </a:solidFill>
              </a:rPr>
              <a:t>）</a:t>
            </a:r>
            <a:endParaRPr lang="zh-CN" altLang="en-US" sz="1200" noProof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4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8437" name="图片 264" descr="C:\Users\LC\Desktop\图片1.png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四、</a:t>
            </a:r>
            <a:r>
              <a:rPr lang="en-US" altLang="zh-CN" sz="2400" b="1" noProof="1">
                <a:solidFill>
                  <a:schemeClr val="accent4"/>
                </a:solidFill>
              </a:rPr>
              <a:t>Linux</a:t>
            </a:r>
            <a:r>
              <a:rPr lang="zh-CN" altLang="en-US" sz="2400" b="1" noProof="1">
                <a:solidFill>
                  <a:schemeClr val="accent4"/>
                </a:solidFill>
              </a:rPr>
              <a:t>内核</a:t>
            </a:r>
            <a:endParaRPr lang="zh-CN" altLang="en-US" sz="2400" b="1" noProof="1">
              <a:solidFill>
                <a:schemeClr val="accent4"/>
              </a:solidFill>
            </a:endParaRPr>
          </a:p>
        </p:txBody>
      </p:sp>
      <p:sp>
        <p:nvSpPr>
          <p:cNvPr id="18439" name="文本框 2"/>
          <p:cNvSpPr txBox="1">
            <a:spLocks noChangeArrowheads="1"/>
          </p:cNvSpPr>
          <p:nvPr/>
        </p:nvSpPr>
        <p:spPr bwMode="auto">
          <a:xfrm>
            <a:off x="5895975" y="1425575"/>
            <a:ext cx="290195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zh-CN" dirty="0"/>
              <a:t>Android 的核心系统服务依赖于 Linux  内核 ，如安全性、内存管理、进程管理、 网络协议栈、驱动模型。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"/>
            </a:pPr>
            <a:endParaRPr lang="zh-CN" altLang="zh-CN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dirty="0"/>
              <a:t>提供底层驱动，如显示驱动、相机驱动、蓝牙驱动、电源管理等。</a:t>
            </a:r>
            <a:endParaRPr lang="zh-CN" altLang="zh-CN" dirty="0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57225" y="904875"/>
            <a:ext cx="8221663" cy="3908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fontAlgn="auto"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+mn-lt"/>
                <a:sym typeface="+mn-ea"/>
              </a:rPr>
              <a:t>Linux内核层和系统运行库层</a:t>
            </a:r>
            <a:endParaRPr lang="en-US" altLang="zh-CN" sz="2000" b="1" noProof="1">
              <a:solidFill>
                <a:srgbClr val="00B050"/>
              </a:solidFill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en-US" altLang="zh-CN" sz="2000" b="1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u="sng" noProof="1">
                <a:latin typeface="+mn-lt"/>
                <a:sym typeface="+mn-ea"/>
              </a:rPr>
              <a:t>内核空间</a:t>
            </a:r>
            <a:r>
              <a:rPr lang="en-US" altLang="zh-CN" sz="1400" noProof="1">
                <a:latin typeface="+mn-lt"/>
                <a:sym typeface="+mn-ea"/>
              </a:rPr>
              <a:t>与</a:t>
            </a:r>
            <a:r>
              <a:rPr lang="en-US" altLang="zh-CN" sz="1400" u="sng" noProof="1">
                <a:latin typeface="+mn-lt"/>
                <a:sym typeface="+mn-ea"/>
              </a:rPr>
              <a:t>用户空间</a:t>
            </a:r>
            <a:r>
              <a:rPr lang="en-US" altLang="zh-CN" sz="1400" noProof="1">
                <a:latin typeface="+mn-lt"/>
                <a:sym typeface="+mn-ea"/>
              </a:rPr>
              <a:t>的</a:t>
            </a:r>
            <a:r>
              <a:rPr lang="en-US" altLang="zh-CN" sz="1400" b="1" noProof="1">
                <a:latin typeface="+mn-lt"/>
                <a:sym typeface="+mn-ea"/>
              </a:rPr>
              <a:t>分界线</a:t>
            </a:r>
            <a:endParaRPr lang="en-US" altLang="zh-CN" sz="1400" b="1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marL="342900" indent="-342900" fontAlgn="auto"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+mn-lt"/>
                <a:sym typeface="+mn-ea"/>
              </a:rPr>
              <a:t>系统运行库层和应用框架层</a:t>
            </a:r>
            <a:endParaRPr lang="en-US" altLang="zh-CN" sz="2000" b="1" noProof="1">
              <a:solidFill>
                <a:srgbClr val="00B050"/>
              </a:solidFill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u="sng" noProof="1">
                <a:latin typeface="+mn-lt"/>
                <a:sym typeface="+mn-ea"/>
              </a:rPr>
              <a:t>本地代码层</a:t>
            </a:r>
            <a:r>
              <a:rPr lang="en-US" altLang="zh-CN" sz="1400" noProof="1">
                <a:latin typeface="+mn-lt"/>
                <a:sym typeface="+mn-ea"/>
              </a:rPr>
              <a:t>和</a:t>
            </a:r>
            <a:r>
              <a:rPr lang="en-US" altLang="zh-CN" sz="1400" u="sng" noProof="1">
                <a:latin typeface="+mn-lt"/>
                <a:sym typeface="+mn-ea"/>
              </a:rPr>
              <a:t>Java代码层</a:t>
            </a:r>
            <a:r>
              <a:rPr lang="en-US" altLang="zh-CN" sz="1400" noProof="1">
                <a:latin typeface="+mn-lt"/>
                <a:sym typeface="+mn-ea"/>
              </a:rPr>
              <a:t>的</a:t>
            </a:r>
            <a:r>
              <a:rPr lang="en-US" altLang="zh-CN" sz="1400" b="1" noProof="1">
                <a:latin typeface="+mn-lt"/>
                <a:sym typeface="+mn-ea"/>
              </a:rPr>
              <a:t>接口</a:t>
            </a:r>
            <a:r>
              <a:rPr lang="en-US" altLang="zh-CN" sz="1400" noProof="1">
                <a:latin typeface="+mn-lt"/>
                <a:sym typeface="+mn-ea"/>
              </a:rPr>
              <a:t>。</a:t>
            </a:r>
            <a:endParaRPr lang="en-US" altLang="zh-CN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marL="342900" indent="-342900" fontAlgn="auto"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+mn-lt"/>
                <a:sym typeface="+mn-ea"/>
              </a:rPr>
              <a:t>应用框架层和应用程序层</a:t>
            </a:r>
            <a:endParaRPr lang="en-US" altLang="zh-CN" sz="2000" b="1" noProof="1">
              <a:solidFill>
                <a:srgbClr val="00B050"/>
              </a:solidFill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u="sng" noProof="1">
                <a:latin typeface="+mn-lt"/>
                <a:sym typeface="+mn-ea"/>
              </a:rPr>
              <a:t>Android系统API</a:t>
            </a:r>
            <a:r>
              <a:rPr lang="en-US" altLang="zh-CN" sz="1400" noProof="1">
                <a:latin typeface="+mn-lt"/>
                <a:sym typeface="+mn-ea"/>
              </a:rPr>
              <a:t>的</a:t>
            </a:r>
            <a:r>
              <a:rPr lang="en-US" altLang="zh-CN" sz="1400" b="1" noProof="1">
                <a:latin typeface="+mn-lt"/>
                <a:sym typeface="+mn-ea"/>
              </a:rPr>
              <a:t>接口</a:t>
            </a:r>
            <a:r>
              <a:rPr lang="zh-CN" altLang="en-US" sz="1400" noProof="1">
                <a:latin typeface="+mn-lt"/>
                <a:sym typeface="+mn-ea"/>
              </a:rPr>
              <a:t>。</a:t>
            </a: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zh-CN" altLang="en-US" sz="1400" noProof="1">
                <a:latin typeface="+mn-lt"/>
                <a:sym typeface="+mn-ea"/>
              </a:rPr>
              <a:t>自下而上，1由c实现，2由C/C++实现，3和4主要Java实现。</a:t>
            </a: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b="1" noProof="1">
                <a:solidFill>
                  <a:srgbClr val="FF0000"/>
                </a:solidFill>
                <a:latin typeface="+mn-lt"/>
                <a:sym typeface="+mn-ea"/>
              </a:rPr>
              <a:t>对于Android应用程序的开发，应用程序框架层以下的内容是不可见的，仅考虑系统API即可。</a:t>
            </a:r>
            <a:endParaRPr lang="en-US" altLang="zh-CN" sz="1400" b="1" noProof="1">
              <a:solidFill>
                <a:srgbClr val="FF0000"/>
              </a:solidFill>
              <a:latin typeface="+mn-lt"/>
              <a:sym typeface="+mn-ea"/>
            </a:endParaRPr>
          </a:p>
        </p:txBody>
      </p:sp>
      <p:sp>
        <p:nvSpPr>
          <p:cNvPr id="20482" name="TextBox 108"/>
          <p:cNvSpPr txBox="1">
            <a:spLocks noChangeArrowheads="1"/>
          </p:cNvSpPr>
          <p:nvPr/>
        </p:nvSpPr>
        <p:spPr bwMode="auto">
          <a:xfrm>
            <a:off x="546100" y="244475"/>
            <a:ext cx="3578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各层之间关系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0483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0486" name="图片 264" descr="C:\Users\LC\Desktop\图片1.png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79" y="1008856"/>
            <a:ext cx="3992562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0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2533" name="图片 1" descr="e516252bdb5ae1c1798ec9507a060f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文本框 1"/>
          <p:cNvSpPr txBox="1"/>
          <p:nvPr/>
        </p:nvSpPr>
        <p:spPr>
          <a:xfrm>
            <a:off x="253999" y="1219994"/>
            <a:ext cx="4287838" cy="31384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第一步：启动电源以及系统启动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按下电源。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引导芯片代码开始从预定义的地方（固化在ROM）开始执行。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加载引导程序到RAM。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78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4581" name="图片 1" descr="e516252bdb5ae1c1798ec9507a060f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文本框 1"/>
          <p:cNvSpPr txBox="1"/>
          <p:nvPr/>
        </p:nvSpPr>
        <p:spPr>
          <a:xfrm>
            <a:off x="115723" y="942975"/>
            <a:ext cx="4491038" cy="3692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第二步：引导程序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是运行的第一个程序，针对特定的主板与芯片。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设备制造商可以使用已有引导程序比如redboot、uboot 或 开发自己的引导程序，它不是Android操作系统的一部分。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是OEM厂商或者运营商加锁和限制的地方。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10.xml><?xml version="1.0" encoding="utf-8"?>
<p:tagLst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20.xml><?xml version="1.0" encoding="utf-8"?>
<p:tagLst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a"/>
  <p:tag name="KSO_WM_UNIT_INDEX" val="1"/>
  <p:tag name="KSO_WM_UNIT_ID" val="custom160404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b"/>
  <p:tag name="KSO_WM_UNIT_INDEX" val="1"/>
  <p:tag name="KSO_WM_UNIT_ID" val="custom160404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THUMBS_INDEX" val="1、9、12、16、20、22、25、28、29"/>
  <p:tag name="KSO_WM_TEMPLATE_CATEGORY" val="custom"/>
  <p:tag name="KSO_WM_TEMPLATE_INDEX" val="160404"/>
  <p:tag name="KSO_WM_TAG_VERSION" val="1.0"/>
  <p:tag name="KSO_WM_SLIDE_ID" val="custom16040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6.xml><?xml version="1.0" encoding="utf-8"?>
<p:tagLst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p="http://schemas.openxmlformats.org/presentationml/2006/main">
  <p:tag name="KSO_WM_UNIT_PLACING_PICTURE_USER_VIEWPORT" val="{&quot;height&quot;:5680,&quot;width&quot;:11557}"/>
</p:tagLst>
</file>

<file path=ppt/tags/tag29.xml><?xml version="1.0" encoding="utf-8"?>
<p:tagLst xmlns:p="http://schemas.openxmlformats.org/presentationml/2006/main">
  <p:tag name="KSO_WM_UNIT_PLACING_PICTURE_USER_VIEWPORT" val="{&quot;height&quot;:10692,&quot;width&quot;:6120}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30.xml><?xml version="1.0" encoding="utf-8"?>
<p:tagLst xmlns:p="http://schemas.openxmlformats.org/presentationml/2006/main">
  <p:tag name="KSO_WM_UNIT_PLACING_PICTURE_USER_VIEWPORT" val="{&quot;height&quot;:3151.7984251968505,&quot;width&quot;:6098.0078740157478}"/>
</p:tagLst>
</file>

<file path=ppt/tags/tag31.xml><?xml version="1.0" encoding="utf-8"?>
<p:tagLst xmlns:p="http://schemas.openxmlformats.org/presentationml/2006/main">
  <p:tag name="KSO_WM_UNIT_PLACING_PICTURE_USER_VIEWPORT" val="{&quot;height&quot;:5570,&quot;width&quot;:12550}"/>
</p:tagLst>
</file>

<file path=ppt/tags/tag32.xml><?xml version="1.0" encoding="utf-8"?>
<p:tagLst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p="http://schemas.openxmlformats.org/presentationml/2006/main">
  <p:tag name="KSO_WM_TEMPLATE_CATEGORY" val="custom"/>
  <p:tag name="KSO_WM_TEMPLATE_INDEX" val="160404"/>
</p:tagLst>
</file>

<file path=ppt/tags/tag34.xml><?xml version="1.0" encoding="utf-8"?>
<p:tagLst xmlns:p="http://schemas.openxmlformats.org/presentationml/2006/main">
  <p:tag name="KSO_WM_TEMPLATE_CATEGORY" val="custom"/>
  <p:tag name="KSO_WM_TEMPLATE_INDEX" val="160404"/>
</p:tagLst>
</file>

<file path=ppt/tags/tag35.xml><?xml version="1.0" encoding="utf-8"?>
<p:tagLst xmlns:p="http://schemas.openxmlformats.org/presentationml/2006/main">
  <p:tag name="KSO_WM_TEMPLATE_CATEGORY" val="custom"/>
  <p:tag name="KSO_WM_TEMPLATE_INDEX" val="160404"/>
</p:tagLst>
</file>

<file path=ppt/tags/tag36.xml><?xml version="1.0" encoding="utf-8"?>
<p:tagLst xmlns:p="http://schemas.openxmlformats.org/presentationml/2006/main">
  <p:tag name="KSO_WM_TEMPLATE_CATEGORY" val="custom"/>
  <p:tag name="KSO_WM_TEMPLATE_INDEX" val="160404"/>
</p:tagLst>
</file>

<file path=ppt/tags/tag37.xml><?xml version="1.0" encoding="utf-8"?>
<p:tagLst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4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4"/>
</p:tagLst>
</file>

<file path=ppt/tags/tag6.xml><?xml version="1.0" encoding="utf-8"?>
<p:tagLst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3641</Words>
  <Application>WPS 演示</Application>
  <PresentationFormat>全屏显示(16:9)</PresentationFormat>
  <Paragraphs>302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黑体</vt:lpstr>
      <vt:lpstr>方正中倩_GBK</vt:lpstr>
      <vt:lpstr>微软雅黑 Light</vt:lpstr>
      <vt:lpstr>微软雅黑</vt:lpstr>
      <vt:lpstr>Wingdings</vt:lpstr>
      <vt:lpstr>Arial Unicode MS</vt:lpstr>
      <vt:lpstr>Segoe Print</vt:lpstr>
      <vt:lpstr>等线</vt:lpstr>
      <vt:lpstr>1_A000120140530A11PPBG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Android 四大组件 </vt:lpstr>
      <vt:lpstr>PowerPoint 演示文稿</vt:lpstr>
      <vt:lpstr>PowerPoint 演示文稿</vt:lpstr>
      <vt:lpstr>Source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Administrator</cp:lastModifiedBy>
  <cp:revision>210</cp:revision>
  <dcterms:created xsi:type="dcterms:W3CDTF">2014-09-01T11:16:00Z</dcterms:created>
  <dcterms:modified xsi:type="dcterms:W3CDTF">2020-09-28T04:26:25Z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