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notesSlides/notesSlide19.xml" ContentType="application/vnd.openxmlformats-officedocument.presentationml.notesSlide+xml"/>
  <Override PartName="/ppt/tags/tag28.xml" ContentType="application/vnd.openxmlformats-officedocument.presentationml.tags+xml"/>
  <Override PartName="/ppt/notesSlides/notesSlide20.xml" ContentType="application/vnd.openxmlformats-officedocument.presentationml.notesSlide+xml"/>
  <Override PartName="/ppt/tags/tag29.xml" ContentType="application/vnd.openxmlformats-officedocument.presentationml.tags+xml"/>
  <Override PartName="/ppt/notesSlides/notesSlide21.xml" ContentType="application/vnd.openxmlformats-officedocument.presentationml.notesSlide+xml"/>
  <Override PartName="/ppt/tags/tag30.xml" ContentType="application/vnd.openxmlformats-officedocument.presentationml.tags+xml"/>
  <Override PartName="/ppt/notesSlides/notesSlide22.xml" ContentType="application/vnd.openxmlformats-officedocument.presentationml.notesSlide+xml"/>
  <Override PartName="/ppt/tags/tag31.xml" ContentType="application/vnd.openxmlformats-officedocument.presentationml.tags+xml"/>
  <Override PartName="/ppt/notesSlides/notesSlide23.xml" ContentType="application/vnd.openxmlformats-officedocument.presentationml.notesSlide+xml"/>
  <Override PartName="/ppt/tags/tag32.xml" ContentType="application/vnd.openxmlformats-officedocument.presentationml.tags+xml"/>
  <Override PartName="/ppt/notesSlides/notesSlide24.xml" ContentType="application/vnd.openxmlformats-officedocument.presentationml.notesSlide+xml"/>
  <Override PartName="/ppt/tags/tag33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9"/>
  </p:notesMasterIdLst>
  <p:sldIdLst>
    <p:sldId id="293" r:id="rId2"/>
    <p:sldId id="458" r:id="rId3"/>
    <p:sldId id="363" r:id="rId4"/>
    <p:sldId id="487" r:id="rId5"/>
    <p:sldId id="490" r:id="rId6"/>
    <p:sldId id="488" r:id="rId7"/>
    <p:sldId id="475" r:id="rId8"/>
    <p:sldId id="476" r:id="rId9"/>
    <p:sldId id="503" r:id="rId10"/>
    <p:sldId id="505" r:id="rId11"/>
    <p:sldId id="504" r:id="rId12"/>
    <p:sldId id="506" r:id="rId13"/>
    <p:sldId id="507" r:id="rId14"/>
    <p:sldId id="508" r:id="rId15"/>
    <p:sldId id="509" r:id="rId16"/>
    <p:sldId id="510" r:id="rId17"/>
    <p:sldId id="511" r:id="rId18"/>
    <p:sldId id="485" r:id="rId19"/>
    <p:sldId id="477" r:id="rId20"/>
    <p:sldId id="479" r:id="rId21"/>
    <p:sldId id="478" r:id="rId22"/>
    <p:sldId id="512" r:id="rId23"/>
    <p:sldId id="480" r:id="rId24"/>
    <p:sldId id="481" r:id="rId25"/>
    <p:sldId id="482" r:id="rId26"/>
    <p:sldId id="483" r:id="rId27"/>
    <p:sldId id="294" r:id="rId2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E90BE"/>
    <a:srgbClr val="000000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6A306A-ECE3-464D-9BD1-7E0E516580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45B071-0531-4128-8690-57EDD972184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07F4A947-B69F-46AB-892A-142D315848C8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39B64400-2487-44ED-9114-FE6A4A874E3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8B7EE22C-52D6-4AAE-B828-53BCBF2DEE84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E8D564-352F-4D57-A9ED-E40F22A2D4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E3A496-2DC0-420C-992F-C438EA28C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3E334D-46F8-45F3-B6BE-0AF34D2B19E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AEC39DFF-4D06-4509-BC03-30CFD6F49ED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D1D86499-25E6-41C3-A019-9537F41868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2C384180-6E87-49B2-9BDA-DDB495CC6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F7F2611-C724-48A1-BECF-A704042F5F75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E86F0A43-C39D-43FB-BADD-C8E0D9494A7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45A8579C-4AE5-429F-8139-D7292E567D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C2508A2B-7E7C-4F68-8170-F6F6C4318F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E627E40-5501-4781-B37A-B98FC36222A4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1C61C586-3E9B-4704-888C-900D5E1AEA4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BE1581CA-9983-48AE-968D-601CC38ACD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BCDE4195-4430-4553-B649-11BD4F49F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3D060AB-6667-49FA-B756-E37AB692A816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10792164-0E7D-49CD-AD67-0DC01FAF89F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26EFAECF-ACEA-48B7-B893-2C19B91ED1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CFA97571-4CAB-4B92-B421-9EFBDEC7AF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EF79C5F-9183-4BF5-861D-A7D747B525CD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>
            <a:extLst>
              <a:ext uri="{FF2B5EF4-FFF2-40B4-BE49-F238E27FC236}">
                <a16:creationId xmlns:a16="http://schemas.microsoft.com/office/drawing/2014/main" id="{7A5FB795-4E74-42A5-B0E9-6523F8CEE5F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4" name="备注占位符 2">
            <a:extLst>
              <a:ext uri="{FF2B5EF4-FFF2-40B4-BE49-F238E27FC236}">
                <a16:creationId xmlns:a16="http://schemas.microsoft.com/office/drawing/2014/main" id="{DCB0A022-C7F9-4628-886F-5810BDA684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DF83E50D-FAF7-41CC-B721-156875215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FCDEBE0-6185-4865-A600-854846BA6E7F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BF88886A-0D25-4C30-8445-69CA57A9D19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>
            <a:extLst>
              <a:ext uri="{FF2B5EF4-FFF2-40B4-BE49-F238E27FC236}">
                <a16:creationId xmlns:a16="http://schemas.microsoft.com/office/drawing/2014/main" id="{1C51F07C-01CE-45B7-81DB-507FB77AAE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3" name="灯片编号占位符 3">
            <a:extLst>
              <a:ext uri="{FF2B5EF4-FFF2-40B4-BE49-F238E27FC236}">
                <a16:creationId xmlns:a16="http://schemas.microsoft.com/office/drawing/2014/main" id="{A3A5484A-F263-42A9-8464-E97F2B0E8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0B1D630-95F0-4012-815E-E77268B054A7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2A525884-786C-46A9-B60E-A6ED038120D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1A9A99A2-19DB-4DFD-BE00-B9A67FB77F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A12AF586-E200-4812-842F-7B6C0064C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7DF00CB-2645-4A49-BF34-72982A8290FB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A13C0284-CE8D-4B7F-BE16-63ED642846F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DBC941A2-7378-439A-A5BB-E96864F461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639D6A86-B489-41E1-B512-C349EF169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E743B7D-2F1C-4F14-B314-72B4BFF3A34B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21014AC1-70A7-4661-B1BA-F16D45466DE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61BC3437-2EE3-460C-8490-2D2B8E84EB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1483273E-2F23-4337-8A7E-D7A264AE8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A38A4A7-1C33-410D-A0D1-569EEFC7EB3D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59FCF731-A338-4F7E-9249-764000E1D23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3427349F-9169-46E0-AE6C-13188AE0D5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19EB2E1E-9223-4102-8B7A-682AF987E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E498651-47B6-4472-B170-3D8E86A24F01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>
            <a:extLst>
              <a:ext uri="{FF2B5EF4-FFF2-40B4-BE49-F238E27FC236}">
                <a16:creationId xmlns:a16="http://schemas.microsoft.com/office/drawing/2014/main" id="{55099A4D-0943-4AC9-97C9-45A31217B30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9154" name="备注占位符 2">
            <a:extLst>
              <a:ext uri="{FF2B5EF4-FFF2-40B4-BE49-F238E27FC236}">
                <a16:creationId xmlns:a16="http://schemas.microsoft.com/office/drawing/2014/main" id="{1D97490F-85FD-4080-BD21-1B7F3046E1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155" name="灯片编号占位符 3">
            <a:extLst>
              <a:ext uri="{FF2B5EF4-FFF2-40B4-BE49-F238E27FC236}">
                <a16:creationId xmlns:a16="http://schemas.microsoft.com/office/drawing/2014/main" id="{B761FBA4-E521-45BF-BD56-5103BD8A1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20A9A8B-28DF-4190-884A-5EC892AAE48C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A132620E-C276-4F1F-81A5-492DEC4B043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983A450A-7B42-4E53-BABE-88BFC930C1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409F7CF1-4E4F-468B-B004-82F5B645F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F4FF1D5-5AF2-4C15-9113-8F96E8F2FA9D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8C9C5C5A-1767-4DF7-8813-1733EFEF134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FAFE180A-C22F-4A2D-B8BB-D1A05BA4A0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A5F47A61-F437-47FA-8BFE-6777C37614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003C402-6E27-4EE3-ADC3-73747CD6AC5C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>
            <a:extLst>
              <a:ext uri="{FF2B5EF4-FFF2-40B4-BE49-F238E27FC236}">
                <a16:creationId xmlns:a16="http://schemas.microsoft.com/office/drawing/2014/main" id="{02A962E1-1715-4E74-A719-1ECC32FDD25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2" name="备注占位符 2">
            <a:extLst>
              <a:ext uri="{FF2B5EF4-FFF2-40B4-BE49-F238E27FC236}">
                <a16:creationId xmlns:a16="http://schemas.microsoft.com/office/drawing/2014/main" id="{8F923768-7C29-40C3-A2E0-47B4787488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03" name="灯片编号占位符 3">
            <a:extLst>
              <a:ext uri="{FF2B5EF4-FFF2-40B4-BE49-F238E27FC236}">
                <a16:creationId xmlns:a16="http://schemas.microsoft.com/office/drawing/2014/main" id="{659D3CF1-50DE-4ACA-B276-3E0B3A381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65515ED-BFE0-43E8-A792-F3EC99304EA9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>
            <a:extLst>
              <a:ext uri="{FF2B5EF4-FFF2-40B4-BE49-F238E27FC236}">
                <a16:creationId xmlns:a16="http://schemas.microsoft.com/office/drawing/2014/main" id="{B5D7728A-9D34-4DE4-898E-7FA75264844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3250" name="备注占位符 2">
            <a:extLst>
              <a:ext uri="{FF2B5EF4-FFF2-40B4-BE49-F238E27FC236}">
                <a16:creationId xmlns:a16="http://schemas.microsoft.com/office/drawing/2014/main" id="{1ADEBDF9-532E-4E70-9B8B-D3B6E23DD5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251" name="灯片编号占位符 3">
            <a:extLst>
              <a:ext uri="{FF2B5EF4-FFF2-40B4-BE49-F238E27FC236}">
                <a16:creationId xmlns:a16="http://schemas.microsoft.com/office/drawing/2014/main" id="{5EC34C06-8B81-4F27-87BE-CAEA2DFE4B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3D4C60F-50B8-46EF-B09F-113CFFDC21D4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>
            <a:extLst>
              <a:ext uri="{FF2B5EF4-FFF2-40B4-BE49-F238E27FC236}">
                <a16:creationId xmlns:a16="http://schemas.microsoft.com/office/drawing/2014/main" id="{15C48ACE-2226-4CF5-BE0A-2AEF164C999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5298" name="备注占位符 2">
            <a:extLst>
              <a:ext uri="{FF2B5EF4-FFF2-40B4-BE49-F238E27FC236}">
                <a16:creationId xmlns:a16="http://schemas.microsoft.com/office/drawing/2014/main" id="{B8D3E9DF-7585-4176-B80A-45B47C40ED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5299" name="灯片编号占位符 3">
            <a:extLst>
              <a:ext uri="{FF2B5EF4-FFF2-40B4-BE49-F238E27FC236}">
                <a16:creationId xmlns:a16="http://schemas.microsoft.com/office/drawing/2014/main" id="{A44328F4-E321-497B-A217-777A014CE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6540450-3983-4D3F-919E-27ADD0A43E6D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>
            <a:extLst>
              <a:ext uri="{FF2B5EF4-FFF2-40B4-BE49-F238E27FC236}">
                <a16:creationId xmlns:a16="http://schemas.microsoft.com/office/drawing/2014/main" id="{7FB5BE46-673C-46F1-B0A8-041A850435F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7346" name="备注占位符 2">
            <a:extLst>
              <a:ext uri="{FF2B5EF4-FFF2-40B4-BE49-F238E27FC236}">
                <a16:creationId xmlns:a16="http://schemas.microsoft.com/office/drawing/2014/main" id="{DEC9AFBC-119A-4DE1-93D8-C1138EB86C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347" name="灯片编号占位符 3">
            <a:extLst>
              <a:ext uri="{FF2B5EF4-FFF2-40B4-BE49-F238E27FC236}">
                <a16:creationId xmlns:a16="http://schemas.microsoft.com/office/drawing/2014/main" id="{9455FF71-C95C-44A9-80F3-BC84CE785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61D605C-3085-45DE-AB9D-29E5D2C56F1F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>
            <a:extLst>
              <a:ext uri="{FF2B5EF4-FFF2-40B4-BE49-F238E27FC236}">
                <a16:creationId xmlns:a16="http://schemas.microsoft.com/office/drawing/2014/main" id="{9CC48AE5-9930-4D96-8E89-3C85C7C0CCB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394" name="备注占位符 2">
            <a:extLst>
              <a:ext uri="{FF2B5EF4-FFF2-40B4-BE49-F238E27FC236}">
                <a16:creationId xmlns:a16="http://schemas.microsoft.com/office/drawing/2014/main" id="{8BF02422-143B-402C-9647-C2754EFC00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9395" name="灯片编号占位符 3">
            <a:extLst>
              <a:ext uri="{FF2B5EF4-FFF2-40B4-BE49-F238E27FC236}">
                <a16:creationId xmlns:a16="http://schemas.microsoft.com/office/drawing/2014/main" id="{6EE09B7A-422B-47A2-B398-6E29EF848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F3AA09F-AAC2-4324-A623-5DA6CD63FA5D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47B15180-8AB7-47D1-99BF-470E28F03C87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41008F30-3552-4D43-9E67-A364AF9F2C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4BA1BDD2-113A-44B8-B0F0-CA63D0B7F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8CAA9FD-C3C5-4390-9C3F-CEB5F9547F1E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A633F5B8-5A6E-4EE7-9AFA-CF32613C7BE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645415D4-479F-4573-875E-9DD5E05EB0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F88E2C14-B49F-4156-A66E-7CC53A78F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94330AD-F02A-413B-BA8B-217F001D7C48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993E27B3-8F8D-433D-9EA9-F87022A96C6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35DF190C-99EB-4F70-9E38-F1AFBAA997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3330D736-ED10-4C26-86B6-0AB91210F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C65159F-64FF-4C5B-B5D1-0E87214D4C54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5AF2F56B-5BCF-475E-B500-25848EDBF50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C764A590-71C9-4DD0-A53C-5F712F88E1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B9B2D8F9-348E-41C9-9CCD-0CB4E5282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3A10767-C5DE-44DA-ABCB-1A636CDDC77A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57C6A1DA-149C-4B67-80C3-43019EE0A3B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6F8B7F6D-87D4-4B3B-A79D-0A3CE6A964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C0ED679E-8D0B-43F0-9392-079529086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AB28DAB-9E36-44B2-BD2D-E7ED36F1D0EE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43995BA1-90CF-47CC-A901-7BBD72E268B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4" name="备注占位符 2">
            <a:extLst>
              <a:ext uri="{FF2B5EF4-FFF2-40B4-BE49-F238E27FC236}">
                <a16:creationId xmlns:a16="http://schemas.microsoft.com/office/drawing/2014/main" id="{BCF236F5-6078-45B3-8299-8E3E663D7A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4903028D-B0DD-4CBD-99CD-F484645E3B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1995BED-481C-400F-9A54-C097AA2F9C5D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53938C71-8177-4464-82BF-A30ECDF414C8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26B9C53E-D66A-4006-935B-39B5EB3DFA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8D1388D1-AE37-4023-99BF-536FED90D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FC8CA72-291A-4BBC-9776-BD0E5E1910CD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65F6B6-4DBF-4369-B074-9099DA6D98E7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270169-C71F-4175-A491-F0AAF6BECDF4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1584A44-AC4D-4A80-B4E4-48B0CC34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DA9F44-33B6-41AA-9123-9910F4A8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E4A57D-E5DE-4A7B-ACA6-368C16CE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584E0-BBAD-4866-85BE-6F905F8867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E165-0675-4B5A-B633-288F3DA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07EA-EE1D-42C9-8BEC-ED69ACF3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B568-EFF3-4B77-9CB5-13F2815B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B6205-02EB-437C-8EC6-2E19F68566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A0F891-AF18-4ED7-8CBE-6739C7D0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54EA467-CE01-49F3-B328-B9F9C5F2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4C69E9-8F9D-4502-AAD7-F9F5F209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07739-6820-42C7-8F8F-8F53C47819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1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9A153A-4202-42A5-B645-4EA47278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2D063D-F821-4DA6-9F93-D0FDFD92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BAA271-1B98-4D5F-883C-5E19C7A5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515D7-A921-4D6B-8114-19F114FE5A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15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12082F2-FB6D-4258-B3AE-F0A5F77A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DC4D013-EFE2-427C-B8AD-59D46AC8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4538F4-A33E-415E-9074-1048E4DC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B1773-2733-49F9-B461-D40FF75BBD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87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E54BB5E-9E2C-4EE7-937C-A61CF831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7CEC79F-D7F1-44B7-A3E3-8C174E9F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321ED11-61EE-4F89-8430-2C6B77D5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FA527-A196-40EA-BEA4-ABDBEA4315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7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DDB9E41-9104-41B6-B72E-04653D7A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37D5F8-A80F-4015-96D1-C24A0034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06B9E2-55E8-4569-AC45-59095F73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23D92-F4D0-4BEC-92D6-C9A828F7576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42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3A28714-967A-4D4E-9E40-F19EBFB7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2B9C6C-7069-4563-9457-83155EEC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A710C5-4005-49F8-9698-D76CCF50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929FE-8AD3-45A0-8B12-EE1B9C0311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0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AF85848-CA0B-42C2-9A8F-62B809D0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04CE18-7E52-4555-85C2-FC408AF7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664C42D-5CD7-4F64-AA8E-6E689B71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3C0FA-45A9-4D46-A3EB-676320C582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92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10BD77E-A8F7-49C6-A72B-10E67CA0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978FCAC-CC2F-4B2E-A415-3A62A60C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13F4BD-BECF-4FE6-95C7-1F56052D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0883B-3787-480B-817A-43D60692C3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51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0A47A91-6093-4648-973D-34439296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7FD9DC2-5181-450B-B19F-77012C3C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DDE1C-DAE7-4348-A99B-9E04F670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1236C-FC32-485A-A6EE-6027356589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0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9DD4-A004-4BB6-B2F5-FA75DFCC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1D6C-DB2D-4949-A588-745DAD73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F7F1-96BF-4D8A-A534-EC800CDC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3CD7F-C41D-4FDE-B0A9-FAA91CAA72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65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50B510-1020-44FA-A0F6-AA0ED4A2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F9B36A-C2AB-43E1-9A44-EBEEEBC8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54E12AB-B832-4523-92E1-19D7BA3E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CAA7A-74B8-4858-BFDA-E925E3F613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46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132C19A-B1E3-4D74-90BC-B32C18DB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59BE4B-CF77-4365-BD2E-2B650187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98564B-2244-4F6D-878E-DA096E37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6DC57-EFD2-4B1D-9ACC-BB4228D4B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87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3D0969-354B-4083-87B8-F0D6E44E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B12D15-E04F-4ABA-A4A1-BE8BE956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4F91CB-532B-4BE9-A834-70A24430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6951B-7CE2-41DC-BD03-6540CCDCF3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55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947D8A0-C9C8-4292-A0A6-1EA43F5D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AECCF6-8133-495D-8AB4-BDD9459F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BEAB57-A692-413B-B5C3-D92C1A69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565B0-1F99-4B95-9A18-5D212E3FFF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C50AD7-1830-4B03-8979-8B04FAE068E0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2C485D-9D62-4389-8D0C-85B3638C8DE3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C2F7E40-7100-4109-885A-DAD3218D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DA1C8EE-DBC1-4CBE-927B-4593EF80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A81C430-6DAD-427A-9BC8-D3EFED34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35CDB-C783-4F0F-A377-9F52908D4E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8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BC78D4-D31F-43F2-9A05-BC9723BE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BC99BC-CF46-43DC-BC0C-8F2B9D5D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09FCC9-C55F-4201-B702-53B00766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C98B6-4319-4E0F-99E0-E5819F0ACB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4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A940CF2-EA47-4227-95C1-6B310A28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7562CC9-AD82-4471-BFD2-12177DA9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5A1159-2B13-4188-85A1-675B5D89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47208-7F83-4CA4-9DAF-39A5483FA9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7AB5B822-5791-4820-9079-BB180E2FD5F8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7DF3F9DE-6652-409C-AF9F-976A32B82803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74F16BCB-8DCA-4D65-A9D7-8E3873ACAC66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0F7ADC9A-CB90-4B38-873D-137C759D9534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19753B0E-47BE-4F6B-923F-801599D592F7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latin typeface="Arial" panose="020B0604020202020204" pitchFamily="34" charset="0"/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F4BE9CB4-6D6D-4629-A03A-46390AE5F2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CE998A06-1E6E-46DB-9CAF-35B82B9DDF4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9EC96AC7-8DC3-4122-9D6F-12F0D8A3492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EAC2761D-709E-43C0-A312-6BF8F0E511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7263542F-0DBD-4A4E-A577-C755110AC9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21240401-9058-4195-8834-74D5C12127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1488A32-9D98-48BF-BE0B-A317326D14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5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9E41C-F41F-4664-AC5B-EB7F1E3B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E3558-9EFB-4FEF-B490-C23EC36A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85DAB-891A-4542-9BB4-94BC899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36166-AAC6-44D4-BC67-11299A5118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38CF9F-5687-4F63-AED8-5401BC5885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2F9FC8-399E-4FE1-972E-A77FE4D1CF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88F780-5BB0-4B0C-9E59-21A327EDE7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39826B4-9239-423D-99B4-AB3ACE263E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7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B049-E800-44C4-AFCB-1F7BF00B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B299-63E3-4C96-AC7F-8A716B86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05C0-9008-443C-8196-7E5A5542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130E6-7CAF-4560-AC59-D1BFBBDCBA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3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3FA4B90-4C7F-46DD-B491-8A73CCDE9CF9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8ACC50-3426-4C79-AFA0-9CD59E3607D5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F5319EDB-910A-4D65-A050-B2849F81D8E0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25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E668-0D4A-4D6B-A9EC-96DD9B0CFA0A}"/>
              </a:ext>
            </a:extLst>
          </p:cNvPr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B6FE0-9075-4AE2-90E9-2383BE4C6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5FD6-1212-4917-BC85-C78E912E3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3A5F-A2E6-49C2-82C5-A74F1087F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6EB9AECA-C369-43E2-86C6-D1D542B4F2E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735" r:id="rId3"/>
    <p:sldLayoutId id="2147483732" r:id="rId4"/>
    <p:sldLayoutId id="2147483731" r:id="rId5"/>
    <p:sldLayoutId id="2147483736" r:id="rId6"/>
    <p:sldLayoutId id="2147483737" r:id="rId7"/>
    <p:sldLayoutId id="2147483730" r:id="rId8"/>
    <p:sldLayoutId id="2147483738" r:id="rId9"/>
    <p:sldLayoutId id="2147483729" r:id="rId10"/>
    <p:sldLayoutId id="2147483728" r:id="rId11"/>
    <p:sldLayoutId id="2147483727" r:id="rId12"/>
    <p:sldLayoutId id="2147483726" r:id="rId13"/>
    <p:sldLayoutId id="2147483725" r:id="rId14"/>
    <p:sldLayoutId id="2147483724" r:id="rId15"/>
    <p:sldLayoutId id="2147483723" r:id="rId16"/>
    <p:sldLayoutId id="2147483722" r:id="rId17"/>
    <p:sldLayoutId id="2147483721" r:id="rId18"/>
    <p:sldLayoutId id="2147483720" r:id="rId19"/>
    <p:sldLayoutId id="2147483719" r:id="rId20"/>
    <p:sldLayoutId id="2147483718" r:id="rId21"/>
    <p:sldLayoutId id="2147483717" r:id="rId22"/>
    <p:sldLayoutId id="2147483716" r:id="rId23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8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0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FB51A0D-58FF-4EBC-A72D-0A6221783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612900"/>
            <a:ext cx="61388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Android </a:t>
            </a: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移动应用设计与开发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2" name="TextBox 21">
            <a:extLst>
              <a:ext uri="{FF2B5EF4-FFF2-40B4-BE49-F238E27FC236}">
                <a16:creationId xmlns:a16="http://schemas.microsoft.com/office/drawing/2014/main" id="{977C9E61-D6E6-4EEB-8BF3-C103BA8D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513013"/>
            <a:ext cx="572611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zh-CN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第三章 </a:t>
            </a:r>
            <a:r>
              <a:rPr lang="en-US" altLang="zh-CN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Android </a:t>
            </a:r>
            <a:r>
              <a:rPr lang="zh-CN" altLang="en-US" sz="2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基本原理</a:t>
            </a: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08">
            <a:extLst>
              <a:ext uri="{FF2B5EF4-FFF2-40B4-BE49-F238E27FC236}">
                <a16:creationId xmlns:a16="http://schemas.microsoft.com/office/drawing/2014/main" id="{D59E08C3-D2EF-4F7E-8DEE-C142488E5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Android设备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26" name="组合 29">
            <a:extLst>
              <a:ext uri="{FF2B5EF4-FFF2-40B4-BE49-F238E27FC236}">
                <a16:creationId xmlns:a16="http://schemas.microsoft.com/office/drawing/2014/main" id="{636B173A-80C6-45EE-A4AA-3E6E0886543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89B64A9-D271-469A-A56F-28C2247BDC1F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9C8B22F-1BB5-4875-A7EE-74B9807A0F5D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6629" name="图片 1" descr="e516252bdb5ae1c1798ec9507a060f19">
            <a:extLst>
              <a:ext uri="{FF2B5EF4-FFF2-40B4-BE49-F238E27FC236}">
                <a16:creationId xmlns:a16="http://schemas.microsoft.com/office/drawing/2014/main" id="{DF4061F9-B685-4066-9EF4-13669E72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文本框 1">
            <a:extLst>
              <a:ext uri="{FF2B5EF4-FFF2-40B4-BE49-F238E27FC236}">
                <a16:creationId xmlns:a16="http://schemas.microsoft.com/office/drawing/2014/main" id="{35482E6E-EB39-43D1-A90A-4581D5BEAA7F}"/>
              </a:ext>
            </a:extLst>
          </p:cNvPr>
          <p:cNvSpPr txBox="1"/>
          <p:nvPr/>
        </p:nvSpPr>
        <p:spPr>
          <a:xfrm>
            <a:off x="311150" y="738188"/>
            <a:ext cx="4287838" cy="36925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第三步：内核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Android内核与桌面linux内核启动的方式类似。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内核启动时，设置缓存、被保护存储器、计划列表，加载驱动。</a:t>
            </a: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内核完成系统设置，首先在系统文件中寻找”init”文件，然后启动root进程或者系统的第一个进程。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08">
            <a:extLst>
              <a:ext uri="{FF2B5EF4-FFF2-40B4-BE49-F238E27FC236}">
                <a16:creationId xmlns:a16="http://schemas.microsoft.com/office/drawing/2014/main" id="{FA7C2A9D-ED24-4221-B297-DEC093E9F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Android设备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674" name="组合 29">
            <a:extLst>
              <a:ext uri="{FF2B5EF4-FFF2-40B4-BE49-F238E27FC236}">
                <a16:creationId xmlns:a16="http://schemas.microsoft.com/office/drawing/2014/main" id="{8215E6D9-7362-4698-B4DC-3A70DDC5BA5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2E59121-70F6-47A0-B80D-41E6BCFF3927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4E60DC9-FB37-4575-921B-B693B2EDEFC6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8677" name="图片 1" descr="e516252bdb5ae1c1798ec9507a060f19">
            <a:extLst>
              <a:ext uri="{FF2B5EF4-FFF2-40B4-BE49-F238E27FC236}">
                <a16:creationId xmlns:a16="http://schemas.microsoft.com/office/drawing/2014/main" id="{C9649180-0776-4CBB-9735-AB6F537A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文本框 1">
            <a:extLst>
              <a:ext uri="{FF2B5EF4-FFF2-40B4-BE49-F238E27FC236}">
                <a16:creationId xmlns:a16="http://schemas.microsoft.com/office/drawing/2014/main" id="{E45DB5F8-EE12-4BFE-9A3E-E76E148279AE}"/>
              </a:ext>
            </a:extLst>
          </p:cNvPr>
          <p:cNvSpPr txBox="1"/>
          <p:nvPr/>
        </p:nvSpPr>
        <p:spPr>
          <a:xfrm>
            <a:off x="311150" y="738188"/>
            <a:ext cx="4287838" cy="36925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第四步：init进程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init是第一个进程。有两个责任：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挂载目录，比如/sys、/dev、/proc</a:t>
            </a: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运行init.rc脚本。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在这个阶段可以在设备的屏幕上看到</a:t>
            </a:r>
            <a:r>
              <a:rPr lang="zh-CN" altLang="en-US" noProof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“Android”logo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08">
            <a:extLst>
              <a:ext uri="{FF2B5EF4-FFF2-40B4-BE49-F238E27FC236}">
                <a16:creationId xmlns:a16="http://schemas.microsoft.com/office/drawing/2014/main" id="{ECC729CD-12B6-4315-BCAB-9AB746885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Android设备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2" name="组合 29">
            <a:extLst>
              <a:ext uri="{FF2B5EF4-FFF2-40B4-BE49-F238E27FC236}">
                <a16:creationId xmlns:a16="http://schemas.microsoft.com/office/drawing/2014/main" id="{AE122076-48E0-4CE9-AAE6-BB4EDD48A26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6786EB1-F1AD-475E-A45B-82C8C2E4FEE9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358089A-D5A7-448A-9148-7CA3CB9C016B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30725" name="图片 1" descr="e516252bdb5ae1c1798ec9507a060f19">
            <a:extLst>
              <a:ext uri="{FF2B5EF4-FFF2-40B4-BE49-F238E27FC236}">
                <a16:creationId xmlns:a16="http://schemas.microsoft.com/office/drawing/2014/main" id="{B2F8CAD1-E96F-4EF7-B84D-ABB5787BC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文本框 1">
            <a:extLst>
              <a:ext uri="{FF2B5EF4-FFF2-40B4-BE49-F238E27FC236}">
                <a16:creationId xmlns:a16="http://schemas.microsoft.com/office/drawing/2014/main" id="{79898980-B852-42D7-8977-13C318CBF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738188"/>
            <a:ext cx="4287838" cy="34147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第五步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Zygote让Dalvik虚拟机共享代码、低内存占用以及最小的启动时间成为可能。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Zygote预加载以及初始化核心库类。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在这个阶段，可以看到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启动动画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108">
            <a:extLst>
              <a:ext uri="{FF2B5EF4-FFF2-40B4-BE49-F238E27FC236}">
                <a16:creationId xmlns:a16="http://schemas.microsoft.com/office/drawing/2014/main" id="{3BD1C57E-8E5E-4C4E-998B-68E973A7F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Android设备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770" name="组合 29">
            <a:extLst>
              <a:ext uri="{FF2B5EF4-FFF2-40B4-BE49-F238E27FC236}">
                <a16:creationId xmlns:a16="http://schemas.microsoft.com/office/drawing/2014/main" id="{EA21CA19-2ECE-4BEE-8476-8896BAEBC0C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19C21F1-F6BD-42CD-AC53-585243AC6C9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9AAD558-74F3-4CC0-874F-8AE101FA71FC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32773" name="图片 1" descr="e516252bdb5ae1c1798ec9507a060f19">
            <a:extLst>
              <a:ext uri="{FF2B5EF4-FFF2-40B4-BE49-F238E27FC236}">
                <a16:creationId xmlns:a16="http://schemas.microsoft.com/office/drawing/2014/main" id="{DFF04AF6-F890-4110-AAE0-ACD5869C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文本框 1">
            <a:extLst>
              <a:ext uri="{FF2B5EF4-FFF2-40B4-BE49-F238E27FC236}">
                <a16:creationId xmlns:a16="http://schemas.microsoft.com/office/drawing/2014/main" id="{B14EA229-C582-440A-A95D-4FB910917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738188"/>
            <a:ext cx="4287838" cy="40624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第六步：系统服务或服务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Zygote创建新的进程去启动系统服务。</a:t>
            </a:r>
          </a:p>
          <a:p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核心服务：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启动电源管理器；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创建Activity管理器；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启动电话注册；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……</a:t>
            </a:r>
          </a:p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en-US" altLang="zh-CN" sz="1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其他服务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启动状态栏服务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启动硬件服务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启动网络状态服务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……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108">
            <a:extLst>
              <a:ext uri="{FF2B5EF4-FFF2-40B4-BE49-F238E27FC236}">
                <a16:creationId xmlns:a16="http://schemas.microsoft.com/office/drawing/2014/main" id="{1702FD9E-4E20-4E5A-B658-054018FB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462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应用程序编译过程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818" name="组合 29">
            <a:extLst>
              <a:ext uri="{FF2B5EF4-FFF2-40B4-BE49-F238E27FC236}">
                <a16:creationId xmlns:a16="http://schemas.microsoft.com/office/drawing/2014/main" id="{9FA865C4-F9CF-4F1D-8D3D-EB37FB87904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68D4B23-BBC5-4C7D-A8A1-EB48FBCA7A59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3DFAF3-BFB9-4EED-9B7A-F8C0EA5E03C3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23EBC69-D3C6-4F1B-884D-AEE1B3E77F3D}"/>
              </a:ext>
            </a:extLst>
          </p:cNvPr>
          <p:cNvSpPr txBox="1"/>
          <p:nvPr/>
        </p:nvSpPr>
        <p:spPr>
          <a:xfrm>
            <a:off x="187325" y="1203655"/>
            <a:ext cx="5483225" cy="3046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Java编译器对工程本身的java代码进行编译，这些java代码有三个来源：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app的源代码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资源文件生成的R文件(aapt工具)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aidl文件生成的java接口文件(aidl工具)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产出为.class文件。</a:t>
            </a:r>
          </a:p>
          <a:p>
            <a:endParaRPr lang="zh-CN" altLang="en-US" sz="12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4822" name="图片 2" descr="2839011-28f3fb0ca3af7d9a">
            <a:extLst>
              <a:ext uri="{FF2B5EF4-FFF2-40B4-BE49-F238E27FC236}">
                <a16:creationId xmlns:a16="http://schemas.microsoft.com/office/drawing/2014/main" id="{22E36DFE-9673-4B2E-B105-11D57E29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4288"/>
            <a:ext cx="3113087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108">
            <a:extLst>
              <a:ext uri="{FF2B5EF4-FFF2-40B4-BE49-F238E27FC236}">
                <a16:creationId xmlns:a16="http://schemas.microsoft.com/office/drawing/2014/main" id="{7676C57C-E0C1-450F-8F4C-ECB168CDF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462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应用程序编译过程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66" name="组合 29">
            <a:extLst>
              <a:ext uri="{FF2B5EF4-FFF2-40B4-BE49-F238E27FC236}">
                <a16:creationId xmlns:a16="http://schemas.microsoft.com/office/drawing/2014/main" id="{A0EA9BD4-64A0-4169-8C66-88A738026BB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3AC3534-1315-4354-9E5D-D878CC4ED2C9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AE2EBE5-EBEC-4779-84B4-7442C1E28816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6869" name="文本框 1">
            <a:extLst>
              <a:ext uri="{FF2B5EF4-FFF2-40B4-BE49-F238E27FC236}">
                <a16:creationId xmlns:a16="http://schemas.microsoft.com/office/drawing/2014/main" id="{CFE664DE-BA43-43AF-A286-6CA1815E1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05" y="1203655"/>
            <a:ext cx="5483225" cy="19383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.class文件和依赖的三方库文件 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通过dex工具生成D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lvik虚拟机可执行的.dex文件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产出为.dex文件。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6870" name="图片 2" descr="2839011-28f3fb0ca3af7d9a">
            <a:extLst>
              <a:ext uri="{FF2B5EF4-FFF2-40B4-BE49-F238E27FC236}">
                <a16:creationId xmlns:a16="http://schemas.microsoft.com/office/drawing/2014/main" id="{8642ABE9-7B0B-4F0C-8353-3EE60B028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4288"/>
            <a:ext cx="3113087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108">
            <a:extLst>
              <a:ext uri="{FF2B5EF4-FFF2-40B4-BE49-F238E27FC236}">
                <a16:creationId xmlns:a16="http://schemas.microsoft.com/office/drawing/2014/main" id="{0665978C-6774-48D7-8E6E-41B3D0B97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462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应用程序编译过程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14" name="组合 29">
            <a:extLst>
              <a:ext uri="{FF2B5EF4-FFF2-40B4-BE49-F238E27FC236}">
                <a16:creationId xmlns:a16="http://schemas.microsoft.com/office/drawing/2014/main" id="{E6C1E213-C12C-4047-857D-B84311156B4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801860B-A4D8-4E35-AC7D-BB77EEB3C74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30BBCA7-5A07-4464-B90E-2EFD5E47F3CD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8917" name="文本框 1">
            <a:extLst>
              <a:ext uri="{FF2B5EF4-FFF2-40B4-BE49-F238E27FC236}">
                <a16:creationId xmlns:a16="http://schemas.microsoft.com/office/drawing/2014/main" id="{A67CD1FB-447A-4830-9F7D-348843ABC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99" y="1131650"/>
            <a:ext cx="5483225" cy="33226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apkbuilder工具将.dex文件和编译后的资源文件生成未经签名对齐的apk文件。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编译后的资源文件包括两部分：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一是由aapt编译产生的编译后的资源文件，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二是依赖的三方库里的资源文件。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产出为未经签名的.apk文件。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8918" name="图片 2" descr="2839011-28f3fb0ca3af7d9a">
            <a:extLst>
              <a:ext uri="{FF2B5EF4-FFF2-40B4-BE49-F238E27FC236}">
                <a16:creationId xmlns:a16="http://schemas.microsoft.com/office/drawing/2014/main" id="{794810CE-34D5-44C9-9F8B-263A48B0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4288"/>
            <a:ext cx="3113087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108">
            <a:extLst>
              <a:ext uri="{FF2B5EF4-FFF2-40B4-BE49-F238E27FC236}">
                <a16:creationId xmlns:a16="http://schemas.microsoft.com/office/drawing/2014/main" id="{D9A22342-3507-429A-B9ED-774CA3785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462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应用程序编译过程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962" name="组合 29">
            <a:extLst>
              <a:ext uri="{FF2B5EF4-FFF2-40B4-BE49-F238E27FC236}">
                <a16:creationId xmlns:a16="http://schemas.microsoft.com/office/drawing/2014/main" id="{657F9EC2-A5CD-491E-884C-28E77279C76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C9E4272-BA6F-4DB5-B060-2BA76CBB09FE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5295ED-CDF4-4605-9B9D-49609C400F02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0965" name="文本框 1">
            <a:extLst>
              <a:ext uri="{FF2B5EF4-FFF2-40B4-BE49-F238E27FC236}">
                <a16:creationId xmlns:a16="http://schemas.microsoft.com/office/drawing/2014/main" id="{0B269CC1-D5BF-4BC1-B0F6-DC68DAEB6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9" y="1203655"/>
            <a:ext cx="5483225" cy="22145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步：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分别由Jarsigner和zipalign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对apk文件进行签名和对齐</a:t>
            </a: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生成最终的apk文件。</a:t>
            </a:r>
          </a:p>
          <a:p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0966" name="图片 2" descr="2839011-28f3fb0ca3af7d9a">
            <a:extLst>
              <a:ext uri="{FF2B5EF4-FFF2-40B4-BE49-F238E27FC236}">
                <a16:creationId xmlns:a16="http://schemas.microsoft.com/office/drawing/2014/main" id="{46E1F183-CBC6-4811-96AB-86840807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14288"/>
            <a:ext cx="3113087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5">
            <a:extLst>
              <a:ext uri="{FF2B5EF4-FFF2-40B4-BE49-F238E27FC236}">
                <a16:creationId xmlns:a16="http://schemas.microsoft.com/office/drawing/2014/main" id="{DBA0424B-AFE9-4C7E-B995-27D60A2E22E5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9213" y="1377950"/>
            <a:ext cx="3206750" cy="5238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latin typeface="Arial" panose="020B0604020202020204" pitchFamily="34" charset="0"/>
              </a:rPr>
              <a:t>3.2 Android </a:t>
            </a:r>
            <a:r>
              <a:rPr lang="zh-CN" altLang="en-US">
                <a:latin typeface="Arial" panose="020B0604020202020204" pitchFamily="34" charset="0"/>
              </a:rPr>
              <a:t>四大组件 </a:t>
            </a:r>
          </a:p>
        </p:txBody>
      </p:sp>
      <p:sp>
        <p:nvSpPr>
          <p:cNvPr id="43010" name="副标题 6">
            <a:extLst>
              <a:ext uri="{FF2B5EF4-FFF2-40B4-BE49-F238E27FC236}">
                <a16:creationId xmlns:a16="http://schemas.microsoft.com/office/drawing/2014/main" id="{C8ED0470-8E14-4327-8970-5E44B3F8E240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 bwMode="auto">
          <a:xfrm>
            <a:off x="573088" y="1901825"/>
            <a:ext cx="5310187" cy="1508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1500" b="1" dirty="0">
                <a:latin typeface="Arial" panose="020B0604020202020204" pitchFamily="34" charset="0"/>
              </a:rPr>
              <a:t>Activity		</a:t>
            </a:r>
            <a:r>
              <a:rPr lang="zh-CN" altLang="en-US" sz="1500" b="1" dirty="0">
                <a:latin typeface="Arial" panose="020B0604020202020204" pitchFamily="34" charset="0"/>
                <a:sym typeface="黑体" panose="02010609060101010101" pitchFamily="49" charset="-122"/>
              </a:rPr>
              <a:t>活动</a:t>
            </a:r>
            <a:r>
              <a:rPr lang="en-US" altLang="zh-CN" sz="1500" b="1" dirty="0">
                <a:latin typeface="Arial" panose="020B0604020202020204" pitchFamily="34" charset="0"/>
                <a:sym typeface="黑体" panose="02010609060101010101" pitchFamily="49" charset="-122"/>
              </a:rPr>
              <a:t>		</a:t>
            </a:r>
            <a:r>
              <a:rPr lang="zh-CN" altLang="en-US" sz="1500" b="1" dirty="0">
                <a:latin typeface="Arial" panose="020B0604020202020204" pitchFamily="34" charset="0"/>
              </a:rPr>
              <a:t>（第</a:t>
            </a:r>
            <a:r>
              <a:rPr lang="en-US" altLang="zh-CN" sz="1500" b="1" dirty="0">
                <a:latin typeface="Arial" panose="020B0604020202020204" pitchFamily="34" charset="0"/>
              </a:rPr>
              <a:t>4</a:t>
            </a:r>
            <a:r>
              <a:rPr lang="zh-CN" altLang="en-US" sz="1500" b="1" dirty="0">
                <a:latin typeface="Arial" panose="020B0604020202020204" pitchFamily="34" charset="0"/>
              </a:rPr>
              <a:t>章 ）</a:t>
            </a:r>
          </a:p>
          <a:p>
            <a:pPr algn="l"/>
            <a:r>
              <a:rPr lang="en-US" altLang="zh-CN" sz="1500" b="1" dirty="0">
                <a:latin typeface="Arial" panose="020B0604020202020204" pitchFamily="34" charset="0"/>
              </a:rPr>
              <a:t>Service 		</a:t>
            </a:r>
            <a:r>
              <a:rPr lang="zh-CN" altLang="en-US" sz="1500" b="1" dirty="0">
                <a:latin typeface="Arial" panose="020B0604020202020204" pitchFamily="34" charset="0"/>
                <a:sym typeface="黑体" panose="02010609060101010101" pitchFamily="49" charset="-122"/>
              </a:rPr>
              <a:t>服务</a:t>
            </a:r>
            <a:r>
              <a:rPr lang="en-US" altLang="zh-CN" sz="1500" b="1" dirty="0">
                <a:latin typeface="Arial" panose="020B0604020202020204" pitchFamily="34" charset="0"/>
                <a:sym typeface="黑体" panose="02010609060101010101" pitchFamily="49" charset="-122"/>
              </a:rPr>
              <a:t>		</a:t>
            </a:r>
            <a:r>
              <a:rPr lang="zh-CN" altLang="en-US" sz="1500" b="1" dirty="0">
                <a:latin typeface="Arial" panose="020B0604020202020204" pitchFamily="34" charset="0"/>
              </a:rPr>
              <a:t>（第</a:t>
            </a:r>
            <a:r>
              <a:rPr lang="en-US" altLang="zh-CN" sz="1500" b="1" dirty="0">
                <a:latin typeface="Arial" panose="020B0604020202020204" pitchFamily="34" charset="0"/>
              </a:rPr>
              <a:t>6</a:t>
            </a:r>
            <a:r>
              <a:rPr lang="zh-CN" altLang="en-US" sz="1500" b="1" dirty="0">
                <a:latin typeface="Arial" panose="020B0604020202020204" pitchFamily="34" charset="0"/>
              </a:rPr>
              <a:t>章 ）</a:t>
            </a:r>
          </a:p>
          <a:p>
            <a:pPr algn="l"/>
            <a:r>
              <a:rPr lang="en-US" altLang="zh-CN" sz="1500" b="1" dirty="0" err="1">
                <a:latin typeface="Arial" panose="020B0604020202020204" pitchFamily="34" charset="0"/>
              </a:rPr>
              <a:t>Broadcast</a:t>
            </a:r>
            <a:r>
              <a:rPr lang="en-US" altLang="zh-CN" sz="1500" b="1" dirty="0" err="1">
                <a:latin typeface="Arial" panose="020B0604020202020204" pitchFamily="34" charset="0"/>
                <a:sym typeface="黑体" panose="02010609060101010101" pitchFamily="49" charset="-122"/>
              </a:rPr>
              <a:t>Receiver</a:t>
            </a:r>
            <a:r>
              <a:rPr lang="en-US" altLang="zh-CN" sz="1500" b="1" dirty="0">
                <a:latin typeface="Arial" panose="020B0604020202020204" pitchFamily="34" charset="0"/>
              </a:rPr>
              <a:t> 	</a:t>
            </a:r>
            <a:r>
              <a:rPr lang="zh-CN" altLang="en-US" sz="1500" b="1" dirty="0">
                <a:latin typeface="Arial" panose="020B0604020202020204" pitchFamily="34" charset="0"/>
                <a:sym typeface="黑体" panose="02010609060101010101" pitchFamily="49" charset="-122"/>
              </a:rPr>
              <a:t>广播接收器</a:t>
            </a:r>
            <a:r>
              <a:rPr lang="en-US" altLang="zh-CN" sz="1500" b="1" dirty="0">
                <a:latin typeface="Arial" panose="020B0604020202020204" pitchFamily="34" charset="0"/>
                <a:sym typeface="黑体" panose="02010609060101010101" pitchFamily="49" charset="-122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（第</a:t>
            </a:r>
            <a:r>
              <a:rPr lang="en-US" altLang="zh-CN" sz="1500" b="1" dirty="0">
                <a:latin typeface="Arial" panose="020B0604020202020204" pitchFamily="34" charset="0"/>
              </a:rPr>
              <a:t>7</a:t>
            </a:r>
            <a:r>
              <a:rPr lang="zh-CN" altLang="en-US" sz="1500" b="1" dirty="0">
                <a:latin typeface="Arial" panose="020B0604020202020204" pitchFamily="34" charset="0"/>
              </a:rPr>
              <a:t>章）</a:t>
            </a:r>
          </a:p>
          <a:p>
            <a:pPr algn="l"/>
            <a:r>
              <a:rPr lang="en-US" altLang="zh-CN" sz="1500" b="1" dirty="0" err="1">
                <a:latin typeface="Arial" panose="020B0604020202020204" pitchFamily="34" charset="0"/>
              </a:rPr>
              <a:t>ContentProvider</a:t>
            </a:r>
            <a:r>
              <a:rPr lang="en-US" altLang="zh-CN" sz="1500" b="1" dirty="0">
                <a:latin typeface="Arial" panose="020B0604020202020204" pitchFamily="34" charset="0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  <a:sym typeface="黑体" panose="02010609060101010101" pitchFamily="49" charset="-122"/>
              </a:rPr>
              <a:t>内容提供器</a:t>
            </a:r>
            <a:r>
              <a:rPr lang="en-US" altLang="zh-CN" sz="1500" b="1" dirty="0">
                <a:latin typeface="Arial" panose="020B0604020202020204" pitchFamily="34" charset="0"/>
                <a:sym typeface="黑体" panose="02010609060101010101" pitchFamily="49" charset="-122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（第</a:t>
            </a:r>
            <a:r>
              <a:rPr lang="en-US" altLang="zh-CN" sz="1500" b="1" dirty="0">
                <a:latin typeface="Arial" panose="020B0604020202020204" pitchFamily="34" charset="0"/>
              </a:rPr>
              <a:t>8</a:t>
            </a:r>
            <a:r>
              <a:rPr lang="zh-CN" altLang="en-US" sz="1500" b="1" dirty="0">
                <a:latin typeface="Arial" panose="020B0604020202020204" pitchFamily="34" charset="0"/>
              </a:rPr>
              <a:t>章 ）</a:t>
            </a:r>
          </a:p>
          <a:p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17">
            <a:extLst>
              <a:ext uri="{FF2B5EF4-FFF2-40B4-BE49-F238E27FC236}">
                <a16:creationId xmlns:a16="http://schemas.microsoft.com/office/drawing/2014/main" id="{0F953B16-626C-4B94-B223-513900E7B8F6}"/>
              </a:ext>
            </a:extLst>
          </p:cNvPr>
          <p:cNvSpPr/>
          <p:nvPr/>
        </p:nvSpPr>
        <p:spPr>
          <a:xfrm>
            <a:off x="683730" y="1131650"/>
            <a:ext cx="7496175" cy="30543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b="1" noProof="1">
                <a:sym typeface="宋体" panose="02010600030101010101" pitchFamily="2" charset="-122"/>
              </a:rPr>
              <a:t>Activity</a:t>
            </a:r>
            <a:r>
              <a:rPr lang="zh-CN" altLang="en-US" b="1" noProof="1">
                <a:sym typeface="宋体" panose="02010600030101010101" pitchFamily="2" charset="-122"/>
              </a:rPr>
              <a:t>通俗地讲就是</a:t>
            </a:r>
            <a:r>
              <a:rPr lang="zh-CN" altLang="en-US" b="1" noProof="1">
                <a:solidFill>
                  <a:srgbClr val="00B050"/>
                </a:solidFill>
                <a:sym typeface="宋体" panose="02010600030101010101" pitchFamily="2" charset="-122"/>
              </a:rPr>
              <a:t>用户界面</a:t>
            </a:r>
            <a:r>
              <a:rPr lang="zh-CN" altLang="en-US" b="1" noProof="1">
                <a:sym typeface="宋体" panose="02010600030101010101" pitchFamily="2" charset="-122"/>
              </a:rPr>
              <a:t>，有其自身的生命周期（</a:t>
            </a:r>
            <a:r>
              <a:rPr lang="en-US" altLang="zh-CN" b="1" noProof="1">
                <a:sym typeface="宋体" panose="02010600030101010101" pitchFamily="2" charset="-122"/>
              </a:rPr>
              <a:t>4.1</a:t>
            </a:r>
            <a:r>
              <a:rPr lang="zh-CN" altLang="en-US" b="1" noProof="1">
                <a:sym typeface="宋体" panose="02010600030101010101" pitchFamily="2" charset="-122"/>
              </a:rPr>
              <a:t>详细介绍）。</a:t>
            </a: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endParaRPr lang="zh-CN" altLang="en-US" b="1" noProof="1"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zh-CN" altLang="en-US" b="1" noProof="1">
                <a:sym typeface="宋体" panose="02010600030101010101" pitchFamily="2" charset="-122"/>
              </a:rPr>
              <a:t>一个应用程序通常包含多个</a:t>
            </a:r>
            <a:r>
              <a:rPr lang="en-US" altLang="zh-CN" b="1" noProof="1">
                <a:sym typeface="宋体" panose="02010600030101010101" pitchFamily="2" charset="-122"/>
              </a:rPr>
              <a:t>Activity</a:t>
            </a:r>
            <a:r>
              <a:rPr lang="zh-CN" altLang="en-US" b="1" noProof="1">
                <a:sym typeface="宋体" panose="02010600030101010101" pitchFamily="2" charset="-122"/>
              </a:rPr>
              <a:t>，它们可以互相切换。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endParaRPr lang="zh-CN" altLang="en-US" b="1" noProof="1"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ym typeface="宋体" panose="02010600030101010101" pitchFamily="2" charset="-122"/>
              </a:rPr>
              <a:t>Activity</a:t>
            </a:r>
            <a:r>
              <a:rPr lang="zh-CN" altLang="en-US" b="1" noProof="1">
                <a:sym typeface="宋体" panose="02010600030101010101" pitchFamily="2" charset="-122"/>
              </a:rPr>
              <a:t>的使用需要在</a:t>
            </a:r>
            <a:r>
              <a:rPr lang="en-US" altLang="zh-CN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manifest</a:t>
            </a:r>
            <a:r>
              <a:rPr lang="zh-CN" altLang="en-US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文件</a:t>
            </a:r>
            <a:r>
              <a:rPr lang="zh-CN" altLang="en-US" b="1" noProof="1">
                <a:sym typeface="宋体" panose="02010600030101010101" pitchFamily="2" charset="-122"/>
              </a:rPr>
              <a:t>中进行声明。</a:t>
            </a: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endParaRPr lang="zh-CN" altLang="en-US" b="1" noProof="1"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ym typeface="宋体" panose="02010600030101010101" pitchFamily="2" charset="-122"/>
              </a:rPr>
              <a:t>Android</a:t>
            </a:r>
            <a:r>
              <a:rPr lang="zh-CN" altLang="en-US" b="1" noProof="1">
                <a:sym typeface="宋体" panose="02010600030101010101" pitchFamily="2" charset="-122"/>
              </a:rPr>
              <a:t>系统通过</a:t>
            </a:r>
            <a:r>
              <a:rPr lang="zh-CN" altLang="en-US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任务栈</a:t>
            </a:r>
            <a:r>
              <a:rPr lang="zh-CN" altLang="en-US" b="1" noProof="1">
                <a:sym typeface="宋体" panose="02010600030101010101" pitchFamily="2" charset="-122"/>
              </a:rPr>
              <a:t>来管理</a:t>
            </a:r>
            <a:r>
              <a:rPr lang="en-US" altLang="zh-CN" b="1" noProof="1">
                <a:sym typeface="宋体" panose="02010600030101010101" pitchFamily="2" charset="-122"/>
              </a:rPr>
              <a:t>Activity</a:t>
            </a:r>
            <a:r>
              <a:rPr lang="zh-CN" altLang="en-US" b="1" noProof="1">
                <a:sym typeface="宋体" panose="02010600030101010101" pitchFamily="2" charset="-122"/>
              </a:rPr>
              <a:t>的。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lang="zh-CN" altLang="en-US" sz="1400" noProof="1"/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lang="zh-CN" altLang="en-US" sz="1400" noProof="1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4" name="TextBox 108">
            <a:extLst>
              <a:ext uri="{FF2B5EF4-FFF2-40B4-BE49-F238E27FC236}">
                <a16:creationId xmlns:a16="http://schemas.microsoft.com/office/drawing/2014/main" id="{3473604E-C407-4E60-B0B3-5D8F0F9C5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16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3.2.1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035" name="组合 29">
            <a:extLst>
              <a:ext uri="{FF2B5EF4-FFF2-40B4-BE49-F238E27FC236}">
                <a16:creationId xmlns:a16="http://schemas.microsoft.com/office/drawing/2014/main" id="{ECF1AEA6-D793-46D5-B06C-A7CC4200FB7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0F8A9BC-EA07-427B-83E5-1803B7E072B2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DDBFB5D-639E-42E7-81C7-8579A5592AD2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F6DAF2-58D1-44A7-B8E1-8CBB1DFEB5D6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BF48D7-9ED6-4E86-92B9-4040674501C4}"/>
              </a:ext>
            </a:extLst>
          </p:cNvPr>
          <p:cNvSpPr txBox="1"/>
          <p:nvPr/>
        </p:nvSpPr>
        <p:spPr>
          <a:xfrm>
            <a:off x="861837" y="1666160"/>
            <a:ext cx="1506220" cy="55816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/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三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2E604A18-51CA-4106-9859-AAC3D498D215}"/>
              </a:ext>
            </a:extLst>
          </p:cNvPr>
          <p:cNvSpPr txBox="1"/>
          <p:nvPr/>
        </p:nvSpPr>
        <p:spPr>
          <a:xfrm>
            <a:off x="3825875" y="1247775"/>
            <a:ext cx="4627563" cy="2976563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3.1 Android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框架</a:t>
            </a: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3.1.1 </a:t>
            </a:r>
            <a:r>
              <a:rPr lang="zh-CN" altLang="en-US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体系结构</a:t>
            </a: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3.1.2 </a:t>
            </a:r>
            <a:r>
              <a:rPr lang="zh-CN" altLang="en-US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运行原理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3.2  Android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应用程序核心组件</a:t>
            </a:r>
            <a:endParaRPr lang="en-US" altLang="zh-CN" sz="1400" b="1" noProof="1">
              <a:latin typeface="Arial" panose="020B0604020202020204" pitchFamily="34" charset="0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3.2.1 Activity</a:t>
            </a:r>
            <a:endParaRPr lang="en-US" altLang="zh-CN" sz="1400" b="1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3.2.2 Service</a:t>
            </a:r>
            <a:endParaRPr lang="en-US" altLang="zh-CN" sz="1400" b="1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3.2.3 BroadCastReceiver</a:t>
            </a:r>
            <a:endParaRPr lang="en-US" altLang="zh-CN" sz="1400" b="1" noProof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noProof="1">
                <a:solidFill>
                  <a:srgbClr val="00B050"/>
                </a:solidFill>
                <a:latin typeface="Arial" panose="020B0604020202020204" pitchFamily="34" charset="0"/>
                <a:sym typeface="+mn-ea"/>
              </a:rPr>
              <a:t>   3.2.4 ContentProvider</a:t>
            </a:r>
            <a:endParaRPr lang="zh-CN" altLang="en-US" sz="1400" noProof="1"/>
          </a:p>
          <a:p>
            <a:pPr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752EBF-D7FB-4FB0-9C29-DF427770FB59}"/>
              </a:ext>
            </a:extLst>
          </p:cNvPr>
          <p:cNvSpPr txBox="1"/>
          <p:nvPr/>
        </p:nvSpPr>
        <p:spPr>
          <a:xfrm>
            <a:off x="3825875" y="671210"/>
            <a:ext cx="2605405" cy="43751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/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Android基本原理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967680-EE0F-47ED-A3D5-CB944C457753}"/>
              </a:ext>
            </a:extLst>
          </p:cNvPr>
          <p:cNvSpPr/>
          <p:nvPr/>
        </p:nvSpPr>
        <p:spPr>
          <a:xfrm>
            <a:off x="3608388" y="4227513"/>
            <a:ext cx="5319712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94C4B1-6C74-4C73-B32C-EDE2E96C87D6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/>
      <p:bldP spid="9" grpId="0"/>
      <p:bldP spid="10" grpId="0" bldLvl="0" animBg="1"/>
      <p:bldP spid="1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E2A95F6-C99C-4CBE-BF34-FFD34E9C6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755" y="1251062"/>
            <a:ext cx="7496175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-34290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400" noProof="1">
                <a:latin typeface="+mn-lt"/>
                <a:sym typeface="+mn-ea"/>
              </a:rPr>
              <a:t>当用户按Home键时，当前应用程序的任务栈将转到后台</a:t>
            </a:r>
          </a:p>
          <a:p>
            <a:pPr indent="-342900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400" noProof="1">
                <a:latin typeface="+mn-lt"/>
                <a:sym typeface="+mn-ea"/>
              </a:rPr>
              <a:t>该任务栈中保存着压入其中的各个Activity的状态。</a:t>
            </a:r>
            <a:endParaRPr lang="zh-CN" altLang="en-US" sz="1400" noProof="1"/>
          </a:p>
          <a:p>
            <a:pPr indent="-342900" fontAlgn="auto"/>
            <a:endParaRPr lang="zh-CN" altLang="en-US" sz="1400" noProof="1"/>
          </a:p>
        </p:txBody>
      </p:sp>
      <p:sp>
        <p:nvSpPr>
          <p:cNvPr id="48130" name="TextBox 108">
            <a:extLst>
              <a:ext uri="{FF2B5EF4-FFF2-40B4-BE49-F238E27FC236}">
                <a16:creationId xmlns:a16="http://schemas.microsoft.com/office/drawing/2014/main" id="{86F0802B-6E1B-4C1B-AA9E-F5E5A4DE0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165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3.2.1 Activity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131" name="组合 29">
            <a:extLst>
              <a:ext uri="{FF2B5EF4-FFF2-40B4-BE49-F238E27FC236}">
                <a16:creationId xmlns:a16="http://schemas.microsoft.com/office/drawing/2014/main" id="{C7279221-AF40-4FC6-8534-230AEF07422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C190AE3-5F76-472F-86F0-0D4141D998A5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FAE0017-0235-4A78-9D5F-2BBE3E95E7AE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48134" name="图片 2">
            <a:extLst>
              <a:ext uri="{FF2B5EF4-FFF2-40B4-BE49-F238E27FC236}">
                <a16:creationId xmlns:a16="http://schemas.microsoft.com/office/drawing/2014/main" id="{4EB45280-4227-4195-AE64-2B817249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60" y="2283730"/>
            <a:ext cx="3872235" cy="200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08">
            <a:extLst>
              <a:ext uri="{FF2B5EF4-FFF2-40B4-BE49-F238E27FC236}">
                <a16:creationId xmlns:a16="http://schemas.microsoft.com/office/drawing/2014/main" id="{2BA0A8C3-AA6C-4EC0-9FB9-CE95BB235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784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3.2.1 Activity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程序演示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082" name="组合 29">
            <a:extLst>
              <a:ext uri="{FF2B5EF4-FFF2-40B4-BE49-F238E27FC236}">
                <a16:creationId xmlns:a16="http://schemas.microsoft.com/office/drawing/2014/main" id="{EEB5EFE8-3F5B-480A-9ECB-DA2ADB49E3A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8588808-53A8-435D-808F-73957DE4B7A3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EF3BD44-DB03-4EF5-B51C-F10F2ACE56CF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46085" name="图片 1">
            <a:extLst>
              <a:ext uri="{FF2B5EF4-FFF2-40B4-BE49-F238E27FC236}">
                <a16:creationId xmlns:a16="http://schemas.microsoft.com/office/drawing/2014/main" id="{260F3AF5-ABFE-46DB-8E25-A57C4D576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93763"/>
            <a:ext cx="796925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文本框 1">
            <a:extLst>
              <a:ext uri="{FF2B5EF4-FFF2-40B4-BE49-F238E27FC236}">
                <a16:creationId xmlns:a16="http://schemas.microsoft.com/office/drawing/2014/main" id="{D214A4A4-7921-4016-BCE4-221EEDCF7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364038"/>
            <a:ext cx="72167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ym typeface="宋体" panose="02010600030101010101" pitchFamily="2" charset="-122"/>
              </a:rPr>
              <a:t>当一个</a:t>
            </a:r>
            <a:r>
              <a:rPr lang="en-US" altLang="zh-CN">
                <a:sym typeface="宋体" panose="02010600030101010101" pitchFamily="2" charset="-122"/>
              </a:rPr>
              <a:t>Activity</a:t>
            </a:r>
            <a:r>
              <a:rPr lang="zh-CN" altLang="en-US">
                <a:sym typeface="宋体" panose="02010600030101010101" pitchFamily="2" charset="-122"/>
              </a:rPr>
              <a:t>启动时，会把它压入到该</a:t>
            </a:r>
            <a:r>
              <a:rPr lang="en-US" altLang="zh-CN">
                <a:sym typeface="宋体" panose="02010600030101010101" pitchFamily="2" charset="-122"/>
              </a:rPr>
              <a:t>Task</a:t>
            </a:r>
            <a:r>
              <a:rPr lang="zh-CN" altLang="en-US">
                <a:sym typeface="宋体" panose="02010600030101010101" pitchFamily="2" charset="-122"/>
              </a:rPr>
              <a:t>的堆栈中，</a:t>
            </a:r>
          </a:p>
          <a:p>
            <a:r>
              <a:rPr lang="zh-CN" altLang="en-US">
                <a:sym typeface="宋体" panose="02010600030101010101" pitchFamily="2" charset="-122"/>
              </a:rPr>
              <a:t>当用户按返回键或者结束掉该</a:t>
            </a:r>
            <a:r>
              <a:rPr lang="en-US" altLang="zh-CN">
                <a:sym typeface="宋体" panose="02010600030101010101" pitchFamily="2" charset="-122"/>
              </a:rPr>
              <a:t>Activity</a:t>
            </a:r>
            <a:r>
              <a:rPr lang="zh-CN" altLang="en-US">
                <a:sym typeface="宋体" panose="02010600030101010101" pitchFamily="2" charset="-122"/>
              </a:rPr>
              <a:t>时，它会从该</a:t>
            </a:r>
            <a:r>
              <a:rPr lang="en-US" altLang="zh-CN">
                <a:sym typeface="宋体" panose="02010600030101010101" pitchFamily="2" charset="-122"/>
              </a:rPr>
              <a:t>Task</a:t>
            </a:r>
            <a:r>
              <a:rPr lang="zh-CN" altLang="en-US">
                <a:sym typeface="宋体" panose="02010600030101010101" pitchFamily="2" charset="-122"/>
              </a:rPr>
              <a:t>的堆栈中弹出。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AB1BA-557B-4678-90DE-01AC0A4D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Source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609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17">
            <a:extLst>
              <a:ext uri="{FF2B5EF4-FFF2-40B4-BE49-F238E27FC236}">
                <a16:creationId xmlns:a16="http://schemas.microsoft.com/office/drawing/2014/main" id="{AAD8C117-7D6D-4063-A750-8905683ADFD3}"/>
              </a:ext>
            </a:extLst>
          </p:cNvPr>
          <p:cNvSpPr/>
          <p:nvPr/>
        </p:nvSpPr>
        <p:spPr>
          <a:xfrm>
            <a:off x="823912" y="636588"/>
            <a:ext cx="7496175" cy="434157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indent="-34290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olidFill>
                  <a:srgbClr val="00B050"/>
                </a:solidFill>
                <a:sym typeface="宋体" panose="02010600030101010101" pitchFamily="2" charset="-122"/>
              </a:rPr>
              <a:t>standard</a:t>
            </a:r>
            <a:r>
              <a:rPr lang="zh-CN" altLang="en-US" b="1" noProof="1">
                <a:solidFill>
                  <a:srgbClr val="00B050"/>
                </a:solidFill>
                <a:sym typeface="宋体" panose="02010600030101010101" pitchFamily="2" charset="-122"/>
              </a:rPr>
              <a:t>（默认加载模式）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每次启动一个Activity都会重写创建一个新的实例，不管这个实例存不存在。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 </a:t>
            </a:r>
          </a:p>
          <a:p>
            <a:pPr indent="-34290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olidFill>
                  <a:srgbClr val="00B050"/>
                </a:solidFill>
                <a:sym typeface="宋体" panose="02010600030101010101" pitchFamily="2" charset="-122"/>
              </a:rPr>
              <a:t>singleTop（栈顶复用模式）</a:t>
            </a:r>
            <a:endParaRPr lang="zh-CN" altLang="en-US"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如果新的activity已经位于栈顶，那么这个Activity不会被重写创建。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sz="1400" noProof="1">
              <a:sym typeface="宋体" panose="02010600030101010101" pitchFamily="2" charset="-122"/>
            </a:endParaRPr>
          </a:p>
          <a:p>
            <a:pPr indent="-34290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olidFill>
                  <a:srgbClr val="00B050"/>
                </a:solidFill>
                <a:sym typeface="宋体" panose="02010600030101010101" pitchFamily="2" charset="-122"/>
              </a:rPr>
              <a:t>singleTask（栈内复用模式）</a:t>
            </a:r>
            <a:endParaRPr lang="zh-CN" altLang="en-US"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如果栈中存在这个Activity的实例就会复用，不管它是否位于栈顶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复用时，会将它上面的Activity全部出栈</a:t>
            </a:r>
            <a:r>
              <a:rPr lang="zh-CN" sz="1400" noProof="1">
                <a:sym typeface="宋体" panose="02010600030101010101" pitchFamily="2" charset="-122"/>
              </a:rPr>
              <a:t>。</a:t>
            </a:r>
            <a:r>
              <a:rPr sz="1400" noProof="1">
                <a:sym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lang="zh-CN" altLang="en-US" sz="1400" noProof="1"/>
          </a:p>
          <a:p>
            <a:pPr indent="-342900">
              <a:lnSpc>
                <a:spcPct val="125000"/>
              </a:lnSpc>
              <a:buFont typeface="Wingdings" panose="05000000000000000000" charset="0"/>
              <a:buChar char=""/>
            </a:pPr>
            <a:r>
              <a:rPr lang="en-US" altLang="zh-CN" b="1" noProof="1">
                <a:solidFill>
                  <a:srgbClr val="00B050"/>
                </a:solidFill>
                <a:sym typeface="宋体" panose="02010600030101010101" pitchFamily="2" charset="-122"/>
              </a:rPr>
              <a:t>singleInstance（全局唯一模式）</a:t>
            </a:r>
            <a:endParaRPr lang="zh-CN" altLang="en-US"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 单独占用一个Task栈，具有全局唯一性，即整个系统中就这么一个实例。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endParaRPr sz="1400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【教学参考书《第一行代码》</a:t>
            </a:r>
            <a:r>
              <a:rPr lang="en-US" alt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P63 </a:t>
            </a:r>
            <a:r>
              <a:rPr lang="zh-CN" altLang="en-US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，有一个例题可以帮助理解</a:t>
            </a:r>
            <a:r>
              <a:rPr 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】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修改</a:t>
            </a:r>
            <a:r>
              <a:rPr lang="en-US" alt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AndroidManifest.xml </a:t>
            </a:r>
            <a:r>
              <a:rPr lang="zh-CN" altLang="en-US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文件中的</a:t>
            </a:r>
            <a:r>
              <a:rPr lang="en-US" alt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Activity</a:t>
            </a:r>
            <a:r>
              <a:rPr lang="zh-CN" altLang="en-US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属性：</a:t>
            </a:r>
            <a:r>
              <a:rPr lang="zh-CN" sz="800" b="1" noProof="1">
                <a:solidFill>
                  <a:srgbClr val="0E90BE"/>
                </a:solidFill>
                <a:sym typeface="宋体" panose="02010600030101010101" pitchFamily="2" charset="-122"/>
              </a:rPr>
              <a:t>android:launchMode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800" b="1" noProof="1">
                <a:solidFill>
                  <a:srgbClr val="0E90BE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REF</a:t>
            </a:r>
            <a:r>
              <a:rPr lang="zh-CN" altLang="en-US" sz="800" b="1" noProof="1">
                <a:solidFill>
                  <a:srgbClr val="0E90BE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：http://blog.csdn.net/mynameishuangshuai/article/details/51491074</a:t>
            </a:r>
          </a:p>
        </p:txBody>
      </p:sp>
      <p:sp>
        <p:nvSpPr>
          <p:cNvPr id="50178" name="TextBox 108">
            <a:extLst>
              <a:ext uri="{FF2B5EF4-FFF2-40B4-BE49-F238E27FC236}">
                <a16:creationId xmlns:a16="http://schemas.microsoft.com/office/drawing/2014/main" id="{B484FF16-A0D9-4725-9CBD-46B5021A4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792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3.2.1 Activity</a:t>
            </a:r>
            <a:r>
              <a:rPr lang="zh-CN" altLang="en-US">
                <a:solidFill>
                  <a:srgbClr val="000000"/>
                </a:solidFill>
                <a:sym typeface="宋体" panose="02010600030101010101" pitchFamily="2" charset="-122"/>
              </a:rPr>
              <a:t>四种加载模式：</a:t>
            </a:r>
            <a:r>
              <a:rPr lang="en-US" altLang="zh-CN">
                <a:solidFill>
                  <a:srgbClr val="000000"/>
                </a:solidFill>
                <a:sym typeface="宋体" panose="02010600030101010101" pitchFamily="2" charset="-122"/>
              </a:rPr>
              <a:t>standard</a:t>
            </a:r>
            <a:r>
              <a:rPr lang="zh-CN" altLang="en-US">
                <a:solidFill>
                  <a:srgbClr val="000000"/>
                </a:solidFill>
                <a:sym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sym typeface="宋体" panose="02010600030101010101" pitchFamily="2" charset="-122"/>
              </a:rPr>
              <a:t>singleTop</a:t>
            </a:r>
            <a:r>
              <a:rPr lang="zh-CN" altLang="en-US">
                <a:solidFill>
                  <a:srgbClr val="000000"/>
                </a:solidFill>
                <a:sym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sym typeface="宋体" panose="02010600030101010101" pitchFamily="2" charset="-122"/>
              </a:rPr>
              <a:t>singleTask</a:t>
            </a:r>
            <a:r>
              <a:rPr lang="zh-CN" altLang="en-US">
                <a:solidFill>
                  <a:srgbClr val="000000"/>
                </a:solidFill>
                <a:sym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sym typeface="宋体" panose="02010600030101010101" pitchFamily="2" charset="-122"/>
              </a:rPr>
              <a:t>singleInstance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179" name="组合 29">
            <a:extLst>
              <a:ext uri="{FF2B5EF4-FFF2-40B4-BE49-F238E27FC236}">
                <a16:creationId xmlns:a16="http://schemas.microsoft.com/office/drawing/2014/main" id="{E79BF49B-74B2-4E95-AC26-DF9D1361DCC0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CDE9656-AAC1-42C7-9873-9C13E79A0144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668C7E-9C6B-4AF2-8C9B-103A42321B80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矩形 17">
            <a:extLst>
              <a:ext uri="{FF2B5EF4-FFF2-40B4-BE49-F238E27FC236}">
                <a16:creationId xmlns:a16="http://schemas.microsoft.com/office/drawing/2014/main" id="{55ACBFD5-5ACE-452E-9803-5F52D66AE388}"/>
              </a:ext>
            </a:extLst>
          </p:cNvPr>
          <p:cNvSpPr/>
          <p:nvPr/>
        </p:nvSpPr>
        <p:spPr>
          <a:xfrm>
            <a:off x="642938" y="1136650"/>
            <a:ext cx="7496175" cy="24384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Service</a:t>
            </a: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可以</a:t>
            </a:r>
            <a:r>
              <a:rPr sz="2000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在后台执行长时间运行操作</a:t>
            </a:r>
            <a:r>
              <a:rPr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而</a:t>
            </a:r>
            <a:r>
              <a:rPr sz="2000" b="1" u="sng" noProof="1">
                <a:solidFill>
                  <a:srgbClr val="00B050"/>
                </a:solidFill>
                <a:sym typeface="宋体" panose="02010600030101010101" pitchFamily="2" charset="-122"/>
              </a:rPr>
              <a:t>没有用户界面</a:t>
            </a:r>
            <a:r>
              <a:rPr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的应用组件</a:t>
            </a:r>
            <a:r>
              <a:rPr lang="zh-CN" sz="2000" b="1" noProof="1">
                <a:solidFill>
                  <a:srgbClr val="00B050"/>
                </a:solidFill>
                <a:sym typeface="宋体" panose="02010600030101010101" pitchFamily="2" charset="-122"/>
              </a:rPr>
              <a:t>。</a:t>
            </a:r>
            <a:endParaRPr lang="zh-CN" altLang="zh-CN" sz="2000" b="1" noProof="1">
              <a:solidFill>
                <a:srgbClr val="00B050"/>
              </a:solidFill>
              <a:sym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b="1" noProof="1">
              <a:sym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b="1" noProof="1">
                <a:sym typeface="宋体" panose="02010600030101010101" pitchFamily="2" charset="-122"/>
              </a:rPr>
              <a:t>主要用于在后台处理一些耗时的逻辑，或执行需要长期运行的任务。</a:t>
            </a:r>
            <a:endParaRPr b="1" noProof="1">
              <a:sym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endParaRPr b="1" noProof="1">
              <a:sym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  <a:buNone/>
            </a:pPr>
            <a:r>
              <a:rPr sz="1400" noProof="1">
                <a:sym typeface="宋体" panose="02010600030101010101" pitchFamily="2" charset="-122"/>
              </a:rPr>
              <a:t>例如，服务可以处理网络事务、播放音乐，执行文件 I/O 或与内容提供程序交互，而所有这一切均可在后台进行</a:t>
            </a:r>
          </a:p>
        </p:txBody>
      </p:sp>
      <p:sp>
        <p:nvSpPr>
          <p:cNvPr id="52226" name="TextBox 108">
            <a:extLst>
              <a:ext uri="{FF2B5EF4-FFF2-40B4-BE49-F238E27FC236}">
                <a16:creationId xmlns:a16="http://schemas.microsoft.com/office/drawing/2014/main" id="{B53C3318-228A-421C-8016-6663264A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139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3.2.2 Service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227" name="组合 29">
            <a:extLst>
              <a:ext uri="{FF2B5EF4-FFF2-40B4-BE49-F238E27FC236}">
                <a16:creationId xmlns:a16="http://schemas.microsoft.com/office/drawing/2014/main" id="{8070E730-C7C0-43B3-9467-69369AF157C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BA54820-96E8-4662-BB54-465A0232FDA8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D9BAF2-0428-4D84-8FDC-D610071D9B5C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5B0D3F3-06CF-499B-913E-49311457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989013"/>
            <a:ext cx="7496175" cy="266858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lnSpc>
                <a:spcPct val="125000"/>
              </a:lnSpc>
            </a:pPr>
            <a:r>
              <a:rPr lang="zh-CN" altLang="en-US" b="1" noProof="1">
                <a:latin typeface="+mn-lt"/>
                <a:sym typeface="+mn-ea"/>
              </a:rPr>
              <a:t>系统在产生某个事件时发送广播，</a:t>
            </a:r>
            <a:endParaRPr lang="en-US" altLang="zh-CN" b="1" noProof="1">
              <a:latin typeface="+mn-lt"/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b="1" noProof="1">
                <a:latin typeface="+mn-lt"/>
                <a:sym typeface="+mn-ea"/>
              </a:rPr>
              <a:t>应用程序使用</a:t>
            </a:r>
            <a:r>
              <a:rPr lang="zh-CN" altLang="en-US" b="1" u="sng" noProof="1">
                <a:solidFill>
                  <a:srgbClr val="00B050"/>
                </a:solidFill>
                <a:latin typeface="+mn-lt"/>
                <a:sym typeface="+mn-ea"/>
              </a:rPr>
              <a:t>广播接收器</a:t>
            </a:r>
            <a:r>
              <a:rPr lang="zh-CN" altLang="en-US" b="1" noProof="1">
                <a:latin typeface="+mn-lt"/>
                <a:sym typeface="+mn-ea"/>
              </a:rPr>
              <a:t>接收广播，从而知道系统产生了什么事件。</a:t>
            </a:r>
          </a:p>
          <a:p>
            <a:pPr fontAlgn="auto">
              <a:lnSpc>
                <a:spcPct val="125000"/>
              </a:lnSpc>
            </a:pPr>
            <a:endParaRPr lang="zh-CN" altLang="en-US" sz="1400" noProof="1">
              <a:latin typeface="+mn-lt"/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1400" noProof="1">
                <a:latin typeface="+mn-lt"/>
                <a:sym typeface="+mn-ea"/>
              </a:rPr>
              <a:t>Android系统在运行的过程中会产生很多事件：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开机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电量改变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收发短信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拨打电话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zh-CN" altLang="en-US" sz="1400" noProof="1">
                <a:latin typeface="+mn-lt"/>
                <a:sym typeface="+mn-ea"/>
              </a:rPr>
              <a:t>屏幕解锁     </a:t>
            </a:r>
            <a:endParaRPr lang="zh-CN" altLang="en-US" sz="1400" noProof="1">
              <a:latin typeface="+mj-ea"/>
              <a:sym typeface="+mn-ea"/>
            </a:endParaRPr>
          </a:p>
        </p:txBody>
      </p:sp>
      <p:sp>
        <p:nvSpPr>
          <p:cNvPr id="54274" name="TextBox 108">
            <a:extLst>
              <a:ext uri="{FF2B5EF4-FFF2-40B4-BE49-F238E27FC236}">
                <a16:creationId xmlns:a16="http://schemas.microsoft.com/office/drawing/2014/main" id="{1A896C01-06C7-4DAA-8CB5-869DEA848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29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3.2.3 BroadCastReceiver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zh-CN" altLang="en-US">
                <a:sym typeface="宋体" panose="02010600030101010101" pitchFamily="2" charset="-122"/>
              </a:rPr>
              <a:t>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275" name="组合 29">
            <a:extLst>
              <a:ext uri="{FF2B5EF4-FFF2-40B4-BE49-F238E27FC236}">
                <a16:creationId xmlns:a16="http://schemas.microsoft.com/office/drawing/2014/main" id="{F9AC8440-2590-45FB-8C3D-6A8E164924E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9B5D6A3-E526-4625-AA96-4C5E70878C6B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AE10101-FCA1-474C-8FA9-E019BB4E9D91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528AB5C-D9DA-4620-AC29-E2C27AA4D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1471613"/>
            <a:ext cx="7496175" cy="19605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indent="457200" fontAlgn="auto">
              <a:lnSpc>
                <a:spcPct val="125000"/>
              </a:lnSpc>
            </a:pPr>
            <a:r>
              <a:rPr lang="en-US" altLang="zh-CN" noProof="1">
                <a:latin typeface="+mn-lt"/>
                <a:sym typeface="+mn-ea"/>
              </a:rPr>
              <a:t>ContentProvider</a:t>
            </a:r>
            <a:r>
              <a:rPr lang="zh-CN" altLang="en-US" noProof="1">
                <a:latin typeface="+mn-lt"/>
                <a:sym typeface="+mn-ea"/>
              </a:rPr>
              <a:t>机制可支持</a:t>
            </a:r>
            <a:r>
              <a:rPr lang="zh-CN" altLang="en-US" b="1" noProof="1">
                <a:solidFill>
                  <a:srgbClr val="00B050"/>
                </a:solidFill>
                <a:latin typeface="+mn-lt"/>
                <a:sym typeface="+mn-ea"/>
              </a:rPr>
              <a:t>在多个应用中存储和读取数据</a:t>
            </a:r>
            <a:r>
              <a:rPr lang="zh-CN" altLang="en-US" noProof="1">
                <a:latin typeface="+mn-lt"/>
                <a:sym typeface="+mn-ea"/>
              </a:rPr>
              <a:t>，这也是</a:t>
            </a:r>
            <a:r>
              <a:rPr lang="zh-CN" altLang="en-US" u="sng" noProof="1">
                <a:solidFill>
                  <a:srgbClr val="FF0000"/>
                </a:solidFill>
                <a:latin typeface="+mn-lt"/>
                <a:sym typeface="+mn-ea"/>
              </a:rPr>
              <a:t>跨应用共享数据</a:t>
            </a:r>
            <a:r>
              <a:rPr lang="zh-CN" altLang="en-US" noProof="1">
                <a:latin typeface="+mn-lt"/>
                <a:sym typeface="+mn-ea"/>
              </a:rPr>
              <a:t>的唯一方式。</a:t>
            </a:r>
          </a:p>
          <a:p>
            <a:pPr indent="457200" fontAlgn="auto">
              <a:lnSpc>
                <a:spcPct val="125000"/>
              </a:lnSpc>
            </a:pPr>
            <a:endParaRPr lang="zh-CN" altLang="en-US" noProof="1">
              <a:latin typeface="+mn-lt"/>
              <a:sym typeface="+mn-ea"/>
            </a:endParaRPr>
          </a:p>
          <a:p>
            <a:pPr indent="457200" fontAlgn="auto">
              <a:lnSpc>
                <a:spcPct val="125000"/>
              </a:lnSpc>
            </a:pPr>
            <a:endParaRPr lang="zh-CN" altLang="en-US" noProof="1">
              <a:latin typeface="+mn-lt"/>
              <a:sym typeface="+mn-ea"/>
            </a:endParaRPr>
          </a:p>
          <a:p>
            <a:pPr indent="457200" fontAlgn="auto">
              <a:lnSpc>
                <a:spcPct val="125000"/>
              </a:lnSpc>
            </a:pPr>
            <a:r>
              <a:rPr lang="zh-CN" altLang="en-US" sz="1400" noProof="1">
                <a:latin typeface="+mn-lt"/>
                <a:sym typeface="+mn-ea"/>
              </a:rPr>
              <a:t>系统提供了一些主要类型的</a:t>
            </a:r>
            <a:r>
              <a:rPr lang="en-US" altLang="zh-CN" sz="1400" noProof="1">
                <a:latin typeface="+mn-lt"/>
                <a:sym typeface="+mn-ea"/>
              </a:rPr>
              <a:t>ContentProvider</a:t>
            </a:r>
            <a:r>
              <a:rPr lang="zh-CN" altLang="en-US" sz="1400" noProof="1">
                <a:latin typeface="+mn-lt"/>
                <a:sym typeface="+mn-ea"/>
              </a:rPr>
              <a:t>，比如音频、视频、图片和私人通讯录等。</a:t>
            </a:r>
            <a:endParaRPr lang="zh-CN" altLang="en-US" sz="1400" noProof="1"/>
          </a:p>
          <a:p>
            <a:pPr fontAlgn="auto"/>
            <a:endParaRPr lang="zh-CN" altLang="en-US" sz="1400" noProof="1">
              <a:latin typeface="+mj-ea"/>
              <a:sym typeface="+mn-ea"/>
            </a:endParaRPr>
          </a:p>
        </p:txBody>
      </p:sp>
      <p:sp>
        <p:nvSpPr>
          <p:cNvPr id="56322" name="TextBox 108">
            <a:extLst>
              <a:ext uri="{FF2B5EF4-FFF2-40B4-BE49-F238E27FC236}">
                <a16:creationId xmlns:a16="http://schemas.microsoft.com/office/drawing/2014/main" id="{CE0DE839-2CAE-43C4-85C6-36586B6C5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078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3.2.4 ContentProvider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323" name="组合 29">
            <a:extLst>
              <a:ext uri="{FF2B5EF4-FFF2-40B4-BE49-F238E27FC236}">
                <a16:creationId xmlns:a16="http://schemas.microsoft.com/office/drawing/2014/main" id="{5D6DFC87-4926-4CC7-8AFB-5108270E496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6F90640-9DA2-4776-9F7D-A094F833A00F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6FEFFD2-4BB0-4BC9-9FED-7EC31C4B0EDF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7193DE8F-9EAE-4305-9E1C-A05D7EFDB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C37922C-B2DF-4ED1-B87A-620D41D65C1F}"/>
              </a:ext>
            </a:extLst>
          </p:cNvPr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108">
            <a:extLst>
              <a:ext uri="{FF2B5EF4-FFF2-40B4-BE49-F238E27FC236}">
                <a16:creationId xmlns:a16="http://schemas.microsoft.com/office/drawing/2014/main" id="{B17EE4C6-2187-4A71-9FAD-5AE6909C3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690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en-US" dirty="0" err="1">
                <a:solidFill>
                  <a:schemeClr val="bg1"/>
                </a:solidFill>
              </a:rPr>
              <a:t>Android系统采用分层架构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0" name="组合 29">
            <a:extLst>
              <a:ext uri="{FF2B5EF4-FFF2-40B4-BE49-F238E27FC236}">
                <a16:creationId xmlns:a16="http://schemas.microsoft.com/office/drawing/2014/main" id="{539B609C-B0CF-4001-83C9-7EE7CF1A574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CCC2762-1E9E-4A57-8F3E-FB1480883884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81F41E1-EDE8-4007-9B78-8193E1CB56A3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12293" name="图片 264" descr="C:\Users\LC\Desktop\图片1.png图片1">
            <a:extLst>
              <a:ext uri="{FF2B5EF4-FFF2-40B4-BE49-F238E27FC236}">
                <a16:creationId xmlns:a16="http://schemas.microsoft.com/office/drawing/2014/main" id="{46B40148-D872-42E8-81BB-84C5DCBD7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4838"/>
            <a:ext cx="57610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F10ED76-2E3F-4F50-9246-0B1F2EEF95C9}"/>
              </a:ext>
            </a:extLst>
          </p:cNvPr>
          <p:cNvSpPr txBox="1"/>
          <p:nvPr/>
        </p:nvSpPr>
        <p:spPr>
          <a:xfrm>
            <a:off x="5895340" y="636901"/>
            <a:ext cx="3069586" cy="4603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noProof="1">
                <a:solidFill>
                  <a:schemeClr val="accent4"/>
                </a:solidFill>
              </a:rPr>
              <a:t>一、应用程序</a:t>
            </a:r>
          </a:p>
        </p:txBody>
      </p:sp>
      <p:sp>
        <p:nvSpPr>
          <p:cNvPr id="12295" name="文本框 2">
            <a:extLst>
              <a:ext uri="{FF2B5EF4-FFF2-40B4-BE49-F238E27FC236}">
                <a16:creationId xmlns:a16="http://schemas.microsoft.com/office/drawing/2014/main" id="{14E98EA9-2EA9-47F4-8C00-A958AA3B9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975" y="1425575"/>
            <a:ext cx="2901950" cy="20288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所有应用程序使用</a:t>
            </a:r>
            <a:r>
              <a:rPr lang="en-US" altLang="zh-CN" dirty="0"/>
              <a:t>Java/Kotlin</a:t>
            </a:r>
            <a:r>
              <a:rPr lang="zh-CN" altLang="en-US" dirty="0"/>
              <a:t>编写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包含</a:t>
            </a:r>
            <a:r>
              <a:rPr lang="en-US" altLang="zh-CN" dirty="0"/>
              <a:t>Email</a:t>
            </a:r>
            <a:r>
              <a:rPr lang="zh-CN" altLang="en-US" dirty="0"/>
              <a:t>客户端、短消息、日历、地图、浏览器等。</a:t>
            </a:r>
          </a:p>
          <a:p>
            <a:pPr>
              <a:buFont typeface="Wingdings" panose="05000000000000000000" pitchFamily="2" charset="2"/>
              <a:buChar char=""/>
            </a:pPr>
            <a:r>
              <a:rPr lang="zh-CN" altLang="en-US" dirty="0"/>
              <a:t>用户可自定义开发更加丰富的程序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08">
            <a:extLst>
              <a:ext uri="{FF2B5EF4-FFF2-40B4-BE49-F238E27FC236}">
                <a16:creationId xmlns:a16="http://schemas.microsoft.com/office/drawing/2014/main" id="{868D370B-E238-4A8B-A7AC-AB4F9F625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690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en-US" dirty="0" err="1">
                <a:solidFill>
                  <a:schemeClr val="bg1"/>
                </a:solidFill>
              </a:rPr>
              <a:t>Android系统采用分层架构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38" name="组合 29">
            <a:extLst>
              <a:ext uri="{FF2B5EF4-FFF2-40B4-BE49-F238E27FC236}">
                <a16:creationId xmlns:a16="http://schemas.microsoft.com/office/drawing/2014/main" id="{747B3BF6-EDBA-4FF6-9DDD-5A3CCC51D7F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F6A3EB-33F4-4314-85F9-A92BC758B996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A2C7D77-7926-4FD2-A3F6-E1D1A601AF6F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14341" name="图片 264" descr="C:\Users\LC\Desktop\图片1.png图片1">
            <a:extLst>
              <a:ext uri="{FF2B5EF4-FFF2-40B4-BE49-F238E27FC236}">
                <a16:creationId xmlns:a16="http://schemas.microsoft.com/office/drawing/2014/main" id="{C4E3D63D-7CE8-4B61-9978-147F82D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4838"/>
            <a:ext cx="57610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EC15B61-498E-4FE5-9B49-BC37E258DE4D}"/>
              </a:ext>
            </a:extLst>
          </p:cNvPr>
          <p:cNvSpPr txBox="1"/>
          <p:nvPr/>
        </p:nvSpPr>
        <p:spPr>
          <a:xfrm>
            <a:off x="5895340" y="636901"/>
            <a:ext cx="3069586" cy="4603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noProof="1">
                <a:solidFill>
                  <a:schemeClr val="accent4"/>
                </a:solidFill>
              </a:rPr>
              <a:t>二、应用程序框架</a:t>
            </a:r>
          </a:p>
        </p:txBody>
      </p:sp>
      <p:sp>
        <p:nvSpPr>
          <p:cNvPr id="14343" name="文本框 2">
            <a:extLst>
              <a:ext uri="{FF2B5EF4-FFF2-40B4-BE49-F238E27FC236}">
                <a16:creationId xmlns:a16="http://schemas.microsoft.com/office/drawing/2014/main" id="{82AA3A36-F7C8-431D-BA96-5F79630C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975" y="1096963"/>
            <a:ext cx="3068638" cy="3970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视图（Views）</a:t>
            </a:r>
            <a:r>
              <a:rPr lang="zh-CN" altLang="zh-CN" sz="1200" dirty="0"/>
              <a:t>，可以用来构建应用程序， 它包括列表（lists），网格（grids），文本框（text box），按钮（button）， 甚至可嵌入的web浏览器。</a:t>
            </a:r>
          </a:p>
          <a:p>
            <a:pPr>
              <a:buFont typeface="Wingdings" panose="05000000000000000000" pitchFamily="2" charset="2"/>
              <a:buChar char=""/>
            </a:pP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内容提供器（Content Providers）</a:t>
            </a:r>
            <a:r>
              <a:rPr lang="zh-CN" altLang="zh-CN" sz="1200" dirty="0"/>
              <a:t>使得应用程序可以访问另一个应用程序的数据（如联系人数据库）， 或者共享它们自己的数据。</a:t>
            </a:r>
          </a:p>
          <a:p>
            <a:pPr>
              <a:buFont typeface="Wingdings" panose="05000000000000000000" pitchFamily="2" charset="2"/>
              <a:buChar char=""/>
            </a:pP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资源管理器（Resource Manager）</a:t>
            </a:r>
            <a:r>
              <a:rPr lang="zh-CN" altLang="zh-CN" sz="1200" dirty="0"/>
              <a:t>提供 非代码资源的访问，如本地字符串、图形、布局文件（ layout files ）。</a:t>
            </a:r>
          </a:p>
          <a:p>
            <a:pPr>
              <a:buFont typeface="Wingdings" panose="05000000000000000000" pitchFamily="2" charset="2"/>
              <a:buChar char=""/>
            </a:pP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通知管理器 （Notification Manager）</a:t>
            </a:r>
            <a:r>
              <a:rPr lang="zh-CN" altLang="zh-CN" sz="1200" dirty="0"/>
              <a:t> 使得应用程序可以在状态栏中显示自定义的提示信息。</a:t>
            </a:r>
          </a:p>
          <a:p>
            <a:pPr>
              <a:buFont typeface="Wingdings" panose="05000000000000000000" pitchFamily="2" charset="2"/>
              <a:buChar char=""/>
            </a:pPr>
            <a:endParaRPr lang="zh-CN" altLang="zh-CN" sz="1200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sz="1200" b="1" dirty="0">
                <a:solidFill>
                  <a:srgbClr val="00B050"/>
                </a:solidFill>
              </a:rPr>
              <a:t>活动管理器（ Activity Manager）</a:t>
            </a:r>
            <a:r>
              <a:rPr lang="zh-CN" altLang="zh-CN" sz="1200" dirty="0"/>
              <a:t> 用来管理应用程序生命周期并提供常用的导航回退功能。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108">
            <a:extLst>
              <a:ext uri="{FF2B5EF4-FFF2-40B4-BE49-F238E27FC236}">
                <a16:creationId xmlns:a16="http://schemas.microsoft.com/office/drawing/2014/main" id="{CFAE10FA-521B-49D8-BA14-E4472F04C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690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en-US" dirty="0" err="1">
                <a:solidFill>
                  <a:schemeClr val="bg1"/>
                </a:solidFill>
              </a:rPr>
              <a:t>Android系统采用分层架构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6" name="组合 29">
            <a:extLst>
              <a:ext uri="{FF2B5EF4-FFF2-40B4-BE49-F238E27FC236}">
                <a16:creationId xmlns:a16="http://schemas.microsoft.com/office/drawing/2014/main" id="{76F6D0DA-88C5-4DF8-8A5A-86924C1F25A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190B11F-7750-4732-A674-485D0467B7A9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8724643-7199-4BE7-B6EF-F1909B44BED1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16389" name="图片 264" descr="C:\Users\LC\Desktop\图片1.png图片1">
            <a:extLst>
              <a:ext uri="{FF2B5EF4-FFF2-40B4-BE49-F238E27FC236}">
                <a16:creationId xmlns:a16="http://schemas.microsoft.com/office/drawing/2014/main" id="{2DB83751-4A90-49E7-80F1-58FEC46FE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4838"/>
            <a:ext cx="57610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49EEC7-6E56-4C43-8400-DE774010871C}"/>
              </a:ext>
            </a:extLst>
          </p:cNvPr>
          <p:cNvSpPr txBox="1"/>
          <p:nvPr/>
        </p:nvSpPr>
        <p:spPr>
          <a:xfrm>
            <a:off x="5895340" y="636901"/>
            <a:ext cx="3069586" cy="4603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noProof="1">
                <a:solidFill>
                  <a:schemeClr val="accent4"/>
                </a:solidFill>
              </a:rPr>
              <a:t>三、系统运行库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DFEAA7-4936-43A3-9936-67C8C040EC01}"/>
              </a:ext>
            </a:extLst>
          </p:cNvPr>
          <p:cNvSpPr txBox="1"/>
          <p:nvPr/>
        </p:nvSpPr>
        <p:spPr>
          <a:xfrm>
            <a:off x="5895974" y="1096963"/>
            <a:ext cx="3188967" cy="26988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sz="1200" b="1" noProof="1">
                <a:solidFill>
                  <a:srgbClr val="00B050"/>
                </a:solidFill>
              </a:rPr>
              <a:t>1)程序库</a:t>
            </a:r>
          </a:p>
          <a:p>
            <a:pPr>
              <a:buFont typeface="Wingdings" panose="05000000000000000000" charset="0"/>
              <a:buNone/>
            </a:pPr>
            <a:endParaRPr sz="1200" b="1" noProof="1">
              <a:solidFill>
                <a:srgbClr val="00B050"/>
              </a:solidFill>
            </a:endParaRPr>
          </a:p>
          <a:p>
            <a:pPr marL="171450" indent="-171450">
              <a:buFont typeface="Wingdings" panose="05000000000000000000" charset="0"/>
              <a:buChar char=""/>
            </a:pPr>
            <a:r>
              <a:rPr sz="1200" noProof="1"/>
              <a:t>Android 包含一些C/C++库，这些库能被Android系统中不同的组件使用。</a:t>
            </a:r>
          </a:p>
          <a:p>
            <a:pPr marL="171450" indent="-171450">
              <a:buFont typeface="Wingdings" panose="05000000000000000000" charset="0"/>
              <a:buChar char=""/>
            </a:pPr>
            <a:endParaRPr sz="1200" noProof="1"/>
          </a:p>
          <a:p>
            <a:pPr marL="171450" indent="-171450">
              <a:buFont typeface="Wingdings" panose="05000000000000000000" charset="0"/>
              <a:buChar char=""/>
            </a:pPr>
            <a:r>
              <a:rPr sz="1200" noProof="1"/>
              <a:t>它们通过 Android 应用程序框架为开发者提供服务。</a:t>
            </a:r>
          </a:p>
          <a:p>
            <a:pPr>
              <a:buFont typeface="Wingdings" panose="05000000000000000000" charset="0"/>
              <a:buNone/>
            </a:pPr>
            <a:endParaRPr sz="1200" noProof="1"/>
          </a:p>
          <a:p>
            <a:pPr>
              <a:buFont typeface="Wingdings" panose="05000000000000000000" charset="0"/>
              <a:buNone/>
            </a:pPr>
            <a:r>
              <a:rPr sz="1200" b="1" noProof="1">
                <a:solidFill>
                  <a:srgbClr val="00B050"/>
                </a:solidFill>
              </a:rPr>
              <a:t>2)Android 运行库</a:t>
            </a:r>
          </a:p>
          <a:p>
            <a:pPr>
              <a:buFont typeface="Wingdings" panose="05000000000000000000" charset="0"/>
              <a:buNone/>
            </a:pPr>
            <a:endParaRPr sz="1200" b="1" noProof="1">
              <a:solidFill>
                <a:srgbClr val="00B050"/>
              </a:solidFill>
            </a:endParaRPr>
          </a:p>
          <a:p>
            <a:pPr marL="171450" indent="-171450">
              <a:buFont typeface="Wingdings" panose="05000000000000000000" charset="0"/>
              <a:buChar char=""/>
            </a:pPr>
            <a:r>
              <a:rPr sz="1200" noProof="1"/>
              <a:t>核心库提供了JAVA核心库的大多数功能。</a:t>
            </a:r>
          </a:p>
          <a:p>
            <a:pPr marL="171450" indent="-171450">
              <a:buFont typeface="Wingdings" panose="05000000000000000000" charset="0"/>
              <a:buChar char=""/>
            </a:pPr>
            <a:endParaRPr sz="1200" noProof="1"/>
          </a:p>
          <a:p>
            <a:pPr marL="171450" indent="-171450">
              <a:buFont typeface="Wingdings" panose="05000000000000000000" charset="0"/>
              <a:buChar char=""/>
            </a:pPr>
            <a:r>
              <a:rPr lang="en-US" sz="1200" noProof="1"/>
              <a:t>Dalvik</a:t>
            </a:r>
            <a:r>
              <a:rPr lang="zh-CN" altLang="en-US" sz="1200" noProof="1"/>
              <a:t>虚拟机 ，</a:t>
            </a:r>
            <a:r>
              <a:rPr lang="en-US" altLang="zh-CN" sz="1200" b="1" noProof="1">
                <a:solidFill>
                  <a:srgbClr val="FF0000"/>
                </a:solidFill>
              </a:rPr>
              <a:t>5.0</a:t>
            </a:r>
            <a:r>
              <a:rPr lang="zh-CN" altLang="en-US" sz="1200" b="1" noProof="1">
                <a:solidFill>
                  <a:srgbClr val="FF0000"/>
                </a:solidFill>
              </a:rPr>
              <a:t>之后改为</a:t>
            </a:r>
            <a:r>
              <a:rPr lang="en-US" altLang="zh-CN" sz="1200" noProof="1"/>
              <a:t> </a:t>
            </a:r>
            <a:r>
              <a:rPr lang="en-US" altLang="zh-CN" sz="1200" b="1" noProof="1">
                <a:solidFill>
                  <a:srgbClr val="FF0000"/>
                </a:solidFill>
              </a:rPr>
              <a:t>ART</a:t>
            </a:r>
            <a:r>
              <a:rPr lang="zh-CN" altLang="en-US" sz="1200" noProof="1">
                <a:solidFill>
                  <a:srgbClr val="FF0000"/>
                </a:solidFill>
              </a:rPr>
              <a:t>（</a:t>
            </a:r>
            <a:r>
              <a:rPr lang="en-US" altLang="zh-CN" sz="1200" noProof="1">
                <a:solidFill>
                  <a:srgbClr val="FF0000"/>
                </a:solidFill>
              </a:rPr>
              <a:t>Android Runtime</a:t>
            </a:r>
            <a:r>
              <a:rPr lang="zh-CN" altLang="en-US" sz="1200" noProof="1">
                <a:solidFill>
                  <a:srgbClr val="FF0000"/>
                </a:solidFill>
              </a:rPr>
              <a:t>）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08">
            <a:extLst>
              <a:ext uri="{FF2B5EF4-FFF2-40B4-BE49-F238E27FC236}">
                <a16:creationId xmlns:a16="http://schemas.microsoft.com/office/drawing/2014/main" id="{A14C3E3C-410A-43A6-834C-B1E063F0A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690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en-US" dirty="0" err="1">
                <a:solidFill>
                  <a:schemeClr val="bg1"/>
                </a:solidFill>
              </a:rPr>
              <a:t>Android系统采用分层架构</a:t>
            </a:r>
            <a:endParaRPr lang="en-US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4" name="组合 29">
            <a:extLst>
              <a:ext uri="{FF2B5EF4-FFF2-40B4-BE49-F238E27FC236}">
                <a16:creationId xmlns:a16="http://schemas.microsoft.com/office/drawing/2014/main" id="{28BBFA02-2A4C-4C64-B859-3DC7AC61BE4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08102AD-5A03-435D-A76B-B0712981FA0A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25EEA55-4A47-4548-BE91-C126CD9FD461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18437" name="图片 264" descr="C:\Users\LC\Desktop\图片1.png图片1">
            <a:extLst>
              <a:ext uri="{FF2B5EF4-FFF2-40B4-BE49-F238E27FC236}">
                <a16:creationId xmlns:a16="http://schemas.microsoft.com/office/drawing/2014/main" id="{05B3E3C8-BC39-4806-9727-C6F9B2C2F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4838"/>
            <a:ext cx="5761037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002AC5-32C7-4EAC-AC99-058986EA3E92}"/>
              </a:ext>
            </a:extLst>
          </p:cNvPr>
          <p:cNvSpPr txBox="1"/>
          <p:nvPr/>
        </p:nvSpPr>
        <p:spPr>
          <a:xfrm>
            <a:off x="5895340" y="636901"/>
            <a:ext cx="3069586" cy="4603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400" b="1" noProof="1">
                <a:solidFill>
                  <a:schemeClr val="accent4"/>
                </a:solidFill>
              </a:rPr>
              <a:t>四、</a:t>
            </a:r>
            <a:r>
              <a:rPr lang="en-US" altLang="zh-CN" sz="2400" b="1" noProof="1">
                <a:solidFill>
                  <a:schemeClr val="accent4"/>
                </a:solidFill>
              </a:rPr>
              <a:t>Linux</a:t>
            </a:r>
            <a:r>
              <a:rPr lang="zh-CN" altLang="en-US" sz="2400" b="1" noProof="1">
                <a:solidFill>
                  <a:schemeClr val="accent4"/>
                </a:solidFill>
              </a:rPr>
              <a:t>内核</a:t>
            </a:r>
          </a:p>
        </p:txBody>
      </p:sp>
      <p:sp>
        <p:nvSpPr>
          <p:cNvPr id="18439" name="文本框 2">
            <a:extLst>
              <a:ext uri="{FF2B5EF4-FFF2-40B4-BE49-F238E27FC236}">
                <a16:creationId xmlns:a16="http://schemas.microsoft.com/office/drawing/2014/main" id="{53F068CC-1EC6-421F-B1A4-267A59AB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975" y="1425575"/>
            <a:ext cx="2901950" cy="258532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"/>
            </a:pPr>
            <a:r>
              <a:rPr lang="zh-CN" altLang="zh-CN" dirty="0"/>
              <a:t>Android 的核心系统服务依赖于 Linux  内核 ，如安全性、内存管理、进程管理、 网络协议栈、驱动模型。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"/>
            </a:pPr>
            <a:endParaRPr lang="zh-CN" altLang="zh-CN" dirty="0"/>
          </a:p>
          <a:p>
            <a:pPr>
              <a:buFont typeface="Wingdings" panose="05000000000000000000" pitchFamily="2" charset="2"/>
              <a:buChar char=""/>
            </a:pPr>
            <a:r>
              <a:rPr lang="zh-CN" altLang="zh-CN" dirty="0"/>
              <a:t>提供底层驱动，如显示驱动、相机驱动、蓝牙驱动、电源管理等。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B5C43917-8EA6-4A6F-891A-0E18E1EB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904875"/>
            <a:ext cx="8221663" cy="390842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342900" indent="-342900" fontAlgn="auto"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+mn-lt"/>
                <a:sym typeface="+mn-ea"/>
              </a:rPr>
              <a:t>Linux内核层和系统运行库层</a:t>
            </a:r>
          </a:p>
          <a:p>
            <a:pPr fontAlgn="auto">
              <a:buFont typeface="Wingdings" panose="05000000000000000000" charset="0"/>
              <a:buNone/>
            </a:pPr>
            <a:endParaRPr lang="en-US" altLang="zh-CN" sz="2000" b="1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r>
              <a:rPr lang="en-US" altLang="zh-CN" sz="1400" u="sng" noProof="1">
                <a:latin typeface="+mn-lt"/>
                <a:sym typeface="+mn-ea"/>
              </a:rPr>
              <a:t>内核空间</a:t>
            </a:r>
            <a:r>
              <a:rPr lang="en-US" altLang="zh-CN" sz="1400" noProof="1">
                <a:latin typeface="+mn-lt"/>
                <a:sym typeface="+mn-ea"/>
              </a:rPr>
              <a:t>与</a:t>
            </a:r>
            <a:r>
              <a:rPr lang="en-US" altLang="zh-CN" sz="1400" u="sng" noProof="1">
                <a:latin typeface="+mn-lt"/>
                <a:sym typeface="+mn-ea"/>
              </a:rPr>
              <a:t>用户空间</a:t>
            </a:r>
            <a:r>
              <a:rPr lang="en-US" altLang="zh-CN" sz="1400" noProof="1">
                <a:latin typeface="+mn-lt"/>
                <a:sym typeface="+mn-ea"/>
              </a:rPr>
              <a:t>的</a:t>
            </a:r>
            <a:r>
              <a:rPr lang="en-US" altLang="zh-CN" sz="1400" b="1" noProof="1">
                <a:latin typeface="+mn-lt"/>
                <a:sym typeface="+mn-ea"/>
              </a:rPr>
              <a:t>分界线</a:t>
            </a:r>
          </a:p>
          <a:p>
            <a:pPr fontAlgn="auto">
              <a:buFont typeface="Wingdings" panose="05000000000000000000" charset="0"/>
              <a:buNone/>
            </a:pPr>
            <a:endParaRPr lang="en-US" altLang="zh-CN" sz="1400" noProof="1">
              <a:latin typeface="+mn-lt"/>
              <a:sym typeface="+mn-ea"/>
            </a:endParaRPr>
          </a:p>
          <a:p>
            <a:pPr marL="342900" indent="-342900" fontAlgn="auto"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+mn-lt"/>
                <a:sym typeface="+mn-ea"/>
              </a:rPr>
              <a:t>系统运行库层和应用框架层</a:t>
            </a:r>
          </a:p>
          <a:p>
            <a:pPr fontAlgn="auto">
              <a:buFont typeface="Wingdings" panose="05000000000000000000" charset="0"/>
              <a:buNone/>
            </a:pPr>
            <a:endParaRPr lang="en-US" altLang="zh-CN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r>
              <a:rPr lang="en-US" altLang="zh-CN" sz="1400" u="sng" noProof="1">
                <a:latin typeface="+mn-lt"/>
                <a:sym typeface="+mn-ea"/>
              </a:rPr>
              <a:t>本地代码层</a:t>
            </a:r>
            <a:r>
              <a:rPr lang="en-US" altLang="zh-CN" sz="1400" noProof="1">
                <a:latin typeface="+mn-lt"/>
                <a:sym typeface="+mn-ea"/>
              </a:rPr>
              <a:t>和</a:t>
            </a:r>
            <a:r>
              <a:rPr lang="en-US" altLang="zh-CN" sz="1400" u="sng" noProof="1">
                <a:latin typeface="+mn-lt"/>
                <a:sym typeface="+mn-ea"/>
              </a:rPr>
              <a:t>Java代码层</a:t>
            </a:r>
            <a:r>
              <a:rPr lang="en-US" altLang="zh-CN" sz="1400" noProof="1">
                <a:latin typeface="+mn-lt"/>
                <a:sym typeface="+mn-ea"/>
              </a:rPr>
              <a:t>的</a:t>
            </a:r>
            <a:r>
              <a:rPr lang="en-US" altLang="zh-CN" sz="1400" b="1" noProof="1">
                <a:latin typeface="+mn-lt"/>
                <a:sym typeface="+mn-ea"/>
              </a:rPr>
              <a:t>接口</a:t>
            </a:r>
            <a:r>
              <a:rPr lang="en-US" altLang="zh-CN" sz="1400" noProof="1">
                <a:latin typeface="+mn-lt"/>
                <a:sym typeface="+mn-ea"/>
              </a:rPr>
              <a:t>。</a:t>
            </a:r>
          </a:p>
          <a:p>
            <a:pPr fontAlgn="auto">
              <a:buFont typeface="Wingdings" panose="05000000000000000000" charset="0"/>
              <a:buNone/>
            </a:pPr>
            <a:endParaRPr lang="en-US" altLang="zh-CN" sz="1400" noProof="1">
              <a:latin typeface="+mn-lt"/>
              <a:sym typeface="+mn-ea"/>
            </a:endParaRPr>
          </a:p>
          <a:p>
            <a:pPr marL="342900" indent="-342900" fontAlgn="auto">
              <a:buFont typeface="Wingdings" panose="05000000000000000000" charset="0"/>
              <a:buChar char=""/>
            </a:pPr>
            <a:r>
              <a:rPr lang="en-US" altLang="zh-CN" sz="2000" b="1" noProof="1">
                <a:solidFill>
                  <a:srgbClr val="00B050"/>
                </a:solidFill>
                <a:latin typeface="+mn-lt"/>
                <a:sym typeface="+mn-ea"/>
              </a:rPr>
              <a:t>应用框架层和应用程序层</a:t>
            </a:r>
          </a:p>
          <a:p>
            <a:pPr fontAlgn="auto">
              <a:buFont typeface="Wingdings" panose="05000000000000000000" charset="0"/>
              <a:buNone/>
            </a:pPr>
            <a:endParaRPr lang="en-US" altLang="zh-CN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r>
              <a:rPr lang="en-US" altLang="zh-CN" sz="1400" u="sng" noProof="1">
                <a:latin typeface="+mn-lt"/>
                <a:sym typeface="+mn-ea"/>
              </a:rPr>
              <a:t>Android系统API</a:t>
            </a:r>
            <a:r>
              <a:rPr lang="en-US" altLang="zh-CN" sz="1400" noProof="1">
                <a:latin typeface="+mn-lt"/>
                <a:sym typeface="+mn-ea"/>
              </a:rPr>
              <a:t>的</a:t>
            </a:r>
            <a:r>
              <a:rPr lang="en-US" altLang="zh-CN" sz="1400" b="1" noProof="1">
                <a:latin typeface="+mn-lt"/>
                <a:sym typeface="+mn-ea"/>
              </a:rPr>
              <a:t>接口</a:t>
            </a:r>
            <a:r>
              <a:rPr lang="zh-CN" altLang="en-US" sz="1400" noProof="1">
                <a:latin typeface="+mn-lt"/>
                <a:sym typeface="+mn-ea"/>
              </a:rPr>
              <a:t>。</a:t>
            </a:r>
          </a:p>
          <a:p>
            <a:pPr fontAlgn="auto">
              <a:buFont typeface="Wingdings" panose="05000000000000000000" charset="0"/>
              <a:buNone/>
            </a:pPr>
            <a:endParaRPr lang="zh-CN" altLang="en-US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endParaRPr lang="zh-CN" altLang="en-US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endParaRPr lang="zh-CN" altLang="en-US" sz="1400" noProof="1">
              <a:latin typeface="+mn-lt"/>
              <a:sym typeface="+mn-ea"/>
            </a:endParaRPr>
          </a:p>
          <a:p>
            <a:pPr fontAlgn="auto">
              <a:buFont typeface="Wingdings" panose="05000000000000000000" charset="0"/>
              <a:buNone/>
            </a:pPr>
            <a:r>
              <a:rPr lang="zh-CN" altLang="en-US" sz="1400" noProof="1">
                <a:latin typeface="+mn-lt"/>
                <a:sym typeface="+mn-ea"/>
              </a:rPr>
              <a:t>自下而上，1由c实现，2由C/C++实现，3和4主要Java实现。</a:t>
            </a:r>
          </a:p>
          <a:p>
            <a:pPr fontAlgn="auto">
              <a:buFont typeface="Wingdings" panose="05000000000000000000" charset="0"/>
              <a:buNone/>
            </a:pPr>
            <a:r>
              <a:rPr lang="en-US" altLang="zh-CN" sz="1400" b="1" noProof="1">
                <a:solidFill>
                  <a:srgbClr val="FF0000"/>
                </a:solidFill>
                <a:latin typeface="+mn-lt"/>
                <a:sym typeface="+mn-ea"/>
              </a:rPr>
              <a:t>对于Android应用程序的开发，应用程序框架层以下的内容是不可见的，仅考虑系统API即可。</a:t>
            </a:r>
          </a:p>
        </p:txBody>
      </p:sp>
      <p:sp>
        <p:nvSpPr>
          <p:cNvPr id="20482" name="TextBox 108">
            <a:extLst>
              <a:ext uri="{FF2B5EF4-FFF2-40B4-BE49-F238E27FC236}">
                <a16:creationId xmlns:a16="http://schemas.microsoft.com/office/drawing/2014/main" id="{C5082C12-1D2B-4153-936A-CD6FB7326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244475"/>
            <a:ext cx="3578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3.1.1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体系结构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各层之间关系</a:t>
            </a:r>
          </a:p>
        </p:txBody>
      </p:sp>
      <p:grpSp>
        <p:nvGrpSpPr>
          <p:cNvPr id="20483" name="组合 29">
            <a:extLst>
              <a:ext uri="{FF2B5EF4-FFF2-40B4-BE49-F238E27FC236}">
                <a16:creationId xmlns:a16="http://schemas.microsoft.com/office/drawing/2014/main" id="{400F330D-CC5A-452D-BDC1-FEBA1D0B0F1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EC07754-F6F4-4AA1-B22E-58D4B7319240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E0B61A2-3384-479E-AA7C-503FBF3F4245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0486" name="图片 264" descr="C:\Users\LC\Desktop\图片1.png图片1">
            <a:extLst>
              <a:ext uri="{FF2B5EF4-FFF2-40B4-BE49-F238E27FC236}">
                <a16:creationId xmlns:a16="http://schemas.microsoft.com/office/drawing/2014/main" id="{335CDFBF-8510-40D6-AFAF-06EEE472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79" y="1008856"/>
            <a:ext cx="3992562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08">
            <a:extLst>
              <a:ext uri="{FF2B5EF4-FFF2-40B4-BE49-F238E27FC236}">
                <a16:creationId xmlns:a16="http://schemas.microsoft.com/office/drawing/2014/main" id="{87E9E422-AB5D-45E4-81BE-17D1C15B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Android设备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30" name="组合 29">
            <a:extLst>
              <a:ext uri="{FF2B5EF4-FFF2-40B4-BE49-F238E27FC236}">
                <a16:creationId xmlns:a16="http://schemas.microsoft.com/office/drawing/2014/main" id="{1A10A972-485C-41B6-AD44-172D91B1F92E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2BF28FB-53E0-4874-B022-6B76E2913975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60D8E00-1006-4A3E-A8BF-E468855A3546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2533" name="图片 1" descr="e516252bdb5ae1c1798ec9507a060f19">
            <a:extLst>
              <a:ext uri="{FF2B5EF4-FFF2-40B4-BE49-F238E27FC236}">
                <a16:creationId xmlns:a16="http://schemas.microsoft.com/office/drawing/2014/main" id="{E05C2E45-4F57-4EDC-8B55-F0F8B759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文本框 1">
            <a:extLst>
              <a:ext uri="{FF2B5EF4-FFF2-40B4-BE49-F238E27FC236}">
                <a16:creationId xmlns:a16="http://schemas.microsoft.com/office/drawing/2014/main" id="{5FF36EB6-F32A-4598-8B4F-964D8FCD9328}"/>
              </a:ext>
            </a:extLst>
          </p:cNvPr>
          <p:cNvSpPr txBox="1"/>
          <p:nvPr/>
        </p:nvSpPr>
        <p:spPr>
          <a:xfrm>
            <a:off x="253999" y="1219994"/>
            <a:ext cx="4287838" cy="31384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第一步：启动电源以及系统启动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按下电源。</a:t>
            </a: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引导芯片代码开始从预定义的地方（固化在ROM）开始执行。</a:t>
            </a: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加载引导程序到RAM。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08">
            <a:extLst>
              <a:ext uri="{FF2B5EF4-FFF2-40B4-BE49-F238E27FC236}">
                <a16:creationId xmlns:a16="http://schemas.microsoft.com/office/drawing/2014/main" id="{6155E247-F93B-41A5-A5A0-5C19C2150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416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3.1.2 运行原理 - Android设备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启动过程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78" name="组合 29">
            <a:extLst>
              <a:ext uri="{FF2B5EF4-FFF2-40B4-BE49-F238E27FC236}">
                <a16:creationId xmlns:a16="http://schemas.microsoft.com/office/drawing/2014/main" id="{DED47BB9-8293-45F1-AA22-127C9873121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F8EE1CC-D631-4ECF-AD9A-41A0E3B13BB4}"/>
                </a:ext>
              </a:extLst>
            </p:cNvPr>
            <p:cNvSpPr/>
            <p:nvPr userDrawn="1"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4669CD2-8ABC-4C01-81A4-49118A98799A}"/>
                </a:ext>
              </a:extLst>
            </p:cNvPr>
            <p:cNvSpPr/>
            <p:nvPr userDrawn="1"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pic>
        <p:nvPicPr>
          <p:cNvPr id="24581" name="图片 1" descr="e516252bdb5ae1c1798ec9507a060f19">
            <a:extLst>
              <a:ext uri="{FF2B5EF4-FFF2-40B4-BE49-F238E27FC236}">
                <a16:creationId xmlns:a16="http://schemas.microsoft.com/office/drawing/2014/main" id="{ECFFB274-F107-480D-A14F-EFF777CA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604838"/>
            <a:ext cx="42941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文本框 1">
            <a:extLst>
              <a:ext uri="{FF2B5EF4-FFF2-40B4-BE49-F238E27FC236}">
                <a16:creationId xmlns:a16="http://schemas.microsoft.com/office/drawing/2014/main" id="{760CD603-C6AF-4CB8-ADFD-D0EA655341FD}"/>
              </a:ext>
            </a:extLst>
          </p:cNvPr>
          <p:cNvSpPr txBox="1"/>
          <p:nvPr/>
        </p:nvSpPr>
        <p:spPr>
          <a:xfrm>
            <a:off x="115723" y="942975"/>
            <a:ext cx="4491038" cy="36925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第二步：引导程序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是运行的第一个程序，针对特定的主板与芯片。</a:t>
            </a: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设备制造商可以使用已有引导程序比如redboot、uboot 或 开发自己的引导程序，它不是Android操作系统的一部分。</a:t>
            </a:r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是OEM厂商或者运营商加锁和限制的地方。</a:t>
            </a: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zh-CN" altLang="en-US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20、22、25、28、29"/>
  <p:tag name="KSO_WM_TEMPLATE_CATEGORY" val="custom"/>
  <p:tag name="KSO_WM_TEMPLATE_INDEX" val="160404"/>
  <p:tag name="KSO_WM_TAG_VERSION" val="1.0"/>
  <p:tag name="KSO_WM_SLIDE_ID" val="custom16040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a"/>
  <p:tag name="KSO_WM_UNIT_INDEX" val="1"/>
  <p:tag name="KSO_WM_UNIT_ID" val="custom160404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04"/>
  <p:tag name="KSO_WM_UNIT_TYPE" val="b"/>
  <p:tag name="KSO_WM_UNIT_INDEX" val="1"/>
  <p:tag name="KSO_WM_UNIT_ID" val="custom160404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1_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1326</Words>
  <Application>Microsoft Office PowerPoint</Application>
  <PresentationFormat>全屏显示(16:9)</PresentationFormat>
  <Paragraphs>246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黑体</vt:lpstr>
      <vt:lpstr>幼圆</vt:lpstr>
      <vt:lpstr>方正中倩_GBK</vt:lpstr>
      <vt:lpstr>Segoe Print</vt:lpstr>
      <vt:lpstr>微软雅黑 Light</vt:lpstr>
      <vt:lpstr>1_A000120140530A11PPBG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Android 四大组件 </vt:lpstr>
      <vt:lpstr>PowerPoint 演示文稿</vt:lpstr>
      <vt:lpstr>PowerPoint 演示文稿</vt:lpstr>
      <vt:lpstr>PowerPoint 演示文稿</vt:lpstr>
      <vt:lpstr>Source Code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208</cp:revision>
  <dcterms:created xsi:type="dcterms:W3CDTF">2014-09-01T11:16:00Z</dcterms:created>
  <dcterms:modified xsi:type="dcterms:W3CDTF">2020-09-27T04:43:11Z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