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395" r:id="rId2"/>
    <p:sldId id="259" r:id="rId3"/>
    <p:sldId id="331" r:id="rId4"/>
    <p:sldId id="469" r:id="rId5"/>
    <p:sldId id="468" r:id="rId6"/>
    <p:sldId id="467" r:id="rId7"/>
    <p:sldId id="332" r:id="rId8"/>
    <p:sldId id="501" r:id="rId9"/>
    <p:sldId id="502" r:id="rId10"/>
    <p:sldId id="338" r:id="rId11"/>
    <p:sldId id="352" r:id="rId12"/>
    <p:sldId id="353" r:id="rId13"/>
    <p:sldId id="260" r:id="rId14"/>
    <p:sldId id="531" r:id="rId15"/>
    <p:sldId id="372" r:id="rId16"/>
    <p:sldId id="261" r:id="rId17"/>
    <p:sldId id="373" r:id="rId18"/>
    <p:sldId id="374" r:id="rId19"/>
    <p:sldId id="375" r:id="rId20"/>
    <p:sldId id="376" r:id="rId21"/>
    <p:sldId id="377" r:id="rId22"/>
    <p:sldId id="470" r:id="rId23"/>
    <p:sldId id="378" r:id="rId24"/>
    <p:sldId id="379" r:id="rId25"/>
    <p:sldId id="380" r:id="rId26"/>
    <p:sldId id="381" r:id="rId27"/>
    <p:sldId id="382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294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7DE95FD2-F90D-4AF7-8A1D-CF8ED0576F6B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0E98A7E4-500C-419B-9105-8231E400E7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E869D15B-E6EF-4C01-89F3-F158D82E09A9}" type="datetime1">
              <a:rPr lang="zh-CN" altLang="en-US"/>
              <a:pPr>
                <a:defRPr/>
              </a:pPr>
              <a:t>2020/9/27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83736950-0803-4A18-8801-BFB68A5A3C8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C95E57FF-35B9-472E-A4D8-44E677EACFE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94044B96-4726-4369-BC26-1FF0B0A94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A68D02CA-8AAA-4AE0-AF04-2B4E0EC32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17CE73B-7A75-4252-806D-B7EBF3DF2E64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57C8AC3A-FE2A-4665-8621-532706DD4B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BE9B2D1-1842-48DD-AE91-D7791F88A3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DFC0194F-B369-4251-A294-3F86CDD1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AACA2-89BF-489B-A8B8-F3F30AAC0452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FD1DBA-F4E1-4853-8DFA-9501BAB20EA2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E0AE4-E46F-4AF9-9936-9F6D819E032B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4AE6399-09BD-4E06-B460-13706B9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CDD1DF-8893-4B5E-BDC1-25DD362A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2BED2B-6519-4DE9-98DD-70B46E23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F454D-9086-44AA-AA38-A55224ABCD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7744-711A-4C71-8463-0B2972E7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02B3-A628-4CC7-AD76-0B4FB84D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CF8A-2634-4DF2-B687-48261DF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006E-C670-43A1-B987-2801412D79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C2A760-9E34-4FA5-9F31-1D0E15C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BB9AC-8965-4ABA-86F1-CDD2436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37DF00-5E53-4071-953A-9FA23F1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D725E-616E-4534-9EBD-81D7FC826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E6FF89-8ABA-42D0-BAAA-1FFFF1D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ECA62A-3B5D-47A8-A908-7A62715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086624-E5F1-4C3D-ACD0-6119B010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2DAAB-BB57-4E1A-B461-530D4BFAFB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3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296B6D-B1D8-448E-8FDA-3723116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50E6C86-FE4A-441F-9FB7-1CADEE52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057CD9-F88E-4C94-9747-B3FCD6D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FBC97-B460-41FC-96CF-6A6C54806A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F0FE-1254-4CBC-842F-E2D5227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C6E1-D87C-4CBE-BEB9-B90F690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59D5-30D7-4FD8-855E-221745F9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7638A-000A-4158-AEF0-189D4D638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0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E73E86-D505-4779-A8C6-A31D18A03DCD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6C16D-7118-453A-9E7A-A8F8E5B4E670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3CD683-2432-431B-832E-839E19D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9CEEBF-60C5-45B6-901D-E11346B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BF62EC-BEE6-422D-9F11-2D95B6B0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C15F1-9A7D-4840-8DA6-FF984FED4D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9ABD36-029D-499B-A34B-DB91C29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8AF086-E3D0-4627-BD4F-CB5938F6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16931C-CFEA-41BE-9ABC-55A3183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28C1C-E989-40AC-B750-2244B55C80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5A8529-71CA-4CED-8C1C-D397811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A3F338-8F80-4C0D-A566-DECBCD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F0DC1-172B-48EC-82BE-F27A7278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8592D-B0E7-4D38-9FE9-E73A29D30D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30DDE82C-E550-4F8E-AC4A-5951D0697EA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86403E8-E5EA-4469-877D-18464FDC4CFC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A82334E-B688-425E-B587-7E2DD439EC1F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59DBA843-5698-4B13-99AD-0A4CEA6C5041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3F4C689-A74C-48D3-99FB-ED82B64EFA99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E04353A0-210E-4BCB-A85F-B692C966A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50B7661-33DB-4FAB-8C4F-5254DBD4112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81C3E551-3ED7-43B5-AF57-96FCC5F19E8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3B74734-C477-411B-9F08-F01A46DA6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4452425B-8753-48F9-A5A0-4699FDF9B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38B72C4D-BFD7-4613-9E95-81054CF3EE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DF7F2D9-A59E-4198-8BB0-8DD1A0461F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D5FBF-640E-4759-BACB-D2D6F02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C52E-4425-41C5-9FFD-E2F0CAB7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DAF6B-65B8-448C-AAE2-EFDF29A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9C48B-6BC4-4EA7-9683-1D0AB01961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9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CD167A-6B2B-44DD-B56F-628D502BE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7DB0EC-CEFC-4266-B529-A1AE21776A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CCA0D0-5CD6-46BF-AC19-69142E8153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7777C34-EE98-4A7A-B84D-7DE81A467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2A4F-6D5A-4B73-8197-1F7ADE72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A74-D992-40C2-AF78-350FAE9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AAF1-60DE-401D-BD94-D4277058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36979-2D9F-4812-9DA9-8E6CA8B16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D1F53CC-23AF-4651-9AF3-C0C2CB6096BB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07DC69-9E9E-4414-8524-A509F856C759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70B5EE0D-324F-48E8-9867-30BE9168F465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23DB-0ABD-4B75-8FE3-31BF0A5F2153}"/>
              </a:ext>
            </a:extLst>
          </p:cNvPr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D7C7-3779-4B41-988F-9B9A1824E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9498-63F5-4359-A177-761FB16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ADD9-88D9-4031-9AD6-07CF3A42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28EE89DF-EFC0-4AF5-A614-C9953A601F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78" r:id="rId4"/>
    <p:sldLayoutId id="2147483677" r:id="rId5"/>
    <p:sldLayoutId id="2147483682" r:id="rId6"/>
    <p:sldLayoutId id="2147483683" r:id="rId7"/>
    <p:sldLayoutId id="2147483676" r:id="rId8"/>
    <p:sldLayoutId id="2147483684" r:id="rId9"/>
    <p:sldLayoutId id="2147483675" r:id="rId10"/>
    <p:sldLayoutId id="2147483674" r:id="rId11"/>
    <p:sldLayoutId id="2147483673" r:id="rId12"/>
    <p:sldLayoutId id="2147483672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9.xml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0B1802-2AD0-40CF-9A74-9437C1CBC431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CC0F2-CD08-4B07-A1ED-101CC401FEDC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四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C483C1E-E739-421F-A9F3-D96AF2B18F5C}"/>
              </a:ext>
            </a:extLst>
          </p:cNvPr>
          <p:cNvSpPr txBox="1"/>
          <p:nvPr/>
        </p:nvSpPr>
        <p:spPr>
          <a:xfrm>
            <a:off x="3649663" y="1151250"/>
            <a:ext cx="5319712" cy="36226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b="1" dirty="0"/>
              <a:t>4.1 Activity</a:t>
            </a:r>
            <a:r>
              <a:rPr lang="zh-CN" altLang="en-US" sz="1400" b="1" dirty="0"/>
              <a:t>生命周期</a:t>
            </a:r>
            <a:r>
              <a:rPr lang="zh-CN" altLang="en-US" sz="1400" dirty="0"/>
              <a:t>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4.1.1 Activity</a:t>
            </a:r>
            <a:r>
              <a:rPr lang="zh-CN" altLang="en-US" sz="1400" dirty="0"/>
              <a:t>交互机制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4.1.2 Activity</a:t>
            </a:r>
            <a:r>
              <a:rPr lang="zh-CN" altLang="en-US" sz="1400" dirty="0"/>
              <a:t>状态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4.1.3 Activity</a:t>
            </a:r>
            <a:r>
              <a:rPr lang="zh-CN" altLang="en-US" sz="1400" dirty="0"/>
              <a:t>生命周期的事件回调函数	</a:t>
            </a:r>
          </a:p>
          <a:p>
            <a:pPr>
              <a:defRPr/>
            </a:pPr>
            <a:r>
              <a:rPr lang="en-US" altLang="zh-CN" sz="1400" b="1" dirty="0"/>
              <a:t>4.2 Fragment</a:t>
            </a:r>
            <a:r>
              <a:rPr lang="en-US" altLang="zh-CN" sz="1400" dirty="0"/>
              <a:t>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4.2.1 Fragment</a:t>
            </a:r>
            <a:r>
              <a:rPr lang="zh-CN" altLang="en-US" sz="1400" dirty="0"/>
              <a:t>简介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4.2.2 Fragment</a:t>
            </a:r>
            <a:r>
              <a:rPr lang="zh-CN" altLang="en-US" sz="1400" dirty="0"/>
              <a:t>的生命周期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4.2.3 Fragment</a:t>
            </a:r>
            <a:r>
              <a:rPr lang="zh-CN" altLang="en-US" sz="1400" dirty="0"/>
              <a:t>的简单使用</a:t>
            </a:r>
          </a:p>
          <a:p>
            <a:r>
              <a:rPr lang="en-US" altLang="zh-CN" sz="1400" b="1" noProof="1">
                <a:sym typeface="+mn-ea"/>
              </a:rPr>
              <a:t>4.1 Intent</a:t>
            </a:r>
            <a:r>
              <a:rPr lang="zh-CN" altLang="en-US" sz="1400" noProof="1">
                <a:sym typeface="+mn-ea"/>
              </a:rPr>
              <a:t>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4.3.1 Intent</a:t>
            </a:r>
            <a:r>
              <a:rPr lang="zh-CN" altLang="en-US" sz="1400" noProof="1">
                <a:sym typeface="+mn-ea"/>
              </a:rPr>
              <a:t>属性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4.3.2 Intent</a:t>
            </a:r>
            <a:r>
              <a:rPr lang="zh-CN" altLang="en-US" sz="1400" noProof="1">
                <a:sym typeface="+mn-ea"/>
              </a:rPr>
              <a:t>解析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4.3.3 Activity</a:t>
            </a:r>
            <a:r>
              <a:rPr lang="zh-CN" altLang="en-US" sz="1400" noProof="1">
                <a:sym typeface="+mn-ea"/>
              </a:rPr>
              <a:t>的跳转	</a:t>
            </a:r>
            <a:r>
              <a:rPr lang="zh-CN" altLang="en-US" sz="1400" dirty="0"/>
              <a:t>	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2FF9C0-F92C-43B8-8E5E-064E74977637}"/>
              </a:ext>
            </a:extLst>
          </p:cNvPr>
          <p:cNvSpPr txBox="1"/>
          <p:nvPr/>
        </p:nvSpPr>
        <p:spPr>
          <a:xfrm>
            <a:off x="3302000" y="713740"/>
            <a:ext cx="5854065" cy="437510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通信机制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233ABF-3A2C-454F-AC35-6B1FA04D196A}"/>
              </a:ext>
            </a:extLst>
          </p:cNvPr>
          <p:cNvSpPr/>
          <p:nvPr/>
        </p:nvSpPr>
        <p:spPr>
          <a:xfrm>
            <a:off x="3649663" y="484187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152EBA-8967-4B7D-9692-391FE18A06F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7">
            <a:extLst>
              <a:ext uri="{FF2B5EF4-FFF2-40B4-BE49-F238E27FC236}">
                <a16:creationId xmlns:a16="http://schemas.microsoft.com/office/drawing/2014/main" id="{B05B0406-7C31-4348-A1B1-C1B1D05F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8F0A53E7-B2AC-4A1C-A7A6-0C3E93D5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生命周期的实例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BC2A48F9-3682-42D0-84D9-86B64F607A6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6" name="矩形 30">
              <a:extLst>
                <a:ext uri="{FF2B5EF4-FFF2-40B4-BE49-F238E27FC236}">
                  <a16:creationId xmlns:a16="http://schemas.microsoft.com/office/drawing/2014/main" id="{58DF641D-F86E-4297-9AC8-3EEAA1E7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7" name="矩形 31">
              <a:extLst>
                <a:ext uri="{FF2B5EF4-FFF2-40B4-BE49-F238E27FC236}">
                  <a16:creationId xmlns:a16="http://schemas.microsoft.com/office/drawing/2014/main" id="{13B2ED60-163C-4CEE-96BA-C7F23486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8" name="文本框 1">
            <a:extLst>
              <a:ext uri="{FF2B5EF4-FFF2-40B4-BE49-F238E27FC236}">
                <a16:creationId xmlns:a16="http://schemas.microsoft.com/office/drawing/2014/main" id="{A0781E81-6901-43DB-AFF5-379B7FB7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0" y="987640"/>
            <a:ext cx="4405312" cy="922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演示实例：</a:t>
            </a:r>
            <a:r>
              <a:rPr lang="en-US" altLang="zh-CN" dirty="0" err="1"/>
              <a:t>activityLife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LogCat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视窗中观察函数变化：</a:t>
            </a:r>
            <a:endParaRPr lang="en-US" altLang="zh-CN" dirty="0"/>
          </a:p>
        </p:txBody>
      </p:sp>
      <p:pic>
        <p:nvPicPr>
          <p:cNvPr id="18439" name="图片 2" descr="358062-20170614150103368-1440019348">
            <a:extLst>
              <a:ext uri="{FF2B5EF4-FFF2-40B4-BE49-F238E27FC236}">
                <a16:creationId xmlns:a16="http://schemas.microsoft.com/office/drawing/2014/main" id="{CE6E313A-D0FA-4852-8F37-4C3BD8DA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13042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7">
            <a:extLst>
              <a:ext uri="{FF2B5EF4-FFF2-40B4-BE49-F238E27FC236}">
                <a16:creationId xmlns:a16="http://schemas.microsoft.com/office/drawing/2014/main" id="{C611E61D-796B-4887-A731-14C629BE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458" name="TextBox 108">
            <a:extLst>
              <a:ext uri="{FF2B5EF4-FFF2-40B4-BE49-F238E27FC236}">
                <a16:creationId xmlns:a16="http://schemas.microsoft.com/office/drawing/2014/main" id="{05F0897A-71E1-411B-9590-6DAB9313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697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组合 29">
            <a:extLst>
              <a:ext uri="{FF2B5EF4-FFF2-40B4-BE49-F238E27FC236}">
                <a16:creationId xmlns:a16="http://schemas.microsoft.com/office/drawing/2014/main" id="{3AFED317-8C9B-4990-87A2-9A79ED7229F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0" name="矩形 30">
              <a:extLst>
                <a:ext uri="{FF2B5EF4-FFF2-40B4-BE49-F238E27FC236}">
                  <a16:creationId xmlns:a16="http://schemas.microsoft.com/office/drawing/2014/main" id="{6349E726-2398-491C-B79C-5FBFB69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1" name="矩形 31">
              <a:extLst>
                <a:ext uri="{FF2B5EF4-FFF2-40B4-BE49-F238E27FC236}">
                  <a16:creationId xmlns:a16="http://schemas.microsoft.com/office/drawing/2014/main" id="{AB31BF6F-69FD-4085-8E7F-448B904C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2" name="TextBox 4">
            <a:extLst>
              <a:ext uri="{FF2B5EF4-FFF2-40B4-BE49-F238E27FC236}">
                <a16:creationId xmlns:a16="http://schemas.microsoft.com/office/drawing/2014/main" id="{051D2404-1788-4DFA-9CC7-0FFDE350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064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小结：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创建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onCreate()--&gt;onStart--&gt;onResume()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onPause()---&gt;onStop()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onRestart()--&gt;onStart()---&gt;onResume()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销毁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onDestory()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463" name="图片 2" descr="358062-20170614150103368-1440019348">
            <a:extLst>
              <a:ext uri="{FF2B5EF4-FFF2-40B4-BE49-F238E27FC236}">
                <a16:creationId xmlns:a16="http://schemas.microsoft.com/office/drawing/2014/main" id="{013800EC-5E4A-43BA-88C0-C84DE388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8" y="2317750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7">
            <a:extLst>
              <a:ext uri="{FF2B5EF4-FFF2-40B4-BE49-F238E27FC236}">
                <a16:creationId xmlns:a16="http://schemas.microsoft.com/office/drawing/2014/main" id="{F217C475-DD93-4593-ABF9-7C75CE82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82" name="TextBox 3">
            <a:extLst>
              <a:ext uri="{FF2B5EF4-FFF2-40B4-BE49-F238E27FC236}">
                <a16:creationId xmlns:a16="http://schemas.microsoft.com/office/drawing/2014/main" id="{D105A9EB-6B22-48EA-ACBA-6749BBB2CF9A}"/>
              </a:ext>
            </a:extLst>
          </p:cNvPr>
          <p:cNvSpPr/>
          <p:nvPr/>
        </p:nvSpPr>
        <p:spPr>
          <a:xfrm>
            <a:off x="682625" y="771525"/>
            <a:ext cx="7777163" cy="3230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Android终端设备：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小屏幕：手机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大屏幕：平板、笔记本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超大屏：电视。</a:t>
            </a:r>
          </a:p>
          <a:p>
            <a:pPr>
              <a:lnSpc>
                <a:spcPct val="150000"/>
              </a:lnSpc>
            </a:pPr>
            <a:endParaRPr lang="zh-CN" altLang="en-US" sz="200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屏幕尺寸不同，同一程序在不同设备需要修改界面布局。</a:t>
            </a:r>
          </a:p>
          <a:p>
            <a:pPr>
              <a:lnSpc>
                <a:spcPct val="150000"/>
              </a:lnSpc>
            </a:pPr>
            <a:r>
              <a:rPr lang="zh-CN" altLang="en-US" sz="16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Fragment的出现就是为了解决这样的问题。</a:t>
            </a:r>
          </a:p>
        </p:txBody>
      </p:sp>
      <p:sp>
        <p:nvSpPr>
          <p:cNvPr id="20483" name="TextBox 108">
            <a:extLst>
              <a:ext uri="{FF2B5EF4-FFF2-40B4-BE49-F238E27FC236}">
                <a16:creationId xmlns:a16="http://schemas.microsoft.com/office/drawing/2014/main" id="{43E1CFF4-A683-43BE-AB64-415FE6A46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35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4.2.1 Fragment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（碎片）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*</a:t>
            </a:r>
          </a:p>
        </p:txBody>
      </p:sp>
      <p:grpSp>
        <p:nvGrpSpPr>
          <p:cNvPr id="20484" name="组合 29">
            <a:extLst>
              <a:ext uri="{FF2B5EF4-FFF2-40B4-BE49-F238E27FC236}">
                <a16:creationId xmlns:a16="http://schemas.microsoft.com/office/drawing/2014/main" id="{5AE70E75-F45B-4A91-A748-A145A0A0507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5" name="矩形 30">
              <a:extLst>
                <a:ext uri="{FF2B5EF4-FFF2-40B4-BE49-F238E27FC236}">
                  <a16:creationId xmlns:a16="http://schemas.microsoft.com/office/drawing/2014/main" id="{D7914473-FC7E-43EA-ADDE-8B3CE44D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6" name="矩形 31">
              <a:extLst>
                <a:ext uri="{FF2B5EF4-FFF2-40B4-BE49-F238E27FC236}">
                  <a16:creationId xmlns:a16="http://schemas.microsoft.com/office/drawing/2014/main" id="{29AA1C22-1562-48DD-B44E-6635BC5F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08">
            <a:extLst>
              <a:ext uri="{FF2B5EF4-FFF2-40B4-BE49-F238E27FC236}">
                <a16:creationId xmlns:a16="http://schemas.microsoft.com/office/drawing/2014/main" id="{AED9A122-C36E-43C4-8C4C-1AFE6830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Fragment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06" name="组合 29">
            <a:extLst>
              <a:ext uri="{FF2B5EF4-FFF2-40B4-BE49-F238E27FC236}">
                <a16:creationId xmlns:a16="http://schemas.microsoft.com/office/drawing/2014/main" id="{8DD17606-C4C3-41B0-BDB9-4E7503B560A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1507" name="矩形 30">
              <a:extLst>
                <a:ext uri="{FF2B5EF4-FFF2-40B4-BE49-F238E27FC236}">
                  <a16:creationId xmlns:a16="http://schemas.microsoft.com/office/drawing/2014/main" id="{21306EBC-0174-40E4-8DEE-C886AF8F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08" name="矩形 31">
              <a:extLst>
                <a:ext uri="{FF2B5EF4-FFF2-40B4-BE49-F238E27FC236}">
                  <a16:creationId xmlns:a16="http://schemas.microsoft.com/office/drawing/2014/main" id="{C0872542-E1C5-4AC6-9E7E-F0A35461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09" name="TextBox 33">
            <a:extLst>
              <a:ext uri="{FF2B5EF4-FFF2-40B4-BE49-F238E27FC236}">
                <a16:creationId xmlns:a16="http://schemas.microsoft.com/office/drawing/2014/main" id="{3B414C88-3839-4C98-99D8-DD858F71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904875"/>
            <a:ext cx="6415088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Fragment</a:t>
            </a:r>
            <a:r>
              <a:rPr lang="zh-CN" altLang="en-US" sz="20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必须是依存与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20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而存在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Fragment比Activity多了几个额外的生命周期回调方法</a:t>
            </a:r>
            <a:r>
              <a:rPr lang="zh-CN" altLang="en-US" sz="140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onAttach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(Activity)当Fragment与Activity发生关联时调用。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onCreateView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(LayoutInflater, ViewGroup,Bundle)创建该Fragment的视图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onActivityCreated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(Bundle)当Activity的onCreate方法返回时调用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onDestoryView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()与onCreateView想对应，当该Fragment的视图被移除时调用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onDetach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()与onAttach相对应，当Fragment与Activity关联被取消时调用</a:t>
            </a: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1510" name="图片 1" descr="20140719225005356">
            <a:extLst>
              <a:ext uri="{FF2B5EF4-FFF2-40B4-BE49-F238E27FC236}">
                <a16:creationId xmlns:a16="http://schemas.microsoft.com/office/drawing/2014/main" id="{E8E5F39F-1738-4333-966C-29FAA134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708025"/>
            <a:ext cx="2055813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占位符 1">
            <a:extLst>
              <a:ext uri="{FF2B5EF4-FFF2-40B4-BE49-F238E27FC236}">
                <a16:creationId xmlns:a16="http://schemas.microsoft.com/office/drawing/2014/main" id="{5794E4AD-03AE-41F3-A448-93F182995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136650"/>
            <a:ext cx="5594350" cy="1541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1 </a:t>
            </a:r>
            <a:r>
              <a:rPr lang="zh-CN" altLang="en-US"/>
              <a:t>静态使用</a:t>
            </a:r>
            <a:r>
              <a:rPr lang="en-US" altLang="zh-CN"/>
              <a:t>Fragment</a:t>
            </a:r>
            <a:r>
              <a:rPr lang="zh-CN" altLang="en-US"/>
              <a:t>：演示</a:t>
            </a:r>
            <a:r>
              <a:rPr lang="en-US" altLang="zh-CN"/>
              <a:t>Fragment</a:t>
            </a:r>
          </a:p>
          <a:p>
            <a:pPr>
              <a:lnSpc>
                <a:spcPct val="80000"/>
              </a:lnSpc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2 </a:t>
            </a:r>
            <a:r>
              <a:rPr lang="zh-CN" altLang="en-US"/>
              <a:t>动态使用</a:t>
            </a:r>
            <a:r>
              <a:rPr lang="en-US" altLang="zh-CN"/>
              <a:t>Fragment</a:t>
            </a:r>
            <a:r>
              <a:rPr lang="zh-CN" altLang="en-US">
                <a:sym typeface="黑体" panose="02010609060101010101" pitchFamily="49" charset="-122"/>
              </a:rPr>
              <a:t>：演示</a:t>
            </a:r>
            <a:r>
              <a:rPr lang="en-US" altLang="zh-CN">
                <a:sym typeface="黑体" panose="02010609060101010101" pitchFamily="49" charset="-122"/>
              </a:rPr>
              <a:t>Fragment1</a:t>
            </a:r>
          </a:p>
          <a:p>
            <a:pPr>
              <a:lnSpc>
                <a:spcPct val="80000"/>
              </a:lnSpc>
            </a:pP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3 Fragment</a:t>
            </a:r>
            <a:r>
              <a:rPr lang="zh-CN" altLang="en-US"/>
              <a:t>通信</a:t>
            </a:r>
            <a:r>
              <a:rPr lang="zh-CN" altLang="en-US">
                <a:sym typeface="黑体" panose="02010609060101010101" pitchFamily="49" charset="-122"/>
              </a:rPr>
              <a:t>：演示</a:t>
            </a:r>
            <a:r>
              <a:rPr lang="en-US" altLang="zh-CN">
                <a:sym typeface="黑体" panose="02010609060101010101" pitchFamily="49" charset="-122"/>
              </a:rPr>
              <a:t>Fragment2</a:t>
            </a:r>
            <a:endParaRPr lang="zh-CN" altLang="en-US"/>
          </a:p>
        </p:txBody>
      </p:sp>
      <p:sp>
        <p:nvSpPr>
          <p:cNvPr id="22530" name="标题 5">
            <a:extLst>
              <a:ext uri="{FF2B5EF4-FFF2-40B4-BE49-F238E27FC236}">
                <a16:creationId xmlns:a16="http://schemas.microsoft.com/office/drawing/2014/main" id="{14008673-7084-4990-99EE-562F51B07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en-US" altLang="zh-CN">
                <a:solidFill>
                  <a:srgbClr val="252526"/>
                </a:solidFill>
              </a:rPr>
              <a:t>4.2.3  Fragment</a:t>
            </a:r>
            <a:r>
              <a:rPr lang="zh-CN" altLang="en-US">
                <a:solidFill>
                  <a:srgbClr val="252526"/>
                </a:solidFill>
              </a:rPr>
              <a:t>简单使用</a:t>
            </a:r>
          </a:p>
        </p:txBody>
      </p:sp>
      <p:pic>
        <p:nvPicPr>
          <p:cNvPr id="22531" name="图片 6" descr="PDMCpkV">
            <a:extLst>
              <a:ext uri="{FF2B5EF4-FFF2-40B4-BE49-F238E27FC236}">
                <a16:creationId xmlns:a16="http://schemas.microsoft.com/office/drawing/2014/main" id="{A3BFE707-8E65-4F07-85F7-FFC70C99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-53975"/>
            <a:ext cx="1931987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BFF2A99D-B9A8-4387-B08C-00B8022D3FDD}"/>
              </a:ext>
            </a:extLst>
          </p:cNvPr>
          <p:cNvSpPr/>
          <p:nvPr/>
        </p:nvSpPr>
        <p:spPr>
          <a:xfrm>
            <a:off x="307975" y="915988"/>
            <a:ext cx="8529638" cy="33686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2400" b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协助应用间的</a:t>
            </a:r>
            <a:r>
              <a:rPr lang="en-US" altLang="zh-CN" sz="2400" b="1" u="sng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交互与通讯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Intent负责对操作的</a:t>
            </a:r>
            <a:r>
              <a:rPr lang="en-US" altLang="zh-CN" u="sng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动作、动作涉及数据、附加数据</a:t>
            </a: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进行描述，根据此Intent的描述找到对应的组件，将 Intent传递给调用的组件，完成组件的调用。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Intent不仅可用于应用程序之间，也可用于Activity/Service之间的交互。</a:t>
            </a:r>
          </a:p>
          <a:p>
            <a:pPr>
              <a:lnSpc>
                <a:spcPct val="150000"/>
              </a:lnSpc>
            </a:pPr>
            <a:endParaRPr lang="en-US" altLang="zh-CN" sz="1400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noProof="1"/>
          </a:p>
        </p:txBody>
      </p:sp>
      <p:sp>
        <p:nvSpPr>
          <p:cNvPr id="23554" name="TextBox 108">
            <a:extLst>
              <a:ext uri="{FF2B5EF4-FFF2-40B4-BE49-F238E27FC236}">
                <a16:creationId xmlns:a16="http://schemas.microsoft.com/office/drawing/2014/main" id="{E0495B82-8122-4947-999C-0358B0FA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69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 Intent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意图，意向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grpSp>
        <p:nvGrpSpPr>
          <p:cNvPr id="23555" name="组合 14">
            <a:extLst>
              <a:ext uri="{FF2B5EF4-FFF2-40B4-BE49-F238E27FC236}">
                <a16:creationId xmlns:a16="http://schemas.microsoft.com/office/drawing/2014/main" id="{5DF61A9F-23E2-40A9-9183-70E237FF55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6" name="矩形 15">
              <a:extLst>
                <a:ext uri="{FF2B5EF4-FFF2-40B4-BE49-F238E27FC236}">
                  <a16:creationId xmlns:a16="http://schemas.microsoft.com/office/drawing/2014/main" id="{E95F4926-93D4-486D-BAF2-C62D2805C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矩形 16">
              <a:extLst>
                <a:ext uri="{FF2B5EF4-FFF2-40B4-BE49-F238E27FC236}">
                  <a16:creationId xmlns:a16="http://schemas.microsoft.com/office/drawing/2014/main" id="{F88CF8CE-5A05-4EE9-9E87-732A288D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Placeholder 7">
            <a:extLst>
              <a:ext uri="{FF2B5EF4-FFF2-40B4-BE49-F238E27FC236}">
                <a16:creationId xmlns:a16="http://schemas.microsoft.com/office/drawing/2014/main" id="{1D7B09D7-AC42-4360-9ACB-2CBFF92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8" name="Text Placeholder 8">
            <a:extLst>
              <a:ext uri="{FF2B5EF4-FFF2-40B4-BE49-F238E27FC236}">
                <a16:creationId xmlns:a16="http://schemas.microsoft.com/office/drawing/2014/main" id="{94B8E0AF-5860-47A5-B380-B8354A1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9" name="TextBox 108">
            <a:extLst>
              <a:ext uri="{FF2B5EF4-FFF2-40B4-BE49-F238E27FC236}">
                <a16:creationId xmlns:a16="http://schemas.microsoft.com/office/drawing/2014/main" id="{273E283F-F7EB-4D08-A6EF-1456BE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0" name="组合 14">
            <a:extLst>
              <a:ext uri="{FF2B5EF4-FFF2-40B4-BE49-F238E27FC236}">
                <a16:creationId xmlns:a16="http://schemas.microsoft.com/office/drawing/2014/main" id="{E0B0113D-A083-4FA1-9936-050124D94C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4581" name="矩形 15">
              <a:extLst>
                <a:ext uri="{FF2B5EF4-FFF2-40B4-BE49-F238E27FC236}">
                  <a16:creationId xmlns:a16="http://schemas.microsoft.com/office/drawing/2014/main" id="{42845ACB-32FC-4ADE-8253-B82AF023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16">
              <a:extLst>
                <a:ext uri="{FF2B5EF4-FFF2-40B4-BE49-F238E27FC236}">
                  <a16:creationId xmlns:a16="http://schemas.microsoft.com/office/drawing/2014/main" id="{A97208AE-CF25-4226-A7D9-2751907B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3" name="矩形 3">
            <a:extLst>
              <a:ext uri="{FF2B5EF4-FFF2-40B4-BE49-F238E27FC236}">
                <a16:creationId xmlns:a16="http://schemas.microsoft.com/office/drawing/2014/main" id="{9F058799-6D57-4D8C-85A2-9C31B195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7416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</a:t>
            </a:r>
            <a:r>
              <a:rPr lang="zh-CN" altLang="en-US" sz="1400" u="sng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动作、数据、分类、类型、组件和扩展信息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等内容组成，每个组成都由相应的属性进行表示，并提供设置和获取相应属性的方法，如下表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4.3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所示。</a:t>
            </a:r>
            <a:endParaRPr lang="zh-CN" altLang="en-US" sz="1600"/>
          </a:p>
        </p:txBody>
      </p:sp>
      <p:pic>
        <p:nvPicPr>
          <p:cNvPr id="24584" name="Picture 3">
            <a:extLst>
              <a:ext uri="{FF2B5EF4-FFF2-40B4-BE49-F238E27FC236}">
                <a16:creationId xmlns:a16="http://schemas.microsoft.com/office/drawing/2014/main" id="{8A414909-D595-4B5A-AEAD-50F6F41C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639888"/>
            <a:ext cx="6272212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4">
            <a:extLst>
              <a:ext uri="{FF2B5EF4-FFF2-40B4-BE49-F238E27FC236}">
                <a16:creationId xmlns:a16="http://schemas.microsoft.com/office/drawing/2014/main" id="{EE8C95E5-ECED-41E4-907F-02FB7ACF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2589213"/>
            <a:ext cx="6148387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Placeholder 7">
            <a:extLst>
              <a:ext uri="{FF2B5EF4-FFF2-40B4-BE49-F238E27FC236}">
                <a16:creationId xmlns:a16="http://schemas.microsoft.com/office/drawing/2014/main" id="{00D6055D-8C49-4116-8F4D-36E67A03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602" name="Text Placeholder 8">
            <a:extLst>
              <a:ext uri="{FF2B5EF4-FFF2-40B4-BE49-F238E27FC236}">
                <a16:creationId xmlns:a16="http://schemas.microsoft.com/office/drawing/2014/main" id="{44939901-D1B7-403B-A30E-011EEDEC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603" name="TextBox 108">
            <a:extLst>
              <a:ext uri="{FF2B5EF4-FFF2-40B4-BE49-F238E27FC236}">
                <a16:creationId xmlns:a16="http://schemas.microsoft.com/office/drawing/2014/main" id="{676216CD-A654-43E5-B63C-90FFA2538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604" name="组合 14">
            <a:extLst>
              <a:ext uri="{FF2B5EF4-FFF2-40B4-BE49-F238E27FC236}">
                <a16:creationId xmlns:a16="http://schemas.microsoft.com/office/drawing/2014/main" id="{58E80AEA-B059-4B49-8426-C4927529C4C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5605" name="矩形 15">
              <a:extLst>
                <a:ext uri="{FF2B5EF4-FFF2-40B4-BE49-F238E27FC236}">
                  <a16:creationId xmlns:a16="http://schemas.microsoft.com/office/drawing/2014/main" id="{BE33A58D-D9B1-4F00-B356-A1489C1D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矩形 16">
              <a:extLst>
                <a:ext uri="{FF2B5EF4-FFF2-40B4-BE49-F238E27FC236}">
                  <a16:creationId xmlns:a16="http://schemas.microsoft.com/office/drawing/2014/main" id="{16A61D9D-E8F8-4679-821B-ED826E30C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607" name="矩形 3">
            <a:extLst>
              <a:ext uri="{FF2B5EF4-FFF2-40B4-BE49-F238E27FC236}">
                <a16:creationId xmlns:a16="http://schemas.microsoft.com/office/drawing/2014/main" id="{752C37E2-16AB-4269-A1C7-CACCB77B5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00088"/>
            <a:ext cx="7416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用于描述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要完成的动作，对要执行的动作进行一个简要描述。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类定义了一系列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属性常量，用来标识一套标准动作</a:t>
            </a:r>
            <a:r>
              <a:rPr lang="zh-CN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2233" name="表格 1">
            <a:extLst>
              <a:ext uri="{FF2B5EF4-FFF2-40B4-BE49-F238E27FC236}">
                <a16:creationId xmlns:a16="http://schemas.microsoft.com/office/drawing/2014/main" id="{E2618097-D9EB-42D0-9CD4-367C9DDBCD2D}"/>
              </a:ext>
            </a:extLst>
          </p:cNvPr>
          <p:cNvGraphicFramePr>
            <a:graphicFrameLocks noGrp="1"/>
          </p:cNvGraphicFramePr>
          <p:nvPr/>
        </p:nvGraphicFramePr>
        <p:xfrm>
          <a:off x="822325" y="1711325"/>
          <a:ext cx="7161214" cy="3071814"/>
        </p:xfrm>
        <a:graphic>
          <a:graphicData uri="http://schemas.openxmlformats.org/drawingml/2006/table">
            <a:tbl>
              <a:tblPr/>
              <a:tblGrid>
                <a:gridCol w="235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</a:t>
                      </a: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常量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行为描述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使用组件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ACTION_CALL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打电话，即直接呼叫</a:t>
                      </a: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Data</a:t>
                      </a: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中所带电话号码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rowSpan="8">
                  <a:txBody>
                    <a:bodyPr/>
                    <a:lstStyle>
                      <a:lvl1pPr indent="2000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2000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2000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2000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2000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Activity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ACTION_ANSWER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接听来电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ACTION_SEND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由用户指定发送方式进行数据发送操作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ACTION_SENDTO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根据不同的</a:t>
                      </a: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Data</a:t>
                      </a: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类型，通过对应的软件发送数据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ACTION_VIEW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根据不同的</a:t>
                      </a: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Data</a:t>
                      </a: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类型，通过对应的软件显示数据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ACTION_EDIT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显示可编辑的数据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ACTION_MAIN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应用程序的入口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ACTION_SYNC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同步服务器与移动设备之间的数据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ACTION_BATTERY_LOW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警告设备电量低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2000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Broadcast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ACTION_HEADSET_PLUG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插入或者拔出耳机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ACTION_SCREEN_ON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打开移动设备屏幕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1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ACTION_TIMEZONE_CHANGED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移动设备时区发生变化</a:t>
                      </a:r>
                    </a:p>
                  </a:txBody>
                  <a:tcPr marL="59548" marR="59548" marT="39689" marB="3968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Placeholder 7">
            <a:extLst>
              <a:ext uri="{FF2B5EF4-FFF2-40B4-BE49-F238E27FC236}">
                <a16:creationId xmlns:a16="http://schemas.microsoft.com/office/drawing/2014/main" id="{C962C0A5-CF4F-464D-A4C2-D75F1065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6626" name="TextBox 108">
            <a:extLst>
              <a:ext uri="{FF2B5EF4-FFF2-40B4-BE49-F238E27FC236}">
                <a16:creationId xmlns:a16="http://schemas.microsoft.com/office/drawing/2014/main" id="{6F62417E-9E8D-4CDD-BBF9-8F9B37FC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627" name="组合 14">
            <a:extLst>
              <a:ext uri="{FF2B5EF4-FFF2-40B4-BE49-F238E27FC236}">
                <a16:creationId xmlns:a16="http://schemas.microsoft.com/office/drawing/2014/main" id="{9FC8BDE0-11FD-4956-A3C4-1DBD118D810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6628" name="矩形 15">
              <a:extLst>
                <a:ext uri="{FF2B5EF4-FFF2-40B4-BE49-F238E27FC236}">
                  <a16:creationId xmlns:a16="http://schemas.microsoft.com/office/drawing/2014/main" id="{1105FA55-D227-476F-90E2-2417FF59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29" name="矩形 16">
              <a:extLst>
                <a:ext uri="{FF2B5EF4-FFF2-40B4-BE49-F238E27FC236}">
                  <a16:creationId xmlns:a16="http://schemas.microsoft.com/office/drawing/2014/main" id="{CE7DA104-F6D9-4CFA-A977-65F53CD5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6630" name="矩形 3">
            <a:extLst>
              <a:ext uri="{FF2B5EF4-FFF2-40B4-BE49-F238E27FC236}">
                <a16:creationId xmlns:a16="http://schemas.microsoft.com/office/drawing/2014/main" id="{9471D033-0072-440C-9107-85E579F1B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711200"/>
            <a:ext cx="7651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</a:p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执行动作的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URI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（Uniform Resource Identifier）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MIME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(Multipurpose Internet Mail Extensions)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类型：</a:t>
            </a:r>
            <a:endParaRPr lang="zh-CN" altLang="en-US"/>
          </a:p>
        </p:txBody>
      </p:sp>
      <p:graphicFrame>
        <p:nvGraphicFramePr>
          <p:cNvPr id="53257" name="表格 2">
            <a:extLst>
              <a:ext uri="{FF2B5EF4-FFF2-40B4-BE49-F238E27FC236}">
                <a16:creationId xmlns:a16="http://schemas.microsoft.com/office/drawing/2014/main" id="{5469F0A9-1EE6-4161-A6F7-5EF5783B072E}"/>
              </a:ext>
            </a:extLst>
          </p:cNvPr>
          <p:cNvGraphicFramePr>
            <a:graphicFrameLocks noGrp="1"/>
          </p:cNvGraphicFramePr>
          <p:nvPr/>
        </p:nvGraphicFramePr>
        <p:xfrm>
          <a:off x="815975" y="1563688"/>
          <a:ext cx="7248525" cy="2717802"/>
        </p:xfrm>
        <a:graphic>
          <a:graphicData uri="http://schemas.openxmlformats.org/drawingml/2006/table">
            <a:tbl>
              <a:tblPr/>
              <a:tblGrid>
                <a:gridCol w="184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Data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属性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示例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tel://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号码数据格式，后跟电话号码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tel://123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mailto://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邮件数据格式，后跟邮件收件人地址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mailto://dh@163.com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smsto://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短信数据格式，后跟短信接收号码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smsto://123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content://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内容数据格式，后跟需要读取的内容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content://contacts/people/1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file://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文件数据格式，后跟文件路径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file://sdcard/mymusic.mp3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geo://latitude,longitude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经纬数据格式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geo://180,65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08">
            <a:extLst>
              <a:ext uri="{FF2B5EF4-FFF2-40B4-BE49-F238E27FC236}">
                <a16:creationId xmlns:a16="http://schemas.microsoft.com/office/drawing/2014/main" id="{3B2D6C2C-CB90-4E30-A239-79946C9B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650" name="组合 14">
            <a:extLst>
              <a:ext uri="{FF2B5EF4-FFF2-40B4-BE49-F238E27FC236}">
                <a16:creationId xmlns:a16="http://schemas.microsoft.com/office/drawing/2014/main" id="{1E4B56D5-F7FD-4444-9E7A-561E5B1C6E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7651" name="矩形 15">
              <a:extLst>
                <a:ext uri="{FF2B5EF4-FFF2-40B4-BE49-F238E27FC236}">
                  <a16:creationId xmlns:a16="http://schemas.microsoft.com/office/drawing/2014/main" id="{2F0B0EDD-FE78-4442-8FC2-B58F026A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2" name="矩形 16">
              <a:extLst>
                <a:ext uri="{FF2B5EF4-FFF2-40B4-BE49-F238E27FC236}">
                  <a16:creationId xmlns:a16="http://schemas.microsoft.com/office/drawing/2014/main" id="{E946F861-2A40-4136-B745-82C8BCB5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7653" name="矩形 3">
            <a:extLst>
              <a:ext uri="{FF2B5EF4-FFF2-40B4-BE49-F238E27FC236}">
                <a16:creationId xmlns:a16="http://schemas.microsoft.com/office/drawing/2014/main" id="{1DBF5B58-73B5-469E-8D8A-F4C7C0F7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11200"/>
            <a:ext cx="741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一般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匹配使用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，不同的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由不同的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数据指定。</a:t>
            </a:r>
            <a:endParaRPr lang="zh-CN" altLang="en-US"/>
          </a:p>
        </p:txBody>
      </p:sp>
      <p:graphicFrame>
        <p:nvGraphicFramePr>
          <p:cNvPr id="54279" name="表格 1">
            <a:extLst>
              <a:ext uri="{FF2B5EF4-FFF2-40B4-BE49-F238E27FC236}">
                <a16:creationId xmlns:a16="http://schemas.microsoft.com/office/drawing/2014/main" id="{4F63A3A0-9159-45A8-B3A2-1631CCAD0EE5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35125"/>
          <a:ext cx="6234112" cy="2016126"/>
        </p:xfrm>
        <a:graphic>
          <a:graphicData uri="http://schemas.openxmlformats.org/drawingml/2006/table">
            <a:tbl>
              <a:tblPr/>
              <a:tblGrid>
                <a:gridCol w="139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属性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Data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属性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ACTION_VIEW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content://contacts/people/1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_id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的联系人信息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ACTION_EDIT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content://contacts/people/1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编辑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_id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的联系人信息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ACTION_VIEW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tel:123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显示电话为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123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的联系人信息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ACTION_VIEW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http://www.google.com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在浏览器中浏览该网页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ACTION_VIEW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file:///sdcard/mymusic.mp3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播放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MP3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7">
            <a:extLst>
              <a:ext uri="{FF2B5EF4-FFF2-40B4-BE49-F238E27FC236}">
                <a16:creationId xmlns:a16="http://schemas.microsoft.com/office/drawing/2014/main" id="{BC481D4B-0309-4C1A-9D50-789F05F3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1" y="987640"/>
            <a:ext cx="7993063" cy="33701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Android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这一组件的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的整个过程。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组件在</a:t>
            </a:r>
            <a:r>
              <a:rPr lang="zh-CN" altLang="en-US" sz="1600" u="sng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活动、非活动、可见、不可见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等状态中不断切换。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一般处于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种状态：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Running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Paused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Stop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Killed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（运行、暂停、停止、销毁）</a:t>
            </a:r>
          </a:p>
          <a:p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42" name="TextBox 108">
            <a:extLst>
              <a:ext uri="{FF2B5EF4-FFF2-40B4-BE49-F238E27FC236}">
                <a16:creationId xmlns:a16="http://schemas.microsoft.com/office/drawing/2014/main" id="{E6ECFFCF-C3A7-4854-947A-EE1F788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43" name="组合 29">
            <a:extLst>
              <a:ext uri="{FF2B5EF4-FFF2-40B4-BE49-F238E27FC236}">
                <a16:creationId xmlns:a16="http://schemas.microsoft.com/office/drawing/2014/main" id="{C2B249A1-FF64-4B57-860F-884A9F26945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44" name="矩形 30">
              <a:extLst>
                <a:ext uri="{FF2B5EF4-FFF2-40B4-BE49-F238E27FC236}">
                  <a16:creationId xmlns:a16="http://schemas.microsoft.com/office/drawing/2014/main" id="{862006B8-5ED2-42CD-A754-D9A6D6DC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5" name="矩形 31">
              <a:extLst>
                <a:ext uri="{FF2B5EF4-FFF2-40B4-BE49-F238E27FC236}">
                  <a16:creationId xmlns:a16="http://schemas.microsoft.com/office/drawing/2014/main" id="{A358593D-EE91-47D7-B30C-36CC43F40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08">
            <a:extLst>
              <a:ext uri="{FF2B5EF4-FFF2-40B4-BE49-F238E27FC236}">
                <a16:creationId xmlns:a16="http://schemas.microsoft.com/office/drawing/2014/main" id="{2BACA425-A1AA-462D-A822-FBC01CBF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74" name="组合 14">
            <a:extLst>
              <a:ext uri="{FF2B5EF4-FFF2-40B4-BE49-F238E27FC236}">
                <a16:creationId xmlns:a16="http://schemas.microsoft.com/office/drawing/2014/main" id="{3B6CAED8-E74D-435D-ABBD-8C69D77A474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8675" name="矩形 15">
              <a:extLst>
                <a:ext uri="{FF2B5EF4-FFF2-40B4-BE49-F238E27FC236}">
                  <a16:creationId xmlns:a16="http://schemas.microsoft.com/office/drawing/2014/main" id="{E4F34032-881E-4CD3-9675-65A63EC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676" name="矩形 16">
              <a:extLst>
                <a:ext uri="{FF2B5EF4-FFF2-40B4-BE49-F238E27FC236}">
                  <a16:creationId xmlns:a16="http://schemas.microsoft.com/office/drawing/2014/main" id="{52DFAC68-F902-4CF0-9FE6-935D127E8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8677" name="矩形 3">
            <a:extLst>
              <a:ext uri="{FF2B5EF4-FFF2-40B4-BE49-F238E27FC236}">
                <a16:creationId xmlns:a16="http://schemas.microsoft.com/office/drawing/2014/main" id="{B25B5D2E-E2CA-4EDF-90BC-0A658553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11200"/>
            <a:ext cx="741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指明一个执行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的分类，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中定义了一系列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属性常量，如下表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4.7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所示：</a:t>
            </a:r>
            <a:endParaRPr lang="zh-CN" altLang="en-US"/>
          </a:p>
        </p:txBody>
      </p:sp>
      <p:graphicFrame>
        <p:nvGraphicFramePr>
          <p:cNvPr id="55304" name="表格 2">
            <a:extLst>
              <a:ext uri="{FF2B5EF4-FFF2-40B4-BE49-F238E27FC236}">
                <a16:creationId xmlns:a16="http://schemas.microsoft.com/office/drawing/2014/main" id="{35B8EA36-123B-41C1-A3EA-5D285D921E78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779588"/>
          <a:ext cx="6335712" cy="2087564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Category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属性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CATEGORY_DEFAULT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默认的执行方式，按照普通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Activity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的执行方式执行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CATEGORY_HOME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该组件为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Home Activity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（开机后或按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Home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键看到的桌面）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CATEGORY_LAUNCHER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优先级最高的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Activity，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通常为入口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ACTION_MAIN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配合使用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CATEGORY_BROWSABLE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可以使用浏览器启动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CATEGORY_GADGET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可以内嵌到另外的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Activity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中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08">
            <a:extLst>
              <a:ext uri="{FF2B5EF4-FFF2-40B4-BE49-F238E27FC236}">
                <a16:creationId xmlns:a16="http://schemas.microsoft.com/office/drawing/2014/main" id="{DE3FAFB8-1DE0-4E4A-81DE-BB686B1B5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698" name="组合 14">
            <a:extLst>
              <a:ext uri="{FF2B5EF4-FFF2-40B4-BE49-F238E27FC236}">
                <a16:creationId xmlns:a16="http://schemas.microsoft.com/office/drawing/2014/main" id="{9EC89ECE-96D4-4DB4-B17C-7E1CE296425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9699" name="矩形 15">
              <a:extLst>
                <a:ext uri="{FF2B5EF4-FFF2-40B4-BE49-F238E27FC236}">
                  <a16:creationId xmlns:a16="http://schemas.microsoft.com/office/drawing/2014/main" id="{0155C9AD-A19A-4B1D-8977-27B52A97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700" name="矩形 16">
              <a:extLst>
                <a:ext uri="{FF2B5EF4-FFF2-40B4-BE49-F238E27FC236}">
                  <a16:creationId xmlns:a16="http://schemas.microsoft.com/office/drawing/2014/main" id="{8DD0C1FA-340C-489C-AB34-7483008B7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9701" name="矩形 3">
            <a:extLst>
              <a:ext uri="{FF2B5EF4-FFF2-40B4-BE49-F238E27FC236}">
                <a16:creationId xmlns:a16="http://schemas.microsoft.com/office/drawing/2014/main" id="{10BE13CD-3468-48CB-A0F1-CACF6B92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11200"/>
            <a:ext cx="74168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Component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</a:p>
          <a:p>
            <a:pPr>
              <a:lnSpc>
                <a:spcPct val="150000"/>
              </a:lnSpc>
            </a:pPr>
            <a:endParaRPr lang="zh-CN" altLang="en-US" sz="1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用于指明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u="sng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目标组件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的类名称。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通常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会根据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中包含的其他属性的信息，比如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Data/Type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进行查找，最终找到一个与之匹配的目标组件。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占位符 1">
            <a:extLst>
              <a:ext uri="{FF2B5EF4-FFF2-40B4-BE49-F238E27FC236}">
                <a16:creationId xmlns:a16="http://schemas.microsoft.com/office/drawing/2014/main" id="{E4C2EE62-01FE-4D55-AD90-693D6950A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157288"/>
            <a:ext cx="7467600" cy="2001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Extra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用于添加一些附加信息，例如发送一个邮件，就可以通过</a:t>
            </a:r>
            <a:r>
              <a:rPr lang="en-US" altLang="zh-CN" b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Extra</a:t>
            </a: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属性来添加主题（</a:t>
            </a:r>
            <a:r>
              <a:rPr lang="en-US" altLang="zh-CN" b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subject</a:t>
            </a: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）和内容（</a:t>
            </a:r>
            <a:r>
              <a:rPr lang="en-US" altLang="zh-CN" b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body</a:t>
            </a: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）。通过使用</a:t>
            </a:r>
            <a:r>
              <a:rPr lang="en-US" altLang="zh-CN" b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对象的</a:t>
            </a:r>
            <a:r>
              <a:rPr lang="en-US" altLang="zh-CN" b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putExtra()</a:t>
            </a: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方法来添加附加信息。将一个人的姓名附加到</a:t>
            </a:r>
            <a:r>
              <a:rPr lang="en-US" altLang="zh-CN" b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b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对象中，代码如下所示：</a:t>
            </a: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0722" name="标题 5">
            <a:extLst>
              <a:ext uri="{FF2B5EF4-FFF2-40B4-BE49-F238E27FC236}">
                <a16:creationId xmlns:a16="http://schemas.microsoft.com/office/drawing/2014/main" id="{AE5E10AB-1A39-4505-A2D3-A2BA6F9D0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D617A702-83C8-4B0A-9E89-87F9E39C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622550"/>
            <a:ext cx="46243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1">
            <a:extLst>
              <a:ext uri="{FF2B5EF4-FFF2-40B4-BE49-F238E27FC236}">
                <a16:creationId xmlns:a16="http://schemas.microsoft.com/office/drawing/2014/main" id="{272EF113-592F-4142-8B94-0FB742065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386138"/>
            <a:ext cx="7366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通过使用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对象的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getXXXExtra()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方法可以获取附加信息。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例如，将上面代码存入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对象中的人名获取出来，因存入的是字符串，所以可以使用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getStringExtra()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方法获取数据，代码为：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name=intent.getStringExtra("name");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8">
            <a:extLst>
              <a:ext uri="{FF2B5EF4-FFF2-40B4-BE49-F238E27FC236}">
                <a16:creationId xmlns:a16="http://schemas.microsoft.com/office/drawing/2014/main" id="{8641F500-ADDE-4349-8D83-91D68739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746" name="组合 14">
            <a:extLst>
              <a:ext uri="{FF2B5EF4-FFF2-40B4-BE49-F238E27FC236}">
                <a16:creationId xmlns:a16="http://schemas.microsoft.com/office/drawing/2014/main" id="{1AE5EFCC-EA61-43AF-9128-A53FDFFCB67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1747" name="矩形 15">
              <a:extLst>
                <a:ext uri="{FF2B5EF4-FFF2-40B4-BE49-F238E27FC236}">
                  <a16:creationId xmlns:a16="http://schemas.microsoft.com/office/drawing/2014/main" id="{D17ECBB6-288E-4668-B2D8-4C9D1F0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48" name="矩形 16">
              <a:extLst>
                <a:ext uri="{FF2B5EF4-FFF2-40B4-BE49-F238E27FC236}">
                  <a16:creationId xmlns:a16="http://schemas.microsoft.com/office/drawing/2014/main" id="{C7E1BE65-6761-4686-9100-2B63FD06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1749" name="矩形 3">
            <a:extLst>
              <a:ext uri="{FF2B5EF4-FFF2-40B4-BE49-F238E27FC236}">
                <a16:creationId xmlns:a16="http://schemas.microsoft.com/office/drawing/2014/main" id="{36DA70DA-41E5-4730-AB24-796347FF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11200"/>
            <a:ext cx="814387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根据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寻找目标组件时所采用的方式不同，可以将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分为两类：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</a:t>
            </a:r>
            <a:r>
              <a:rPr lang="zh-CN" altLang="en-US" sz="20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直接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和间接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）直接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（显式）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已经知道要启动的组件名称，通过直接指定组件来实现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常用方法有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setComponent()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setClassName()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或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setClass()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1750" name="Picture 2">
            <a:extLst>
              <a:ext uri="{FF2B5EF4-FFF2-40B4-BE49-F238E27FC236}">
                <a16:creationId xmlns:a16="http://schemas.microsoft.com/office/drawing/2014/main" id="{F7B6596D-19A5-4A14-AEC3-C1971669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095625"/>
            <a:ext cx="52133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>
            <a:extLst>
              <a:ext uri="{FF2B5EF4-FFF2-40B4-BE49-F238E27FC236}">
                <a16:creationId xmlns:a16="http://schemas.microsoft.com/office/drawing/2014/main" id="{12CCFCCA-E52B-4FB9-914E-DE6E3CAD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2770" name="组合 14">
            <a:extLst>
              <a:ext uri="{FF2B5EF4-FFF2-40B4-BE49-F238E27FC236}">
                <a16:creationId xmlns:a16="http://schemas.microsoft.com/office/drawing/2014/main" id="{35D68934-6B3B-4CA5-95AA-EDF1D5D5A9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2771" name="矩形 15">
              <a:extLst>
                <a:ext uri="{FF2B5EF4-FFF2-40B4-BE49-F238E27FC236}">
                  <a16:creationId xmlns:a16="http://schemas.microsoft.com/office/drawing/2014/main" id="{05D2EC3A-49BE-458F-98AC-9F96B8990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772" name="矩形 16">
              <a:extLst>
                <a:ext uri="{FF2B5EF4-FFF2-40B4-BE49-F238E27FC236}">
                  <a16:creationId xmlns:a16="http://schemas.microsoft.com/office/drawing/2014/main" id="{F287C359-01D9-49B2-87E5-0729C18C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348" name="矩形 3">
            <a:extLst>
              <a:ext uri="{FF2B5EF4-FFF2-40B4-BE49-F238E27FC236}">
                <a16:creationId xmlns:a16="http://schemas.microsoft.com/office/drawing/2014/main" id="{6F0176C2-CFDD-4C83-AFFB-2E258921539E}"/>
              </a:ext>
            </a:extLst>
          </p:cNvPr>
          <p:cNvSpPr/>
          <p:nvPr/>
        </p:nvSpPr>
        <p:spPr>
          <a:xfrm>
            <a:off x="488950" y="711200"/>
            <a:ext cx="7826375" cy="2568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）间接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（隐式）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不知道要启动的组件名称，只知道一个Intent动作要执行，比如：拍照，录像。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 Filter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过滤实现，根据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属性进行匹配查找。</a:t>
            </a:r>
          </a:p>
          <a:p>
            <a:pPr>
              <a:lnSpc>
                <a:spcPct val="150000"/>
              </a:lnSpc>
            </a:pPr>
            <a:endParaRPr lang="en-US" altLang="zh-CN" sz="1400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提供了两种生成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 Filter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的方式：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IntentFilter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类生成；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通过在配置文件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AndroidManifest.xml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中定义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元素生成。 </a:t>
            </a:r>
          </a:p>
          <a:p>
            <a:endParaRPr lang="zh-CN" altLang="en-US" sz="140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026A770D-015A-46EC-BAE5-642FD479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81300"/>
            <a:ext cx="623728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08">
            <a:extLst>
              <a:ext uri="{FF2B5EF4-FFF2-40B4-BE49-F238E27FC236}">
                <a16:creationId xmlns:a16="http://schemas.microsoft.com/office/drawing/2014/main" id="{1BA0DB08-8045-4446-85BC-73CD0BF14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3794" name="组合 14">
            <a:extLst>
              <a:ext uri="{FF2B5EF4-FFF2-40B4-BE49-F238E27FC236}">
                <a16:creationId xmlns:a16="http://schemas.microsoft.com/office/drawing/2014/main" id="{754E16BA-97A2-459C-8FF8-C656FC9B34C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3795" name="矩形 15">
              <a:extLst>
                <a:ext uri="{FF2B5EF4-FFF2-40B4-BE49-F238E27FC236}">
                  <a16:creationId xmlns:a16="http://schemas.microsoft.com/office/drawing/2014/main" id="{7E96C848-2B73-467B-810F-B30C71928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796" name="矩形 16">
              <a:extLst>
                <a:ext uri="{FF2B5EF4-FFF2-40B4-BE49-F238E27FC236}">
                  <a16:creationId xmlns:a16="http://schemas.microsoft.com/office/drawing/2014/main" id="{BC6CCFF3-7002-4F0F-8022-0B0D3D0E8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3797" name="矩形 3">
            <a:extLst>
              <a:ext uri="{FF2B5EF4-FFF2-40B4-BE49-F238E27FC236}">
                <a16:creationId xmlns:a16="http://schemas.microsoft.com/office/drawing/2014/main" id="{B69DB7F4-D861-4339-A69B-B2F8A096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11200"/>
            <a:ext cx="78263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标签中常用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&lt;action&gt;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&lt;data&gt;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&lt;category&gt;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这些子元素，分别对应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属性，用于对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进行匹配。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&lt;action&gt;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子元素，一个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中可以添加多个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&lt;action&gt;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子元素，例如：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3798" name="Picture 3">
            <a:extLst>
              <a:ext uri="{FF2B5EF4-FFF2-40B4-BE49-F238E27FC236}">
                <a16:creationId xmlns:a16="http://schemas.microsoft.com/office/drawing/2014/main" id="{3791B51F-DDBB-4BA1-AD53-C7E9A274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38363"/>
            <a:ext cx="36766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Box 1">
            <a:extLst>
              <a:ext uri="{FF2B5EF4-FFF2-40B4-BE49-F238E27FC236}">
                <a16:creationId xmlns:a16="http://schemas.microsoft.com/office/drawing/2014/main" id="{3C199E41-2292-4D7B-BFCC-6B417362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92475"/>
            <a:ext cx="705643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列表中的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属性不能为空，否则所有的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都会因匹配失败而被阻塞。所以一个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元素下至少需要包含一个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&lt;action&gt;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子元素，这样系统才能处理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消息。</a:t>
            </a: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08">
            <a:extLst>
              <a:ext uri="{FF2B5EF4-FFF2-40B4-BE49-F238E27FC236}">
                <a16:creationId xmlns:a16="http://schemas.microsoft.com/office/drawing/2014/main" id="{94D6645B-236A-4D3A-AA15-FF23DB42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818" name="组合 14">
            <a:extLst>
              <a:ext uri="{FF2B5EF4-FFF2-40B4-BE49-F238E27FC236}">
                <a16:creationId xmlns:a16="http://schemas.microsoft.com/office/drawing/2014/main" id="{B8D2AF70-E90F-48FE-B978-4E2D8C272E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4819" name="矩形 15">
              <a:extLst>
                <a:ext uri="{FF2B5EF4-FFF2-40B4-BE49-F238E27FC236}">
                  <a16:creationId xmlns:a16="http://schemas.microsoft.com/office/drawing/2014/main" id="{E10E61FA-A03A-4042-863E-29B256534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820" name="矩形 16">
              <a:extLst>
                <a:ext uri="{FF2B5EF4-FFF2-40B4-BE49-F238E27FC236}">
                  <a16:creationId xmlns:a16="http://schemas.microsoft.com/office/drawing/2014/main" id="{EC07FD19-E947-4262-9FEC-8EF4F22F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4821" name="矩形 3">
            <a:extLst>
              <a:ext uri="{FF2B5EF4-FFF2-40B4-BE49-F238E27FC236}">
                <a16:creationId xmlns:a16="http://schemas.microsoft.com/office/drawing/2014/main" id="{6D75EDDF-4945-4AB9-B7D3-C8828935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711200"/>
            <a:ext cx="78263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&lt;category&gt;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一个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中也可以添加多个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&lt;category&gt;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子元素，类似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Action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08">
            <a:extLst>
              <a:ext uri="{FF2B5EF4-FFF2-40B4-BE49-F238E27FC236}">
                <a16:creationId xmlns:a16="http://schemas.microsoft.com/office/drawing/2014/main" id="{435A7148-C617-438A-9352-28EC3297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5842" name="组合 14">
            <a:extLst>
              <a:ext uri="{FF2B5EF4-FFF2-40B4-BE49-F238E27FC236}">
                <a16:creationId xmlns:a16="http://schemas.microsoft.com/office/drawing/2014/main" id="{8BB72B21-A035-4D1D-846D-21022ACDF1B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5843" name="矩形 15">
              <a:extLst>
                <a:ext uri="{FF2B5EF4-FFF2-40B4-BE49-F238E27FC236}">
                  <a16:creationId xmlns:a16="http://schemas.microsoft.com/office/drawing/2014/main" id="{E3537A57-8393-4C63-89C0-89C3DA226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4" name="矩形 16">
              <a:extLst>
                <a:ext uri="{FF2B5EF4-FFF2-40B4-BE49-F238E27FC236}">
                  <a16:creationId xmlns:a16="http://schemas.microsoft.com/office/drawing/2014/main" id="{B28C998F-8BF5-4B89-9EAE-74EDCD1BF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5845" name="矩形 3">
            <a:extLst>
              <a:ext uri="{FF2B5EF4-FFF2-40B4-BE49-F238E27FC236}">
                <a16:creationId xmlns:a16="http://schemas.microsoft.com/office/drawing/2014/main" id="{429C9676-084E-41A6-9BE7-E3260010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842963"/>
            <a:ext cx="7826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&lt;data&gt;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一个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&lt;intent-filter&gt;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中可以包含多个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&lt;data&gt;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子元素，用于指定组件可以执行的数据，例如：</a:t>
            </a:r>
          </a:p>
          <a:p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5846" name="Picture 2">
            <a:extLst>
              <a:ext uri="{FF2B5EF4-FFF2-40B4-BE49-F238E27FC236}">
                <a16:creationId xmlns:a16="http://schemas.microsoft.com/office/drawing/2014/main" id="{D2E8B687-EBE2-46CB-9E1B-8D68909D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547813"/>
            <a:ext cx="53911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>
            <a:extLst>
              <a:ext uri="{FF2B5EF4-FFF2-40B4-BE49-F238E27FC236}">
                <a16:creationId xmlns:a16="http://schemas.microsoft.com/office/drawing/2014/main" id="{CCF624B8-7AA1-4F4A-8A77-47DF76EE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2544763"/>
            <a:ext cx="4705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>
            <a:extLst>
              <a:ext uri="{FF2B5EF4-FFF2-40B4-BE49-F238E27FC236}">
                <a16:creationId xmlns:a16="http://schemas.microsoft.com/office/drawing/2014/main" id="{ED9CE08A-47F5-465A-9877-6C1879A4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66" name="组合 14">
            <a:extLst>
              <a:ext uri="{FF2B5EF4-FFF2-40B4-BE49-F238E27FC236}">
                <a16:creationId xmlns:a16="http://schemas.microsoft.com/office/drawing/2014/main" id="{BBC66F56-C14F-4502-A33E-B6E15053079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6867" name="矩形 15">
              <a:extLst>
                <a:ext uri="{FF2B5EF4-FFF2-40B4-BE49-F238E27FC236}">
                  <a16:creationId xmlns:a16="http://schemas.microsoft.com/office/drawing/2014/main" id="{F39F1815-2987-4E1A-8935-AF214BB5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68" name="矩形 16">
              <a:extLst>
                <a:ext uri="{FF2B5EF4-FFF2-40B4-BE49-F238E27FC236}">
                  <a16:creationId xmlns:a16="http://schemas.microsoft.com/office/drawing/2014/main" id="{83CAC915-2287-4F72-9C34-BAB8F43D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6869" name="TextBox 1">
            <a:extLst>
              <a:ext uri="{FF2B5EF4-FFF2-40B4-BE49-F238E27FC236}">
                <a16:creationId xmlns:a16="http://schemas.microsoft.com/office/drawing/2014/main" id="{ACA22C16-AD38-438F-87A5-FC2228AA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915988"/>
            <a:ext cx="80279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四大组件都通过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来解析进行跳转，可以说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</a:t>
            </a:r>
            <a:r>
              <a:rPr lang="zh-CN" altLang="en-US" sz="2000" b="1" u="sng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连接这四大组件的重要桥梁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在使用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之间的跳转时，我们通常有三种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跳转方式，即：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带返回值的跳转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7893" name="Picture 2">
            <a:extLst>
              <a:ext uri="{FF2B5EF4-FFF2-40B4-BE49-F238E27FC236}">
                <a16:creationId xmlns:a16="http://schemas.microsoft.com/office/drawing/2014/main" id="{D43B2775-0B11-444B-8540-10D1040E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76288"/>
            <a:ext cx="83851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7">
            <a:extLst>
              <a:ext uri="{FF2B5EF4-FFF2-40B4-BE49-F238E27FC236}">
                <a16:creationId xmlns:a16="http://schemas.microsoft.com/office/drawing/2014/main" id="{7504BE60-D430-442C-9513-57C6B7F9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0" y="1151485"/>
            <a:ext cx="3635597" cy="372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Active/Running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处于屏幕的最前端，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用户完全可以看得到，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并且可以与用户进行交互。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对于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栈来说，它处于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栈顶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6" name="TextBox 108">
            <a:extLst>
              <a:ext uri="{FF2B5EF4-FFF2-40B4-BE49-F238E27FC236}">
                <a16:creationId xmlns:a16="http://schemas.microsoft.com/office/drawing/2014/main" id="{59D67D50-ACE6-4054-B172-D9A81694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29">
            <a:extLst>
              <a:ext uri="{FF2B5EF4-FFF2-40B4-BE49-F238E27FC236}">
                <a16:creationId xmlns:a16="http://schemas.microsoft.com/office/drawing/2014/main" id="{76E05720-26DC-454A-BF81-DAF0E086A7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1268" name="矩形 30">
              <a:extLst>
                <a:ext uri="{FF2B5EF4-FFF2-40B4-BE49-F238E27FC236}">
                  <a16:creationId xmlns:a16="http://schemas.microsoft.com/office/drawing/2014/main" id="{70350BFA-19A8-4950-AC85-70ED9380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9" name="矩形 31">
              <a:extLst>
                <a:ext uri="{FF2B5EF4-FFF2-40B4-BE49-F238E27FC236}">
                  <a16:creationId xmlns:a16="http://schemas.microsoft.com/office/drawing/2014/main" id="{9313E72A-E802-4855-A17B-A006B54B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1270" name="Picture 2" descr="C:\Users\LLC\AppData\Local\Temp\ksohtml\wps5713.tmp.png">
            <a:extLst>
              <a:ext uri="{FF2B5EF4-FFF2-40B4-BE49-F238E27FC236}">
                <a16:creationId xmlns:a16="http://schemas.microsoft.com/office/drawing/2014/main" id="{D2B52C72-EFBC-4ED7-9BBE-9797A451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1">
            <a:extLst>
              <a:ext uri="{FF2B5EF4-FFF2-40B4-BE49-F238E27FC236}">
                <a16:creationId xmlns:a16="http://schemas.microsoft.com/office/drawing/2014/main" id="{9BC0C6DA-AA82-482F-B829-E1EC66A9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08">
            <a:extLst>
              <a:ext uri="{FF2B5EF4-FFF2-40B4-BE49-F238E27FC236}">
                <a16:creationId xmlns:a16="http://schemas.microsoft.com/office/drawing/2014/main" id="{2BEFA7DB-2A64-40C7-AABF-2DD2F5B9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8914" name="组合 14">
            <a:extLst>
              <a:ext uri="{FF2B5EF4-FFF2-40B4-BE49-F238E27FC236}">
                <a16:creationId xmlns:a16="http://schemas.microsoft.com/office/drawing/2014/main" id="{58392353-1724-43BB-987A-B04B93395D5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8915" name="矩形 15">
              <a:extLst>
                <a:ext uri="{FF2B5EF4-FFF2-40B4-BE49-F238E27FC236}">
                  <a16:creationId xmlns:a16="http://schemas.microsoft.com/office/drawing/2014/main" id="{EDE67AFC-7471-4B86-AAD4-3F9E3612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916" name="矩形 16">
              <a:extLst>
                <a:ext uri="{FF2B5EF4-FFF2-40B4-BE49-F238E27FC236}">
                  <a16:creationId xmlns:a16="http://schemas.microsoft.com/office/drawing/2014/main" id="{CBCA84F8-3600-4324-99C0-66A5C288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8917" name="Picture 2">
            <a:extLst>
              <a:ext uri="{FF2B5EF4-FFF2-40B4-BE49-F238E27FC236}">
                <a16:creationId xmlns:a16="http://schemas.microsoft.com/office/drawing/2014/main" id="{35A247F9-93C5-457B-94BE-C3CEA501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42963"/>
            <a:ext cx="5638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>
            <a:extLst>
              <a:ext uri="{FF2B5EF4-FFF2-40B4-BE49-F238E27FC236}">
                <a16:creationId xmlns:a16="http://schemas.microsoft.com/office/drawing/2014/main" id="{6B18BD9F-143E-4CC1-8866-91CB64DB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314575"/>
            <a:ext cx="681831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>
            <a:extLst>
              <a:ext uri="{FF2B5EF4-FFF2-40B4-BE49-F238E27FC236}">
                <a16:creationId xmlns:a16="http://schemas.microsoft.com/office/drawing/2014/main" id="{9C8454ED-00E5-4254-AC2D-4CED4574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237038"/>
            <a:ext cx="5381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108">
            <a:extLst>
              <a:ext uri="{FF2B5EF4-FFF2-40B4-BE49-F238E27FC236}">
                <a16:creationId xmlns:a16="http://schemas.microsoft.com/office/drawing/2014/main" id="{5BE3566B-D4AB-4775-B3AD-82958A10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938" name="组合 14">
            <a:extLst>
              <a:ext uri="{FF2B5EF4-FFF2-40B4-BE49-F238E27FC236}">
                <a16:creationId xmlns:a16="http://schemas.microsoft.com/office/drawing/2014/main" id="{3E90CA0E-EF7B-48D6-A46C-F62902C55EA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9939" name="矩形 15">
              <a:extLst>
                <a:ext uri="{FF2B5EF4-FFF2-40B4-BE49-F238E27FC236}">
                  <a16:creationId xmlns:a16="http://schemas.microsoft.com/office/drawing/2014/main" id="{71F6FBCA-7212-47EA-A046-06EA899E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40" name="矩形 16">
              <a:extLst>
                <a:ext uri="{FF2B5EF4-FFF2-40B4-BE49-F238E27FC236}">
                  <a16:creationId xmlns:a16="http://schemas.microsoft.com/office/drawing/2014/main" id="{9EDD94EA-64A0-4C1A-BF74-25D976510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9941" name="Picture 2">
            <a:extLst>
              <a:ext uri="{FF2B5EF4-FFF2-40B4-BE49-F238E27FC236}">
                <a16:creationId xmlns:a16="http://schemas.microsoft.com/office/drawing/2014/main" id="{4EC5C13C-A061-4F29-9E31-EEE11404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31888"/>
            <a:ext cx="55721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08">
            <a:extLst>
              <a:ext uri="{FF2B5EF4-FFF2-40B4-BE49-F238E27FC236}">
                <a16:creationId xmlns:a16="http://schemas.microsoft.com/office/drawing/2014/main" id="{1DC28C63-EBC7-4724-BB33-A3730B28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62" name="组合 14">
            <a:extLst>
              <a:ext uri="{FF2B5EF4-FFF2-40B4-BE49-F238E27FC236}">
                <a16:creationId xmlns:a16="http://schemas.microsoft.com/office/drawing/2014/main" id="{D9B3C054-7610-4A23-B0FC-8CCC536D374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0963" name="矩形 15">
              <a:extLst>
                <a:ext uri="{FF2B5EF4-FFF2-40B4-BE49-F238E27FC236}">
                  <a16:creationId xmlns:a16="http://schemas.microsoft.com/office/drawing/2014/main" id="{B04C65DF-05CE-4C56-99EC-40B80022E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964" name="矩形 16">
              <a:extLst>
                <a:ext uri="{FF2B5EF4-FFF2-40B4-BE49-F238E27FC236}">
                  <a16:creationId xmlns:a16="http://schemas.microsoft.com/office/drawing/2014/main" id="{A43C8993-347A-438D-8AFF-20176C700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40965" name="Picture 2">
            <a:extLst>
              <a:ext uri="{FF2B5EF4-FFF2-40B4-BE49-F238E27FC236}">
                <a16:creationId xmlns:a16="http://schemas.microsoft.com/office/drawing/2014/main" id="{8E86D27C-D7FD-4A90-A01F-614AD8756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95350"/>
            <a:ext cx="55149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08">
            <a:extLst>
              <a:ext uri="{FF2B5EF4-FFF2-40B4-BE49-F238E27FC236}">
                <a16:creationId xmlns:a16="http://schemas.microsoft.com/office/drawing/2014/main" id="{487BD25B-AB32-4EDD-A235-ECBDEF17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986" name="组合 14">
            <a:extLst>
              <a:ext uri="{FF2B5EF4-FFF2-40B4-BE49-F238E27FC236}">
                <a16:creationId xmlns:a16="http://schemas.microsoft.com/office/drawing/2014/main" id="{0DAAFCD5-71CD-4DAB-937D-BBD0EF3FD39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1987" name="矩形 15">
              <a:extLst>
                <a:ext uri="{FF2B5EF4-FFF2-40B4-BE49-F238E27FC236}">
                  <a16:creationId xmlns:a16="http://schemas.microsoft.com/office/drawing/2014/main" id="{0133CD5D-E59A-4D3E-86B4-AEC42B6E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88" name="矩形 16">
              <a:extLst>
                <a:ext uri="{FF2B5EF4-FFF2-40B4-BE49-F238E27FC236}">
                  <a16:creationId xmlns:a16="http://schemas.microsoft.com/office/drawing/2014/main" id="{4FA3DBDC-F200-4149-A5E0-6F094B2E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41989" name="Picture 4">
            <a:extLst>
              <a:ext uri="{FF2B5EF4-FFF2-40B4-BE49-F238E27FC236}">
                <a16:creationId xmlns:a16="http://schemas.microsoft.com/office/drawing/2014/main" id="{7808976A-C548-49B2-AD64-12524CF6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04888"/>
            <a:ext cx="4381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>
            <a:extLst>
              <a:ext uri="{FF2B5EF4-FFF2-40B4-BE49-F238E27FC236}">
                <a16:creationId xmlns:a16="http://schemas.microsoft.com/office/drawing/2014/main" id="{6F656D05-CD4B-4F3E-830F-1989FEB8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593975"/>
            <a:ext cx="3400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6">
            <a:extLst>
              <a:ext uri="{FF2B5EF4-FFF2-40B4-BE49-F238E27FC236}">
                <a16:creationId xmlns:a16="http://schemas.microsoft.com/office/drawing/2014/main" id="{7BA7ADCD-718F-4FF1-B71E-5EF34369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52513"/>
            <a:ext cx="3848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直接连接符 2">
            <a:extLst>
              <a:ext uri="{FF2B5EF4-FFF2-40B4-BE49-F238E27FC236}">
                <a16:creationId xmlns:a16="http://schemas.microsoft.com/office/drawing/2014/main" id="{BB62A01A-46AA-418C-9004-E70193893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01650"/>
            <a:ext cx="0" cy="4641850"/>
          </a:xfrm>
          <a:prstGeom prst="line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08">
            <a:extLst>
              <a:ext uri="{FF2B5EF4-FFF2-40B4-BE49-F238E27FC236}">
                <a16:creationId xmlns:a16="http://schemas.microsoft.com/office/drawing/2014/main" id="{96151151-97E8-41A9-8370-3D4626D3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3010" name="组合 14">
            <a:extLst>
              <a:ext uri="{FF2B5EF4-FFF2-40B4-BE49-F238E27FC236}">
                <a16:creationId xmlns:a16="http://schemas.microsoft.com/office/drawing/2014/main" id="{BD582FDF-3E20-40D8-A2BA-1AD340AD52B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3011" name="矩形 15">
              <a:extLst>
                <a:ext uri="{FF2B5EF4-FFF2-40B4-BE49-F238E27FC236}">
                  <a16:creationId xmlns:a16="http://schemas.microsoft.com/office/drawing/2014/main" id="{C976EEB4-4A4F-4328-983C-4E092BC9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012" name="矩形 16">
              <a:extLst>
                <a:ext uri="{FF2B5EF4-FFF2-40B4-BE49-F238E27FC236}">
                  <a16:creationId xmlns:a16="http://schemas.microsoft.com/office/drawing/2014/main" id="{A93D7DBA-54F5-4578-951B-57C44E29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3013" name="矩形 1">
            <a:extLst>
              <a:ext uri="{FF2B5EF4-FFF2-40B4-BE49-F238E27FC236}">
                <a16:creationId xmlns:a16="http://schemas.microsoft.com/office/drawing/2014/main" id="{4AF14FDA-B16A-419F-98DD-DB26E5E5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上述代码实现的功能是在登陆注册界面，点击注册按钮向注册界面的跳转。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4.21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为登陆注册界面，当点击注册按钮是，执行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onSigninClick(View v)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方法中的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startActivity(new Intent(this, SignProfileActivity.class))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指令，跳转到注册界面，如图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4.22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所示。 </a:t>
            </a:r>
            <a:endParaRPr lang="zh-CN" altLang="en-US"/>
          </a:p>
        </p:txBody>
      </p:sp>
      <p:pic>
        <p:nvPicPr>
          <p:cNvPr id="43014" name="Picture 2" descr="C:\Users\LLC\AppData\Local\Temp\ksohtml\wpsC91E.tmp.jpg">
            <a:extLst>
              <a:ext uri="{FF2B5EF4-FFF2-40B4-BE49-F238E27FC236}">
                <a16:creationId xmlns:a16="http://schemas.microsoft.com/office/drawing/2014/main" id="{3044896D-9D05-4CD1-A7DA-6CB4E513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2247900"/>
            <a:ext cx="1276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4" descr="C:\Users\LLC\AppData\Local\Temp\ksohtml\wpsE141.tmp.jpg">
            <a:extLst>
              <a:ext uri="{FF2B5EF4-FFF2-40B4-BE49-F238E27FC236}">
                <a16:creationId xmlns:a16="http://schemas.microsoft.com/office/drawing/2014/main" id="{1EFD4BA2-3021-484F-9A9E-BE00FC4B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2247900"/>
            <a:ext cx="1276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矩形 3">
            <a:extLst>
              <a:ext uri="{FF2B5EF4-FFF2-40B4-BE49-F238E27FC236}">
                <a16:creationId xmlns:a16="http://schemas.microsoft.com/office/drawing/2014/main" id="{4B5FCC5E-52F3-4D1B-AFC1-54504A6A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4573588"/>
            <a:ext cx="1143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图</a:t>
            </a:r>
            <a:r>
              <a:rPr lang="en-US" altLang="zh-CN" sz="1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4.21 </a:t>
            </a:r>
            <a:r>
              <a:rPr lang="zh-CN" altLang="en-US" sz="1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登录界面 </a:t>
            </a:r>
            <a:endParaRPr lang="zh-CN" altLang="en-US"/>
          </a:p>
        </p:txBody>
      </p:sp>
      <p:sp>
        <p:nvSpPr>
          <p:cNvPr id="43017" name="矩形 4">
            <a:extLst>
              <a:ext uri="{FF2B5EF4-FFF2-40B4-BE49-F238E27FC236}">
                <a16:creationId xmlns:a16="http://schemas.microsoft.com/office/drawing/2014/main" id="{867375EF-C9A8-414B-986F-43D6990A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4548188"/>
            <a:ext cx="1084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4.22 </a:t>
            </a:r>
            <a:r>
              <a:rPr lang="zh-CN" altLang="en-US" sz="1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注册界面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08">
            <a:extLst>
              <a:ext uri="{FF2B5EF4-FFF2-40B4-BE49-F238E27FC236}">
                <a16:creationId xmlns:a16="http://schemas.microsoft.com/office/drawing/2014/main" id="{CC704267-54E1-45F5-A90D-D0CCA1B6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034" name="组合 14">
            <a:extLst>
              <a:ext uri="{FF2B5EF4-FFF2-40B4-BE49-F238E27FC236}">
                <a16:creationId xmlns:a16="http://schemas.microsoft.com/office/drawing/2014/main" id="{CE41DE26-12C7-4AFA-B97A-7357C53A9C3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4035" name="矩形 15">
              <a:extLst>
                <a:ext uri="{FF2B5EF4-FFF2-40B4-BE49-F238E27FC236}">
                  <a16:creationId xmlns:a16="http://schemas.microsoft.com/office/drawing/2014/main" id="{AC349FB1-7C9A-4CDA-AA8D-725C3F66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36" name="矩形 16">
              <a:extLst>
                <a:ext uri="{FF2B5EF4-FFF2-40B4-BE49-F238E27FC236}">
                  <a16:creationId xmlns:a16="http://schemas.microsoft.com/office/drawing/2014/main" id="{2E77E7EA-2A83-459F-A82E-0D19E03A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4037" name="矩形 1">
            <a:extLst>
              <a:ext uri="{FF2B5EF4-FFF2-40B4-BE49-F238E27FC236}">
                <a16:creationId xmlns:a16="http://schemas.microsoft.com/office/drawing/2014/main" id="{3E453956-E088-4EC4-88AF-88D166AF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6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的另外两种用途</a:t>
            </a:r>
            <a:endParaRPr lang="en-US" altLang="zh-CN" sz="1600" b="1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）发送和接收广播 （第七章）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）开启后台服务（第六章）</a:t>
            </a: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08">
            <a:extLst>
              <a:ext uri="{FF2B5EF4-FFF2-40B4-BE49-F238E27FC236}">
                <a16:creationId xmlns:a16="http://schemas.microsoft.com/office/drawing/2014/main" id="{6AAD20AE-2D8E-4606-AF0B-A931708E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5058" name="组合 14">
            <a:extLst>
              <a:ext uri="{FF2B5EF4-FFF2-40B4-BE49-F238E27FC236}">
                <a16:creationId xmlns:a16="http://schemas.microsoft.com/office/drawing/2014/main" id="{54C7E7BC-4E9F-4FCA-957D-1453E6DC4F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5059" name="矩形 15">
              <a:extLst>
                <a:ext uri="{FF2B5EF4-FFF2-40B4-BE49-F238E27FC236}">
                  <a16:creationId xmlns:a16="http://schemas.microsoft.com/office/drawing/2014/main" id="{63471B70-4D9F-40AC-8FFF-F5AA6899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0" name="矩形 16">
              <a:extLst>
                <a:ext uri="{FF2B5EF4-FFF2-40B4-BE49-F238E27FC236}">
                  <a16:creationId xmlns:a16="http://schemas.microsoft.com/office/drawing/2014/main" id="{58434F2C-D3D3-41F7-92E7-F6C52ABE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061" name="矩形 1">
            <a:extLst>
              <a:ext uri="{FF2B5EF4-FFF2-40B4-BE49-F238E27FC236}">
                <a16:creationId xmlns:a16="http://schemas.microsoft.com/office/drawing/2014/main" id="{3EA2D5A2-3C11-4D19-A61C-57F617F2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6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）锁定</a:t>
            </a: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20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的屏幕方向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&lt;activity &gt;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节点的 </a:t>
            </a:r>
            <a:r>
              <a:rPr lang="en-US" altLang="zh-CN" sz="1400" b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android:screenOrientation</a:t>
            </a:r>
            <a:r>
              <a:rPr lang="zh-CN" altLang="en-US" sz="14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可以完成该项任务，示例代码如下：</a:t>
            </a:r>
          </a:p>
        </p:txBody>
      </p:sp>
      <p:sp>
        <p:nvSpPr>
          <p:cNvPr id="45062" name="文本框 1">
            <a:extLst>
              <a:ext uri="{FF2B5EF4-FFF2-40B4-BE49-F238E27FC236}">
                <a16:creationId xmlns:a16="http://schemas.microsoft.com/office/drawing/2014/main" id="{5029B88B-1E93-4D4F-817E-45EBAABF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2738438"/>
            <a:ext cx="4294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android:screenOrientation="portrait"</a:t>
            </a:r>
          </a:p>
          <a:p>
            <a:endParaRPr lang="zh-CN" altLang="en-US"/>
          </a:p>
          <a:p>
            <a:r>
              <a:rPr lang="en-US" altLang="zh-CN"/>
              <a:t>landscape</a:t>
            </a:r>
            <a:r>
              <a:rPr lang="zh-CN" altLang="en-US"/>
              <a:t>为横屏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>
            <a:extLst>
              <a:ext uri="{FF2B5EF4-FFF2-40B4-BE49-F238E27FC236}">
                <a16:creationId xmlns:a16="http://schemas.microsoft.com/office/drawing/2014/main" id="{4A0BD106-AEB5-4D34-AA83-31D9B138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6082" name="组合 14">
            <a:extLst>
              <a:ext uri="{FF2B5EF4-FFF2-40B4-BE49-F238E27FC236}">
                <a16:creationId xmlns:a16="http://schemas.microsoft.com/office/drawing/2014/main" id="{77E91191-CB2A-4423-9A61-5F5CDE26D4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6083" name="矩形 15">
              <a:extLst>
                <a:ext uri="{FF2B5EF4-FFF2-40B4-BE49-F238E27FC236}">
                  <a16:creationId xmlns:a16="http://schemas.microsoft.com/office/drawing/2014/main" id="{5B933A26-4DCE-4DB2-B663-49A329E6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084" name="矩形 16">
              <a:extLst>
                <a:ext uri="{FF2B5EF4-FFF2-40B4-BE49-F238E27FC236}">
                  <a16:creationId xmlns:a16="http://schemas.microsoft.com/office/drawing/2014/main" id="{2B278123-C972-49C0-A63A-EC799003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085" name="矩形 1">
            <a:extLst>
              <a:ext uri="{FF2B5EF4-FFF2-40B4-BE49-F238E27FC236}">
                <a16:creationId xmlns:a16="http://schemas.microsoft.com/office/drawing/2014/main" id="{B76A4D43-5F7A-4BF4-A967-A6613371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6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）全屏的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要使一个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全屏显示，可以在其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onCreate()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方法中添加如下代码实现：</a:t>
            </a:r>
            <a:endParaRPr lang="zh-CN" altLang="en-US"/>
          </a:p>
        </p:txBody>
      </p:sp>
      <p:sp>
        <p:nvSpPr>
          <p:cNvPr id="46086" name="文本框 1">
            <a:extLst>
              <a:ext uri="{FF2B5EF4-FFF2-40B4-BE49-F238E27FC236}">
                <a16:creationId xmlns:a16="http://schemas.microsoft.com/office/drawing/2014/main" id="{DCC8078F-F5A1-4C47-81F4-CEF248B9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651125"/>
            <a:ext cx="828198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getWindow().setFlags(WindowManager.LayoutParams.FLAG_FULLSCREEN,WindowManager.LayoutParams.FLAG_FULLSCREEN);</a:t>
            </a:r>
          </a:p>
          <a:p>
            <a:endParaRPr lang="zh-CN" altLang="en-US"/>
          </a:p>
          <a:p>
            <a:r>
              <a:rPr lang="zh-CN" altLang="en-US"/>
              <a:t>requestWindowFeature(Window.FEATURE_NO_TITLE);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>
            <a:extLst>
              <a:ext uri="{FF2B5EF4-FFF2-40B4-BE49-F238E27FC236}">
                <a16:creationId xmlns:a16="http://schemas.microsoft.com/office/drawing/2014/main" id="{504A999F-6C86-4D76-8852-BD15311F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>
            <a:extLst>
              <a:ext uri="{FF2B5EF4-FFF2-40B4-BE49-F238E27FC236}">
                <a16:creationId xmlns:a16="http://schemas.microsoft.com/office/drawing/2014/main" id="{E93ED16D-3C23-4F1E-BD58-0B83EA2D69A9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03C08CEE-58F1-45C2-A6AC-B9C2ADAD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7244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Paused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在屏幕上仍然可见，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但是它已经失去了焦点，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用户不能与之进行交互。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暂停状态的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是存活的，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仍然维持着其内部状态和信息，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但是系统可能会在手机内存极低的情况下杀掉该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>
              <a:solidFill>
                <a:srgbClr val="000000"/>
              </a:solidFill>
            </a:endParaRPr>
          </a:p>
          <a:p>
            <a:endParaRPr lang="zh-CN" altLang="en-US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3A939D7B-2002-4F23-9DFE-DCC63014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383D3042-100B-4E94-995D-6182876408D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2292" name="矩形 30">
              <a:extLst>
                <a:ext uri="{FF2B5EF4-FFF2-40B4-BE49-F238E27FC236}">
                  <a16:creationId xmlns:a16="http://schemas.microsoft.com/office/drawing/2014/main" id="{B8659C9E-DFDE-4C43-8179-FF69FC16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3" name="矩形 31">
              <a:extLst>
                <a:ext uri="{FF2B5EF4-FFF2-40B4-BE49-F238E27FC236}">
                  <a16:creationId xmlns:a16="http://schemas.microsoft.com/office/drawing/2014/main" id="{FF5EABBD-7303-4FED-9868-7BFD6FFD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2294" name="Picture 2" descr="C:\Users\LLC\AppData\Local\Temp\ksohtml\wps5713.tmp.png">
            <a:extLst>
              <a:ext uri="{FF2B5EF4-FFF2-40B4-BE49-F238E27FC236}">
                <a16:creationId xmlns:a16="http://schemas.microsoft.com/office/drawing/2014/main" id="{62E82D12-53B9-4EA1-A3E1-CC36FD65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">
            <a:extLst>
              <a:ext uri="{FF2B5EF4-FFF2-40B4-BE49-F238E27FC236}">
                <a16:creationId xmlns:a16="http://schemas.microsoft.com/office/drawing/2014/main" id="{BB9E866A-E461-4340-8663-68116A2E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7">
            <a:extLst>
              <a:ext uri="{FF2B5EF4-FFF2-40B4-BE49-F238E27FC236}">
                <a16:creationId xmlns:a16="http://schemas.microsoft.com/office/drawing/2014/main" id="{242403BC-2010-4333-A3CF-D37B5FA8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72440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Stop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在屏幕上完全不能被用户看见。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处于停止状态的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系统仍然保留有其内部状态和成员信息，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但是它经常会由于手机系统内存被征用而被系统杀死回收；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>
              <a:solidFill>
                <a:srgbClr val="000000"/>
              </a:solidFill>
            </a:endParaRPr>
          </a:p>
          <a:p>
            <a:endParaRPr lang="zh-CN" altLang="en-US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4" name="TextBox 108">
            <a:extLst>
              <a:ext uri="{FF2B5EF4-FFF2-40B4-BE49-F238E27FC236}">
                <a16:creationId xmlns:a16="http://schemas.microsoft.com/office/drawing/2014/main" id="{B1C8F638-C9BF-4E76-8803-09A87972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15" name="组合 29">
            <a:extLst>
              <a:ext uri="{FF2B5EF4-FFF2-40B4-BE49-F238E27FC236}">
                <a16:creationId xmlns:a16="http://schemas.microsoft.com/office/drawing/2014/main" id="{62F9D6EE-9FCD-46D8-A3B9-0637E6F927D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6" name="矩形 30">
              <a:extLst>
                <a:ext uri="{FF2B5EF4-FFF2-40B4-BE49-F238E27FC236}">
                  <a16:creationId xmlns:a16="http://schemas.microsoft.com/office/drawing/2014/main" id="{ADFC2CD4-70B1-49C2-BC34-7E92BF06E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7" name="矩形 31">
              <a:extLst>
                <a:ext uri="{FF2B5EF4-FFF2-40B4-BE49-F238E27FC236}">
                  <a16:creationId xmlns:a16="http://schemas.microsoft.com/office/drawing/2014/main" id="{A1071FC2-F2E5-4D6A-B6E4-449E55B8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3318" name="Picture 2" descr="C:\Users\LLC\AppData\Local\Temp\ksohtml\wps5713.tmp.png">
            <a:extLst>
              <a:ext uri="{FF2B5EF4-FFF2-40B4-BE49-F238E27FC236}">
                <a16:creationId xmlns:a16="http://schemas.microsoft.com/office/drawing/2014/main" id="{904FC53B-2910-40FE-9911-E97A3F9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1">
            <a:extLst>
              <a:ext uri="{FF2B5EF4-FFF2-40B4-BE49-F238E27FC236}">
                <a16:creationId xmlns:a16="http://schemas.microsoft.com/office/drawing/2014/main" id="{BBC356E8-CFD3-43D5-A94E-C85DFD4D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34518C46-B8F7-4253-8229-C203A109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7244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Killed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被系统杀死回收或者未启动。</a:t>
            </a:r>
          </a:p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>
              <a:solidFill>
                <a:srgbClr val="000000"/>
              </a:solidFill>
            </a:endParaRPr>
          </a:p>
          <a:p>
            <a:endParaRPr lang="zh-CN" altLang="en-US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7849280B-EC30-45B2-B027-1E893832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AE3544D2-39E0-4F2D-AA69-1F30062D0DA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0" name="矩形 30">
              <a:extLst>
                <a:ext uri="{FF2B5EF4-FFF2-40B4-BE49-F238E27FC236}">
                  <a16:creationId xmlns:a16="http://schemas.microsoft.com/office/drawing/2014/main" id="{64EC8AEC-8692-4363-8509-2BC5AF40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1" name="矩形 31">
              <a:extLst>
                <a:ext uri="{FF2B5EF4-FFF2-40B4-BE49-F238E27FC236}">
                  <a16:creationId xmlns:a16="http://schemas.microsoft.com/office/drawing/2014/main" id="{9DB041FC-AA10-4D99-99B3-3E0B80F5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2" name="Picture 2" descr="C:\Users\LLC\AppData\Local\Temp\ksohtml\wps5713.tmp.png">
            <a:extLst>
              <a:ext uri="{FF2B5EF4-FFF2-40B4-BE49-F238E27FC236}">
                <a16:creationId xmlns:a16="http://schemas.microsoft.com/office/drawing/2014/main" id="{9E9B366C-8029-4C0C-B47B-56EF62D9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">
            <a:extLst>
              <a:ext uri="{FF2B5EF4-FFF2-40B4-BE49-F238E27FC236}">
                <a16:creationId xmlns:a16="http://schemas.microsoft.com/office/drawing/2014/main" id="{4334348F-E3B2-4333-A05E-8FA2FD24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7">
            <a:extLst>
              <a:ext uri="{FF2B5EF4-FFF2-40B4-BE49-F238E27FC236}">
                <a16:creationId xmlns:a16="http://schemas.microsoft.com/office/drawing/2014/main" id="{FBE493CC-C7C7-4697-86CC-DAC0824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130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为了能够让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程序了解自身状态的变化，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系统中具有很多</a:t>
            </a:r>
            <a:r>
              <a:rPr lang="zh-CN" altLang="en-US" sz="2000" b="1" u="sng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事件回调函数</a:t>
            </a:r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，可以重载这些方法来实现自己的操作。</a:t>
            </a: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sz="10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62" name="TextBox 108">
            <a:extLst>
              <a:ext uri="{FF2B5EF4-FFF2-40B4-BE49-F238E27FC236}">
                <a16:creationId xmlns:a16="http://schemas.microsoft.com/office/drawing/2014/main" id="{6056A16D-B255-4ED7-AE0B-24688AB6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3" name="组合 29">
            <a:extLst>
              <a:ext uri="{FF2B5EF4-FFF2-40B4-BE49-F238E27FC236}">
                <a16:creationId xmlns:a16="http://schemas.microsoft.com/office/drawing/2014/main" id="{E766AE6F-8C09-440F-AA33-31A024C762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4" name="矩形 30">
              <a:extLst>
                <a:ext uri="{FF2B5EF4-FFF2-40B4-BE49-F238E27FC236}">
                  <a16:creationId xmlns:a16="http://schemas.microsoft.com/office/drawing/2014/main" id="{D9E26725-4430-4D41-A117-752C313C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5" name="矩形 31">
              <a:extLst>
                <a:ext uri="{FF2B5EF4-FFF2-40B4-BE49-F238E27FC236}">
                  <a16:creationId xmlns:a16="http://schemas.microsoft.com/office/drawing/2014/main" id="{8870B2FF-03A9-4705-904A-F1869928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6" name="图片 1" descr="358062-20170602224153399-1782075812.jpg">
            <a:extLst>
              <a:ext uri="{FF2B5EF4-FFF2-40B4-BE49-F238E27FC236}">
                <a16:creationId xmlns:a16="http://schemas.microsoft.com/office/drawing/2014/main" id="{83243B46-074A-4421-A717-D5F8F8C9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7">
            <a:extLst>
              <a:ext uri="{FF2B5EF4-FFF2-40B4-BE49-F238E27FC236}">
                <a16:creationId xmlns:a16="http://schemas.microsoft.com/office/drawing/2014/main" id="{1DBB4491-6DD5-41B4-99A2-EB1242F8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863600"/>
            <a:ext cx="48164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onCreate(): 只在活动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第一次被创建时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onStart(): 当活动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由不可见变为可见时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onResume(): 在活动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准备好与用户进行交互时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onPause(): 系统准备去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启动或恢复另一个活动时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调用onStop(): 在活动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完全不可见时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onDestroy(): 活动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被销毁前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onRestart(): 活动</a:t>
            </a:r>
            <a:r>
              <a:rPr lang="zh-CN" altLang="zh-CN" sz="1600" u="sng">
                <a:solidFill>
                  <a:srgbClr val="000000"/>
                </a:solidFill>
                <a:latin typeface="Calibri" panose="020F0502020204030204" pitchFamily="34" charset="0"/>
              </a:rPr>
              <a:t>由停止状态变为运行状态前</a:t>
            </a:r>
            <a:r>
              <a:rPr lang="zh-CN" altLang="zh-CN" sz="160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D99AEDF8-C059-44CC-A317-3429F5B4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053A2ABE-33EF-4576-A6A9-A58220471F8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8" name="矩形 30">
              <a:extLst>
                <a:ext uri="{FF2B5EF4-FFF2-40B4-BE49-F238E27FC236}">
                  <a16:creationId xmlns:a16="http://schemas.microsoft.com/office/drawing/2014/main" id="{8CFED5E4-18D4-476A-A929-51721AD6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9" name="矩形 31">
              <a:extLst>
                <a:ext uri="{FF2B5EF4-FFF2-40B4-BE49-F238E27FC236}">
                  <a16:creationId xmlns:a16="http://schemas.microsoft.com/office/drawing/2014/main" id="{00E9BC51-22CE-4D2C-A46C-AD0D38E1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390" name="图片 1" descr="358062-20170602224153399-1782075812.jpg">
            <a:extLst>
              <a:ext uri="{FF2B5EF4-FFF2-40B4-BE49-F238E27FC236}">
                <a16:creationId xmlns:a16="http://schemas.microsoft.com/office/drawing/2014/main" id="{F8DF35FE-8452-477F-8A7C-1A4CE1D3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7">
            <a:extLst>
              <a:ext uri="{FF2B5EF4-FFF2-40B4-BE49-F238E27FC236}">
                <a16:creationId xmlns:a16="http://schemas.microsoft.com/office/drawing/2014/main" id="{C33485EE-9F4A-40E9-93F9-FA3F6A67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1306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完整生存期: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从onCreate()方法到onDestroy()方法</a:t>
            </a: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可见生存期: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从onStart()方法到onStop()方法</a:t>
            </a: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前台生存期: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从onResume()方法到onPause()方法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sz="16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0" name="TextBox 108">
            <a:extLst>
              <a:ext uri="{FF2B5EF4-FFF2-40B4-BE49-F238E27FC236}">
                <a16:creationId xmlns:a16="http://schemas.microsoft.com/office/drawing/2014/main" id="{1010ACE1-AEED-4128-8986-E9B5E4A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1" name="组合 29">
            <a:extLst>
              <a:ext uri="{FF2B5EF4-FFF2-40B4-BE49-F238E27FC236}">
                <a16:creationId xmlns:a16="http://schemas.microsoft.com/office/drawing/2014/main" id="{FF2697E6-B7B0-4460-A14D-808B9A4C9F8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2" name="矩形 30">
              <a:extLst>
                <a:ext uri="{FF2B5EF4-FFF2-40B4-BE49-F238E27FC236}">
                  <a16:creationId xmlns:a16="http://schemas.microsoft.com/office/drawing/2014/main" id="{55C4A9EA-94DC-4915-A22B-16E21E6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3" name="矩形 31">
              <a:extLst>
                <a:ext uri="{FF2B5EF4-FFF2-40B4-BE49-F238E27FC236}">
                  <a16:creationId xmlns:a16="http://schemas.microsoft.com/office/drawing/2014/main" id="{7925038D-D161-4AAD-9DDA-EFE84CDB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4" name="图片 1" descr="358062-20170602224153399-1782075812.jpg">
            <a:extLst>
              <a:ext uri="{FF2B5EF4-FFF2-40B4-BE49-F238E27FC236}">
                <a16:creationId xmlns:a16="http://schemas.microsoft.com/office/drawing/2014/main" id="{7F7F93AE-8C0D-4D99-A136-BE35D9B3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2166</Words>
  <Characters>0</Characters>
  <Application>Microsoft Office PowerPoint</Application>
  <DocSecurity>0</DocSecurity>
  <PresentationFormat>全屏显示(16:9)</PresentationFormat>
  <Lines>0</Lines>
  <Paragraphs>315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+mn-ea</vt:lpstr>
      <vt:lpstr>Segoe Print</vt:lpstr>
      <vt:lpstr>微软雅黑</vt:lpstr>
      <vt:lpstr>Times New Roman</vt:lpstr>
      <vt:lpstr>Arial Unicode MS</vt:lpstr>
      <vt:lpstr>黑体</vt:lpstr>
      <vt:lpstr>幼圆</vt:lpstr>
      <vt:lpstr>方正中倩_GBK</vt:lpstr>
      <vt:lpstr>微软雅黑 Light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4.2.3  Fragment简单使用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138</cp:revision>
  <dcterms:created xsi:type="dcterms:W3CDTF">2014-09-01T11:16:00Z</dcterms:created>
  <dcterms:modified xsi:type="dcterms:W3CDTF">2020-09-27T04:40:58Z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