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1" r:id="rId3"/>
    <p:sldId id="421" r:id="rId5"/>
    <p:sldId id="422" r:id="rId6"/>
    <p:sldId id="442" r:id="rId7"/>
    <p:sldId id="427" r:id="rId8"/>
    <p:sldId id="443" r:id="rId9"/>
    <p:sldId id="444" r:id="rId10"/>
    <p:sldId id="445" r:id="rId11"/>
    <p:sldId id="446" r:id="rId12"/>
    <p:sldId id="447" r:id="rId13"/>
    <p:sldId id="432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3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43CAF8-24D5-4241-A4F6-9647DBBF5330}" type="datetime1">
              <a:rPr lang="zh-CN" altLang="en-US"/>
            </a:fld>
            <a:endParaRPr lang="zh-CN" altLang="en-US" sz="1200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DA698F2F-15E9-4A98-BEE3-50FD0B1DD6B3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D61C05-04E8-417A-B73F-5ED7413670A6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65AF-79FD-4966-BCEF-2FE9B8A5D6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389E1-2DA7-42F5-AA0F-F87DA9B7D2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E2F4B-6ED5-4BB2-BB7D-6FAFA2600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0A443-8F86-4C67-A7A1-E6482ADAB4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A4544-5C52-440A-96B4-585219F1C8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B21-B27C-4B01-802A-45F6697BD7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0A0C5-CF50-47E6-8509-C722A31B53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08758-4A18-4862-9E54-FCF7EDCB5A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277D5EB-2DDD-4B6B-9A36-8E8BAEEEA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E4285-B3AA-4EA8-95EE-A184E1298A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971416-DAD5-425B-9532-E8104FDF17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AB1F-ED9B-4600-8B05-4B2671A95C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.xml"/><Relationship Id="rId14" Type="http://schemas.openxmlformats.org/officeDocument/2006/relationships/tags" Target="../tags/tag4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0AA1CAAA-5F58-4A3C-888C-71D012A8FB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六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3776662" y="2143125"/>
            <a:ext cx="5115637" cy="200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1 </a:t>
            </a:r>
            <a:r>
              <a:rPr lang="zh-CN" altLang="en-US" sz="1400" dirty="0"/>
              <a:t>定义</a:t>
            </a:r>
            <a:endParaRPr lang="zh-CN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2 </a:t>
            </a:r>
            <a:r>
              <a:rPr lang="zh-CN" altLang="en-US" sz="1400" dirty="0"/>
              <a:t>分类</a:t>
            </a:r>
            <a:endParaRPr lang="zh-CN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3 </a:t>
            </a:r>
            <a:r>
              <a:rPr lang="zh-CN" altLang="en-US" sz="1400" dirty="0"/>
              <a:t>两种启动方法</a:t>
            </a:r>
            <a:endParaRPr lang="zh-CN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4 </a:t>
            </a:r>
            <a:r>
              <a:rPr lang="zh-CN" altLang="en-US" sz="1400" dirty="0"/>
              <a:t>生命周期</a:t>
            </a:r>
            <a:endParaRPr lang="zh-CN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5 </a:t>
            </a:r>
            <a:r>
              <a:rPr lang="zh-CN" altLang="en-US" sz="1400" dirty="0"/>
              <a:t>基本用法</a:t>
            </a:r>
            <a:endParaRPr lang="zh-CN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6 </a:t>
            </a:r>
            <a:r>
              <a:rPr lang="zh-CN" altLang="en-US" sz="1400" dirty="0"/>
              <a:t>音乐播放器实例		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776980" y="1351104"/>
            <a:ext cx="754053" cy="437515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400" b="1" kern="1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6662" y="4329113"/>
            <a:ext cx="5151438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音乐播放器实例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82650"/>
            <a:ext cx="3354387" cy="366395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 fontAlgn="auto">
              <a:buNone/>
            </a:pPr>
            <a:r>
              <a:rPr lang="en-US" altLang="zh-CN" noProof="1"/>
              <a:t>1 </a:t>
            </a:r>
            <a:r>
              <a:rPr lang="zh-CN" noProof="1"/>
              <a:t>本地服务</a:t>
            </a:r>
            <a:endParaRPr lang="zh-CN" noProof="1"/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1200" noProof="1"/>
              <a:t>教材</a:t>
            </a:r>
            <a:r>
              <a:rPr lang="en-US" altLang="zh-CN" sz="1200" noProof="1"/>
              <a:t>P118</a:t>
            </a:r>
            <a:endParaRPr lang="en-US" altLang="zh-CN" sz="1200" noProof="1"/>
          </a:p>
          <a:p>
            <a:pPr fontAlgn="auto"/>
            <a:endParaRPr lang="en-US" altLang="zh-CN" noProof="1"/>
          </a:p>
          <a:p>
            <a:pPr marL="0" indent="0" fontAlgn="auto">
              <a:buNone/>
            </a:pPr>
            <a:r>
              <a:rPr lang="en-US" altLang="zh-CN" noProof="1"/>
              <a:t>2 </a:t>
            </a:r>
            <a:r>
              <a:rPr lang="zh-CN" altLang="en-US" noProof="1"/>
              <a:t>远程服务</a:t>
            </a:r>
            <a:endParaRPr lang="zh-CN" altLang="en-US" noProof="1"/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1200" noProof="1"/>
              <a:t>教材</a:t>
            </a:r>
            <a:r>
              <a:rPr lang="en-US" altLang="zh-CN" sz="1200" noProof="1"/>
              <a:t>P123</a:t>
            </a: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使用AIDL语言定义远程服务的接口</a:t>
            </a: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通过继承Service类实现接口中定义的方法和属性</a:t>
            </a: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绑定和使用远程服务</a:t>
            </a: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扩展学习远程服务：</a:t>
            </a:r>
            <a:endParaRPr lang="zh-CN" altLang="en-US" sz="1200" noProof="1"/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http://blog.csdn.net/yhaolpz/article/details/51336753</a:t>
            </a:r>
            <a:endParaRPr lang="zh-CN" altLang="en-US" sz="1200" noProof="1"/>
          </a:p>
        </p:txBody>
      </p:sp>
      <p:pic>
        <p:nvPicPr>
          <p:cNvPr id="18435" name="图片 3" descr="TIM截图201710170012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33363"/>
            <a:ext cx="2570163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4" descr="TIM截图201710170027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233363"/>
            <a:ext cx="25701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/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317500"/>
            <a:ext cx="7886700" cy="430213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noProof="1"/>
          </a:p>
        </p:txBody>
      </p:sp>
      <p:grpSp>
        <p:nvGrpSpPr>
          <p:cNvPr id="10242" name="组合 14"/>
          <p:cNvGrpSpPr/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0243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6" name="文本框 1"/>
          <p:cNvSpPr/>
          <p:nvPr/>
        </p:nvSpPr>
        <p:spPr>
          <a:xfrm>
            <a:off x="450056" y="1563680"/>
            <a:ext cx="8139113" cy="24463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en-US" altLang="zh-CN" sz="2800" b="1" noProof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2800" b="1" noProof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定义：服务，属于Android中的计算型组件</a:t>
            </a:r>
            <a:endParaRPr altLang="zh-CN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作用：提供需要在后台长期运行的服务（如复杂计算、下载等等）</a:t>
            </a:r>
            <a:endParaRPr altLang="zh-CN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特点：长生命周期、没有用户界面、在后台运行</a:t>
            </a:r>
            <a:endParaRPr altLang="zh-CN" sz="20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>
              <a:lnSpc>
                <a:spcPct val="150000"/>
              </a:lnSpc>
            </a:pPr>
            <a:endParaRPr lang="zh-CN" altLang="en-US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14"/>
          <p:cNvGrpSpPr/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1266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7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099" name="TextBox 108"/>
          <p:cNvSpPr/>
          <p:nvPr/>
        </p:nvSpPr>
        <p:spPr>
          <a:xfrm>
            <a:off x="815975" y="246063"/>
            <a:ext cx="841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3190" name="文本框 1"/>
          <p:cNvSpPr>
            <a:spLocks noChangeArrowheads="1"/>
          </p:cNvSpPr>
          <p:nvPr/>
        </p:nvSpPr>
        <p:spPr bwMode="auto">
          <a:xfrm>
            <a:off x="411163" y="877888"/>
            <a:ext cx="8412162" cy="3710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本地服务</a:t>
            </a: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（Local Service）：</a:t>
            </a: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用于应用程序</a:t>
            </a:r>
            <a:r>
              <a:rPr lang="zh-CN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endParaRPr lang="zh-CN" altLang="zh-CN" sz="2400" dirty="0">
              <a:solidFill>
                <a:srgbClr val="00206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实现应用程序自己的一些耗时任务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播放音乐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 eaLnBrk="0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远程服务（Remote Service）：用于应用程序</a:t>
            </a:r>
            <a:r>
              <a:rPr lang="zh-CN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</a:t>
            </a:r>
            <a:endParaRPr lang="zh-CN" altLang="zh-CN" sz="1400" dirty="0">
              <a:solidFill>
                <a:srgbClr val="00206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通过自定义并暴露出来的接口进行程序操作，也可调用其他程序的地图、天气等服务。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多个应用程序可以绑定至同一个服务。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Android采用AIDL(接口定义语言)的方式实现。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680">
              <a:lnSpc>
                <a:spcPct val="150000"/>
              </a:lnSpc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两种启动方式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文本框 3"/>
          <p:cNvSpPr txBox="1">
            <a:spLocks noChangeArrowheads="1"/>
          </p:cNvSpPr>
          <p:nvPr/>
        </p:nvSpPr>
        <p:spPr bwMode="auto">
          <a:xfrm>
            <a:off x="1336675" y="1133475"/>
            <a:ext cx="6800850" cy="289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)start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startService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intent)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启动：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停止：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onDestroy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bind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bindService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intent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, 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ServiceConnection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conn, int flags)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绑定：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解绑：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onUnbind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14"/>
          <p:cNvGrpSpPr/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3314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5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16" name="TextBox 108"/>
          <p:cNvSpPr>
            <a:spLocks noChangeArrowheads="1"/>
          </p:cNvSpPr>
          <p:nvPr/>
        </p:nvSpPr>
        <p:spPr bwMode="auto">
          <a:xfrm>
            <a:off x="612775" y="250825"/>
            <a:ext cx="130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317" name="图片 3" descr="201605171651003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0650"/>
            <a:ext cx="3657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14"/>
          <p:cNvGrpSpPr/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4338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0" name="TextBox 108"/>
          <p:cNvSpPr>
            <a:spLocks noChangeArrowheads="1"/>
          </p:cNvSpPr>
          <p:nvPr/>
        </p:nvSpPr>
        <p:spPr bwMode="auto">
          <a:xfrm>
            <a:off x="612775" y="250825"/>
            <a:ext cx="1992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服务的基本用法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1" name="文本框 1"/>
          <p:cNvSpPr txBox="1">
            <a:spLocks noChangeArrowheads="1"/>
          </p:cNvSpPr>
          <p:nvPr/>
        </p:nvSpPr>
        <p:spPr bwMode="auto">
          <a:xfrm>
            <a:off x="827740" y="1347665"/>
            <a:ext cx="4424140" cy="147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5.1 </a:t>
            </a:r>
            <a:r>
              <a:rPr lang="zh-CN" altLang="en-US" dirty="0"/>
              <a:t>定义服务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5.2 </a:t>
            </a:r>
            <a:r>
              <a:rPr lang="zh-CN" altLang="en-US" dirty="0"/>
              <a:t>启动和停止服务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5.3 </a:t>
            </a:r>
            <a:r>
              <a:rPr lang="zh-CN" altLang="en-US" dirty="0"/>
              <a:t>活动和服务进行通信</a:t>
            </a:r>
            <a:endParaRPr lang="zh-CN" altLang="en-US" dirty="0"/>
          </a:p>
        </p:txBody>
      </p:sp>
      <p:sp>
        <p:nvSpPr>
          <p:cNvPr id="14342" name="文本框 2"/>
          <p:cNvSpPr txBox="1">
            <a:spLocks noChangeArrowheads="1"/>
          </p:cNvSpPr>
          <p:nvPr/>
        </p:nvSpPr>
        <p:spPr bwMode="auto">
          <a:xfrm>
            <a:off x="165100" y="4613275"/>
            <a:ext cx="22765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b="1">
                <a:solidFill>
                  <a:srgbClr val="0070C0"/>
                </a:solidFill>
              </a:rPr>
              <a:t>参考教学参考书《第一行代码》</a:t>
            </a:r>
            <a:r>
              <a:rPr lang="en-US" altLang="zh-CN" sz="1000" b="1">
                <a:solidFill>
                  <a:srgbClr val="0070C0"/>
                </a:solidFill>
              </a:rPr>
              <a:t>P349</a:t>
            </a:r>
            <a:endParaRPr lang="en-US" altLang="zh-CN" sz="1000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定义一个服务</a:t>
            </a:r>
            <a:endParaRPr lang="zh-CN" altLang="en-US"/>
          </a:p>
        </p:txBody>
      </p:sp>
      <p:pic>
        <p:nvPicPr>
          <p:cNvPr id="15362" name="内容占位符 3" descr="TIM截图2017101621491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614363"/>
            <a:ext cx="7915275" cy="454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启动和停止服务</a:t>
            </a:r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2888" y="3684588"/>
            <a:ext cx="2976562" cy="123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000" b="1" dirty="0"/>
              <a:t>Nexus</a:t>
            </a:r>
            <a:r>
              <a:rPr lang="zh-CN" altLang="en-US" sz="1000" b="1" dirty="0"/>
              <a:t>模拟器进入开发者选项：</a:t>
            </a:r>
            <a:endParaRPr lang="zh-CN" altLang="en-US" sz="10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“Settings”—“About”（设置——关于）菜单 </a:t>
            </a:r>
            <a:endParaRPr lang="zh-CN" altLang="en-US" sz="10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向下滚动到底部的Build number（版本号） </a:t>
            </a:r>
            <a:endParaRPr lang="zh-CN" altLang="en-US" sz="10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 dirty="0"/>
              <a:t>点击Build number（版本号）7次 </a:t>
            </a:r>
            <a:endParaRPr lang="zh-CN" altLang="en-US" sz="1000" b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6387" name="图片 3" descr="TIM截图201710162206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6350"/>
            <a:ext cx="27273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5" descr="TIM截图20171016222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12700"/>
            <a:ext cx="27225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 descr="TIM截图20171016222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358900"/>
            <a:ext cx="3324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/>
          <p:cNvSpPr txBox="1">
            <a:spLocks noChangeArrowheads="1"/>
          </p:cNvSpPr>
          <p:nvPr/>
        </p:nvSpPr>
        <p:spPr bwMode="auto">
          <a:xfrm>
            <a:off x="211138" y="825500"/>
            <a:ext cx="3040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</a:t>
            </a:r>
            <a:r>
              <a:rPr lang="en-US" altLang="zh-CN" b="1">
                <a:solidFill>
                  <a:srgbClr val="00B050"/>
                </a:solidFill>
              </a:rPr>
              <a:t>LogCat</a:t>
            </a:r>
            <a:r>
              <a:rPr lang="zh-CN" altLang="en-US" b="1">
                <a:solidFill>
                  <a:srgbClr val="00B050"/>
                </a:solidFill>
              </a:rPr>
              <a:t>中观察服务状态：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6391" name="文本框 8"/>
          <p:cNvSpPr txBox="1">
            <a:spLocks noChangeArrowheads="1"/>
          </p:cNvSpPr>
          <p:nvPr/>
        </p:nvSpPr>
        <p:spPr bwMode="auto">
          <a:xfrm>
            <a:off x="211138" y="2300288"/>
            <a:ext cx="369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在Running services中观察服务：</a:t>
            </a:r>
            <a:endParaRPr lang="zh-CN" altLang="en-US"/>
          </a:p>
        </p:txBody>
      </p:sp>
      <p:sp>
        <p:nvSpPr>
          <p:cNvPr id="16392" name="文本框 9"/>
          <p:cNvSpPr txBox="1">
            <a:spLocks noChangeArrowheads="1"/>
          </p:cNvSpPr>
          <p:nvPr/>
        </p:nvSpPr>
        <p:spPr bwMode="auto">
          <a:xfrm>
            <a:off x="282575" y="273843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Setting-Developer-Running Services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活动和服务进行通信</a:t>
            </a:r>
            <a:r>
              <a:rPr lang="en-US" altLang="zh-CN"/>
              <a:t>bind</a:t>
            </a:r>
            <a:endParaRPr lang="en-US" altLang="zh-CN"/>
          </a:p>
        </p:txBody>
      </p:sp>
      <p:pic>
        <p:nvPicPr>
          <p:cNvPr id="17410" name="内容占位符 3" descr="TIM截图20171016225727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13"/>
            <a:ext cx="3806825" cy="1370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4" descr="TIM截图20171016225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9050"/>
            <a:ext cx="2717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10.xml><?xml version="1.0" encoding="utf-8"?>
<p:tagLst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4"/>
</p:tagLst>
</file>

<file path=ppt/tags/tag6.xml><?xml version="1.0" encoding="utf-8"?>
<p:tagLst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全屏显示(16:9)</PresentationFormat>
  <Paragraphs>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方正中倩_GBK</vt:lpstr>
      <vt:lpstr>微软雅黑</vt:lpstr>
      <vt:lpstr>Wingdings</vt:lpstr>
      <vt:lpstr>Arial Unicode MS</vt:lpstr>
      <vt:lpstr>Segoe Print</vt:lpstr>
      <vt:lpstr>A000120140530A11PPBG</vt:lpstr>
      <vt:lpstr>PowerPoint 演示文稿</vt:lpstr>
      <vt:lpstr>1 服务 </vt:lpstr>
      <vt:lpstr>PowerPoint 演示文稿</vt:lpstr>
      <vt:lpstr>3 两种启动方式</vt:lpstr>
      <vt:lpstr>PowerPoint 演示文稿</vt:lpstr>
      <vt:lpstr>PowerPoint 演示文稿</vt:lpstr>
      <vt:lpstr>5.1 定义一个服务</vt:lpstr>
      <vt:lpstr>5.2 启动和停止服务start</vt:lpstr>
      <vt:lpstr>5.3 活动和服务进行通信bind</vt:lpstr>
      <vt:lpstr>6 音乐播放器实例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</cp:lastModifiedBy>
  <cp:revision>180</cp:revision>
  <dcterms:created xsi:type="dcterms:W3CDTF">2014-09-01T11:16:00Z</dcterms:created>
  <dcterms:modified xsi:type="dcterms:W3CDTF">2021-10-17T08:29:27Z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