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notesSlides/notesSlide14.xml" ContentType="application/vnd.openxmlformats-officedocument.presentationml.notesSlide+xml"/>
  <Override PartName="/ppt/tags/tag20.xml" ContentType="application/vnd.openxmlformats-officedocument.presentationml.tags+xml"/>
  <Override PartName="/ppt/notesSlides/notesSlide15.xml" ContentType="application/vnd.openxmlformats-officedocument.presentationml.notesSlide+xml"/>
  <Override PartName="/ppt/tags/tag21.xml" ContentType="application/vnd.openxmlformats-officedocument.presentationml.tags+xml"/>
  <Override PartName="/ppt/notesSlides/notesSlide16.xml" ContentType="application/vnd.openxmlformats-officedocument.presentationml.notesSlide+xml"/>
  <Override PartName="/ppt/tags/tag22.xml" ContentType="application/vnd.openxmlformats-officedocument.presentationml.tags+xml"/>
  <Override PartName="/ppt/notesSlides/notesSlide1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8.xml" ContentType="application/vnd.openxmlformats-officedocument.presentationml.notesSlide+xml"/>
  <Override PartName="/ppt/tags/tag27.xml" ContentType="application/vnd.openxmlformats-officedocument.presentationml.tags+xml"/>
  <Override PartName="/ppt/notesSlides/notesSlide1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0.xml" ContentType="application/vnd.openxmlformats-officedocument.presentationml.notesSlide+xml"/>
  <Override PartName="/ppt/tags/tag33.xml" ContentType="application/vnd.openxmlformats-officedocument.presentationml.tags+xml"/>
  <Override PartName="/ppt/notesSlides/notesSlide21.xml" ContentType="application/vnd.openxmlformats-officedocument.presentationml.notesSlide+xml"/>
  <Override PartName="/ppt/tags/tag34.xml" ContentType="application/vnd.openxmlformats-officedocument.presentationml.tags+xml"/>
  <Override PartName="/ppt/notesSlides/notesSlide22.xml" ContentType="application/vnd.openxmlformats-officedocument.presentationml.notesSlide+xml"/>
  <Override PartName="/ppt/tags/tag35.xml" ContentType="application/vnd.openxmlformats-officedocument.presentationml.tags+xml"/>
  <Override PartName="/ppt/notesSlides/notesSlide23.xml" ContentType="application/vnd.openxmlformats-officedocument.presentationml.notesSlide+xml"/>
  <Override PartName="/ppt/tags/tag36.xml" ContentType="application/vnd.openxmlformats-officedocument.presentationml.tags+xml"/>
  <Override PartName="/ppt/notesSlides/notesSlide24.xml" ContentType="application/vnd.openxmlformats-officedocument.presentationml.notesSlide+xml"/>
  <Override PartName="/ppt/tags/tag37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93" r:id="rId2"/>
    <p:sldId id="458" r:id="rId3"/>
    <p:sldId id="363" r:id="rId4"/>
    <p:sldId id="487" r:id="rId5"/>
    <p:sldId id="490" r:id="rId6"/>
    <p:sldId id="488" r:id="rId7"/>
    <p:sldId id="475" r:id="rId8"/>
    <p:sldId id="476" r:id="rId9"/>
    <p:sldId id="503" r:id="rId10"/>
    <p:sldId id="505" r:id="rId11"/>
    <p:sldId id="504" r:id="rId12"/>
    <p:sldId id="506" r:id="rId13"/>
    <p:sldId id="507" r:id="rId14"/>
    <p:sldId id="508" r:id="rId15"/>
    <p:sldId id="509" r:id="rId16"/>
    <p:sldId id="510" r:id="rId17"/>
    <p:sldId id="511" r:id="rId18"/>
    <p:sldId id="485" r:id="rId19"/>
    <p:sldId id="477" r:id="rId20"/>
    <p:sldId id="478" r:id="rId21"/>
    <p:sldId id="512" r:id="rId22"/>
    <p:sldId id="479" r:id="rId23"/>
    <p:sldId id="480" r:id="rId24"/>
    <p:sldId id="481" r:id="rId25"/>
    <p:sldId id="482" r:id="rId26"/>
    <p:sldId id="483" r:id="rId27"/>
    <p:sldId id="294" r:id="rId2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E90BE"/>
    <a:srgbClr val="000000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634" y="110"/>
      </p:cViewPr>
      <p:guideLst>
        <p:guide orient="horz" pos="15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2" d="100"/>
        <a:sy n="132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07F4A947-B69F-46AB-892A-142D315848C8}" type="datetimeFigureOut">
              <a:rPr lang="zh-CN" altLang="en-US"/>
              <a:t>2021/8/30</a:t>
            </a:fld>
            <a:endParaRPr lang="zh-CN" altLang="en-US"/>
          </a:p>
        </p:txBody>
      </p:sp>
      <p:sp>
        <p:nvSpPr>
          <p:cNvPr id="717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083E334D-46F8-45F3-B6BE-0AF34D2B19E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21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1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F7F2611-C724-48A1-BECF-A704042F5F75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765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E627E40-5501-4781-B37A-B98FC36222A4}" type="slidenum">
              <a:rPr lang="zh-CN" altLang="en-US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69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69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3D060AB-6667-49FA-B756-E37AB692A816}" type="slidenum">
              <a:rPr lang="zh-CN" altLang="en-US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17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7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EF79C5F-9183-4BF5-861D-A7D747B525CD}" type="slidenum">
              <a:rPr lang="zh-CN" altLang="en-US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37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7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FCDEBE0-6185-4865-A600-854846BA6E7F}" type="slidenum">
              <a:rPr lang="zh-CN" altLang="en-US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84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0B1D630-95F0-4012-815E-E77268B054A7}" type="slidenum">
              <a:rPr lang="zh-CN" altLang="en-US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78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8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7DF00CB-2645-4A49-BF34-72982A8290FB}" type="slidenum">
              <a:rPr lang="zh-CN" altLang="en-US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9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E743B7D-2F1C-4F14-B314-72B4BFF3A34B}" type="slidenum">
              <a:rPr lang="zh-CN" altLang="en-US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9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A38A4A7-1C33-410D-A0D1-569EEFC7EB3D}" type="slidenum">
              <a:rPr lang="zh-CN" altLang="en-US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505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05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E498651-47B6-4472-B170-3D8E86A24F01}" type="slidenum">
              <a:rPr lang="zh-CN" altLang="en-US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710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710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003C402-6E27-4EE3-ADC3-73747CD6AC5C}" type="slidenum">
              <a:rPr lang="zh-CN" altLang="en-US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F4FF1D5-5AF2-4C15-9113-8F96E8F2FA9D}" type="slidenum">
              <a:rPr lang="zh-CN" altLang="en-US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915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15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20A9A8B-28DF-4190-884A-5EC892AAE48C}" type="slidenum">
              <a:rPr lang="zh-CN" altLang="en-US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0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0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65515ED-BFE0-43E8-A792-F3EC99304EA9}" type="slidenum">
              <a:rPr lang="zh-CN" altLang="en-US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325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325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3D4C60F-50B8-46EF-B09F-113CFFDC21D4}" type="slidenum">
              <a:rPr lang="zh-CN" altLang="en-US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529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529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6540450-3983-4D3F-919E-27ADD0A43E6D}" type="slidenum">
              <a:rPr lang="zh-CN" altLang="en-US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73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73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61D605C-3085-45DE-AB9D-29E5D2C56F1F}" type="slidenum">
              <a:rPr lang="zh-CN" altLang="en-US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93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93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F3AA09F-AAC2-4324-A623-5DA6CD63FA5D}" type="slidenum">
              <a:rPr lang="zh-CN" altLang="en-US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8CAA9FD-C3C5-4390-9C3F-CEB5F9547F1E}" type="slidenum">
              <a:rPr lang="zh-CN" altLang="en-US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94330AD-F02A-413B-BA8B-217F001D7C48}" type="slidenum">
              <a:rPr lang="zh-CN" altLang="en-US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C65159F-64FF-4C5B-B5D1-0E87214D4C54}" type="slidenum">
              <a:rPr lang="zh-CN" altLang="en-US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45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3A10767-C5DE-44DA-ABCB-1A636CDDC77A}" type="slidenum">
              <a:rPr lang="zh-CN" altLang="en-US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50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AB28DAB-9E36-44B2-BD2D-E7ED36F1D0EE}" type="slidenum">
              <a:rPr lang="zh-CN" altLang="en-US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355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55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1995BED-481C-400F-9A54-C097AA2F9C5D}" type="slidenum">
              <a:rPr lang="zh-CN" altLang="en-US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FC8CA72-291A-4BBC-9776-BD0E5E1910CD}" type="slidenum">
              <a:rPr lang="zh-CN" altLang="en-US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/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t>2021/8/30</a:t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584E0-BBAD-4866-85BE-6F905F88670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t>2021/8/30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B6205-02EB-437C-8EC6-2E19F68566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t>2021/8/30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07739-6820-42C7-8F8F-8F53C47819E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t>2021/8/30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515D7-A921-4D6B-8114-19F114FE5AE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t>2021/8/30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B1773-2733-49F9-B461-D40FF75BBDE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t>2021/8/30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FA527-A196-40EA-BEA4-ABDBEA43158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t>2021/8/30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223D92-F4D0-4BEC-92D6-C9A828F7576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t>2021/8/30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6929FE-8AD3-45A0-8B12-EE1B9C0311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t>2021/8/30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3C0FA-45A9-4D46-A3EB-676320C5820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t>2021/8/30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0883B-3787-480B-817A-43D60692C3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t>2021/8/30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1236C-FC32-485A-A6EE-60273565894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t>2021/8/30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3CD7F-C41D-4FDE-B0A9-FAA91CAA72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t>2021/8/30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CAA7A-74B8-4858-BFDA-E925E3F613E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t>2021/8/30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6DC57-EFD2-4B1D-9ACC-BB4228D4BF6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t>2021/8/30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6951B-7CE2-41DC-BD03-6540CCDCF3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t>2021/8/30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565B0-1F99-4B95-9A18-5D212E3FFF9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/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t>2021/8/30</a:t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35CDB-C783-4F0F-A377-9F52908D4EA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t>2021/8/30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C98B6-4319-4E0F-99E0-E5819F0ACB4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t>2021/8/30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47208-7F83-4CA4-9DAF-39A5483FA9E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/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en-US" sz="4500">
              <a:solidFill>
                <a:srgbClr val="FFFFFF"/>
              </a:solidFill>
              <a:latin typeface="Arial" panose="020B0604020202020204" pitchFamily="34" charset="0"/>
              <a:ea typeface="方正中倩_GBK"/>
              <a:cs typeface="方正中倩_GBK"/>
            </a:endParaRPr>
          </a:p>
        </p:txBody>
      </p:sp>
      <p:sp>
        <p:nvSpPr>
          <p:cNvPr id="12" name="KSO_Shape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KSO_Shape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KSO_Shape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5" name="日期占位符 1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t>2021/8/30</a:t>
            </a:fld>
            <a:endParaRPr lang="zh-CN" altLang="en-US"/>
          </a:p>
        </p:txBody>
      </p:sp>
      <p:sp>
        <p:nvSpPr>
          <p:cNvPr id="18" name="页脚占位符 18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1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1488A32-9D98-48BF-BE0B-A317326D140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t>2021/8/30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36166-AAC6-44D4-BC67-11299A5118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t>2021/8/30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39826B4-9239-423D-99B4-AB3ACE263E4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t>2021/8/30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5130E6-7CAF-4560-AC59-D1BFBBDCBA1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/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/>
          <p:cNvSpPr>
            <a:spLocks noGrp="1" noChangeArrowheads="1"/>
          </p:cNvSpPr>
          <p:nvPr>
            <p:ph type="title" idx="4294967295"/>
            <p:custDataLst>
              <p:tags r:id="rId25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6"/>
            </p:custDataLst>
          </p:nvPr>
        </p:nvSpPr>
        <p:spPr>
          <a:xfrm>
            <a:off x="385763" y="882650"/>
            <a:ext cx="8385175" cy="366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8BF3-04B1-4578-9944-A784348B543C}" type="datetimeFigureOut">
              <a:rPr lang="zh-CN" altLang="en-US"/>
              <a:t>2021/8/30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6EB9AECA-C369-43E2-86C6-D1D542B4F2E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8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9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0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7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77813" y="1612900"/>
            <a:ext cx="613886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Android </a:t>
            </a:r>
            <a:r>
              <a:rPr lang="zh-CN" altLang="en-US" sz="3600">
                <a:solidFill>
                  <a:schemeClr val="bg1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移动应用设计与开发</a:t>
            </a:r>
            <a:endParaRPr lang="zh-CN" altLang="en-US" sz="3600" b="1">
              <a:solidFill>
                <a:schemeClr val="bg1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TextBox 21"/>
          <p:cNvSpPr txBox="1">
            <a:spLocks noChangeArrowheads="1"/>
          </p:cNvSpPr>
          <p:nvPr/>
        </p:nvSpPr>
        <p:spPr bwMode="auto">
          <a:xfrm>
            <a:off x="320675" y="2513013"/>
            <a:ext cx="572611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zh-CN" sz="2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第三章 </a:t>
            </a:r>
            <a:r>
              <a:rPr lang="en-US" altLang="zh-CN" sz="2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Android </a:t>
            </a:r>
            <a:r>
              <a:rPr lang="zh-CN" altLang="en-US" sz="2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基本原理</a:t>
            </a: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85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42081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运行原理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-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Android设备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启动过程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626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26629" name="图片 1" descr="e516252bdb5ae1c1798ec9507a060f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604838"/>
            <a:ext cx="4294187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文本框 1"/>
          <p:cNvSpPr txBox="1"/>
          <p:nvPr/>
        </p:nvSpPr>
        <p:spPr>
          <a:xfrm>
            <a:off x="311150" y="738188"/>
            <a:ext cx="4287838" cy="36925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第三步：内核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Android内核与桌面linux内核启动的方式类似。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内核启动时，设置缓存、被保护存储器、计划列表，加载驱动。</a:t>
            </a:r>
          </a:p>
          <a:p>
            <a:pPr marL="285750" indent="-285750">
              <a:buFont typeface="Wingdings" panose="05000000000000000000" charset="0"/>
              <a:buChar char=""/>
            </a:pP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内核完成系统设置，首先在系统文件中寻找”init”文件，然后启动root进程或者系统的第一个进程。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42081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运行原理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-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Android设备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启动过程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674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28677" name="图片 1" descr="e516252bdb5ae1c1798ec9507a060f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604838"/>
            <a:ext cx="4294187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文本框 1"/>
          <p:cNvSpPr txBox="1"/>
          <p:nvPr/>
        </p:nvSpPr>
        <p:spPr>
          <a:xfrm>
            <a:off x="311150" y="738188"/>
            <a:ext cx="4287838" cy="36925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第四步：init进程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init是第一个进程。有两个责任：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挂载目录，比如/sys、/dev、/proc</a:t>
            </a:r>
          </a:p>
          <a:p>
            <a:pPr marL="285750" indent="-285750">
              <a:buFont typeface="Wingdings" panose="05000000000000000000" charset="0"/>
              <a:buChar char=""/>
            </a:pP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运行init.rc脚本。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在这个阶段可以在设备的屏幕上看到</a:t>
            </a:r>
            <a:r>
              <a:rPr lang="zh-CN" altLang="en-US" noProof="1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“Android”logo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42081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运行原理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-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Android设备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启动过程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22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30725" name="图片 1" descr="e516252bdb5ae1c1798ec9507a060f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604838"/>
            <a:ext cx="4294187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文本框 1"/>
          <p:cNvSpPr txBox="1">
            <a:spLocks noChangeArrowheads="1"/>
          </p:cNvSpPr>
          <p:nvPr/>
        </p:nvSpPr>
        <p:spPr bwMode="auto">
          <a:xfrm>
            <a:off x="311150" y="738188"/>
            <a:ext cx="4287838" cy="34147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第五步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Zygote让Dalvik虚拟机共享代码、低内存占用以及最小的启动时间成为可能。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Zygote预加载以及初始化核心库类。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在这个阶段，可以看到</a:t>
            </a: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启动动画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42081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运行原理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-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Android设备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启动过程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770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32773" name="图片 1" descr="e516252bdb5ae1c1798ec9507a060f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604838"/>
            <a:ext cx="4294187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文本框 1"/>
          <p:cNvSpPr txBox="1">
            <a:spLocks noChangeArrowheads="1"/>
          </p:cNvSpPr>
          <p:nvPr/>
        </p:nvSpPr>
        <p:spPr bwMode="auto">
          <a:xfrm>
            <a:off x="311150" y="738188"/>
            <a:ext cx="4287838" cy="40624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第六步：系统服务或服务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Zygote创建新的进程去启动系统服务。</a:t>
            </a:r>
          </a:p>
          <a:p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核心服务：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启动电源管理器；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创建Activity管理器；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启动电话注册；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……</a:t>
            </a:r>
          </a:p>
          <a:p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en-US" altLang="zh-CN" sz="16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其他服务</a:t>
            </a: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启动状态栏服务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；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启动硬件服务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；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启动网络状态服务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；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……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46698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运行原理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- Android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应用程序编译过程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818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7325" y="1203655"/>
            <a:ext cx="5483225" cy="30464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</a:t>
            </a:r>
            <a:r>
              <a:rPr lang="en-US" altLang="zh-CN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步：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Java编译器对工程本身的java代码进行编译，这些java代码有三个来源：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app的源代码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资源文件生成的R文件(aapt工具)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aidl文件生成的java接口文件(aidl工具)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产出为.class文件。</a:t>
            </a:r>
          </a:p>
          <a:p>
            <a:endParaRPr lang="zh-CN" altLang="en-US" sz="12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4822" name="图片 2" descr="2839011-28f3fb0ca3af7d9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8" y="14288"/>
            <a:ext cx="3113087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46698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运行原理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- Android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应用程序编译过程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866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36869" name="文本框 1"/>
          <p:cNvSpPr txBox="1">
            <a:spLocks noChangeArrowheads="1"/>
          </p:cNvSpPr>
          <p:nvPr/>
        </p:nvSpPr>
        <p:spPr bwMode="auto">
          <a:xfrm>
            <a:off x="323705" y="1203655"/>
            <a:ext cx="5483225" cy="19383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步：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.class文件和依赖的三方库文件 </a:t>
            </a: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通过dex工具生成D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lvik虚拟机可执行的.dex文件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产出为.dex文件。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6870" name="图片 2" descr="2839011-28f3fb0ca3af7d9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8" y="14288"/>
            <a:ext cx="3113087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46698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运行原理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- Android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应用程序编译过程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914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38917" name="文本框 1"/>
          <p:cNvSpPr txBox="1">
            <a:spLocks noChangeArrowheads="1"/>
          </p:cNvSpPr>
          <p:nvPr/>
        </p:nvSpPr>
        <p:spPr bwMode="auto">
          <a:xfrm>
            <a:off x="253999" y="1131650"/>
            <a:ext cx="5483225" cy="33226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步：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apkbuilder工具将.dex文件和编译后的资源文件生成未经签名对齐的apk文件。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编译后的资源文件包括两部分：</a:t>
            </a: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一是由aapt编译产生的编译后的资源文件，</a:t>
            </a: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二是依赖的三方库里的资源文件。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产出为未经签名的.apk文件。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8918" name="图片 2" descr="2839011-28f3fb0ca3af7d9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8" y="14288"/>
            <a:ext cx="3113087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46698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运行原理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- Android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应用程序编译过程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962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40965" name="文本框 1"/>
          <p:cNvSpPr txBox="1">
            <a:spLocks noChangeArrowheads="1"/>
          </p:cNvSpPr>
          <p:nvPr/>
        </p:nvSpPr>
        <p:spPr bwMode="auto">
          <a:xfrm>
            <a:off x="374339" y="1203655"/>
            <a:ext cx="5483225" cy="22145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步：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分别由Jarsigner和zipalign</a:t>
            </a: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对apk文件进行签名和对齐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生成最终的apk文件。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40966" name="图片 2" descr="2839011-28f3fb0ca3af7d9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8" y="14288"/>
            <a:ext cx="3113087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5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9213" y="1377950"/>
            <a:ext cx="3206750" cy="5238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latin typeface="Arial" panose="020B0604020202020204" pitchFamily="34" charset="0"/>
              </a:rPr>
              <a:t>3.2 Android </a:t>
            </a:r>
            <a:r>
              <a:rPr lang="zh-CN" altLang="en-US">
                <a:latin typeface="Arial" panose="020B0604020202020204" pitchFamily="34" charset="0"/>
              </a:rPr>
              <a:t>四大组件 </a:t>
            </a:r>
          </a:p>
        </p:txBody>
      </p:sp>
      <p:sp>
        <p:nvSpPr>
          <p:cNvPr id="43010" name="副标题 6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 bwMode="auto">
          <a:xfrm>
            <a:off x="573088" y="1901825"/>
            <a:ext cx="5310187" cy="1508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algn="l"/>
            <a:r>
              <a:rPr lang="en-US" altLang="zh-CN" sz="1500" b="1" dirty="0">
                <a:latin typeface="Arial" panose="020B0604020202020204" pitchFamily="34" charset="0"/>
              </a:rPr>
              <a:t>Activity		</a:t>
            </a:r>
            <a:r>
              <a:rPr lang="zh-CN" altLang="en-US" sz="1500" b="1" dirty="0">
                <a:latin typeface="Arial" panose="020B0604020202020204" pitchFamily="34" charset="0"/>
                <a:sym typeface="黑体" panose="02010609060101010101" pitchFamily="49" charset="-122"/>
              </a:rPr>
              <a:t>活动</a:t>
            </a:r>
            <a:r>
              <a:rPr lang="en-US" altLang="zh-CN" sz="1500" b="1" dirty="0">
                <a:latin typeface="Arial" panose="020B0604020202020204" pitchFamily="34" charset="0"/>
                <a:sym typeface="黑体" panose="02010609060101010101" pitchFamily="49" charset="-122"/>
              </a:rPr>
              <a:t>		</a:t>
            </a:r>
            <a:r>
              <a:rPr lang="zh-CN" altLang="en-US" sz="1500" b="1" dirty="0">
                <a:latin typeface="Arial" panose="020B0604020202020204" pitchFamily="34" charset="0"/>
              </a:rPr>
              <a:t>（第</a:t>
            </a:r>
            <a:r>
              <a:rPr lang="en-US" altLang="zh-CN" sz="1500" b="1" dirty="0">
                <a:latin typeface="Arial" panose="020B0604020202020204" pitchFamily="34" charset="0"/>
              </a:rPr>
              <a:t>4</a:t>
            </a:r>
            <a:r>
              <a:rPr lang="zh-CN" altLang="en-US" sz="1500" b="1" dirty="0">
                <a:latin typeface="Arial" panose="020B0604020202020204" pitchFamily="34" charset="0"/>
              </a:rPr>
              <a:t>章 ）</a:t>
            </a:r>
          </a:p>
          <a:p>
            <a:pPr algn="l"/>
            <a:r>
              <a:rPr lang="en-US" altLang="zh-CN" sz="1500" b="1" dirty="0">
                <a:latin typeface="Arial" panose="020B0604020202020204" pitchFamily="34" charset="0"/>
              </a:rPr>
              <a:t>Service 		</a:t>
            </a:r>
            <a:r>
              <a:rPr lang="zh-CN" altLang="en-US" sz="1500" b="1" dirty="0">
                <a:latin typeface="Arial" panose="020B0604020202020204" pitchFamily="34" charset="0"/>
                <a:sym typeface="黑体" panose="02010609060101010101" pitchFamily="49" charset="-122"/>
              </a:rPr>
              <a:t>服务</a:t>
            </a:r>
            <a:r>
              <a:rPr lang="en-US" altLang="zh-CN" sz="1500" b="1" dirty="0">
                <a:latin typeface="Arial" panose="020B0604020202020204" pitchFamily="34" charset="0"/>
                <a:sym typeface="黑体" panose="02010609060101010101" pitchFamily="49" charset="-122"/>
              </a:rPr>
              <a:t>		</a:t>
            </a:r>
            <a:r>
              <a:rPr lang="zh-CN" altLang="en-US" sz="1500" b="1" dirty="0">
                <a:latin typeface="Arial" panose="020B0604020202020204" pitchFamily="34" charset="0"/>
              </a:rPr>
              <a:t>（第</a:t>
            </a:r>
            <a:r>
              <a:rPr lang="en-US" altLang="zh-CN" sz="1500" b="1" dirty="0">
                <a:latin typeface="Arial" panose="020B0604020202020204" pitchFamily="34" charset="0"/>
              </a:rPr>
              <a:t>6</a:t>
            </a:r>
            <a:r>
              <a:rPr lang="zh-CN" altLang="en-US" sz="1500" b="1" dirty="0">
                <a:latin typeface="Arial" panose="020B0604020202020204" pitchFamily="34" charset="0"/>
              </a:rPr>
              <a:t>章 ）</a:t>
            </a:r>
          </a:p>
          <a:p>
            <a:pPr algn="l"/>
            <a:r>
              <a:rPr lang="en-US" altLang="zh-CN" sz="1500" b="1" dirty="0" err="1">
                <a:latin typeface="Arial" panose="020B0604020202020204" pitchFamily="34" charset="0"/>
              </a:rPr>
              <a:t>Broadcast</a:t>
            </a:r>
            <a:r>
              <a:rPr lang="en-US" altLang="zh-CN" sz="1500" b="1" dirty="0" err="1">
                <a:latin typeface="Arial" panose="020B0604020202020204" pitchFamily="34" charset="0"/>
                <a:sym typeface="黑体" panose="02010609060101010101" pitchFamily="49" charset="-122"/>
              </a:rPr>
              <a:t>Receiver</a:t>
            </a:r>
            <a:r>
              <a:rPr lang="en-US" altLang="zh-CN" sz="1500" b="1" dirty="0">
                <a:latin typeface="Arial" panose="020B0604020202020204" pitchFamily="34" charset="0"/>
              </a:rPr>
              <a:t> 	</a:t>
            </a:r>
            <a:r>
              <a:rPr lang="zh-CN" altLang="en-US" sz="1500" b="1" dirty="0">
                <a:latin typeface="Arial" panose="020B0604020202020204" pitchFamily="34" charset="0"/>
                <a:sym typeface="黑体" panose="02010609060101010101" pitchFamily="49" charset="-122"/>
              </a:rPr>
              <a:t>广播接收器</a:t>
            </a:r>
            <a:r>
              <a:rPr lang="en-US" altLang="zh-CN" sz="1500" b="1" dirty="0">
                <a:latin typeface="Arial" panose="020B0604020202020204" pitchFamily="34" charset="0"/>
                <a:sym typeface="黑体" panose="02010609060101010101" pitchFamily="49" charset="-122"/>
              </a:rPr>
              <a:t>	</a:t>
            </a:r>
            <a:r>
              <a:rPr lang="zh-CN" altLang="en-US" sz="1500" b="1" dirty="0">
                <a:latin typeface="Arial" panose="020B0604020202020204" pitchFamily="34" charset="0"/>
              </a:rPr>
              <a:t>（第</a:t>
            </a:r>
            <a:r>
              <a:rPr lang="en-US" altLang="zh-CN" sz="1500" b="1" dirty="0">
                <a:latin typeface="Arial" panose="020B0604020202020204" pitchFamily="34" charset="0"/>
              </a:rPr>
              <a:t>7</a:t>
            </a:r>
            <a:r>
              <a:rPr lang="zh-CN" altLang="en-US" sz="1500" b="1" dirty="0">
                <a:latin typeface="Arial" panose="020B0604020202020204" pitchFamily="34" charset="0"/>
              </a:rPr>
              <a:t>章）</a:t>
            </a:r>
          </a:p>
          <a:p>
            <a:pPr algn="l"/>
            <a:r>
              <a:rPr lang="en-US" altLang="zh-CN" sz="1500" b="1" dirty="0" err="1">
                <a:latin typeface="Arial" panose="020B0604020202020204" pitchFamily="34" charset="0"/>
              </a:rPr>
              <a:t>ContentProvider</a:t>
            </a:r>
            <a:r>
              <a:rPr lang="en-US" altLang="zh-CN" sz="1500" b="1" dirty="0">
                <a:latin typeface="Arial" panose="020B0604020202020204" pitchFamily="34" charset="0"/>
              </a:rPr>
              <a:t>	</a:t>
            </a:r>
            <a:r>
              <a:rPr lang="zh-CN" altLang="en-US" sz="1500" b="1" dirty="0">
                <a:latin typeface="Arial" panose="020B0604020202020204" pitchFamily="34" charset="0"/>
                <a:sym typeface="黑体" panose="02010609060101010101" pitchFamily="49" charset="-122"/>
              </a:rPr>
              <a:t>内容提供器</a:t>
            </a:r>
            <a:r>
              <a:rPr lang="en-US" altLang="zh-CN" sz="1500" b="1" dirty="0">
                <a:latin typeface="Arial" panose="020B0604020202020204" pitchFamily="34" charset="0"/>
                <a:sym typeface="黑体" panose="02010609060101010101" pitchFamily="49" charset="-122"/>
              </a:rPr>
              <a:t>	</a:t>
            </a:r>
            <a:r>
              <a:rPr lang="zh-CN" altLang="en-US" sz="1500" b="1" dirty="0">
                <a:latin typeface="Arial" panose="020B0604020202020204" pitchFamily="34" charset="0"/>
              </a:rPr>
              <a:t>（第</a:t>
            </a:r>
            <a:r>
              <a:rPr lang="en-US" altLang="zh-CN" sz="1500" b="1" dirty="0">
                <a:latin typeface="Arial" panose="020B0604020202020204" pitchFamily="34" charset="0"/>
              </a:rPr>
              <a:t>8</a:t>
            </a:r>
            <a:r>
              <a:rPr lang="zh-CN" altLang="en-US" sz="1500" b="1" dirty="0">
                <a:latin typeface="Arial" panose="020B0604020202020204" pitchFamily="34" charset="0"/>
              </a:rPr>
              <a:t>章 ）</a:t>
            </a:r>
          </a:p>
          <a:p>
            <a:endParaRPr lang="zh-CN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17"/>
          <p:cNvSpPr/>
          <p:nvPr/>
        </p:nvSpPr>
        <p:spPr>
          <a:xfrm>
            <a:off x="683730" y="1131650"/>
            <a:ext cx="7496175" cy="30543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lang="en-US" altLang="zh-CN" b="1" noProof="1">
                <a:sym typeface="宋体" panose="02010600030101010101" pitchFamily="2" charset="-122"/>
              </a:rPr>
              <a:t>Activity</a:t>
            </a:r>
            <a:r>
              <a:rPr lang="zh-CN" altLang="en-US" b="1" noProof="1">
                <a:sym typeface="宋体" panose="02010600030101010101" pitchFamily="2" charset="-122"/>
              </a:rPr>
              <a:t>通俗地讲就是</a:t>
            </a:r>
            <a:r>
              <a:rPr lang="zh-CN" altLang="en-US" b="1" noProof="1">
                <a:solidFill>
                  <a:srgbClr val="00B050"/>
                </a:solidFill>
                <a:sym typeface="宋体" panose="02010600030101010101" pitchFamily="2" charset="-122"/>
              </a:rPr>
              <a:t>用户界面</a:t>
            </a:r>
            <a:r>
              <a:rPr lang="zh-CN" altLang="en-US" b="1" noProof="1">
                <a:sym typeface="宋体" panose="02010600030101010101" pitchFamily="2" charset="-122"/>
              </a:rPr>
              <a:t>，有其自身的生命周期（</a:t>
            </a:r>
            <a:r>
              <a:rPr lang="en-US" altLang="zh-CN" b="1" noProof="1">
                <a:sym typeface="宋体" panose="02010600030101010101" pitchFamily="2" charset="-122"/>
              </a:rPr>
              <a:t>4.1</a:t>
            </a:r>
            <a:r>
              <a:rPr lang="zh-CN" altLang="en-US" b="1" noProof="1">
                <a:sym typeface="宋体" panose="02010600030101010101" pitchFamily="2" charset="-122"/>
              </a:rPr>
              <a:t>详细介绍）。</a:t>
            </a:r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Ø"/>
            </a:pPr>
            <a:endParaRPr lang="zh-CN" altLang="en-US" b="1" noProof="1">
              <a:sym typeface="宋体" panose="02010600030101010101" pitchFamily="2" charset="-122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charset="0"/>
              <a:buChar char=""/>
            </a:pPr>
            <a:r>
              <a:rPr lang="zh-CN" altLang="en-US" b="1" noProof="1">
                <a:sym typeface="宋体" panose="02010600030101010101" pitchFamily="2" charset="-122"/>
              </a:rPr>
              <a:t>一个应用程序通常包含多个</a:t>
            </a:r>
            <a:r>
              <a:rPr lang="en-US" altLang="zh-CN" b="1" noProof="1">
                <a:sym typeface="宋体" panose="02010600030101010101" pitchFamily="2" charset="-122"/>
              </a:rPr>
              <a:t>Activity</a:t>
            </a:r>
            <a:r>
              <a:rPr lang="zh-CN" altLang="en-US" b="1" noProof="1">
                <a:sym typeface="宋体" panose="02010600030101010101" pitchFamily="2" charset="-122"/>
              </a:rPr>
              <a:t>，它们可以互相切换。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charset="0"/>
              <a:buChar char=""/>
            </a:pPr>
            <a:endParaRPr lang="zh-CN" altLang="en-US" b="1" noProof="1">
              <a:sym typeface="宋体" panose="02010600030101010101" pitchFamily="2" charset="-122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charset="0"/>
              <a:buChar char=""/>
            </a:pPr>
            <a:r>
              <a:rPr lang="en-US" altLang="zh-CN" b="1" noProof="1">
                <a:sym typeface="宋体" panose="02010600030101010101" pitchFamily="2" charset="-122"/>
              </a:rPr>
              <a:t>Activity</a:t>
            </a:r>
            <a:r>
              <a:rPr lang="zh-CN" altLang="en-US" b="1" noProof="1">
                <a:sym typeface="宋体" panose="02010600030101010101" pitchFamily="2" charset="-122"/>
              </a:rPr>
              <a:t>的使用需要在</a:t>
            </a:r>
            <a:r>
              <a:rPr lang="en-US" altLang="zh-CN" b="1" u="sng" noProof="1">
                <a:solidFill>
                  <a:srgbClr val="00B050"/>
                </a:solidFill>
                <a:sym typeface="宋体" panose="02010600030101010101" pitchFamily="2" charset="-122"/>
              </a:rPr>
              <a:t>manifest</a:t>
            </a:r>
            <a:r>
              <a:rPr lang="zh-CN" altLang="en-US" b="1" u="sng" noProof="1">
                <a:solidFill>
                  <a:srgbClr val="00B050"/>
                </a:solidFill>
                <a:sym typeface="宋体" panose="02010600030101010101" pitchFamily="2" charset="-122"/>
              </a:rPr>
              <a:t>文件</a:t>
            </a:r>
            <a:r>
              <a:rPr lang="zh-CN" altLang="en-US" b="1" noProof="1">
                <a:sym typeface="宋体" panose="02010600030101010101" pitchFamily="2" charset="-122"/>
              </a:rPr>
              <a:t>中进行声明。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charset="0"/>
              <a:buChar char=""/>
            </a:pPr>
            <a:endParaRPr lang="zh-CN" altLang="en-US" b="1" noProof="1">
              <a:sym typeface="宋体" panose="02010600030101010101" pitchFamily="2" charset="-122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charset="0"/>
              <a:buChar char=""/>
            </a:pPr>
            <a:r>
              <a:rPr lang="en-US" altLang="zh-CN" b="1" noProof="1">
                <a:sym typeface="宋体" panose="02010600030101010101" pitchFamily="2" charset="-122"/>
              </a:rPr>
              <a:t>Android</a:t>
            </a:r>
            <a:r>
              <a:rPr lang="zh-CN" altLang="en-US" b="1" noProof="1">
                <a:sym typeface="宋体" panose="02010600030101010101" pitchFamily="2" charset="-122"/>
              </a:rPr>
              <a:t>系统通过</a:t>
            </a:r>
            <a:r>
              <a:rPr lang="zh-CN" altLang="en-US" b="1" u="sng" noProof="1">
                <a:solidFill>
                  <a:srgbClr val="00B050"/>
                </a:solidFill>
                <a:sym typeface="宋体" panose="02010600030101010101" pitchFamily="2" charset="-122"/>
              </a:rPr>
              <a:t>任务栈</a:t>
            </a:r>
            <a:r>
              <a:rPr lang="zh-CN" altLang="en-US" b="1" noProof="1">
                <a:sym typeface="宋体" panose="02010600030101010101" pitchFamily="2" charset="-122"/>
              </a:rPr>
              <a:t>来管理</a:t>
            </a:r>
            <a:r>
              <a:rPr lang="en-US" altLang="zh-CN" b="1" noProof="1">
                <a:sym typeface="宋体" panose="02010600030101010101" pitchFamily="2" charset="-122"/>
              </a:rPr>
              <a:t>Activity</a:t>
            </a:r>
            <a:r>
              <a:rPr lang="zh-CN" altLang="en-US" b="1" noProof="1">
                <a:sym typeface="宋体" panose="02010600030101010101" pitchFamily="2" charset="-122"/>
              </a:rPr>
              <a:t>的。</a:t>
            </a: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endParaRPr lang="zh-CN" altLang="en-US" sz="1400" noProof="1"/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endParaRPr lang="zh-CN" altLang="en-US" sz="1400" noProof="1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034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2165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3.2.1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035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" name="文本框 2"/>
          <p:cNvSpPr txBox="1"/>
          <p:nvPr/>
        </p:nvSpPr>
        <p:spPr>
          <a:xfrm>
            <a:off x="861837" y="1666160"/>
            <a:ext cx="1506220" cy="55816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/>
            <a:r>
              <a:rPr lang="zh-CN" altLang="en-US" sz="3000" kern="10" noProof="1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三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825875" y="1247775"/>
            <a:ext cx="4627563" cy="2976563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400" b="1" noProof="1">
                <a:latin typeface="Arial" panose="020B0604020202020204" pitchFamily="34" charset="0"/>
                <a:sym typeface="+mn-ea"/>
              </a:rPr>
              <a:t>3.1 Android</a:t>
            </a:r>
            <a:r>
              <a:rPr lang="zh-CN" altLang="en-US" sz="1400" b="1" noProof="1">
                <a:latin typeface="Arial" panose="020B0604020202020204" pitchFamily="34" charset="0"/>
                <a:sym typeface="+mn-ea"/>
              </a:rPr>
              <a:t>框架</a:t>
            </a:r>
          </a:p>
          <a:p>
            <a:pPr lvl="1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noProof="1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   3.1.1 </a:t>
            </a:r>
            <a:r>
              <a:rPr lang="zh-CN" altLang="en-US" sz="1400" b="1" noProof="1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体系结构</a:t>
            </a:r>
          </a:p>
          <a:p>
            <a:pPr lvl="1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noProof="1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   3.1.2 </a:t>
            </a:r>
            <a:r>
              <a:rPr lang="zh-CN" altLang="en-US" sz="1400" b="1" noProof="1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运行原理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b="1" noProof="1">
                <a:latin typeface="Arial" panose="020B0604020202020204" pitchFamily="34" charset="0"/>
                <a:sym typeface="+mn-ea"/>
              </a:rPr>
              <a:t>3.2  Android</a:t>
            </a:r>
            <a:r>
              <a:rPr lang="zh-CN" altLang="en-US" sz="1400" b="1" noProof="1">
                <a:latin typeface="Arial" panose="020B0604020202020204" pitchFamily="34" charset="0"/>
                <a:sym typeface="+mn-ea"/>
              </a:rPr>
              <a:t>应用程序核心组件</a:t>
            </a:r>
            <a:endParaRPr lang="en-US" altLang="zh-CN" sz="1400" b="1" noProof="1">
              <a:latin typeface="Arial" panose="020B0604020202020204" pitchFamily="34" charset="0"/>
            </a:endParaRPr>
          </a:p>
          <a:p>
            <a:pPr lvl="1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noProof="1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   3.2.1 Activity</a:t>
            </a:r>
            <a:endParaRPr lang="en-US" altLang="zh-CN" sz="1400" b="1" noProof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noProof="1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   3.2.2 Service</a:t>
            </a:r>
            <a:endParaRPr lang="en-US" altLang="zh-CN" sz="1400" b="1" noProof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noProof="1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   3.2.3 BroadCastReceiver</a:t>
            </a:r>
            <a:endParaRPr lang="en-US" altLang="zh-CN" sz="1400" b="1" noProof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noProof="1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   3.2.4 ContentProvider</a:t>
            </a:r>
            <a:endParaRPr lang="zh-CN" altLang="en-US" sz="1400" noProof="1"/>
          </a:p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 noProof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25875" y="671210"/>
            <a:ext cx="2605405" cy="43751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 fontAlgn="auto"/>
            <a:r>
              <a:rPr lang="zh-CN" altLang="en-US" sz="2400" b="1" kern="1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Android基本原理</a:t>
            </a:r>
          </a:p>
        </p:txBody>
      </p:sp>
      <p:sp>
        <p:nvSpPr>
          <p:cNvPr id="10" name="矩形 9"/>
          <p:cNvSpPr/>
          <p:nvPr/>
        </p:nvSpPr>
        <p:spPr>
          <a:xfrm>
            <a:off x="3608388" y="4227513"/>
            <a:ext cx="5319712" cy="201612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1" name="矩形 10"/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5" grpId="0"/>
      <p:bldP spid="9" grpId="0"/>
      <p:bldP spid="10" grpId="0" bldLvl="0" animBg="1"/>
      <p:bldP spid="1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27847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3.2.1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程序演示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082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4608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93763"/>
            <a:ext cx="7969250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文本框 1"/>
          <p:cNvSpPr txBox="1">
            <a:spLocks noChangeArrowheads="1"/>
          </p:cNvSpPr>
          <p:nvPr/>
        </p:nvSpPr>
        <p:spPr bwMode="auto">
          <a:xfrm>
            <a:off x="915988" y="4364038"/>
            <a:ext cx="72167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ym typeface="宋体" panose="02010600030101010101" pitchFamily="2" charset="-122"/>
              </a:rPr>
              <a:t>当一个</a:t>
            </a:r>
            <a:r>
              <a:rPr lang="en-US" altLang="zh-CN">
                <a:sym typeface="宋体" panose="02010600030101010101" pitchFamily="2" charset="-122"/>
              </a:rPr>
              <a:t>Activity</a:t>
            </a:r>
            <a:r>
              <a:rPr lang="zh-CN" altLang="en-US">
                <a:sym typeface="宋体" panose="02010600030101010101" pitchFamily="2" charset="-122"/>
              </a:rPr>
              <a:t>启动时，会把它压入到该</a:t>
            </a:r>
            <a:r>
              <a:rPr lang="en-US" altLang="zh-CN">
                <a:sym typeface="宋体" panose="02010600030101010101" pitchFamily="2" charset="-122"/>
              </a:rPr>
              <a:t>Task</a:t>
            </a:r>
            <a:r>
              <a:rPr lang="zh-CN" altLang="en-US">
                <a:sym typeface="宋体" panose="02010600030101010101" pitchFamily="2" charset="-122"/>
              </a:rPr>
              <a:t>的堆栈中，</a:t>
            </a:r>
          </a:p>
          <a:p>
            <a:r>
              <a:rPr lang="zh-CN" altLang="en-US">
                <a:sym typeface="宋体" panose="02010600030101010101" pitchFamily="2" charset="-122"/>
              </a:rPr>
              <a:t>当用户按返回键或者结束掉该</a:t>
            </a:r>
            <a:r>
              <a:rPr lang="en-US" altLang="zh-CN">
                <a:sym typeface="宋体" panose="02010600030101010101" pitchFamily="2" charset="-122"/>
              </a:rPr>
              <a:t>Activity</a:t>
            </a:r>
            <a:r>
              <a:rPr lang="zh-CN" altLang="en-US">
                <a:sym typeface="宋体" panose="02010600030101010101" pitchFamily="2" charset="-122"/>
              </a:rPr>
              <a:t>时，它会从该</a:t>
            </a:r>
            <a:r>
              <a:rPr lang="en-US" altLang="zh-CN">
                <a:sym typeface="宋体" panose="02010600030101010101" pitchFamily="2" charset="-122"/>
              </a:rPr>
              <a:t>Task</a:t>
            </a:r>
            <a:r>
              <a:rPr lang="zh-CN" altLang="en-US">
                <a:sym typeface="宋体" panose="02010600030101010101" pitchFamily="2" charset="-122"/>
              </a:rPr>
              <a:t>的堆栈中弹出。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Source Code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8115" y="1207135"/>
            <a:ext cx="7338695" cy="3606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115" y="727075"/>
            <a:ext cx="6518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新建</a:t>
            </a:r>
            <a:r>
              <a:rPr lang="en-US" altLang="zh-CN"/>
              <a:t>xml</a:t>
            </a:r>
            <a:r>
              <a:rPr lang="zh-CN" altLang="en-US"/>
              <a:t>文件；</a:t>
            </a:r>
            <a:r>
              <a:rPr lang="en-US" altLang="zh-CN"/>
              <a:t>2.</a:t>
            </a:r>
            <a:r>
              <a:rPr lang="zh-CN" altLang="en-US"/>
              <a:t>新建</a:t>
            </a:r>
            <a:r>
              <a:rPr lang="en-US" altLang="zh-CN"/>
              <a:t>java</a:t>
            </a:r>
            <a:r>
              <a:rPr lang="zh-CN" altLang="en-US"/>
              <a:t>文件；</a:t>
            </a:r>
            <a:r>
              <a:rPr lang="en-US" altLang="zh-CN"/>
              <a:t>3.</a:t>
            </a:r>
            <a:r>
              <a:rPr lang="zh-CN" altLang="en-US"/>
              <a:t>在</a:t>
            </a:r>
            <a:r>
              <a:rPr lang="en-US" altLang="zh-CN"/>
              <a:t>manifest</a:t>
            </a:r>
            <a:r>
              <a:rPr lang="zh-CN" altLang="en-US"/>
              <a:t>文件注册</a:t>
            </a:r>
            <a:r>
              <a:rPr lang="en-US" altLang="zh-CN"/>
              <a:t>java</a:t>
            </a:r>
            <a:r>
              <a:rPr lang="zh-CN" altLang="en-US"/>
              <a:t>文件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583170" y="1207135"/>
            <a:ext cx="1409700" cy="2463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87905" y="276225"/>
            <a:ext cx="56191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>
                <a:solidFill>
                  <a:schemeClr val="bg2"/>
                </a:solidFill>
              </a:rPr>
              <a:t>https://github.com/HBU/AndroidDemo/tree/master/chapter03/ActivityStack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003115" y="2268332"/>
            <a:ext cx="7496175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-342900" fontAlgn="auto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1400" noProof="1">
                <a:latin typeface="+mn-lt"/>
                <a:sym typeface="+mn-ea"/>
              </a:rPr>
              <a:t>当用户按Home键时，当前应用程序的任务栈将转到后台</a:t>
            </a:r>
          </a:p>
          <a:p>
            <a:pPr indent="-342900" fontAlgn="auto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1400" noProof="1">
                <a:latin typeface="+mn-lt"/>
                <a:sym typeface="+mn-ea"/>
              </a:rPr>
              <a:t>该任务栈中保存着压入其中的各个Activity的状态。</a:t>
            </a:r>
            <a:endParaRPr lang="zh-CN" altLang="en-US" sz="1400" noProof="1"/>
          </a:p>
        </p:txBody>
      </p:sp>
      <p:sp>
        <p:nvSpPr>
          <p:cNvPr id="48130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2165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3.2.1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131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48134" name="图片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5" y="2898410"/>
            <a:ext cx="3872235" cy="200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图片 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110" y="636905"/>
            <a:ext cx="3475990" cy="154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矩形 17"/>
          <p:cNvSpPr/>
          <p:nvPr/>
        </p:nvSpPr>
        <p:spPr>
          <a:xfrm>
            <a:off x="823912" y="636588"/>
            <a:ext cx="7496175" cy="4341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indent="-342900">
              <a:lnSpc>
                <a:spcPct val="125000"/>
              </a:lnSpc>
              <a:buFont typeface="Wingdings" panose="05000000000000000000" charset="0"/>
              <a:buChar char=""/>
            </a:pPr>
            <a:r>
              <a:rPr lang="en-US" altLang="zh-CN" b="1" noProof="1">
                <a:solidFill>
                  <a:srgbClr val="00B050"/>
                </a:solidFill>
                <a:sym typeface="宋体" panose="02010600030101010101" pitchFamily="2" charset="-122"/>
              </a:rPr>
              <a:t>standard</a:t>
            </a:r>
            <a:r>
              <a:rPr lang="zh-CN" altLang="en-US" b="1" noProof="1">
                <a:solidFill>
                  <a:srgbClr val="00B050"/>
                </a:solidFill>
                <a:sym typeface="宋体" panose="02010600030101010101" pitchFamily="2" charset="-122"/>
              </a:rPr>
              <a:t>（默认加载模式）</a:t>
            </a: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sz="1400" noProof="1">
                <a:sym typeface="宋体" panose="02010600030101010101" pitchFamily="2" charset="-122"/>
              </a:rPr>
              <a:t>每次启动一个Activity都会重写创建一个新的实例，不管这个实例存不存在。</a:t>
            </a: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sz="1400" noProof="1">
                <a:sym typeface="宋体" panose="02010600030101010101" pitchFamily="2" charset="-122"/>
              </a:rPr>
              <a:t> </a:t>
            </a:r>
          </a:p>
          <a:p>
            <a:pPr indent="-342900">
              <a:lnSpc>
                <a:spcPct val="125000"/>
              </a:lnSpc>
              <a:buFont typeface="Wingdings" panose="05000000000000000000" charset="0"/>
              <a:buChar char=""/>
            </a:pPr>
            <a:r>
              <a:rPr lang="en-US" altLang="zh-CN" b="1" noProof="1">
                <a:solidFill>
                  <a:srgbClr val="00B050"/>
                </a:solidFill>
                <a:sym typeface="宋体" panose="02010600030101010101" pitchFamily="2" charset="-122"/>
              </a:rPr>
              <a:t>singleTop（栈顶复用模式）</a:t>
            </a:r>
            <a:endParaRPr lang="zh-CN" altLang="en-US" sz="1400" noProof="1"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sz="1400" noProof="1">
                <a:sym typeface="宋体" panose="02010600030101010101" pitchFamily="2" charset="-122"/>
              </a:rPr>
              <a:t>如果新的activity已经位于栈顶，那么这个Activity不会被重写创建。</a:t>
            </a: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endParaRPr sz="1400" noProof="1">
              <a:sym typeface="宋体" panose="02010600030101010101" pitchFamily="2" charset="-122"/>
            </a:endParaRPr>
          </a:p>
          <a:p>
            <a:pPr indent="-342900">
              <a:lnSpc>
                <a:spcPct val="125000"/>
              </a:lnSpc>
              <a:buFont typeface="Wingdings" panose="05000000000000000000" charset="0"/>
              <a:buChar char=""/>
            </a:pPr>
            <a:r>
              <a:rPr lang="en-US" altLang="zh-CN" b="1" noProof="1">
                <a:solidFill>
                  <a:srgbClr val="00B050"/>
                </a:solidFill>
                <a:sym typeface="宋体" panose="02010600030101010101" pitchFamily="2" charset="-122"/>
              </a:rPr>
              <a:t>singleTask（栈内复用模式）</a:t>
            </a:r>
            <a:endParaRPr lang="zh-CN" altLang="en-US" sz="1400" noProof="1"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sz="1400" noProof="1">
                <a:sym typeface="宋体" panose="02010600030101010101" pitchFamily="2" charset="-122"/>
              </a:rPr>
              <a:t>如果栈中存在这个Activity的实例就会复用，不管它是否位于栈顶</a:t>
            </a: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sz="1400" noProof="1">
                <a:sym typeface="宋体" panose="02010600030101010101" pitchFamily="2" charset="-122"/>
              </a:rPr>
              <a:t>复用时，会将它上面的Activity全部出栈</a:t>
            </a:r>
            <a:r>
              <a:rPr lang="zh-CN" sz="1400" noProof="1">
                <a:sym typeface="宋体" panose="02010600030101010101" pitchFamily="2" charset="-122"/>
              </a:rPr>
              <a:t>。</a:t>
            </a:r>
            <a:r>
              <a:rPr sz="1400" noProof="1">
                <a:sym typeface="宋体" panose="02010600030101010101" pitchFamily="2" charset="-122"/>
              </a:rPr>
              <a:t> </a:t>
            </a: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endParaRPr lang="zh-CN" altLang="en-US" sz="1400" noProof="1"/>
          </a:p>
          <a:p>
            <a:pPr indent="-342900">
              <a:lnSpc>
                <a:spcPct val="125000"/>
              </a:lnSpc>
              <a:buFont typeface="Wingdings" panose="05000000000000000000" charset="0"/>
              <a:buChar char=""/>
            </a:pPr>
            <a:r>
              <a:rPr lang="en-US" altLang="zh-CN" b="1" noProof="1">
                <a:solidFill>
                  <a:srgbClr val="00B050"/>
                </a:solidFill>
                <a:sym typeface="宋体" panose="02010600030101010101" pitchFamily="2" charset="-122"/>
              </a:rPr>
              <a:t>singleInstance（全局唯一模式）</a:t>
            </a:r>
            <a:endParaRPr lang="zh-CN" altLang="en-US" sz="1400" noProof="1"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sz="1400" noProof="1">
                <a:sym typeface="宋体" panose="02010600030101010101" pitchFamily="2" charset="-122"/>
              </a:rPr>
              <a:t> 单独占用一个Task栈，具有全局唯一性，即整个系统中就这么一个实例。</a:t>
            </a: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endParaRPr sz="1400" noProof="1"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lang="zh-CN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【教学参考书《第一行代码》</a:t>
            </a:r>
            <a:r>
              <a:rPr lang="en-US" altLang="zh-CN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P63 </a:t>
            </a:r>
            <a:r>
              <a:rPr lang="zh-CN" altLang="en-US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，有一个例题可以帮助理解</a:t>
            </a:r>
            <a:r>
              <a:rPr lang="zh-CN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】</a:t>
            </a: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lang="zh-CN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修改</a:t>
            </a:r>
            <a:r>
              <a:rPr lang="en-US" altLang="zh-CN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AndroidManifest.xml </a:t>
            </a:r>
            <a:r>
              <a:rPr lang="zh-CN" altLang="en-US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文件中的</a:t>
            </a:r>
            <a:r>
              <a:rPr lang="en-US" altLang="zh-CN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Activity</a:t>
            </a:r>
            <a:r>
              <a:rPr lang="zh-CN" altLang="en-US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属性：</a:t>
            </a:r>
            <a:r>
              <a:rPr lang="zh-CN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android:launchMode</a:t>
            </a: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lang="en-US" altLang="zh-CN" sz="800" b="1" noProof="1">
                <a:solidFill>
                  <a:srgbClr val="0E90BE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REF</a:t>
            </a:r>
            <a:r>
              <a:rPr lang="zh-CN" altLang="en-US" sz="800" b="1" noProof="1">
                <a:solidFill>
                  <a:srgbClr val="0E90BE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：http://blog.csdn.net/mynameishuangshuai/article/details/51491074</a:t>
            </a:r>
          </a:p>
        </p:txBody>
      </p:sp>
      <p:sp>
        <p:nvSpPr>
          <p:cNvPr id="50178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80029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3.2.1 Activity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四种加载模式：</a:t>
            </a: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standard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sym typeface="宋体" panose="02010600030101010101" pitchFamily="2" charset="-122"/>
              </a:rPr>
              <a:t>singleTop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sym typeface="宋体" panose="02010600030101010101" pitchFamily="2" charset="-122"/>
              </a:rPr>
              <a:t>singleTask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sym typeface="宋体" panose="02010600030101010101" pitchFamily="2" charset="-122"/>
              </a:rPr>
              <a:t>singleInstance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179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矩形 17"/>
          <p:cNvSpPr/>
          <p:nvPr/>
        </p:nvSpPr>
        <p:spPr>
          <a:xfrm>
            <a:off x="642938" y="1136650"/>
            <a:ext cx="7496175" cy="2438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lang="en-US" altLang="zh-CN" sz="2000" b="1" noProof="1">
                <a:solidFill>
                  <a:srgbClr val="00B050"/>
                </a:solidFill>
                <a:sym typeface="宋体" panose="02010600030101010101" pitchFamily="2" charset="-122"/>
              </a:rPr>
              <a:t>Service</a:t>
            </a: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sz="2000" b="1" noProof="1">
                <a:solidFill>
                  <a:srgbClr val="00B050"/>
                </a:solidFill>
                <a:sym typeface="宋体" panose="02010600030101010101" pitchFamily="2" charset="-122"/>
              </a:rPr>
              <a:t>可以</a:t>
            </a:r>
            <a:r>
              <a:rPr sz="2000" b="1" u="sng" noProof="1">
                <a:solidFill>
                  <a:srgbClr val="00B050"/>
                </a:solidFill>
                <a:sym typeface="宋体" panose="02010600030101010101" pitchFamily="2" charset="-122"/>
              </a:rPr>
              <a:t>在后台执行长时间运行操作</a:t>
            </a:r>
            <a:r>
              <a:rPr sz="2000" b="1" noProof="1">
                <a:solidFill>
                  <a:srgbClr val="00B050"/>
                </a:solidFill>
                <a:sym typeface="宋体" panose="02010600030101010101" pitchFamily="2" charset="-122"/>
              </a:rPr>
              <a:t>而</a:t>
            </a:r>
            <a:r>
              <a:rPr sz="2000" b="1" u="sng" noProof="1">
                <a:solidFill>
                  <a:srgbClr val="00B050"/>
                </a:solidFill>
                <a:sym typeface="宋体" panose="02010600030101010101" pitchFamily="2" charset="-122"/>
              </a:rPr>
              <a:t>没有用户界面</a:t>
            </a:r>
            <a:r>
              <a:rPr sz="2000" b="1" noProof="1">
                <a:solidFill>
                  <a:srgbClr val="00B050"/>
                </a:solidFill>
                <a:sym typeface="宋体" panose="02010600030101010101" pitchFamily="2" charset="-122"/>
              </a:rPr>
              <a:t>的应用组件</a:t>
            </a:r>
            <a:r>
              <a:rPr lang="zh-CN" sz="2000" b="1" noProof="1">
                <a:solidFill>
                  <a:srgbClr val="00B050"/>
                </a:solidFill>
                <a:sym typeface="宋体" panose="02010600030101010101" pitchFamily="2" charset="-122"/>
              </a:rPr>
              <a:t>。</a:t>
            </a:r>
            <a:endParaRPr lang="zh-CN" altLang="zh-CN" sz="2000" b="1" noProof="1">
              <a:solidFill>
                <a:srgbClr val="00B050"/>
              </a:solidFill>
              <a:sym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Ø"/>
            </a:pPr>
            <a:endParaRPr lang="en-US" altLang="zh-CN" b="1" noProof="1">
              <a:sym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en-US" altLang="zh-CN" b="1" noProof="1">
                <a:sym typeface="宋体" panose="02010600030101010101" pitchFamily="2" charset="-122"/>
              </a:rPr>
              <a:t>主要用于在后台处理一些耗时的逻辑，或执行需要长期运行的任务。</a:t>
            </a:r>
            <a:endParaRPr b="1" noProof="1">
              <a:sym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Ø"/>
            </a:pPr>
            <a:endParaRPr b="1" noProof="1"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sz="1400" noProof="1">
                <a:sym typeface="宋体" panose="02010600030101010101" pitchFamily="2" charset="-122"/>
              </a:rPr>
              <a:t>例如，服务可以处理网络事务、播放音乐，执行文件 I/O 或与内容提供程序交互，而所有这一切均可在后台进行</a:t>
            </a:r>
          </a:p>
        </p:txBody>
      </p:sp>
      <p:sp>
        <p:nvSpPr>
          <p:cNvPr id="52226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2161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3.2.2 Service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227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63575" y="989013"/>
            <a:ext cx="7496175" cy="2668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lnSpc>
                <a:spcPct val="125000"/>
              </a:lnSpc>
            </a:pPr>
            <a:r>
              <a:rPr lang="zh-CN" altLang="en-US" b="1" noProof="1">
                <a:latin typeface="+mn-lt"/>
                <a:sym typeface="+mn-ea"/>
              </a:rPr>
              <a:t>系统在产生某个事件时发送广播，</a:t>
            </a:r>
            <a:endParaRPr lang="en-US" altLang="zh-CN" b="1" noProof="1">
              <a:latin typeface="+mn-lt"/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zh-CN" altLang="en-US" b="1" noProof="1">
                <a:latin typeface="+mn-lt"/>
                <a:sym typeface="+mn-ea"/>
              </a:rPr>
              <a:t>应用程序使用</a:t>
            </a:r>
            <a:r>
              <a:rPr lang="zh-CN" altLang="en-US" b="1" u="sng" noProof="1">
                <a:solidFill>
                  <a:srgbClr val="00B050"/>
                </a:solidFill>
                <a:latin typeface="+mn-lt"/>
                <a:sym typeface="+mn-ea"/>
              </a:rPr>
              <a:t>广播接收器</a:t>
            </a:r>
            <a:r>
              <a:rPr lang="zh-CN" altLang="en-US" b="1" noProof="1">
                <a:latin typeface="+mn-lt"/>
                <a:sym typeface="+mn-ea"/>
              </a:rPr>
              <a:t>接收广播，从而知道系统产生了什么事件。</a:t>
            </a:r>
          </a:p>
          <a:p>
            <a:pPr fontAlgn="auto">
              <a:lnSpc>
                <a:spcPct val="125000"/>
              </a:lnSpc>
            </a:pPr>
            <a:endParaRPr lang="zh-CN" altLang="en-US" sz="1400" noProof="1">
              <a:latin typeface="+mn-lt"/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zh-CN" altLang="en-US" sz="1400" noProof="1">
                <a:latin typeface="+mn-lt"/>
                <a:sym typeface="+mn-ea"/>
              </a:rPr>
              <a:t>Android系统在运行的过程中会产生很多事件：</a:t>
            </a: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zh-CN" altLang="en-US" sz="1400" noProof="1">
                <a:latin typeface="+mn-lt"/>
                <a:sym typeface="+mn-ea"/>
              </a:rPr>
              <a:t>开机</a:t>
            </a: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zh-CN" altLang="en-US" sz="1400" noProof="1">
                <a:latin typeface="+mn-lt"/>
                <a:sym typeface="+mn-ea"/>
              </a:rPr>
              <a:t>电量改变</a:t>
            </a: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zh-CN" altLang="en-US" sz="1400" noProof="1">
                <a:latin typeface="+mn-lt"/>
                <a:sym typeface="+mn-ea"/>
              </a:rPr>
              <a:t>收发短信</a:t>
            </a: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zh-CN" altLang="en-US" sz="1400" noProof="1">
                <a:latin typeface="+mn-lt"/>
                <a:sym typeface="+mn-ea"/>
              </a:rPr>
              <a:t>拨打电话</a:t>
            </a: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zh-CN" altLang="en-US" sz="1400" noProof="1">
                <a:latin typeface="+mn-lt"/>
                <a:sym typeface="+mn-ea"/>
              </a:rPr>
              <a:t>屏幕解锁     </a:t>
            </a:r>
            <a:endParaRPr lang="zh-CN" altLang="en-US" sz="1400" noProof="1">
              <a:latin typeface="+mj-ea"/>
              <a:sym typeface="+mn-ea"/>
            </a:endParaRPr>
          </a:p>
        </p:txBody>
      </p:sp>
      <p:sp>
        <p:nvSpPr>
          <p:cNvPr id="54274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3332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3.2.3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BroadCastReceiver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  <a:r>
              <a:rPr lang="zh-CN" altLang="en-US" dirty="0">
                <a:solidFill>
                  <a:schemeClr val="bg1"/>
                </a:solidFill>
                <a:sym typeface="宋体" panose="02010600030101010101" pitchFamily="2" charset="-122"/>
              </a:rPr>
              <a:t>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275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77863" y="1471613"/>
            <a:ext cx="7496175" cy="19605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indent="457200" fontAlgn="auto">
              <a:lnSpc>
                <a:spcPct val="125000"/>
              </a:lnSpc>
            </a:pPr>
            <a:r>
              <a:rPr lang="en-US" altLang="zh-CN" noProof="1">
                <a:latin typeface="+mn-lt"/>
                <a:sym typeface="+mn-ea"/>
              </a:rPr>
              <a:t>ContentProvider</a:t>
            </a:r>
            <a:r>
              <a:rPr lang="zh-CN" altLang="en-US" noProof="1">
                <a:latin typeface="+mn-lt"/>
                <a:sym typeface="+mn-ea"/>
              </a:rPr>
              <a:t>机制可支持</a:t>
            </a:r>
            <a:r>
              <a:rPr lang="zh-CN" altLang="en-US" b="1" noProof="1">
                <a:solidFill>
                  <a:srgbClr val="00B050"/>
                </a:solidFill>
                <a:latin typeface="+mn-lt"/>
                <a:sym typeface="+mn-ea"/>
              </a:rPr>
              <a:t>在多个应用中存储和读取数据</a:t>
            </a:r>
            <a:r>
              <a:rPr lang="zh-CN" altLang="en-US" noProof="1">
                <a:latin typeface="+mn-lt"/>
                <a:sym typeface="+mn-ea"/>
              </a:rPr>
              <a:t>，这也是</a:t>
            </a:r>
            <a:r>
              <a:rPr lang="zh-CN" altLang="en-US" u="sng" noProof="1">
                <a:solidFill>
                  <a:srgbClr val="FF0000"/>
                </a:solidFill>
                <a:latin typeface="+mn-lt"/>
                <a:sym typeface="+mn-ea"/>
              </a:rPr>
              <a:t>跨应用共享数据</a:t>
            </a:r>
            <a:r>
              <a:rPr lang="zh-CN" altLang="en-US" noProof="1">
                <a:latin typeface="+mn-lt"/>
                <a:sym typeface="+mn-ea"/>
              </a:rPr>
              <a:t>的唯一方式。</a:t>
            </a:r>
          </a:p>
          <a:p>
            <a:pPr indent="457200" fontAlgn="auto">
              <a:lnSpc>
                <a:spcPct val="125000"/>
              </a:lnSpc>
            </a:pPr>
            <a:endParaRPr lang="zh-CN" altLang="en-US" noProof="1">
              <a:latin typeface="+mn-lt"/>
              <a:sym typeface="+mn-ea"/>
            </a:endParaRPr>
          </a:p>
          <a:p>
            <a:pPr indent="457200" fontAlgn="auto">
              <a:lnSpc>
                <a:spcPct val="125000"/>
              </a:lnSpc>
            </a:pPr>
            <a:endParaRPr lang="zh-CN" altLang="en-US" noProof="1">
              <a:latin typeface="+mn-lt"/>
              <a:sym typeface="+mn-ea"/>
            </a:endParaRPr>
          </a:p>
          <a:p>
            <a:pPr indent="457200" fontAlgn="auto">
              <a:lnSpc>
                <a:spcPct val="125000"/>
              </a:lnSpc>
            </a:pPr>
            <a:r>
              <a:rPr lang="zh-CN" altLang="en-US" sz="1400" noProof="1">
                <a:latin typeface="+mn-lt"/>
                <a:sym typeface="+mn-ea"/>
              </a:rPr>
              <a:t>系统提供了一些主要类型的</a:t>
            </a:r>
            <a:r>
              <a:rPr lang="en-US" altLang="zh-CN" sz="1400" noProof="1">
                <a:latin typeface="+mn-lt"/>
                <a:sym typeface="+mn-ea"/>
              </a:rPr>
              <a:t>ContentProvider</a:t>
            </a:r>
            <a:r>
              <a:rPr lang="zh-CN" altLang="en-US" sz="1400" noProof="1">
                <a:latin typeface="+mn-lt"/>
                <a:sym typeface="+mn-ea"/>
              </a:rPr>
              <a:t>，比如音频、视频、图片和私人通讯录等。</a:t>
            </a:r>
            <a:endParaRPr lang="zh-CN" altLang="en-US" sz="1400" noProof="1"/>
          </a:p>
          <a:p>
            <a:pPr fontAlgn="auto"/>
            <a:endParaRPr lang="zh-CN" altLang="en-US" sz="1400" noProof="1">
              <a:latin typeface="+mj-ea"/>
              <a:sym typeface="+mn-ea"/>
            </a:endParaRPr>
          </a:p>
        </p:txBody>
      </p:sp>
      <p:sp>
        <p:nvSpPr>
          <p:cNvPr id="56322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3112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3.2.4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ContentProvider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323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>
            <a:spLocks noChangeArrowheads="1"/>
          </p:cNvSpPr>
          <p:nvPr/>
        </p:nvSpPr>
        <p:spPr bwMode="auto">
          <a:xfrm rot="-240000">
            <a:off x="3871913" y="2230438"/>
            <a:ext cx="3214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690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3.1.1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体系结构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r>
              <a:rPr lang="en-US" altLang="en-US" dirty="0" err="1">
                <a:solidFill>
                  <a:schemeClr val="bg1"/>
                </a:solidFill>
              </a:rPr>
              <a:t>Android系统采用分层架构</a:t>
            </a:r>
            <a:endPara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0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12293" name="图片 264" descr="C:\Users\LC\Desktop\图片1.png图片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4838"/>
            <a:ext cx="5761037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895340" y="636901"/>
            <a:ext cx="3069586" cy="4603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2400" b="1" noProof="1">
                <a:solidFill>
                  <a:schemeClr val="accent4"/>
                </a:solidFill>
              </a:rPr>
              <a:t>一、应用程序</a:t>
            </a:r>
          </a:p>
        </p:txBody>
      </p:sp>
      <p:sp>
        <p:nvSpPr>
          <p:cNvPr id="12295" name="文本框 2"/>
          <p:cNvSpPr txBox="1">
            <a:spLocks noChangeArrowheads="1"/>
          </p:cNvSpPr>
          <p:nvPr/>
        </p:nvSpPr>
        <p:spPr bwMode="auto">
          <a:xfrm>
            <a:off x="5895975" y="1425575"/>
            <a:ext cx="2901950" cy="2028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"/>
            </a:pPr>
            <a:r>
              <a:rPr lang="zh-CN" altLang="en-US" dirty="0"/>
              <a:t>所有应用程序使用</a:t>
            </a:r>
            <a:r>
              <a:rPr lang="en-US" altLang="zh-CN" dirty="0"/>
              <a:t>Java/Kotlin</a:t>
            </a:r>
            <a:r>
              <a:rPr lang="zh-CN" altLang="en-US" dirty="0"/>
              <a:t>编写</a:t>
            </a:r>
          </a:p>
          <a:p>
            <a:pPr>
              <a:buFont typeface="Wingdings" panose="05000000000000000000" pitchFamily="2" charset="2"/>
              <a:buChar char=""/>
            </a:pPr>
            <a:r>
              <a:rPr lang="zh-CN" altLang="en-US" dirty="0"/>
              <a:t>包含</a:t>
            </a:r>
            <a:r>
              <a:rPr lang="en-US" altLang="zh-CN" dirty="0"/>
              <a:t>Email</a:t>
            </a:r>
            <a:r>
              <a:rPr lang="zh-CN" altLang="en-US" dirty="0"/>
              <a:t>客户端、短消息、日历、地图、浏览器等。</a:t>
            </a:r>
          </a:p>
          <a:p>
            <a:pPr>
              <a:buFont typeface="Wingdings" panose="05000000000000000000" pitchFamily="2" charset="2"/>
              <a:buChar char=""/>
            </a:pPr>
            <a:r>
              <a:rPr lang="zh-CN" altLang="en-US" dirty="0"/>
              <a:t>用户可自定义开发更加丰富的程序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690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3.1.1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体系结构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r>
              <a:rPr lang="en-US" altLang="en-US" dirty="0" err="1">
                <a:solidFill>
                  <a:schemeClr val="bg1"/>
                </a:solidFill>
              </a:rPr>
              <a:t>Android系统采用分层架构</a:t>
            </a:r>
            <a:endPara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38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14341" name="图片 264" descr="C:\Users\LC\Desktop\图片1.png图片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4838"/>
            <a:ext cx="5761037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895340" y="636901"/>
            <a:ext cx="3069586" cy="4603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2400" b="1" noProof="1">
                <a:solidFill>
                  <a:schemeClr val="accent4"/>
                </a:solidFill>
              </a:rPr>
              <a:t>二、应用程序框架</a:t>
            </a:r>
          </a:p>
        </p:txBody>
      </p:sp>
      <p:sp>
        <p:nvSpPr>
          <p:cNvPr id="14343" name="文本框 2"/>
          <p:cNvSpPr txBox="1">
            <a:spLocks noChangeArrowheads="1"/>
          </p:cNvSpPr>
          <p:nvPr/>
        </p:nvSpPr>
        <p:spPr bwMode="auto">
          <a:xfrm>
            <a:off x="5895975" y="1096963"/>
            <a:ext cx="3068638" cy="3970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"/>
            </a:pPr>
            <a:r>
              <a:rPr lang="zh-CN" altLang="zh-CN" sz="1200" b="1" dirty="0">
                <a:solidFill>
                  <a:srgbClr val="00B050"/>
                </a:solidFill>
              </a:rPr>
              <a:t>视图（Views）</a:t>
            </a:r>
            <a:r>
              <a:rPr lang="zh-CN" altLang="zh-CN" sz="1200" dirty="0"/>
              <a:t>，可以用来构建应用程序， 它包括列表（lists），网格（grids），文本框（text box），按钮（button）， 甚至可嵌入的web浏览器。</a:t>
            </a:r>
          </a:p>
          <a:p>
            <a:pPr>
              <a:buFont typeface="Wingdings" panose="05000000000000000000" pitchFamily="2" charset="2"/>
              <a:buChar char=""/>
            </a:pPr>
            <a:endParaRPr lang="zh-CN" altLang="zh-CN" sz="1200" dirty="0"/>
          </a:p>
          <a:p>
            <a:pPr>
              <a:buFont typeface="Wingdings" panose="05000000000000000000" pitchFamily="2" charset="2"/>
              <a:buChar char=""/>
            </a:pPr>
            <a:r>
              <a:rPr lang="zh-CN" altLang="zh-CN" sz="1200" b="1" dirty="0">
                <a:solidFill>
                  <a:srgbClr val="00B050"/>
                </a:solidFill>
              </a:rPr>
              <a:t>内容提供器（Content Providers）</a:t>
            </a:r>
            <a:r>
              <a:rPr lang="zh-CN" altLang="zh-CN" sz="1200" dirty="0"/>
              <a:t>使得应用程序可以访问另一个应用程序的数据（如联系人数据库）， 或者共享它们自己的数据。</a:t>
            </a:r>
          </a:p>
          <a:p>
            <a:pPr>
              <a:buFont typeface="Wingdings" panose="05000000000000000000" pitchFamily="2" charset="2"/>
              <a:buChar char=""/>
            </a:pPr>
            <a:endParaRPr lang="zh-CN" altLang="zh-CN" sz="1200" dirty="0"/>
          </a:p>
          <a:p>
            <a:pPr>
              <a:buFont typeface="Wingdings" panose="05000000000000000000" pitchFamily="2" charset="2"/>
              <a:buChar char=""/>
            </a:pPr>
            <a:r>
              <a:rPr lang="zh-CN" altLang="zh-CN" sz="1200" b="1" dirty="0">
                <a:solidFill>
                  <a:srgbClr val="00B050"/>
                </a:solidFill>
              </a:rPr>
              <a:t>资源管理器（Resource Manager）</a:t>
            </a:r>
            <a:r>
              <a:rPr lang="zh-CN" altLang="zh-CN" sz="1200" dirty="0"/>
              <a:t>提供 非代码资源的访问，如本地字符串、图形、布局文件（ layout files ）。</a:t>
            </a:r>
          </a:p>
          <a:p>
            <a:pPr>
              <a:buFont typeface="Wingdings" panose="05000000000000000000" pitchFamily="2" charset="2"/>
              <a:buChar char=""/>
            </a:pPr>
            <a:endParaRPr lang="zh-CN" altLang="zh-CN" sz="1200" dirty="0"/>
          </a:p>
          <a:p>
            <a:pPr>
              <a:buFont typeface="Wingdings" panose="05000000000000000000" pitchFamily="2" charset="2"/>
              <a:buChar char=""/>
            </a:pPr>
            <a:r>
              <a:rPr lang="zh-CN" altLang="zh-CN" sz="1200" b="1" dirty="0">
                <a:solidFill>
                  <a:srgbClr val="00B050"/>
                </a:solidFill>
              </a:rPr>
              <a:t>通知管理器 （Notification Manager）</a:t>
            </a:r>
            <a:r>
              <a:rPr lang="zh-CN" altLang="zh-CN" sz="1200" dirty="0"/>
              <a:t> 使得应用程序可以在状态栏中显示自定义的提示信息。</a:t>
            </a:r>
          </a:p>
          <a:p>
            <a:pPr>
              <a:buFont typeface="Wingdings" panose="05000000000000000000" pitchFamily="2" charset="2"/>
              <a:buChar char=""/>
            </a:pPr>
            <a:endParaRPr lang="zh-CN" altLang="zh-CN" sz="1200" dirty="0"/>
          </a:p>
          <a:p>
            <a:pPr>
              <a:buFont typeface="Wingdings" panose="05000000000000000000" pitchFamily="2" charset="2"/>
              <a:buChar char=""/>
            </a:pPr>
            <a:r>
              <a:rPr lang="zh-CN" altLang="zh-CN" sz="1200" b="1" dirty="0">
                <a:solidFill>
                  <a:srgbClr val="00B050"/>
                </a:solidFill>
              </a:rPr>
              <a:t>活动管理器（ Activity Manager）</a:t>
            </a:r>
            <a:r>
              <a:rPr lang="zh-CN" altLang="zh-CN" sz="1200" dirty="0"/>
              <a:t> 用来管理应用程序生命周期并提供常用的导航回退功能。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690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3.1.1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体系结构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r>
              <a:rPr lang="en-US" altLang="en-US" dirty="0" err="1">
                <a:solidFill>
                  <a:schemeClr val="bg1"/>
                </a:solidFill>
              </a:rPr>
              <a:t>Android系统采用分层架构</a:t>
            </a:r>
            <a:endPara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386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16389" name="图片 264" descr="C:\Users\LC\Desktop\图片1.png图片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4838"/>
            <a:ext cx="5761037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895340" y="636901"/>
            <a:ext cx="3069586" cy="4603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2400" b="1" noProof="1">
                <a:solidFill>
                  <a:schemeClr val="accent4"/>
                </a:solidFill>
              </a:rPr>
              <a:t>三、系统运行库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95974" y="1096963"/>
            <a:ext cx="3188967" cy="26988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anose="05000000000000000000" charset="0"/>
              <a:buNone/>
            </a:pPr>
            <a:r>
              <a:rPr sz="1200" b="1" noProof="1">
                <a:solidFill>
                  <a:srgbClr val="00B050"/>
                </a:solidFill>
              </a:rPr>
              <a:t>1)程序库</a:t>
            </a:r>
          </a:p>
          <a:p>
            <a:pPr>
              <a:buFont typeface="Wingdings" panose="05000000000000000000" charset="0"/>
              <a:buNone/>
            </a:pPr>
            <a:endParaRPr sz="1200" b="1" noProof="1">
              <a:solidFill>
                <a:srgbClr val="00B050"/>
              </a:solidFill>
            </a:endParaRPr>
          </a:p>
          <a:p>
            <a:pPr marL="171450" indent="-171450">
              <a:buFont typeface="Wingdings" panose="05000000000000000000" charset="0"/>
              <a:buChar char=""/>
            </a:pPr>
            <a:r>
              <a:rPr sz="1200" noProof="1"/>
              <a:t>Android 包含一些C/C++库，这些库能被Android系统中不同的组件使用。</a:t>
            </a:r>
          </a:p>
          <a:p>
            <a:pPr marL="171450" indent="-171450">
              <a:buFont typeface="Wingdings" panose="05000000000000000000" charset="0"/>
              <a:buChar char=""/>
            </a:pPr>
            <a:endParaRPr sz="1200" noProof="1"/>
          </a:p>
          <a:p>
            <a:pPr marL="171450" indent="-171450">
              <a:buFont typeface="Wingdings" panose="05000000000000000000" charset="0"/>
              <a:buChar char=""/>
            </a:pPr>
            <a:r>
              <a:rPr sz="1200" noProof="1"/>
              <a:t>它们通过 Android 应用程序框架为开发者提供服务。</a:t>
            </a:r>
          </a:p>
          <a:p>
            <a:pPr>
              <a:buFont typeface="Wingdings" panose="05000000000000000000" charset="0"/>
              <a:buNone/>
            </a:pPr>
            <a:endParaRPr sz="1200" noProof="1"/>
          </a:p>
          <a:p>
            <a:pPr>
              <a:buFont typeface="Wingdings" panose="05000000000000000000" charset="0"/>
              <a:buNone/>
            </a:pPr>
            <a:r>
              <a:rPr sz="1200" b="1" noProof="1">
                <a:solidFill>
                  <a:srgbClr val="00B050"/>
                </a:solidFill>
              </a:rPr>
              <a:t>2)Android 运行库</a:t>
            </a:r>
          </a:p>
          <a:p>
            <a:pPr>
              <a:buFont typeface="Wingdings" panose="05000000000000000000" charset="0"/>
              <a:buNone/>
            </a:pPr>
            <a:endParaRPr sz="1200" b="1" noProof="1">
              <a:solidFill>
                <a:srgbClr val="00B050"/>
              </a:solidFill>
            </a:endParaRPr>
          </a:p>
          <a:p>
            <a:pPr marL="171450" indent="-171450">
              <a:buFont typeface="Wingdings" panose="05000000000000000000" charset="0"/>
              <a:buChar char=""/>
            </a:pPr>
            <a:r>
              <a:rPr sz="1200" noProof="1"/>
              <a:t>核心库提供了JAVA核心库的大多数功能。</a:t>
            </a:r>
          </a:p>
          <a:p>
            <a:pPr marL="171450" indent="-171450">
              <a:buFont typeface="Wingdings" panose="05000000000000000000" charset="0"/>
              <a:buChar char=""/>
            </a:pPr>
            <a:endParaRPr sz="1200" noProof="1"/>
          </a:p>
          <a:p>
            <a:pPr marL="171450" indent="-171450">
              <a:buFont typeface="Wingdings" panose="05000000000000000000" charset="0"/>
              <a:buChar char=""/>
            </a:pPr>
            <a:r>
              <a:rPr lang="en-US" sz="1200" noProof="1"/>
              <a:t>Dalvik</a:t>
            </a:r>
            <a:r>
              <a:rPr lang="zh-CN" altLang="en-US" sz="1200" noProof="1"/>
              <a:t>虚拟机 ，</a:t>
            </a:r>
            <a:r>
              <a:rPr lang="en-US" altLang="zh-CN" sz="1200" b="1" noProof="1">
                <a:solidFill>
                  <a:srgbClr val="FF0000"/>
                </a:solidFill>
              </a:rPr>
              <a:t>5.0</a:t>
            </a:r>
            <a:r>
              <a:rPr lang="zh-CN" altLang="en-US" sz="1200" b="1" noProof="1">
                <a:solidFill>
                  <a:srgbClr val="FF0000"/>
                </a:solidFill>
              </a:rPr>
              <a:t>之后改为</a:t>
            </a:r>
            <a:r>
              <a:rPr lang="en-US" altLang="zh-CN" sz="1200" noProof="1"/>
              <a:t> </a:t>
            </a:r>
            <a:r>
              <a:rPr lang="en-US" altLang="zh-CN" sz="1200" b="1" noProof="1">
                <a:solidFill>
                  <a:srgbClr val="FF0000"/>
                </a:solidFill>
              </a:rPr>
              <a:t>ART</a:t>
            </a:r>
            <a:r>
              <a:rPr lang="zh-CN" altLang="en-US" sz="1200" noProof="1">
                <a:solidFill>
                  <a:srgbClr val="FF0000"/>
                </a:solidFill>
              </a:rPr>
              <a:t>（</a:t>
            </a:r>
            <a:r>
              <a:rPr lang="en-US" altLang="zh-CN" sz="1200" noProof="1">
                <a:solidFill>
                  <a:srgbClr val="FF0000"/>
                </a:solidFill>
              </a:rPr>
              <a:t>Android Runtime</a:t>
            </a:r>
            <a:r>
              <a:rPr lang="zh-CN" altLang="en-US" sz="1200" noProof="1">
                <a:solidFill>
                  <a:srgbClr val="FF0000"/>
                </a:solidFill>
              </a:rPr>
              <a:t>）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690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3.1.1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体系结构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r>
              <a:rPr lang="en-US" altLang="en-US" dirty="0" err="1">
                <a:solidFill>
                  <a:schemeClr val="bg1"/>
                </a:solidFill>
              </a:rPr>
              <a:t>Android系统采用分层架构</a:t>
            </a:r>
            <a:endPara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434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18437" name="图片 264" descr="C:\Users\LC\Desktop\图片1.png图片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4838"/>
            <a:ext cx="5761037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895340" y="636901"/>
            <a:ext cx="3069586" cy="4603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2400" b="1" noProof="1">
                <a:solidFill>
                  <a:schemeClr val="accent4"/>
                </a:solidFill>
              </a:rPr>
              <a:t>四、</a:t>
            </a:r>
            <a:r>
              <a:rPr lang="en-US" altLang="zh-CN" sz="2400" b="1" noProof="1">
                <a:solidFill>
                  <a:schemeClr val="accent4"/>
                </a:solidFill>
              </a:rPr>
              <a:t>Linux</a:t>
            </a:r>
            <a:r>
              <a:rPr lang="zh-CN" altLang="en-US" sz="2400" b="1" noProof="1">
                <a:solidFill>
                  <a:schemeClr val="accent4"/>
                </a:solidFill>
              </a:rPr>
              <a:t>内核</a:t>
            </a:r>
          </a:p>
        </p:txBody>
      </p:sp>
      <p:sp>
        <p:nvSpPr>
          <p:cNvPr id="18439" name="文本框 2"/>
          <p:cNvSpPr txBox="1">
            <a:spLocks noChangeArrowheads="1"/>
          </p:cNvSpPr>
          <p:nvPr/>
        </p:nvSpPr>
        <p:spPr bwMode="auto">
          <a:xfrm>
            <a:off x="5895975" y="1425575"/>
            <a:ext cx="2901950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"/>
            </a:pPr>
            <a:r>
              <a:rPr lang="zh-CN" altLang="zh-CN" dirty="0"/>
              <a:t>Android 的核心系统服务依赖于 Linux  内核 ，如安全性、内存管理、进程管理、 网络协议栈、驱动模型。 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"/>
            </a:pPr>
            <a:endParaRPr lang="zh-CN" altLang="zh-CN" dirty="0"/>
          </a:p>
          <a:p>
            <a:pPr>
              <a:buFont typeface="Wingdings" panose="05000000000000000000" pitchFamily="2" charset="2"/>
              <a:buChar char=""/>
            </a:pPr>
            <a:r>
              <a:rPr lang="zh-CN" altLang="zh-CN" dirty="0"/>
              <a:t>提供底层驱动，如显示驱动、相机驱动、蓝牙驱动、电源管理等。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57225" y="904875"/>
            <a:ext cx="8221663" cy="39084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 fontAlgn="auto">
              <a:buFont typeface="Wingdings" panose="05000000000000000000" charset="0"/>
              <a:buChar char=""/>
            </a:pPr>
            <a:r>
              <a:rPr lang="en-US" altLang="zh-CN" sz="2000" b="1" noProof="1">
                <a:solidFill>
                  <a:srgbClr val="00B050"/>
                </a:solidFill>
                <a:latin typeface="+mn-lt"/>
                <a:sym typeface="+mn-ea"/>
              </a:rPr>
              <a:t>Linux内核层和系统运行库层</a:t>
            </a:r>
          </a:p>
          <a:p>
            <a:pPr fontAlgn="auto">
              <a:buFont typeface="Wingdings" panose="05000000000000000000" charset="0"/>
              <a:buNone/>
            </a:pPr>
            <a:endParaRPr lang="en-US" altLang="zh-CN" sz="2000" b="1" noProof="1">
              <a:latin typeface="+mn-lt"/>
              <a:sym typeface="+mn-ea"/>
            </a:endParaRPr>
          </a:p>
          <a:p>
            <a:pPr fontAlgn="auto">
              <a:buFont typeface="Wingdings" panose="05000000000000000000" charset="0"/>
              <a:buNone/>
            </a:pPr>
            <a:r>
              <a:rPr lang="en-US" altLang="zh-CN" sz="1400" u="sng" noProof="1">
                <a:latin typeface="+mn-lt"/>
                <a:sym typeface="+mn-ea"/>
              </a:rPr>
              <a:t>内核空间</a:t>
            </a:r>
            <a:r>
              <a:rPr lang="en-US" altLang="zh-CN" sz="1400" noProof="1">
                <a:latin typeface="+mn-lt"/>
                <a:sym typeface="+mn-ea"/>
              </a:rPr>
              <a:t>与</a:t>
            </a:r>
            <a:r>
              <a:rPr lang="en-US" altLang="zh-CN" sz="1400" u="sng" noProof="1">
                <a:latin typeface="+mn-lt"/>
                <a:sym typeface="+mn-ea"/>
              </a:rPr>
              <a:t>用户空间</a:t>
            </a:r>
            <a:r>
              <a:rPr lang="en-US" altLang="zh-CN" sz="1400" noProof="1">
                <a:latin typeface="+mn-lt"/>
                <a:sym typeface="+mn-ea"/>
              </a:rPr>
              <a:t>的</a:t>
            </a:r>
            <a:r>
              <a:rPr lang="en-US" altLang="zh-CN" sz="1400" b="1" noProof="1">
                <a:latin typeface="+mn-lt"/>
                <a:sym typeface="+mn-ea"/>
              </a:rPr>
              <a:t>分界线</a:t>
            </a:r>
          </a:p>
          <a:p>
            <a:pPr fontAlgn="auto">
              <a:buFont typeface="Wingdings" panose="05000000000000000000" charset="0"/>
              <a:buNone/>
            </a:pPr>
            <a:endParaRPr lang="en-US" altLang="zh-CN" sz="1400" noProof="1">
              <a:latin typeface="+mn-lt"/>
              <a:sym typeface="+mn-ea"/>
            </a:endParaRPr>
          </a:p>
          <a:p>
            <a:pPr marL="342900" indent="-342900" fontAlgn="auto">
              <a:buFont typeface="Wingdings" panose="05000000000000000000" charset="0"/>
              <a:buChar char=""/>
            </a:pPr>
            <a:r>
              <a:rPr lang="en-US" altLang="zh-CN" sz="2000" b="1" noProof="1">
                <a:solidFill>
                  <a:srgbClr val="00B050"/>
                </a:solidFill>
                <a:latin typeface="+mn-lt"/>
                <a:sym typeface="+mn-ea"/>
              </a:rPr>
              <a:t>系统运行库层和应用框架层</a:t>
            </a:r>
          </a:p>
          <a:p>
            <a:pPr fontAlgn="auto">
              <a:buFont typeface="Wingdings" panose="05000000000000000000" charset="0"/>
              <a:buNone/>
            </a:pPr>
            <a:endParaRPr lang="en-US" altLang="zh-CN" sz="1400" noProof="1">
              <a:latin typeface="+mn-lt"/>
              <a:sym typeface="+mn-ea"/>
            </a:endParaRPr>
          </a:p>
          <a:p>
            <a:pPr fontAlgn="auto">
              <a:buFont typeface="Wingdings" panose="05000000000000000000" charset="0"/>
              <a:buNone/>
            </a:pPr>
            <a:r>
              <a:rPr lang="en-US" altLang="zh-CN" sz="1400" u="sng" noProof="1">
                <a:latin typeface="+mn-lt"/>
                <a:sym typeface="+mn-ea"/>
              </a:rPr>
              <a:t>本地代码层</a:t>
            </a:r>
            <a:r>
              <a:rPr lang="en-US" altLang="zh-CN" sz="1400" noProof="1">
                <a:latin typeface="+mn-lt"/>
                <a:sym typeface="+mn-ea"/>
              </a:rPr>
              <a:t>和</a:t>
            </a:r>
            <a:r>
              <a:rPr lang="en-US" altLang="zh-CN" sz="1400" u="sng" noProof="1">
                <a:latin typeface="+mn-lt"/>
                <a:sym typeface="+mn-ea"/>
              </a:rPr>
              <a:t>Java代码层</a:t>
            </a:r>
            <a:r>
              <a:rPr lang="en-US" altLang="zh-CN" sz="1400" noProof="1">
                <a:latin typeface="+mn-lt"/>
                <a:sym typeface="+mn-ea"/>
              </a:rPr>
              <a:t>的</a:t>
            </a:r>
            <a:r>
              <a:rPr lang="en-US" altLang="zh-CN" sz="1400" b="1" noProof="1">
                <a:latin typeface="+mn-lt"/>
                <a:sym typeface="+mn-ea"/>
              </a:rPr>
              <a:t>接口</a:t>
            </a:r>
            <a:r>
              <a:rPr lang="en-US" altLang="zh-CN" sz="1400" noProof="1">
                <a:latin typeface="+mn-lt"/>
                <a:sym typeface="+mn-ea"/>
              </a:rPr>
              <a:t>。</a:t>
            </a:r>
          </a:p>
          <a:p>
            <a:pPr fontAlgn="auto">
              <a:buFont typeface="Wingdings" panose="05000000000000000000" charset="0"/>
              <a:buNone/>
            </a:pPr>
            <a:endParaRPr lang="en-US" altLang="zh-CN" sz="1400" noProof="1">
              <a:latin typeface="+mn-lt"/>
              <a:sym typeface="+mn-ea"/>
            </a:endParaRPr>
          </a:p>
          <a:p>
            <a:pPr marL="342900" indent="-342900" fontAlgn="auto">
              <a:buFont typeface="Wingdings" panose="05000000000000000000" charset="0"/>
              <a:buChar char=""/>
            </a:pPr>
            <a:r>
              <a:rPr lang="en-US" altLang="zh-CN" sz="2000" b="1" noProof="1">
                <a:solidFill>
                  <a:srgbClr val="00B050"/>
                </a:solidFill>
                <a:latin typeface="+mn-lt"/>
                <a:sym typeface="+mn-ea"/>
              </a:rPr>
              <a:t>应用框架层和应用程序层</a:t>
            </a:r>
          </a:p>
          <a:p>
            <a:pPr fontAlgn="auto">
              <a:buFont typeface="Wingdings" panose="05000000000000000000" charset="0"/>
              <a:buNone/>
            </a:pPr>
            <a:endParaRPr lang="en-US" altLang="zh-CN" sz="1400" noProof="1">
              <a:latin typeface="+mn-lt"/>
              <a:sym typeface="+mn-ea"/>
            </a:endParaRPr>
          </a:p>
          <a:p>
            <a:pPr fontAlgn="auto">
              <a:buFont typeface="Wingdings" panose="05000000000000000000" charset="0"/>
              <a:buNone/>
            </a:pPr>
            <a:r>
              <a:rPr lang="en-US" altLang="zh-CN" sz="1400" u="sng" noProof="1">
                <a:latin typeface="+mn-lt"/>
                <a:sym typeface="+mn-ea"/>
              </a:rPr>
              <a:t>Android系统API</a:t>
            </a:r>
            <a:r>
              <a:rPr lang="en-US" altLang="zh-CN" sz="1400" noProof="1">
                <a:latin typeface="+mn-lt"/>
                <a:sym typeface="+mn-ea"/>
              </a:rPr>
              <a:t>的</a:t>
            </a:r>
            <a:r>
              <a:rPr lang="en-US" altLang="zh-CN" sz="1400" b="1" noProof="1">
                <a:latin typeface="+mn-lt"/>
                <a:sym typeface="+mn-ea"/>
              </a:rPr>
              <a:t>接口</a:t>
            </a:r>
            <a:r>
              <a:rPr lang="zh-CN" altLang="en-US" sz="1400" noProof="1">
                <a:latin typeface="+mn-lt"/>
                <a:sym typeface="+mn-ea"/>
              </a:rPr>
              <a:t>。</a:t>
            </a:r>
          </a:p>
          <a:p>
            <a:pPr fontAlgn="auto">
              <a:buFont typeface="Wingdings" panose="05000000000000000000" charset="0"/>
              <a:buNone/>
            </a:pPr>
            <a:endParaRPr lang="zh-CN" altLang="en-US" sz="1400" noProof="1">
              <a:latin typeface="+mn-lt"/>
              <a:sym typeface="+mn-ea"/>
            </a:endParaRPr>
          </a:p>
          <a:p>
            <a:pPr fontAlgn="auto">
              <a:buFont typeface="Wingdings" panose="05000000000000000000" charset="0"/>
              <a:buNone/>
            </a:pPr>
            <a:endParaRPr lang="zh-CN" altLang="en-US" sz="1400" noProof="1">
              <a:latin typeface="+mn-lt"/>
              <a:sym typeface="+mn-ea"/>
            </a:endParaRPr>
          </a:p>
          <a:p>
            <a:pPr fontAlgn="auto">
              <a:buFont typeface="Wingdings" panose="05000000000000000000" charset="0"/>
              <a:buNone/>
            </a:pPr>
            <a:endParaRPr lang="zh-CN" altLang="en-US" sz="1400" noProof="1">
              <a:latin typeface="+mn-lt"/>
              <a:sym typeface="+mn-ea"/>
            </a:endParaRPr>
          </a:p>
          <a:p>
            <a:pPr fontAlgn="auto">
              <a:buFont typeface="Wingdings" panose="05000000000000000000" charset="0"/>
              <a:buNone/>
            </a:pPr>
            <a:r>
              <a:rPr lang="zh-CN" altLang="en-US" sz="1400" noProof="1">
                <a:latin typeface="+mn-lt"/>
                <a:sym typeface="+mn-ea"/>
              </a:rPr>
              <a:t>自下而上，1由c实现，2由C/C++实现，3和4主要Java实现。</a:t>
            </a:r>
          </a:p>
          <a:p>
            <a:pPr fontAlgn="auto">
              <a:buFont typeface="Wingdings" panose="05000000000000000000" charset="0"/>
              <a:buNone/>
            </a:pPr>
            <a:r>
              <a:rPr lang="en-US" altLang="zh-CN" sz="1400" b="1" noProof="1">
                <a:solidFill>
                  <a:srgbClr val="FF0000"/>
                </a:solidFill>
                <a:latin typeface="+mn-lt"/>
                <a:sym typeface="+mn-ea"/>
              </a:rPr>
              <a:t>对于Android应用程序的开发，应用程序框架层以下的内容是不可见的，仅考虑系统API即可。</a:t>
            </a:r>
          </a:p>
        </p:txBody>
      </p:sp>
      <p:sp>
        <p:nvSpPr>
          <p:cNvPr id="20482" name="TextBox 108"/>
          <p:cNvSpPr txBox="1">
            <a:spLocks noChangeArrowheads="1"/>
          </p:cNvSpPr>
          <p:nvPr/>
        </p:nvSpPr>
        <p:spPr bwMode="auto">
          <a:xfrm>
            <a:off x="546100" y="244475"/>
            <a:ext cx="3578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3.1.1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体系结构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各层之间关系</a:t>
            </a:r>
          </a:p>
        </p:txBody>
      </p:sp>
      <p:grpSp>
        <p:nvGrpSpPr>
          <p:cNvPr id="20483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20486" name="图片 264" descr="C:\Users\LC\Desktop\图片1.png图片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779" y="1008856"/>
            <a:ext cx="3992562" cy="312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42081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运行原理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-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Android设备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启动过程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530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22533" name="图片 1" descr="e516252bdb5ae1c1798ec9507a060f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604838"/>
            <a:ext cx="4294187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文本框 1"/>
          <p:cNvSpPr txBox="1"/>
          <p:nvPr/>
        </p:nvSpPr>
        <p:spPr>
          <a:xfrm>
            <a:off x="253999" y="1219994"/>
            <a:ext cx="4287838" cy="31384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第一步：启动电源以及系统启动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按下电源。</a:t>
            </a:r>
          </a:p>
          <a:p>
            <a:pPr marL="285750" indent="-285750">
              <a:buFont typeface="Wingdings" panose="05000000000000000000" charset="0"/>
              <a:buChar char=""/>
            </a:pP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引导芯片代码开始从预定义的地方（固化在ROM）开始执行。</a:t>
            </a:r>
          </a:p>
          <a:p>
            <a:pPr marL="285750" indent="-285750">
              <a:buFont typeface="Wingdings" panose="05000000000000000000" charset="0"/>
              <a:buChar char=""/>
            </a:pP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加载引导程序到RAM。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108"/>
          <p:cNvSpPr txBox="1">
            <a:spLocks noChangeArrowheads="1"/>
          </p:cNvSpPr>
          <p:nvPr/>
        </p:nvSpPr>
        <p:spPr bwMode="auto">
          <a:xfrm>
            <a:off x="539750" y="268288"/>
            <a:ext cx="42081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运行原理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-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Android设备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启动过程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578" name="组合 29"/>
          <p:cNvGrpSpPr/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24581" name="图片 1" descr="e516252bdb5ae1c1798ec9507a060f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604838"/>
            <a:ext cx="4294187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文本框 1"/>
          <p:cNvSpPr txBox="1"/>
          <p:nvPr/>
        </p:nvSpPr>
        <p:spPr>
          <a:xfrm>
            <a:off x="115723" y="942975"/>
            <a:ext cx="4491038" cy="36925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第二步：引导程序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是运行的第一个程序，针对特定的主板与芯片。</a:t>
            </a:r>
          </a:p>
          <a:p>
            <a:pPr marL="285750" indent="-285750">
              <a:buFont typeface="Wingdings" panose="05000000000000000000" charset="0"/>
              <a:buChar char=""/>
            </a:pP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设备制造商可以使用已有引导程序比如redboot、uboot 或 开发自己的引导程序，它不是Android操作系统的一部分。</a:t>
            </a:r>
          </a:p>
          <a:p>
            <a:pPr marL="285750" indent="-285750">
              <a:buFont typeface="Wingdings" panose="05000000000000000000" charset="0"/>
              <a:buChar char=""/>
            </a:pP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是OEM厂商或者运营商加锁和限制的地方。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6、20、22、25、28、29"/>
  <p:tag name="KSO_WM_TEMPLATE_CATEGORY" val="custom"/>
  <p:tag name="KSO_WM_TEMPLATE_INDEX" val="160404"/>
  <p:tag name="KSO_WM_TAG_VERSION" val="1.0"/>
  <p:tag name="KSO_WM_SLIDE_ID" val="custom16040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4"/>
  <p:tag name="KSO_WM_UNIT_TYPE" val="a"/>
  <p:tag name="KSO_WM_UNIT_INDEX" val="1"/>
  <p:tag name="KSO_WM_UNIT_ID" val="custom160404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4"/>
  <p:tag name="KSO_WM_UNIT_TYPE" val="b"/>
  <p:tag name="KSO_WM_UNIT_INDEX" val="1"/>
  <p:tag name="KSO_WM_UNIT_ID" val="custom160404_1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680,&quot;width&quot;:11557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692,&quot;width&quot;:612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151.7984251968505,&quot;width&quot;:6098.0078740157478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570,&quot;width&quot;:12550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1_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1365</Words>
  <Application>Microsoft Office PowerPoint</Application>
  <PresentationFormat>全屏显示(16:9)</PresentationFormat>
  <Paragraphs>248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黑体</vt:lpstr>
      <vt:lpstr>宋体</vt:lpstr>
      <vt:lpstr>微软雅黑</vt:lpstr>
      <vt:lpstr>微软雅黑 Light</vt:lpstr>
      <vt:lpstr>Arial</vt:lpstr>
      <vt:lpstr>Calibri</vt:lpstr>
      <vt:lpstr>Wingdings</vt:lpstr>
      <vt:lpstr>1_A000120140530A11PPBG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 Android 四大组件 </vt:lpstr>
      <vt:lpstr>PowerPoint 演示文稿</vt:lpstr>
      <vt:lpstr>PowerPoint 演示文稿</vt:lpstr>
      <vt:lpstr>Source Code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David yonggang</cp:lastModifiedBy>
  <cp:revision>211</cp:revision>
  <dcterms:created xsi:type="dcterms:W3CDTF">2014-09-01T11:16:00Z</dcterms:created>
  <dcterms:modified xsi:type="dcterms:W3CDTF">2021-08-30T04:16:14Z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