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sldIdLst>
    <p:sldId id="838" r:id="rId4"/>
    <p:sldId id="366" r:id="rId6"/>
    <p:sldId id="618" r:id="rId7"/>
    <p:sldId id="619" r:id="rId8"/>
    <p:sldId id="620" r:id="rId9"/>
    <p:sldId id="622" r:id="rId10"/>
    <p:sldId id="623" r:id="rId11"/>
    <p:sldId id="624" r:id="rId12"/>
    <p:sldId id="839" r:id="rId13"/>
    <p:sldId id="755" r:id="rId14"/>
    <p:sldId id="686" r:id="rId15"/>
    <p:sldId id="765" r:id="rId16"/>
    <p:sldId id="672" r:id="rId17"/>
    <p:sldId id="674" r:id="rId18"/>
    <p:sldId id="675" r:id="rId19"/>
    <p:sldId id="676" r:id="rId20"/>
    <p:sldId id="677" r:id="rId21"/>
    <p:sldId id="678" r:id="rId22"/>
    <p:sldId id="766" r:id="rId23"/>
    <p:sldId id="767" r:id="rId24"/>
    <p:sldId id="681" r:id="rId25"/>
    <p:sldId id="684" r:id="rId26"/>
    <p:sldId id="685" r:id="rId27"/>
    <p:sldId id="756" r:id="rId28"/>
    <p:sldId id="630" r:id="rId29"/>
    <p:sldId id="632" r:id="rId30"/>
    <p:sldId id="633" r:id="rId31"/>
    <p:sldId id="634" r:id="rId32"/>
    <p:sldId id="635" r:id="rId33"/>
    <p:sldId id="636" r:id="rId34"/>
    <p:sldId id="637" r:id="rId35"/>
    <p:sldId id="638" r:id="rId36"/>
    <p:sldId id="639" r:id="rId37"/>
    <p:sldId id="640" r:id="rId38"/>
    <p:sldId id="641" r:id="rId39"/>
    <p:sldId id="642" r:id="rId40"/>
    <p:sldId id="646" r:id="rId41"/>
    <p:sldId id="647" r:id="rId42"/>
    <p:sldId id="687" r:id="rId43"/>
    <p:sldId id="648" r:id="rId44"/>
    <p:sldId id="757" r:id="rId45"/>
    <p:sldId id="660" r:id="rId46"/>
    <p:sldId id="661" r:id="rId47"/>
    <p:sldId id="586" r:id="rId48"/>
    <p:sldId id="587" r:id="rId49"/>
    <p:sldId id="588" r:id="rId50"/>
    <p:sldId id="589" r:id="rId51"/>
    <p:sldId id="590" r:id="rId52"/>
    <p:sldId id="595" r:id="rId53"/>
    <p:sldId id="596" r:id="rId54"/>
    <p:sldId id="597" r:id="rId55"/>
    <p:sldId id="598" r:id="rId56"/>
    <p:sldId id="758" r:id="rId57"/>
    <p:sldId id="600" r:id="rId58"/>
    <p:sldId id="601" r:id="rId59"/>
    <p:sldId id="602" r:id="rId60"/>
    <p:sldId id="605" r:id="rId61"/>
    <p:sldId id="606" r:id="rId62"/>
    <p:sldId id="759" r:id="rId63"/>
    <p:sldId id="748" r:id="rId64"/>
    <p:sldId id="749" r:id="rId65"/>
    <p:sldId id="750" r:id="rId66"/>
    <p:sldId id="751" r:id="rId67"/>
    <p:sldId id="752" r:id="rId68"/>
    <p:sldId id="760" r:id="rId69"/>
    <p:sldId id="753" r:id="rId70"/>
    <p:sldId id="761" r:id="rId71"/>
    <p:sldId id="607" r:id="rId72"/>
    <p:sldId id="608" r:id="rId73"/>
    <p:sldId id="609" r:id="rId74"/>
    <p:sldId id="762" r:id="rId75"/>
    <p:sldId id="610" r:id="rId76"/>
    <p:sldId id="763" r:id="rId77"/>
    <p:sldId id="614" r:id="rId78"/>
    <p:sldId id="671" r:id="rId7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3" autoAdjust="0"/>
    <p:restoredTop sz="90929"/>
  </p:normalViewPr>
  <p:slideViewPr>
    <p:cSldViewPr>
      <p:cViewPr varScale="1">
        <p:scale>
          <a:sx n="113" d="100"/>
          <a:sy n="113" d="100"/>
        </p:scale>
        <p:origin x="1536" y="77"/>
      </p:cViewPr>
      <p:guideLst>
        <p:guide orient="horz" pos="2160"/>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mn-ea"/>
              </a:defRPr>
            </a:lvl1pPr>
          </a:lstStyle>
          <a:p>
            <a:pPr>
              <a:defRPr/>
            </a:pPr>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mn-ea"/>
              </a:defRPr>
            </a:lvl1pPr>
          </a:lstStyle>
          <a:p>
            <a:pPr>
              <a:defRPr/>
            </a:pPr>
            <a:endParaRPr lang="en-US" altLang="zh-CN"/>
          </a:p>
        </p:txBody>
      </p:sp>
      <p:sp>
        <p:nvSpPr>
          <p:cNvPr id="2458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mn-ea"/>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Times New Roman" panose="02020603050405020304" pitchFamily="18" charset="0"/>
                <a:ea typeface="+mn-ea"/>
              </a:defRPr>
            </a:lvl1pPr>
          </a:lstStyle>
          <a:p>
            <a:pPr>
              <a:defRPr/>
            </a:pPr>
            <a:fld id="{181C40B9-7D1C-405A-8AAE-1C693C87A68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40E0296-960D-4629-9922-34E065A591CD}"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44588" y="685800"/>
            <a:ext cx="4568825" cy="3427413"/>
          </a:xfrm>
        </p:spPr>
      </p:sp>
      <p:sp>
        <p:nvSpPr>
          <p:cNvPr id="2662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416ACE2-C713-447F-8ECA-0A9A9352F0B3}"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58371" name="Rectangle 2"/>
          <p:cNvSpPr>
            <a:spLocks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p:sp>
      <p:sp>
        <p:nvSpPr>
          <p:cNvPr id="66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28675" name="Rectangle 2"/>
          <p:cNvSpPr>
            <a:spLocks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p:sp>
      <p:sp>
        <p:nvSpPr>
          <p:cNvPr id="82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A8B276A-422E-4D92-AA35-DCE1892CD82A}"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93187" name="Rectangle 2"/>
          <p:cNvSpPr>
            <a:spLocks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8D75482-60CC-4113-9170-69E8E9E0401C}"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08547" name="Rectangle 2"/>
          <p:cNvSpPr>
            <a:spLocks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1FF80FA-891E-4B4F-9E6D-3B38C28C2872}"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15715" name="Rectangle 2"/>
          <p:cNvSpPr>
            <a:spLocks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59A89C5-EC2D-4BDF-8FD1-22BF6FF5C22B}"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22883" name="Rectangle 2"/>
          <p:cNvSpPr>
            <a:spLocks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09403D5-4005-4648-A8A5-C8FF2F902355}"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25955" name="Rectangle 2"/>
          <p:cNvSpPr>
            <a:spLocks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F26CA32-17CD-47EF-8F81-13EAADAE4712}"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1075" name="Rectangle 2"/>
          <p:cNvSpPr>
            <a:spLocks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94BE52-8894-4D41-BF38-B2C6C143C641}"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4147" name="Rectangle 2"/>
          <p:cNvSpPr>
            <a:spLocks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endParaRPr lang="zh-CN" altLang="en-US" sz="1200">
              <a:latin typeface="Times New Roman" panose="02020603050405020304" pitchFamily="18" charset="0"/>
            </a:endParaRPr>
          </a:p>
        </p:txBody>
      </p:sp>
      <p:sp>
        <p:nvSpPr>
          <p:cNvPr id="1372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372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372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4AC2E2-A484-4D92-B6DB-D42EC7D01E30}"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7222" name="Rectangle 2"/>
          <p:cNvSpPr>
            <a:spLocks noChangeArrowheads="1" noTextEdit="1"/>
          </p:cNvSpPr>
          <p:nvPr>
            <p:ph type="sldImg"/>
          </p:nvPr>
        </p:nvSpPr>
        <p:spPr/>
      </p:sp>
      <p:sp>
        <p:nvSpPr>
          <p:cNvPr id="1372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9BA3190-9AC4-45A6-8043-06348A3E0FCA}"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43011" name="Rectangle 2"/>
          <p:cNvSpPr>
            <a:spLocks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B622BA58-491C-49B1-BE7F-5F053EAC8D4D}" type="datetime1">
              <a:rPr lang="zh-CN" altLang="en-US"/>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67536C0F-4C0C-463C-8EEF-3B109F42FCFF}" type="slidenum">
              <a:rPr lang="zh-CN" altLang="en-US"/>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2D9A7-01E2-40A7-BB97-52CF0BE524BB}"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D941101-DF4A-4BF0-9902-9E16288928B1}" type="slidenum">
              <a:rPr lang="zh-CN" altLang="en-US"/>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768E894-D588-4770-87F7-62A7E279761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76C39A-C07B-4A85-A231-B05AA3EAED7D}" type="slidenum">
              <a:rPr lang="zh-CN" altLang="en-US"/>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fld id="{A8D1E13F-3519-4AB8-8A2B-A21454368B8C}" type="datetime1">
              <a:rPr lang="zh-CN" altLang="en-US"/>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CDD4AB74-6879-4884-94B8-1E92E791442F}"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E6D765DC-61C3-4F3B-9EEB-3063C154934A}"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6531130F-1622-45ED-A2D0-2C318E6BBC78}" type="slidenum">
              <a:rPr lang="zh-CN" altLang="en-US"/>
            </a:fld>
            <a:endParaRPr lang="en-US" altLang="zh-CN"/>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fld id="{3AFB1879-CDA8-4B40-B5BC-0860384643BF}" type="datetime1">
              <a:rPr lang="zh-CN" altLang="en-US"/>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F814F03-C2C4-4016-9D39-D6CD068D2424}"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Date Placeholder 4"/>
          <p:cNvSpPr>
            <a:spLocks noGrp="1"/>
          </p:cNvSpPr>
          <p:nvPr>
            <p:ph type="dt" sz="half" idx="15"/>
          </p:nvPr>
        </p:nvSpPr>
        <p:spPr/>
        <p:txBody>
          <a:bodyPr/>
          <a:lstStyle>
            <a:lvl1pPr>
              <a:defRPr/>
            </a:lvl1pPr>
          </a:lstStyle>
          <a:p>
            <a:pPr>
              <a:defRPr/>
            </a:pPr>
            <a:fld id="{F7AEB37C-3209-45F2-AEA1-DAB7BDD8D858}" type="datetime1">
              <a:rPr lang="zh-CN" altLang="en-US"/>
            </a:fld>
            <a:endParaRPr lang="en-US" altLang="zh-CN"/>
          </a:p>
        </p:txBody>
      </p:sp>
      <p:sp>
        <p:nvSpPr>
          <p:cNvPr id="7" name="Footer Placeholder 5"/>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7"/>
          </p:nvPr>
        </p:nvSpPr>
        <p:spPr/>
        <p:txBody>
          <a:bodyPr/>
          <a:lstStyle>
            <a:lvl1pPr>
              <a:defRPr/>
            </a:lvl1pPr>
          </a:lstStyle>
          <a:p>
            <a:pPr>
              <a:defRPr/>
            </a:pPr>
            <a:fld id="{309C0DD1-AA5F-456F-A7C0-F4BF3A6C1291}" type="slidenum">
              <a:rPr lang="zh-CN" altLang="en-US"/>
            </a:fld>
            <a:endParaRPr lang="en-US" altLang="zh-CN"/>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6"/>
          <p:cNvSpPr>
            <a:spLocks noGrp="1"/>
          </p:cNvSpPr>
          <p:nvPr>
            <p:ph type="dt" sz="half" idx="15"/>
          </p:nvPr>
        </p:nvSpPr>
        <p:spPr/>
        <p:txBody>
          <a:bodyPr/>
          <a:lstStyle>
            <a:lvl1pPr>
              <a:defRPr/>
            </a:lvl1pPr>
          </a:lstStyle>
          <a:p>
            <a:pPr>
              <a:defRPr/>
            </a:pPr>
            <a:fld id="{3EFD977E-3580-4102-8F97-89A2ACBA1D83}" type="datetime1">
              <a:rPr lang="zh-CN" altLang="en-US"/>
            </a:fld>
            <a:endParaRPr lang="en-US" altLang="zh-CN"/>
          </a:p>
        </p:txBody>
      </p:sp>
      <p:sp>
        <p:nvSpPr>
          <p:cNvPr id="9" name="Footer Placeholder 7"/>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8"/>
          <p:cNvSpPr>
            <a:spLocks noGrp="1"/>
          </p:cNvSpPr>
          <p:nvPr>
            <p:ph type="sldNum" sz="quarter" idx="17"/>
          </p:nvPr>
        </p:nvSpPr>
        <p:spPr/>
        <p:txBody>
          <a:bodyPr/>
          <a:lstStyle>
            <a:lvl1pPr>
              <a:defRPr/>
            </a:lvl1pPr>
          </a:lstStyle>
          <a:p>
            <a:pPr>
              <a:defRPr/>
            </a:pPr>
            <a:fld id="{1CE13CFB-44FC-4B44-9A8F-B448C3CB03E8}" type="slidenum">
              <a:rPr lang="zh-CN" altLang="en-US"/>
            </a:fld>
            <a:endParaRPr lang="en-US" altLang="zh-CN"/>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B59F9B53-0309-4441-9355-ED07575D5ACF}" type="datetime1">
              <a:rPr lang="zh-CN" altLang="en-US"/>
            </a:fld>
            <a:endParaRPr lang="en-US" altLang="zh-CN"/>
          </a:p>
        </p:txBody>
      </p:sp>
      <p:sp>
        <p:nvSpPr>
          <p:cNvPr id="5" name="Footer Placeholder 3"/>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A55DF66A-E557-4E14-956B-A289A1C0C394}"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55EFB0D6-88B7-4D23-8C77-DA3DCFE4DF47}" type="datetime1">
              <a:rPr lang="zh-CN" altLang="en-US"/>
            </a:fld>
            <a:endParaRPr lang="en-US" altLang="zh-CN"/>
          </a:p>
        </p:txBody>
      </p:sp>
      <p:sp>
        <p:nvSpPr>
          <p:cNvPr id="4" name="Footer Placeholder 2"/>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45DD5293-ECCB-4E18-A88D-6BC8660DC8E5}"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4"/>
          </p:nvPr>
        </p:nvSpPr>
        <p:spPr/>
        <p:txBody>
          <a:bodyPr/>
          <a:lstStyle>
            <a:lvl1pPr>
              <a:defRPr/>
            </a:lvl1pPr>
          </a:lstStyle>
          <a:p>
            <a:pPr>
              <a:defRPr/>
            </a:pPr>
            <a:fld id="{358A9DF7-B14F-4983-B7D0-448CD08C5836}" type="datetime1">
              <a:rPr lang="zh-CN" altLang="en-US"/>
            </a:fld>
            <a:endParaRPr lang="en-US" altLang="zh-CN"/>
          </a:p>
        </p:txBody>
      </p:sp>
      <p:sp>
        <p:nvSpPr>
          <p:cNvPr id="7"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6"/>
          </p:nvPr>
        </p:nvSpPr>
        <p:spPr/>
        <p:txBody>
          <a:bodyPr/>
          <a:lstStyle>
            <a:lvl1pPr>
              <a:defRPr/>
            </a:lvl1pPr>
          </a:lstStyle>
          <a:p>
            <a:pPr>
              <a:defRPr/>
            </a:pPr>
            <a:fld id="{68563B54-75EA-4C9B-B332-188051865867}" type="slidenum">
              <a:rPr lang="zh-CN" altLang="en-US"/>
            </a:fld>
            <a:endParaRPr lang="en-US" altLang="zh-C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65315-CCBB-4151-82EE-435C43891417}"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3EBA95-26DD-4F9C-B62D-4BC48138ACD6}" type="slidenum">
              <a:rPr lang="zh-CN" altLang="en-US"/>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4A6AEE0A-D91A-4DAB-9FA0-24A1897A51F2}"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6A49AB9F-F8B5-4B48-8F29-A2972C7071AD}"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24A49564-01A7-44FC-941C-46E5280BE494}"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B9C611E4-5239-46D5-8A92-E5158DC0DD9D}" type="slidenum">
              <a:rPr lang="zh-CN" altLang="en-US"/>
            </a:fld>
            <a:endParaRPr lang="en-US" altLang="zh-CN"/>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CD315D73-836F-4331-B405-E4BFBE17A935}"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453495F7-8322-47AD-B7FD-6F54C803F051}" type="slidenum">
              <a:rPr lang="zh-CN" altLang="en-US"/>
            </a:fld>
            <a:endParaRPr lang="en-US" altLang="zh-CN"/>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endParaRPr lang="en-US" sz="8000" dirty="0">
              <a:effectLst/>
              <a:ea typeface="+mn-ea"/>
            </a:endParaRPr>
          </a:p>
        </p:txBody>
      </p:sp>
      <p:sp>
        <p:nvSpPr>
          <p:cNvPr id="7" name="TextBox 13"/>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endParaRPr lang="en-US" sz="8000" dirty="0">
              <a:effectLst/>
              <a:ea typeface="+mn-ea"/>
            </a:endParaRP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8" name="Date Placeholder 4"/>
          <p:cNvSpPr>
            <a:spLocks noGrp="1"/>
          </p:cNvSpPr>
          <p:nvPr>
            <p:ph type="dt" sz="half" idx="14"/>
          </p:nvPr>
        </p:nvSpPr>
        <p:spPr/>
        <p:txBody>
          <a:bodyPr/>
          <a:lstStyle>
            <a:lvl1pPr>
              <a:defRPr/>
            </a:lvl1pPr>
          </a:lstStyle>
          <a:p>
            <a:pPr>
              <a:defRPr/>
            </a:pPr>
            <a:fld id="{77EFBAD1-3D36-42A0-8A15-5046B3873297}" type="datetime1">
              <a:rPr lang="zh-CN" altLang="en-US"/>
            </a:fld>
            <a:endParaRPr lang="en-US" altLang="zh-CN"/>
          </a:p>
        </p:txBody>
      </p:sp>
      <p:sp>
        <p:nvSpPr>
          <p:cNvPr id="9"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6"/>
          <p:cNvSpPr>
            <a:spLocks noGrp="1"/>
          </p:cNvSpPr>
          <p:nvPr>
            <p:ph type="sldNum" sz="quarter" idx="16"/>
          </p:nvPr>
        </p:nvSpPr>
        <p:spPr/>
        <p:txBody>
          <a:bodyPr/>
          <a:lstStyle>
            <a:lvl1pPr>
              <a:defRPr/>
            </a:lvl1pPr>
          </a:lstStyle>
          <a:p>
            <a:pPr>
              <a:defRPr/>
            </a:pPr>
            <a:fld id="{B2CD1C6F-5682-4012-A94C-292ACDB01D08}" type="slidenum">
              <a:rPr lang="zh-CN" altLang="en-US"/>
            </a:fld>
            <a:endParaRPr lang="en-US" altLang="zh-CN"/>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4DB418F2-2155-41A8-AEC6-706DB4B0D455}"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DF8ABECA-D361-407F-9842-A0A2AA1E6F67}" type="slidenum">
              <a:rPr lang="zh-CN" altLang="en-US"/>
            </a:fld>
            <a:endParaRPr lang="en-US" altLang="zh-CN"/>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Date Placeholder 2"/>
          <p:cNvSpPr>
            <a:spLocks noGrp="1"/>
          </p:cNvSpPr>
          <p:nvPr>
            <p:ph type="dt" sz="half" idx="18"/>
          </p:nvPr>
        </p:nvSpPr>
        <p:spPr/>
        <p:txBody>
          <a:bodyPr/>
          <a:lstStyle>
            <a:lvl1pPr>
              <a:defRPr/>
            </a:lvl1pPr>
          </a:lstStyle>
          <a:p>
            <a:pPr>
              <a:defRPr/>
            </a:pPr>
            <a:fld id="{A432378D-005C-4686-BA83-33D5356EE674}" type="datetime1">
              <a:rPr lang="zh-CN" altLang="en-US"/>
            </a:fld>
            <a:endParaRPr lang="en-US" altLang="zh-CN"/>
          </a:p>
        </p:txBody>
      </p:sp>
      <p:sp>
        <p:nvSpPr>
          <p:cNvPr id="16" name="Footer Placeholder 3"/>
          <p:cNvSpPr>
            <a:spLocks noGrp="1"/>
          </p:cNvSpPr>
          <p:nvPr>
            <p:ph type="ftr" sz="quarter" idx="19"/>
          </p:nvPr>
        </p:nvSpPr>
        <p:spPr/>
        <p:txBody>
          <a:bodyPr/>
          <a:lstStyle>
            <a:lvl1pPr>
              <a:defRPr/>
            </a:lvl1pPr>
          </a:lstStyle>
          <a:p>
            <a:pPr>
              <a:defRPr/>
            </a:pPr>
            <a:r>
              <a:rPr lang="zh-CN" altLang="en-US"/>
              <a:t>史忠植 人工智能导论：知识表示 </a:t>
            </a:r>
            <a:endParaRPr lang="en-US" altLang="zh-CN"/>
          </a:p>
        </p:txBody>
      </p:sp>
      <p:sp>
        <p:nvSpPr>
          <p:cNvPr id="17" name="Slide Number Placeholder 4"/>
          <p:cNvSpPr>
            <a:spLocks noGrp="1"/>
          </p:cNvSpPr>
          <p:nvPr>
            <p:ph type="sldNum" sz="quarter" idx="20"/>
          </p:nvPr>
        </p:nvSpPr>
        <p:spPr/>
        <p:txBody>
          <a:bodyPr/>
          <a:lstStyle>
            <a:lvl1pPr>
              <a:defRPr/>
            </a:lvl1pPr>
          </a:lstStyle>
          <a:p>
            <a:pPr>
              <a:defRPr/>
            </a:pPr>
            <a:fld id="{77750188-EE63-4C4A-9C63-FBEFE16D281E}" type="slidenum">
              <a:rPr lang="zh-CN" altLang="en-US"/>
            </a:fld>
            <a:endParaRPr lang="en-US" altLang="zh-CN"/>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3" name="Date Placeholder 2"/>
          <p:cNvSpPr>
            <a:spLocks noGrp="1"/>
          </p:cNvSpPr>
          <p:nvPr>
            <p:ph type="dt" sz="half" idx="23"/>
          </p:nvPr>
        </p:nvSpPr>
        <p:spPr/>
        <p:txBody>
          <a:bodyPr/>
          <a:lstStyle>
            <a:lvl1pPr>
              <a:defRPr/>
            </a:lvl1pPr>
          </a:lstStyle>
          <a:p>
            <a:pPr>
              <a:defRPr/>
            </a:pPr>
            <a:fld id="{0E26A7E1-D234-4DE5-A3D6-BE6BEC25B9A3}" type="datetime1">
              <a:rPr lang="zh-CN" altLang="en-US"/>
            </a:fld>
            <a:endParaRPr lang="en-US" altLang="zh-CN"/>
          </a:p>
        </p:txBody>
      </p:sp>
      <p:sp>
        <p:nvSpPr>
          <p:cNvPr id="14" name="Footer Placeholder 3"/>
          <p:cNvSpPr>
            <a:spLocks noGrp="1"/>
          </p:cNvSpPr>
          <p:nvPr>
            <p:ph type="ftr" sz="quarter" idx="24"/>
          </p:nvPr>
        </p:nvSpPr>
        <p:spPr/>
        <p:txBody>
          <a:bodyPr/>
          <a:lstStyle>
            <a:lvl1pPr>
              <a:defRPr/>
            </a:lvl1pPr>
          </a:lstStyle>
          <a:p>
            <a:pPr>
              <a:defRPr/>
            </a:pPr>
            <a:r>
              <a:rPr lang="zh-CN" altLang="en-US"/>
              <a:t>史忠植 人工智能导论：知识表示 </a:t>
            </a:r>
            <a:endParaRPr lang="en-US" altLang="zh-CN"/>
          </a:p>
        </p:txBody>
      </p:sp>
      <p:sp>
        <p:nvSpPr>
          <p:cNvPr id="15" name="Slide Number Placeholder 4"/>
          <p:cNvSpPr>
            <a:spLocks noGrp="1"/>
          </p:cNvSpPr>
          <p:nvPr>
            <p:ph type="sldNum" sz="quarter" idx="25"/>
          </p:nvPr>
        </p:nvSpPr>
        <p:spPr/>
        <p:txBody>
          <a:bodyPr/>
          <a:lstStyle>
            <a:lvl1pPr>
              <a:defRPr/>
            </a:lvl1pPr>
          </a:lstStyle>
          <a:p>
            <a:pPr>
              <a:defRPr/>
            </a:pPr>
            <a:fld id="{F89F07B5-6280-499B-AB76-8486B2118E0B}" type="slidenum">
              <a:rPr lang="zh-CN" altLang="en-US"/>
            </a:fld>
            <a:endParaRPr lang="en-US" altLang="zh-CN"/>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FA9D48EE-D83E-4F8D-A3F0-83CF92E84F1C}"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39601E96-07C8-437A-AB85-C89A7182D359}" type="slidenum">
              <a:rPr lang="zh-CN" altLang="en-US"/>
            </a:fld>
            <a:endParaRPr lang="en-US" altLang="zh-CN"/>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09C2B0DC-1A32-421C-BB84-FE311B256C2C}"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927DC794-7421-49C5-BA14-C3BA79991D48}" type="slidenum">
              <a:rPr lang="zh-CN" altLang="en-US"/>
            </a:fld>
            <a:endParaRPr lang="en-US" altLang="zh-CN"/>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D5B062E-BD10-4BEC-94DA-4650A6FB835F}"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09888B-4793-4D97-8171-0254377BCE4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5BF17EF-FC13-49D1-9D81-C031ABCCE72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15AD16A-B7ED-4516-8406-46682C5A7992}" type="slidenum">
              <a:rPr lang="zh-CN" altLang="en-US"/>
            </a:fld>
            <a:endParaRPr lang="en-US" altLang="zh-CN"/>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19AC1CA-A40D-40A4-8101-7D5AC6D3119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A95A433-8BCF-4C7A-9FE9-52FACEA481CA}"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ClipArt" showMasterSp="0">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a:lstStyle/>
          <a:p>
            <a:pPr lvl="0"/>
            <a:endParaRPr lang="zh-CN" altLang="en-US" noProof="0"/>
          </a:p>
        </p:txBody>
      </p:sp>
      <p:sp>
        <p:nvSpPr>
          <p:cNvPr id="5" name="Rectangle 3"/>
          <p:cNvSpPr>
            <a:spLocks noGrp="1" noChangeArrowheads="1"/>
          </p:cNvSpPr>
          <p:nvPr>
            <p:ph type="dt" sz="half" idx="10"/>
          </p:nvPr>
        </p:nvSpPr>
        <p:spPr/>
        <p:txBody>
          <a:bodyPr/>
          <a:lstStyle>
            <a:lvl1pPr>
              <a:defRPr/>
            </a:lvl1pPr>
          </a:lstStyle>
          <a:p>
            <a:pPr>
              <a:defRPr/>
            </a:pPr>
            <a:fld id="{ADA7D624-A4E7-4001-9958-61C83959D278}" type="datetime1">
              <a:rPr lang="zh-CN" altLang="en-US"/>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3C513006-CA5D-4565-8B15-41A26EC919D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9A0DBC7-C803-47C8-A65A-21F0867903FA}"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C12AF40-8047-4443-B77C-03A307B6C61E}" type="slidenum">
              <a:rPr lang="zh-CN" altLang="en-US"/>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CFD02BC0-9385-4E82-95ED-4E2E272B9ED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C98AEBC-5746-4C08-B32F-B0D9EB2D4DD3}" type="slidenum">
              <a:rPr lang="zh-CN" altLang="en-US"/>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126BFBEE-6304-4BB2-B577-5BD10A57C8DB}"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A6CDD8F-F901-440F-9686-1EBE71932048}" type="slidenum">
              <a:rPr lang="zh-CN" altLang="en-US"/>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A8BBFCD3-701F-4D0F-BEED-92001DC7D8BD}"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D33BB42-14AF-4C43-8C18-ED4FB9C0D5D2}" type="slidenum">
              <a:rPr lang="zh-CN" altLang="en-US"/>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CB2D53-8B80-4282-B0CE-02379A1BDB4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0886BA-B1A2-4603-B48A-6E2975FD5721}" type="slidenum">
              <a:rPr lang="zh-CN" altLang="en-US"/>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A9B02B2-4409-40F0-A09F-40B4172C011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0EFF3D-B1F8-4083-8380-09826B133C1C}" type="slidenum">
              <a:rPr lang="zh-CN" altLang="en-US"/>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3.png"/><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96292"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mn-ea"/>
              </a:defRPr>
            </a:lvl1pPr>
          </a:lstStyle>
          <a:p>
            <a:pPr>
              <a:defRPr/>
            </a:pPr>
            <a:fld id="{889755CE-64D2-4E35-B098-1BE40D717AE8}" type="datetime1">
              <a:rPr lang="zh-CN" altLang="en-US"/>
            </a:fld>
            <a:endParaRPr lang="en-US" altLang="zh-CN"/>
          </a:p>
        </p:txBody>
      </p:sp>
      <p:sp>
        <p:nvSpPr>
          <p:cNvPr id="396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atin typeface="Arial" panose="020B0604020202020204" pitchFamily="34" charset="0"/>
                <a:ea typeface="+mn-ea"/>
              </a:defRPr>
            </a:lvl1pPr>
          </a:lstStyle>
          <a:p>
            <a:pPr>
              <a:defRPr/>
            </a:pPr>
            <a:r>
              <a:rPr lang="zh-CN" altLang="en-US"/>
              <a:t>史忠植 人工智能导论：知识表示 </a:t>
            </a:r>
            <a:endParaRPr lang="en-US" altLang="zh-CN"/>
          </a:p>
        </p:txBody>
      </p:sp>
      <p:sp>
        <p:nvSpPr>
          <p:cNvPr id="396294"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smtClean="0">
                <a:ea typeface="+mn-ea"/>
              </a:defRPr>
            </a:lvl1pPr>
          </a:lstStyle>
          <a:p>
            <a:pPr>
              <a:defRPr/>
            </a:pPr>
            <a:fld id="{6393DB02-E78F-468C-97FF-85DFAB8E6B5D}" type="slidenum">
              <a:rPr lang="zh-CN" altLang="en-US"/>
            </a:fld>
            <a:endParaRPr lang="en-US" altLang="zh-CN"/>
          </a:p>
        </p:txBody>
      </p:sp>
      <p:sp>
        <p:nvSpPr>
          <p:cNvPr id="2055" name="Rectangle 7"/>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1032"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anose="02010600030101010101" pitchFamily="2" charset="-122"/>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29DFC611-D798-4787-8596-791E7DBECAD1}" type="datetime1">
              <a:rPr lang="zh-CN" altLang="en-US"/>
            </a:fld>
            <a:endParaRPr lang="en-US" altLang="zh-CN"/>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人工智能导论：知识表示 </a:t>
            </a:r>
            <a:endParaRPr lang="en-US" altLang="zh-CN"/>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B3F25353-8F98-4D43-97B7-04B56BB2E6C6}" type="slidenum">
              <a:rPr lang="zh-CN" altLang="en-US"/>
            </a:fld>
            <a:endParaRPr lang="en-US" altLang="zh-CN"/>
          </a:p>
        </p:txBody>
      </p:sp>
      <p:sp>
        <p:nvSpPr>
          <p:cNvPr id="8" name="Rectangle 7"/>
          <p:cNvSpPr>
            <a:spLocks noChangeArrowheads="1"/>
          </p:cNvSpPr>
          <p:nvPr userDrawn="1"/>
        </p:nvSpPr>
        <p:spPr bwMode="auto">
          <a:xfrm>
            <a:off x="395288" y="11969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2057"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0.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404495"/>
            <a:ext cx="7908925" cy="1285875"/>
          </a:xfrm>
        </p:spPr>
        <p:txBody>
          <a:bodyPr/>
          <a:lstStyle/>
          <a:p>
            <a:pPr eaLnBrk="1" fontAlgn="auto" hangingPunct="1">
              <a:spcAft>
                <a:spcPts val="0"/>
              </a:spcAft>
              <a:defRPr/>
            </a:pPr>
            <a:r>
              <a:rPr lang="zh-CN" altLang="en-US" dirty="0">
                <a:solidFill>
                  <a:srgbClr val="002060"/>
                </a:solidFill>
                <a:latin typeface="华文新魏" panose="02010800040101010101" pitchFamily="2" charset="-122"/>
                <a:ea typeface="华文新魏" panose="02010800040101010101" pitchFamily="2" charset="-122"/>
              </a:rPr>
              <a:t>人工智能导论</a:t>
            </a:r>
            <a:br>
              <a:rPr lang="zh-CN" altLang="en-US" dirty="0">
                <a:solidFill>
                  <a:srgbClr val="002060"/>
                </a:solidFill>
                <a:latin typeface="华文新魏" panose="02010800040101010101" pitchFamily="2" charset="-122"/>
                <a:ea typeface="华文新魏" panose="02010800040101010101" pitchFamily="2" charset="-122"/>
              </a:rPr>
            </a:br>
            <a:r>
              <a:rPr lang="en-US" altLang="zh-CN" sz="2800" dirty="0">
                <a:solidFill>
                  <a:srgbClr val="002060"/>
                </a:solidFill>
                <a:latin typeface="Yu Gothic UI Light" panose="020B0300000000000000" pitchFamily="34" charset="-128"/>
                <a:ea typeface="Yu Gothic UI Light" panose="020B0300000000000000" pitchFamily="34" charset="-128"/>
              </a:rPr>
              <a:t>Introduction</a:t>
            </a:r>
            <a:r>
              <a:rPr lang="zh-CN" altLang="en-US" sz="2800" dirty="0">
                <a:solidFill>
                  <a:srgbClr val="002060"/>
                </a:solidFill>
                <a:latin typeface="Yu Gothic UI Light" panose="020B0300000000000000" pitchFamily="34" charset="-128"/>
                <a:ea typeface="Yu Gothic UI Light" panose="020B0300000000000000" pitchFamily="34" charset="-128"/>
              </a:rPr>
              <a:t> </a:t>
            </a:r>
            <a:r>
              <a:rPr lang="en-US" altLang="zh-CN" sz="2800" dirty="0">
                <a:solidFill>
                  <a:srgbClr val="002060"/>
                </a:solidFill>
                <a:latin typeface="Yu Gothic UI Light" panose="020B0300000000000000" pitchFamily="34" charset="-128"/>
                <a:ea typeface="Yu Gothic UI Light" panose="020B0300000000000000" pitchFamily="34" charset="-128"/>
              </a:rPr>
              <a:t>to Artificial Intelligence</a:t>
            </a:r>
            <a:endParaRPr kumimoji="1" lang="en-US" altLang="zh-CN" dirty="0">
              <a:solidFill>
                <a:srgbClr val="002060"/>
              </a:solidFill>
              <a:latin typeface="Yu Gothic UI Light" panose="020B0300000000000000" pitchFamily="34" charset="-128"/>
              <a:ea typeface="Yu Gothic UI Light" panose="020B0300000000000000" pitchFamily="34" charset="-128"/>
            </a:endParaRPr>
          </a:p>
        </p:txBody>
      </p:sp>
      <p:sp>
        <p:nvSpPr>
          <p:cNvPr id="25606" name="Rectangle 4"/>
          <p:cNvSpPr>
            <a:spLocks noChangeArrowheads="1"/>
          </p:cNvSpPr>
          <p:nvPr/>
        </p:nvSpPr>
        <p:spPr bwMode="auto">
          <a:xfrm>
            <a:off x="592138" y="3068638"/>
            <a:ext cx="76422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5400" b="1">
                <a:solidFill>
                  <a:srgbClr val="002060"/>
                </a:solidFill>
                <a:latin typeface="华文细黑" panose="02010600040101010101" pitchFamily="2" charset="-122"/>
                <a:ea typeface="华文细黑" panose="02010600040101010101" pitchFamily="2" charset="-122"/>
              </a:rPr>
              <a:t>第二章 </a:t>
            </a:r>
            <a:r>
              <a:rPr kumimoji="1" lang="zh-CN" altLang="en-US" sz="5400" b="1">
                <a:solidFill>
                  <a:srgbClr val="002060"/>
                </a:solidFill>
                <a:latin typeface="华文细黑" panose="02010600040101010101" pitchFamily="2" charset="-122"/>
                <a:ea typeface="华文细黑" panose="02010600040101010101" pitchFamily="2" charset="-122"/>
                <a:sym typeface="+mn-ea"/>
              </a:rPr>
              <a:t>知识表示</a:t>
            </a:r>
            <a:r>
              <a:rPr kumimoji="1" lang="zh-CN" altLang="en-US" sz="5400" b="1">
                <a:solidFill>
                  <a:srgbClr val="002060"/>
                </a:solidFill>
                <a:latin typeface="华文细黑" panose="02010600040101010101" pitchFamily="2" charset="-122"/>
                <a:ea typeface="华文细黑" panose="02010600040101010101" pitchFamily="2" charset="-122"/>
              </a:rPr>
              <a:t>   </a:t>
            </a:r>
            <a:endParaRPr kumimoji="1" lang="en-US" altLang="zh-CN" sz="5400" b="1">
              <a:solidFill>
                <a:srgbClr val="002060"/>
              </a:solidFill>
              <a:latin typeface="华文细黑" panose="02010600040101010101" pitchFamily="2" charset="-122"/>
              <a:ea typeface="华文细黑" panose="02010600040101010101" pitchFamily="2" charset="-122"/>
            </a:endParaRPr>
          </a:p>
        </p:txBody>
      </p:sp>
      <p:sp>
        <p:nvSpPr>
          <p:cNvPr id="25607" name="文本框 10"/>
          <p:cNvSpPr txBox="1">
            <a:spLocks noChangeArrowheads="1"/>
          </p:cNvSpPr>
          <p:nvPr/>
        </p:nvSpPr>
        <p:spPr bwMode="auto">
          <a:xfrm>
            <a:off x="685800" y="6230938"/>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100">
                <a:latin typeface="Arial" panose="020B0604020202020204" pitchFamily="34" charset="0"/>
              </a:rPr>
              <a:t>http://www.intsci.ac.cn/</a:t>
            </a:r>
            <a:endParaRPr lang="zh-CN" altLang="en-US" sz="110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19125"/>
            <a:ext cx="7772400" cy="794385"/>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endParaRPr lang="zh-CN" altLang="en-US" b="1">
              <a:solidFill>
                <a:schemeClr val="tx2"/>
              </a:solidFill>
              <a:latin typeface="黑体" panose="02010609060101010101" pitchFamily="49" charset="-122"/>
              <a:ea typeface="黑体" panose="02010609060101010101" pitchFamily="49" charset="-122"/>
            </a:endParaRPr>
          </a:p>
        </p:txBody>
      </p:sp>
      <p:sp>
        <p:nvSpPr>
          <p:cNvPr id="22531" name="内容占位符 1"/>
          <p:cNvSpPr>
            <a:spLocks noGrp="1" noChangeArrowheads="1"/>
          </p:cNvSpPr>
          <p:nvPr>
            <p:ph sz="half" idx="1"/>
          </p:nvPr>
        </p:nvSpPr>
        <p:spPr>
          <a:xfrm>
            <a:off x="4572000" y="170656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4198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DA92C5D-C244-48A3-A5E1-AA7E25FDDB9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198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19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67B741E-FE71-45C2-9DC5-454CB861BF2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258888" y="170656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solidFill>
                  <a:srgbClr val="FF0000"/>
                </a:solidFill>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505" y="620395"/>
            <a:ext cx="7926388"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谓词逻辑法</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24580" name="Rectangle 3"/>
          <p:cNvSpPr>
            <a:spLocks noGrp="1" noChangeArrowheads="1"/>
          </p:cNvSpPr>
          <p:nvPr>
            <p:ph sz="half" idx="1"/>
          </p:nvPr>
        </p:nvSpPr>
        <p:spPr>
          <a:xfrm>
            <a:off x="684213" y="1557338"/>
            <a:ext cx="8083550" cy="1981200"/>
          </a:xfrm>
        </p:spPr>
        <p:txBody>
          <a:bodyPr>
            <a:normAutofit fontScale="77500" lnSpcReduction="200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逻辑在知识的形式化表示和机器自动定理证明方面发挥了重要的作用，其中最常用的逻辑是谓词逻辑，命题逻辑可以看做谓词逻辑的一种特殊形式。谓词逻辑</a:t>
            </a:r>
            <a:r>
              <a:rPr lang="zh-CN" altLang="en-US" sz="2400">
                <a:latin typeface="幼圆" panose="02010509060101010101" pitchFamily="49" charset="-122"/>
                <a:ea typeface="幼圆" panose="02010509060101010101" pitchFamily="49" charset="-122"/>
              </a:rPr>
              <a:t>严格地按照相关领域的特定规则，以符号串形式描述该领域有关客体的表达式能够把逻辑论证符号化，并用于证明定理，求解问题。</a:t>
            </a:r>
            <a:endParaRPr lang="zh-CN" altLang="en-US" sz="2400">
              <a:latin typeface="幼圆" panose="02010509060101010101" pitchFamily="49" charset="-122"/>
              <a:ea typeface="幼圆" panose="02010509060101010101" pitchFamily="49" charset="-122"/>
            </a:endParaRPr>
          </a:p>
        </p:txBody>
      </p:sp>
      <p:sp>
        <p:nvSpPr>
          <p:cNvPr id="440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9D2DE24-FED1-4293-9C9C-A509F793D35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40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403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7573B49-545E-4CC0-9212-4699388F05D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rPr>
              <a:t>推理</a:t>
            </a:r>
            <a:endParaRPr lang="zh-CN" altLang="en-US" b="1">
              <a:solidFill>
                <a:schemeClr val="tx2"/>
              </a:solidFill>
            </a:endParaRPr>
          </a:p>
        </p:txBody>
      </p:sp>
      <p:sp>
        <p:nvSpPr>
          <p:cNvPr id="25603" name="Content Placeholder 2"/>
          <p:cNvSpPr>
            <a:spLocks noGrp="1" noChangeArrowheads="1"/>
          </p:cNvSpPr>
          <p:nvPr>
            <p:ph sz="half" idx="1"/>
          </p:nvPr>
        </p:nvSpPr>
        <p:spPr/>
        <p:txBody>
          <a:bodyPr>
            <a:normAutofit fontScale="70000" lnSpcReduction="20000"/>
          </a:bodyPr>
          <a:lstStyle/>
          <a:p>
            <a:pPr fontAlgn="auto">
              <a:spcAft>
                <a:spcPts val="0"/>
              </a:spcAft>
              <a:defRPr/>
            </a:pPr>
            <a:r>
              <a:rPr lang="zh-CN" altLang="en-US"/>
              <a:t>今天天阴就要下雨</a:t>
            </a:r>
            <a:endParaRPr lang="en-US" altLang="zh-CN"/>
          </a:p>
          <a:p>
            <a:pPr fontAlgn="auto">
              <a:spcAft>
                <a:spcPts val="0"/>
              </a:spcAft>
              <a:defRPr/>
            </a:pPr>
            <a:r>
              <a:rPr lang="zh-CN" altLang="en-US"/>
              <a:t>今天天阴</a:t>
            </a:r>
            <a:endParaRPr lang="en-US" altLang="zh-CN"/>
          </a:p>
          <a:p>
            <a:pPr fontAlgn="auto">
              <a:spcAft>
                <a:spcPts val="0"/>
              </a:spcAft>
              <a:defRPr/>
            </a:pPr>
            <a:endParaRPr lang="en-US" altLang="zh-CN"/>
          </a:p>
          <a:p>
            <a:pPr fontAlgn="auto">
              <a:spcAft>
                <a:spcPts val="0"/>
              </a:spcAft>
              <a:defRPr/>
            </a:pPr>
            <a:r>
              <a:rPr lang="zh-CN" altLang="en-US"/>
              <a:t>推理得出，今天下雨</a:t>
            </a:r>
            <a:endParaRPr lang="en-US" altLang="zh-CN"/>
          </a:p>
          <a:p>
            <a:pPr fontAlgn="auto">
              <a:spcAft>
                <a:spcPts val="0"/>
              </a:spcAft>
              <a:defRPr/>
            </a:pPr>
            <a:r>
              <a:rPr lang="en-US" altLang="zh-CN"/>
              <a:t>P</a:t>
            </a:r>
            <a:r>
              <a:rPr lang="zh-CN" altLang="en-US"/>
              <a:t>今天天阴，</a:t>
            </a:r>
            <a:endParaRPr lang="en-US" altLang="zh-CN"/>
          </a:p>
          <a:p>
            <a:pPr fontAlgn="auto">
              <a:spcAft>
                <a:spcPts val="0"/>
              </a:spcAft>
              <a:defRPr/>
            </a:pPr>
            <a:r>
              <a:rPr lang="en-US" altLang="zh-CN"/>
              <a:t>Q</a:t>
            </a:r>
            <a:r>
              <a:rPr lang="zh-CN" altLang="en-US"/>
              <a:t>：今天下雨</a:t>
            </a:r>
            <a:endParaRPr lang="en-US" altLang="zh-CN"/>
          </a:p>
          <a:p>
            <a:pPr fontAlgn="auto">
              <a:spcAft>
                <a:spcPts val="0"/>
              </a:spcAft>
              <a:defRPr/>
            </a:pPr>
            <a:r>
              <a:rPr lang="en-US" altLang="zh-CN"/>
              <a:t>P-&gt;Q</a:t>
            </a:r>
            <a:endParaRPr lang="en-US" altLang="zh-CN"/>
          </a:p>
          <a:p>
            <a:pPr fontAlgn="auto">
              <a:spcAft>
                <a:spcPts val="0"/>
              </a:spcAft>
              <a:defRPr/>
            </a:pPr>
            <a:r>
              <a:rPr lang="en-US" altLang="zh-CN"/>
              <a:t>P</a:t>
            </a:r>
            <a:endParaRPr lang="en-US" altLang="zh-CN"/>
          </a:p>
          <a:p>
            <a:pPr fontAlgn="auto">
              <a:spcAft>
                <a:spcPts val="0"/>
              </a:spcAft>
              <a:defRPr/>
            </a:pPr>
            <a:r>
              <a:rPr lang="en-US" altLang="zh-CN"/>
              <a:t>Q</a:t>
            </a:r>
            <a:endParaRPr lang="zh-CN" altLang="en-US"/>
          </a:p>
        </p:txBody>
      </p:sp>
      <p:sp>
        <p:nvSpPr>
          <p:cNvPr id="25604" name="Content Placeholder 3"/>
          <p:cNvSpPr>
            <a:spLocks noGrp="1" noChangeArrowheads="1"/>
          </p:cNvSpPr>
          <p:nvPr>
            <p:ph sz="half" idx="2"/>
          </p:nvPr>
        </p:nvSpPr>
        <p:spPr/>
        <p:txBody>
          <a:bodyPr>
            <a:normAutofit fontScale="70000" lnSpcReduction="20000"/>
          </a:bodyPr>
          <a:lstStyle/>
          <a:p>
            <a:pPr fontAlgn="auto">
              <a:spcAft>
                <a:spcPts val="0"/>
              </a:spcAft>
              <a:defRPr/>
            </a:pPr>
            <a:r>
              <a:rPr lang="en-US" altLang="zh-CN"/>
              <a:t>1 </a:t>
            </a:r>
            <a:r>
              <a:rPr lang="zh-CN" altLang="en-US"/>
              <a:t>人都要死的。</a:t>
            </a:r>
            <a:endParaRPr lang="en-US" altLang="zh-CN"/>
          </a:p>
          <a:p>
            <a:pPr fontAlgn="auto">
              <a:spcAft>
                <a:spcPts val="0"/>
              </a:spcAft>
              <a:defRPr/>
            </a:pPr>
            <a:r>
              <a:rPr lang="en-US" altLang="zh-CN"/>
              <a:t>2 </a:t>
            </a:r>
            <a:r>
              <a:rPr lang="zh-CN" altLang="en-US"/>
              <a:t>崔振超是人。</a:t>
            </a:r>
            <a:endParaRPr lang="en-US" altLang="zh-CN"/>
          </a:p>
          <a:p>
            <a:pPr fontAlgn="auto">
              <a:spcAft>
                <a:spcPts val="0"/>
              </a:spcAft>
              <a:defRPr/>
            </a:pPr>
            <a:r>
              <a:rPr lang="en-US" altLang="zh-CN"/>
              <a:t>3 </a:t>
            </a:r>
            <a:r>
              <a:rPr lang="zh-CN" altLang="en-US"/>
              <a:t>崔振超是要死的。</a:t>
            </a:r>
            <a:endParaRPr lang="en-US" altLang="zh-CN"/>
          </a:p>
          <a:p>
            <a:pPr fontAlgn="auto">
              <a:spcAft>
                <a:spcPts val="0"/>
              </a:spcAft>
              <a:defRPr/>
            </a:pPr>
            <a:endParaRPr lang="en-US" altLang="zh-CN"/>
          </a:p>
          <a:p>
            <a:pPr fontAlgn="auto">
              <a:spcAft>
                <a:spcPts val="0"/>
              </a:spcAft>
              <a:defRPr/>
            </a:pPr>
            <a:r>
              <a:rPr lang="en-US" altLang="zh-CN"/>
              <a:t>p:</a:t>
            </a:r>
            <a:r>
              <a:rPr lang="zh-CN" altLang="en-US"/>
              <a:t>人都是要死的 </a:t>
            </a:r>
            <a:endParaRPr lang="zh-CN" altLang="en-US"/>
          </a:p>
          <a:p>
            <a:pPr fontAlgn="auto">
              <a:spcAft>
                <a:spcPts val="0"/>
              </a:spcAft>
              <a:defRPr/>
            </a:pPr>
            <a:r>
              <a:rPr lang="en-US" altLang="zh-CN"/>
              <a:t>q:</a:t>
            </a:r>
            <a:r>
              <a:rPr lang="zh-CN" altLang="en-US"/>
              <a:t>崔振超是人。</a:t>
            </a:r>
            <a:endParaRPr lang="en-US" altLang="zh-CN"/>
          </a:p>
          <a:p>
            <a:pPr fontAlgn="auto">
              <a:spcAft>
                <a:spcPts val="0"/>
              </a:spcAft>
              <a:defRPr/>
            </a:pPr>
            <a:r>
              <a:rPr lang="en-US" altLang="zh-CN"/>
              <a:t>s</a:t>
            </a:r>
            <a:r>
              <a:rPr lang="zh-CN" altLang="en-US"/>
              <a:t>：崔振超要死。</a:t>
            </a:r>
            <a:endParaRPr lang="zh-CN" altLang="en-US"/>
          </a:p>
        </p:txBody>
      </p:sp>
      <p:sp>
        <p:nvSpPr>
          <p:cNvPr id="45061"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75FE4AC-C0D8-487F-BE3B-F48C8BFE029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5062"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4506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DE6BD7E-B41B-416A-9E56-C0D5EA0521AB}"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188" y="54578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6261" name="Rectangle 4"/>
          <p:cNvSpPr>
            <a:spLocks noGrp="1" noChangeArrowheads="1"/>
          </p:cNvSpPr>
          <p:nvPr>
            <p:ph sz="half" idx="1"/>
          </p:nvPr>
        </p:nvSpPr>
        <p:spPr>
          <a:xfrm>
            <a:off x="539115" y="1412240"/>
            <a:ext cx="7543800" cy="4358640"/>
          </a:xfrm>
        </p:spPr>
        <p:txBody>
          <a:bodyPr>
            <a:normAutofit fontScale="82500" lnSpcReduction="20000"/>
          </a:bodyPr>
          <a:lstStyle/>
          <a:p>
            <a:pPr fontAlgn="auto">
              <a:spcAft>
                <a:spcPts val="0"/>
              </a:spcAft>
              <a:buFont typeface="Wingdings" panose="05000000000000000000" pitchFamily="2" charset="2"/>
              <a:buNone/>
              <a:defRPr/>
            </a:pPr>
            <a:r>
              <a:rPr lang="zh-CN" altLang="en-US" dirty="0">
                <a:solidFill>
                  <a:schemeClr val="accent6"/>
                </a:solidFill>
                <a:latin typeface="黑体" panose="02010609060101010101" pitchFamily="49" charset="-122"/>
                <a:ea typeface="黑体" panose="02010609060101010101" pitchFamily="49" charset="-122"/>
              </a:rPr>
              <a:t>语法与语义</a:t>
            </a:r>
            <a:endParaRPr lang="zh-CN" altLang="en-US" dirty="0">
              <a:solidFill>
                <a:schemeClr val="accent6"/>
              </a:solidFill>
              <a:latin typeface="黑体" panose="02010609060101010101" pitchFamily="49" charset="-122"/>
              <a:ea typeface="黑体" panose="020106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基本符号：谓词符号、变量符号、函数符号、 常量符号、括号和逗号</a:t>
            </a:r>
            <a:endParaRPr lang="zh-CN" altLang="en-US" sz="2000" dirty="0">
              <a:latin typeface="幼圆" panose="02010509060101010101" pitchFamily="49" charset="-122"/>
              <a:ea typeface="幼圆" panose="020105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谓词演算的解释：</a:t>
            </a:r>
            <a:endParaRPr lang="zh-CN" altLang="en-US" sz="2000"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谓词符号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对应关系，</a:t>
            </a:r>
            <a:endParaRPr lang="zh-CN" altLang="en-US"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常量符号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论域实体，</a:t>
            </a:r>
            <a:endParaRPr lang="zh-CN" altLang="en-US"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函数符号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对应函数；</a:t>
            </a:r>
            <a:endParaRPr lang="en-US" altLang="zh-CN" dirty="0">
              <a:latin typeface="幼圆" panose="02010509060101010101" pitchFamily="49" charset="-122"/>
              <a:ea typeface="幼圆" panose="02010509060101010101" pitchFamily="49" charset="-122"/>
            </a:endParaRPr>
          </a:p>
          <a:p>
            <a:pPr marL="447675" lvl="1" indent="-36068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原子公式：由若干谓词符号和项组成的谓词演算。原子公式是谓词演算基本积木块。项包括常量符号、变量符号、函数符号等。定义原子公式为真值或假值就表示了某种语义。</a:t>
            </a:r>
            <a:endParaRPr lang="zh-CN" altLang="en-US" sz="2000" dirty="0">
              <a:latin typeface="幼圆" panose="02010509060101010101" pitchFamily="49" charset="-122"/>
              <a:ea typeface="幼圆" panose="020105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无变量的原子公式取值确定，包含变量的原子公式取值不定。</a:t>
            </a:r>
            <a:endParaRPr lang="zh-CN" altLang="en-US" sz="2000" dirty="0">
              <a:latin typeface="幼圆" panose="02010509060101010101" pitchFamily="49" charset="-122"/>
              <a:ea typeface="幼圆" panose="02010509060101010101" pitchFamily="49" charset="-122"/>
            </a:endParaRPr>
          </a:p>
          <a:p>
            <a:pPr marL="914400" lvl="2" indent="-379730" fontAlgn="auto">
              <a:spcAft>
                <a:spcPts val="0"/>
              </a:spcAft>
              <a:buFontTx/>
              <a:buNone/>
              <a:defRPr/>
            </a:pPr>
            <a:endParaRPr lang="en-US" altLang="zh-CN" dirty="0">
              <a:latin typeface="华文新魏" panose="02010800040101010101" pitchFamily="2" charset="-122"/>
              <a:ea typeface="华文新魏" panose="02010800040101010101" pitchFamily="2" charset="-122"/>
            </a:endParaRPr>
          </a:p>
        </p:txBody>
      </p:sp>
      <p:sp>
        <p:nvSpPr>
          <p:cNvPr id="460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AD1474E-5E3F-4FC8-AEF1-82BDBDD2088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608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608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17EAD72-B063-4EAB-A94A-221013C5EB7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8648" y="47593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8307" name="Rectangle 2"/>
          <p:cNvSpPr>
            <a:spLocks noGrp="1" noChangeArrowheads="1"/>
          </p:cNvSpPr>
          <p:nvPr>
            <p:ph sz="half" idx="1"/>
          </p:nvPr>
        </p:nvSpPr>
        <p:spPr>
          <a:xfrm>
            <a:off x="539750" y="1196975"/>
            <a:ext cx="7848600" cy="5410200"/>
          </a:xfrm>
        </p:spPr>
        <p:txBody>
          <a:bodyPr/>
          <a:lstStyle/>
          <a:p>
            <a:pPr marL="457200" lvl="1" indent="-457200" fontAlgn="auto">
              <a:lnSpc>
                <a:spcPts val="2800"/>
              </a:lnSpc>
              <a:spcAft>
                <a:spcPts val="0"/>
              </a:spcAft>
              <a:buFontTx/>
              <a:buNone/>
              <a:defRPr/>
            </a:pPr>
            <a:r>
              <a:rPr lang="zh-CN" altLang="en-US" sz="2000" b="1" dirty="0">
                <a:solidFill>
                  <a:srgbClr val="FF0000"/>
                </a:solidFill>
                <a:latin typeface="幼圆" panose="02010509060101010101" pitchFamily="49" charset="-122"/>
                <a:ea typeface="幼圆" panose="02010509060101010101" pitchFamily="49" charset="-122"/>
              </a:rPr>
              <a:t>连词</a:t>
            </a:r>
            <a:endParaRPr lang="zh-CN" altLang="en-US" sz="2000" b="1" dirty="0">
              <a:solidFill>
                <a:srgbClr val="FF0000"/>
              </a:solidFill>
              <a:latin typeface="幼圆" panose="02010509060101010101" pitchFamily="49" charset="-122"/>
              <a:ea typeface="幼圆" panose="02010509060101010101" pitchFamily="49" charset="-122"/>
            </a:endParaRPr>
          </a:p>
          <a:p>
            <a:pPr marL="360680" lvl="1" indent="-360680" fontAlgn="auto">
              <a:lnSpc>
                <a:spcPts val="2800"/>
              </a:lnSpc>
              <a:spcAft>
                <a:spcPts val="0"/>
              </a:spcAft>
              <a:buFont typeface="Wingdings" panose="05000000000000000000" pitchFamily="2" charset="2"/>
              <a:buChar char="n"/>
              <a:defRPr/>
            </a:pPr>
            <a:r>
              <a:rPr lang="zh-CN" altLang="en-US" sz="2000" dirty="0">
                <a:solidFill>
                  <a:schemeClr val="accent2"/>
                </a:solidFill>
                <a:latin typeface="幼圆" panose="02010509060101010101" pitchFamily="49" charset="-122"/>
                <a:ea typeface="幼圆" panose="02010509060101010101" pitchFamily="49" charset="-122"/>
              </a:rPr>
              <a:t>与、合取</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conjunction)</a:t>
            </a:r>
            <a:r>
              <a:rPr lang="zh-CN" altLang="en-US" sz="2000" dirty="0">
                <a:latin typeface="幼圆" panose="02010509060101010101" pitchFamily="49" charset="-122"/>
                <a:ea typeface="幼圆" panose="02010509060101010101" pitchFamily="49" charset="-122"/>
              </a:rPr>
              <a:t>：用连词∧把几个公式连接起来而构成的公式。合取项是合取式的每个组成部分。</a:t>
            </a:r>
            <a:endParaRPr lang="zh-CN" altLang="en-US" sz="2000"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例：</a:t>
            </a:r>
            <a:r>
              <a:rPr lang="en-US" altLang="zh-CN" dirty="0">
                <a:latin typeface="幼圆" panose="02010509060101010101" pitchFamily="49" charset="-122"/>
                <a:ea typeface="幼圆" panose="02010509060101010101" pitchFamily="49" charset="-122"/>
              </a:rPr>
              <a:t>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MUSIC)∧LIKE(I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PAINTING)</a:t>
            </a:r>
            <a:endParaRPr lang="en-US" altLang="zh-CN"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（我喜爱音乐和绘画。）</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或、析取</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disjunction</a:t>
            </a:r>
            <a:r>
              <a:rPr lang="zh-CN" altLang="en-US" dirty="0">
                <a:latin typeface="幼圆" panose="02010509060101010101" pitchFamily="49" charset="-122"/>
                <a:ea typeface="幼圆" panose="02010509060101010101" pitchFamily="49" charset="-122"/>
              </a:rPr>
              <a:t>）：用连词∨把几个公式连接起来而构成的公式。析取项是析取式的每个组成部分</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例：</a:t>
            </a:r>
            <a:r>
              <a:rPr lang="en-US" altLang="zh-CN" dirty="0">
                <a:latin typeface="幼圆" panose="02010509060101010101" pitchFamily="49" charset="-122"/>
                <a:ea typeface="幼圆" panose="02010509060101010101" pitchFamily="49" charset="-122"/>
              </a:rPr>
              <a:t>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BASKETBALL)∨PLAYS(LILI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FOOTBALL) </a:t>
            </a:r>
            <a:r>
              <a:rPr lang="zh-CN" altLang="en-US" dirty="0">
                <a:latin typeface="幼圆" panose="02010509060101010101" pitchFamily="49" charset="-122"/>
                <a:ea typeface="幼圆" panose="02010509060101010101" pitchFamily="49" charset="-122"/>
              </a:rPr>
              <a:t>（李力打篮球或踢足球。）</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蕴涵</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Implication</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:“=&gt;”</a:t>
            </a:r>
            <a:r>
              <a:rPr lang="zh-CN" altLang="en-US" dirty="0">
                <a:latin typeface="幼圆" panose="02010509060101010101" pitchFamily="49" charset="-122"/>
                <a:ea typeface="幼圆" panose="02010509060101010101" pitchFamily="49" charset="-122"/>
              </a:rPr>
              <a:t>表示“如果</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那么”（</a:t>
            </a:r>
            <a:r>
              <a:rPr lang="en-US" altLang="zh-CN" dirty="0">
                <a:latin typeface="幼圆" panose="02010509060101010101" pitchFamily="49" charset="-122"/>
                <a:ea typeface="幼圆" panose="02010509060101010101" pitchFamily="49" charset="-122"/>
              </a:rPr>
              <a:t>IF—THEN</a:t>
            </a:r>
            <a:r>
              <a:rPr lang="zh-CN" altLang="en-US" dirty="0">
                <a:latin typeface="幼圆" panose="02010509060101010101" pitchFamily="49" charset="-122"/>
                <a:ea typeface="幼圆" panose="02010509060101010101" pitchFamily="49" charset="-122"/>
              </a:rPr>
              <a:t>）关系，其所构成的公式叫做蕴涵。</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defRPr/>
            </a:pPr>
            <a:r>
              <a:rPr lang="zh-CN" altLang="en-US" dirty="0">
                <a:solidFill>
                  <a:schemeClr val="accent2"/>
                </a:solidFill>
                <a:latin typeface="幼圆" panose="02010509060101010101" pitchFamily="49" charset="-122"/>
                <a:ea typeface="幼圆" panose="02010509060101010101" pitchFamily="49" charset="-122"/>
              </a:rPr>
              <a:t>非</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Not</a:t>
            </a:r>
            <a:r>
              <a:rPr lang="zh-CN" altLang="en-US" dirty="0">
                <a:latin typeface="幼圆" panose="02010509060101010101" pitchFamily="49" charset="-122"/>
                <a:ea typeface="幼圆" panose="02010509060101010101" pitchFamily="49" charset="-122"/>
              </a:rPr>
              <a:t>）表示否定，～、</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均可表示</a:t>
            </a:r>
            <a:endParaRPr lang="zh-CN" altLang="en-US" dirty="0">
              <a:latin typeface="幼圆" panose="02010509060101010101" pitchFamily="49" charset="-122"/>
              <a:ea typeface="幼圆" panose="02010509060101010101" pitchFamily="49" charset="-122"/>
            </a:endParaRPr>
          </a:p>
        </p:txBody>
      </p:sp>
      <p:sp>
        <p:nvSpPr>
          <p:cNvPr id="471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0208AAD-B11D-4B7B-B30D-4FBCFE61A9C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71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7110"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D5836E9-E7E0-4045-A319-7F0D12BBCEF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9433" y="48101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9331" name="Rectangle 1027"/>
          <p:cNvSpPr>
            <a:spLocks noGrp="1" noChangeArrowheads="1"/>
          </p:cNvSpPr>
          <p:nvPr>
            <p:ph idx="1"/>
          </p:nvPr>
        </p:nvSpPr>
        <p:spPr>
          <a:xfrm>
            <a:off x="454025" y="1196975"/>
            <a:ext cx="7543800" cy="2738438"/>
          </a:xfrm>
        </p:spPr>
        <p:txBody>
          <a:bodyPr>
            <a:normAutofit fontScale="92500" lnSpcReduction="20000"/>
          </a:bodyPr>
          <a:lstStyle/>
          <a:p>
            <a:pPr marL="0" indent="0" fontAlgn="auto">
              <a:lnSpc>
                <a:spcPct val="130000"/>
              </a:lnSpc>
              <a:spcBef>
                <a:spcPct val="0"/>
              </a:spcBef>
              <a:spcAft>
                <a:spcPts val="0"/>
              </a:spcAft>
              <a:buClr>
                <a:srgbClr val="00CCFF"/>
              </a:buClr>
              <a:buFontTx/>
              <a:buNone/>
              <a:defRPr/>
            </a:pPr>
            <a:r>
              <a:rPr lang="zh-CN" altLang="en-US" sz="2400" b="1" dirty="0">
                <a:solidFill>
                  <a:srgbClr val="FF0000"/>
                </a:solidFill>
                <a:latin typeface="幼圆" panose="02010509060101010101" pitchFamily="49" charset="-122"/>
                <a:ea typeface="幼圆" panose="02010509060101010101" pitchFamily="49" charset="-122"/>
              </a:rPr>
              <a:t>量词</a:t>
            </a:r>
            <a:endParaRPr lang="en-US" altLang="zh-CN" sz="2400" b="1" dirty="0">
              <a:solidFill>
                <a:srgbClr val="FF0000"/>
              </a:solidFill>
              <a:latin typeface="幼圆" panose="02010509060101010101" pitchFamily="49" charset="-122"/>
              <a:ea typeface="幼圆" panose="02010509060101010101" pitchFamily="49" charset="-122"/>
            </a:endParaRPr>
          </a:p>
          <a:p>
            <a:pPr marL="0" indent="0" fontAlgn="auto">
              <a:lnSpc>
                <a:spcPts val="3000"/>
              </a:lnSpc>
              <a:spcBef>
                <a:spcPct val="0"/>
              </a:spcBef>
              <a:spcAft>
                <a:spcPts val="0"/>
              </a:spcAft>
              <a:buClr>
                <a:srgbClr val="00CCFF"/>
              </a:buClr>
              <a:buFontTx/>
              <a:buNone/>
              <a:defRPr/>
            </a:pPr>
            <a:endParaRPr lang="en-US" altLang="zh-CN" sz="2400" dirty="0">
              <a:latin typeface="幼圆" panose="02010509060101010101" pitchFamily="49" charset="-122"/>
              <a:ea typeface="幼圆" panose="02010509060101010101" pitchFamily="49" charset="-122"/>
            </a:endParaRPr>
          </a:p>
          <a:p>
            <a:pPr fontAlgn="auto">
              <a:lnSpc>
                <a:spcPts val="3000"/>
              </a:lnSpc>
              <a:spcBef>
                <a:spcPct val="0"/>
              </a:spcBef>
              <a:spcAft>
                <a:spcPts val="0"/>
              </a:spcAft>
              <a:buClr>
                <a:srgbClr val="00CCFF"/>
              </a:buClr>
              <a:buFont typeface="Wingdings" panose="05000000000000000000" pitchFamily="2" charset="2"/>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若一个原子公式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），对于所有可能变量 </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都具有</a:t>
            </a:r>
            <a:r>
              <a:rPr lang="en-US" altLang="zh-CN" sz="2400" dirty="0">
                <a:latin typeface="幼圆" panose="02010509060101010101" pitchFamily="49" charset="-122"/>
                <a:ea typeface="幼圆" panose="02010509060101010101" pitchFamily="49" charset="-122"/>
              </a:rPr>
              <a:t>T</a:t>
            </a:r>
            <a:r>
              <a:rPr lang="zh-CN" altLang="en-US" sz="2400" dirty="0">
                <a:latin typeface="幼圆" panose="02010509060101010101" pitchFamily="49" charset="-122"/>
                <a:ea typeface="幼圆" panose="02010509060101010101" pitchFamily="49" charset="-122"/>
              </a:rPr>
              <a:t>值，</a:t>
            </a:r>
            <a:r>
              <a:rPr lang="zh-CN" altLang="en-US" sz="2400" dirty="0">
                <a:latin typeface="幼圆" panose="02010509060101010101" pitchFamily="49" charset="-122"/>
                <a:ea typeface="幼圆" panose="02010509060101010101" pitchFamily="49" charset="-122"/>
                <a:sym typeface="Symbol" panose="05050102010706020507" pitchFamily="18" charset="2"/>
              </a:rPr>
              <a:t>则用</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P</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）表示</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例如</a:t>
            </a:r>
            <a:r>
              <a:rPr lang="en-US" altLang="zh-CN"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sym typeface="Symbol" panose="05050102010706020507" pitchFamily="18" charset="2"/>
              </a:rPr>
              <a:t>所有的机器人都是灰色的</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 </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 ROBOT(x) =&gt; COLOR(</a:t>
            </a:r>
            <a:r>
              <a:rPr lang="en-US" altLang="zh-CN" sz="2400" dirty="0" err="1">
                <a:latin typeface="幼圆" panose="02010509060101010101" pitchFamily="49" charset="-122"/>
                <a:ea typeface="幼圆" panose="02010509060101010101" pitchFamily="49" charset="-122"/>
                <a:sym typeface="Symbol" panose="05050102010706020507" pitchFamily="18" charset="2"/>
              </a:rPr>
              <a:t>x,GRAY</a:t>
            </a:r>
            <a:r>
              <a:rPr lang="en-US" altLang="zh-CN" sz="2400" dirty="0">
                <a:latin typeface="幼圆" panose="02010509060101010101" pitchFamily="49" charset="-122"/>
                <a:ea typeface="幼圆" panose="02010509060101010101" pitchFamily="49" charset="-122"/>
                <a:sym typeface="Symbol" panose="05050102010706020507" pitchFamily="18" charset="2"/>
              </a:rPr>
              <a:t>) ]</a:t>
            </a:r>
            <a:endParaRPr lang="en-US" altLang="zh-CN" sz="2400" dirty="0">
              <a:latin typeface="幼圆" panose="02010509060101010101" pitchFamily="49" charset="-122"/>
              <a:ea typeface="幼圆" panose="02010509060101010101" pitchFamily="49" charset="-122"/>
              <a:sym typeface="Symbol" panose="05050102010706020507" pitchFamily="18" charset="2"/>
            </a:endParaRPr>
          </a:p>
        </p:txBody>
      </p:sp>
      <p:sp>
        <p:nvSpPr>
          <p:cNvPr id="481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E4494D-FC33-4F18-A4B1-245F857E54B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81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81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1508ADE-350E-433C-83BB-FE57A2DB55C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48135" name="Rectangle 1041"/>
          <p:cNvSpPr>
            <a:spLocks noChangeArrowheads="1"/>
          </p:cNvSpPr>
          <p:nvPr/>
        </p:nvSpPr>
        <p:spPr bwMode="auto">
          <a:xfrm>
            <a:off x="539750" y="4000500"/>
            <a:ext cx="5762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存在量词</a:t>
            </a:r>
            <a:r>
              <a:rPr kumimoji="1" lang="zh-CN" altLang="en-US" sz="2400">
                <a:solidFill>
                  <a:srgbClr val="333300"/>
                </a:solidFill>
                <a:latin typeface="幼圆" panose="02010509060101010101" pitchFamily="49" charset="-122"/>
                <a:ea typeface="幼圆" panose="02010509060101010101" pitchFamily="49" charset="-122"/>
              </a:rPr>
              <a:t>（</a:t>
            </a:r>
            <a:r>
              <a:rPr kumimoji="1" lang="en-US" altLang="zh-CN" sz="2400">
                <a:solidFill>
                  <a:srgbClr val="333300"/>
                </a:solidFill>
                <a:latin typeface="幼圆" panose="02010509060101010101" pitchFamily="49" charset="-122"/>
                <a:ea typeface="幼圆" panose="02010509060101010101" pitchFamily="49" charset="-122"/>
              </a:rPr>
              <a:t>Existential Quantifier</a:t>
            </a:r>
            <a:r>
              <a:rPr kumimoji="1" lang="zh-CN" altLang="en-US" sz="2400">
                <a:solidFill>
                  <a:srgbClr val="333300"/>
                </a:solidFill>
                <a:latin typeface="幼圆" panose="02010509060101010101" pitchFamily="49" charset="-122"/>
                <a:ea typeface="幼圆" panose="02010509060101010101" pitchFamily="49" charset="-122"/>
              </a:rPr>
              <a:t>）</a:t>
            </a:r>
            <a:endParaRPr kumimoji="1" lang="zh-CN" altLang="en-US" sz="2400">
              <a:solidFill>
                <a:srgbClr val="333300"/>
              </a:solidFill>
              <a:latin typeface="幼圆" panose="02010509060101010101" pitchFamily="49" charset="-122"/>
              <a:ea typeface="幼圆" panose="02010509060101010101" pitchFamily="49" charset="-122"/>
            </a:endParaRPr>
          </a:p>
        </p:txBody>
      </p:sp>
      <p:sp>
        <p:nvSpPr>
          <p:cNvPr id="48136" name="Rectangle 1042"/>
          <p:cNvSpPr>
            <a:spLocks noChangeArrowheads="1"/>
          </p:cNvSpPr>
          <p:nvPr/>
        </p:nvSpPr>
        <p:spPr bwMode="auto">
          <a:xfrm>
            <a:off x="655638" y="4437063"/>
            <a:ext cx="74676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30000"/>
              </a:lnSpc>
              <a:spcBef>
                <a:spcPct val="50000"/>
              </a:spcBef>
              <a:buClrTx/>
              <a:buFontTx/>
              <a:buNone/>
            </a:pPr>
            <a:r>
              <a:rPr kumimoji="1" lang="en-US" altLang="zh-CN" sz="2400" b="1">
                <a:latin typeface="Times New Roman" panose="02020603050405020304" pitchFamily="18" charset="0"/>
              </a:rPr>
              <a:t>    </a:t>
            </a:r>
            <a:r>
              <a:rPr kumimoji="1" lang="zh-CN" altLang="en-US" sz="2400">
                <a:latin typeface="幼圆" panose="02010509060101010101" pitchFamily="49" charset="-122"/>
                <a:ea typeface="幼圆" panose="02010509060101010101" pitchFamily="49" charset="-122"/>
              </a:rPr>
              <a:t>若一个原子公式</a:t>
            </a:r>
            <a:r>
              <a:rPr kumimoji="1" lang="en-US" altLang="zh-CN" sz="2400">
                <a:latin typeface="幼圆" panose="02010509060101010101" pitchFamily="49" charset="-122"/>
                <a:ea typeface="幼圆" panose="02010509060101010101" pitchFamily="49" charset="-122"/>
              </a:rPr>
              <a:t>P</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），至少有一个变元</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，可使</a:t>
            </a:r>
            <a:r>
              <a:rPr kumimoji="1" lang="en-US" altLang="zh-CN" sz="2400">
                <a:latin typeface="幼圆" panose="02010509060101010101" pitchFamily="49" charset="-122"/>
                <a:ea typeface="幼圆" panose="02010509060101010101" pitchFamily="49" charset="-122"/>
              </a:rPr>
              <a:t>P  </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）为</a:t>
            </a:r>
            <a:r>
              <a:rPr kumimoji="1" lang="en-US" altLang="zh-CN" sz="2400">
                <a:latin typeface="幼圆" panose="02010509060101010101" pitchFamily="49" charset="-122"/>
                <a:ea typeface="幼圆" panose="02010509060101010101" pitchFamily="49" charset="-122"/>
              </a:rPr>
              <a:t>T</a:t>
            </a:r>
            <a:r>
              <a:rPr kumimoji="1" lang="zh-CN" altLang="en-US" sz="2400">
                <a:latin typeface="幼圆" panose="02010509060101010101" pitchFamily="49" charset="-122"/>
                <a:ea typeface="幼圆" panose="02010509060101010101" pitchFamily="49" charset="-122"/>
              </a:rPr>
              <a:t>值，</a:t>
            </a:r>
            <a:r>
              <a:rPr kumimoji="1" lang="zh-CN" altLang="en-US" sz="2400">
                <a:latin typeface="幼圆" panose="02010509060101010101" pitchFamily="49" charset="-122"/>
                <a:ea typeface="幼圆" panose="02010509060101010101" pitchFamily="49" charset="-122"/>
                <a:sym typeface="Symbol" panose="05050102010706020507" pitchFamily="18" charset="2"/>
              </a:rPr>
              <a:t>则用（ </a:t>
            </a:r>
            <a:r>
              <a:rPr kumimoji="1" lang="zh-CN" altLang="en-US" sz="2400">
                <a:solidFill>
                  <a:schemeClr val="bg1"/>
                </a:solidFill>
                <a:latin typeface="幼圆" panose="02010509060101010101" pitchFamily="49" charset="-122"/>
                <a:ea typeface="幼圆" panose="02010509060101010101" pitchFamily="49" charset="-122"/>
                <a:sym typeface="Symbol" panose="05050102010706020507" pitchFamily="18" charset="2"/>
              </a:rPr>
              <a:t> </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P</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）表示。</a:t>
            </a:r>
            <a:endParaRPr kumimoji="1" lang="zh-CN" altLang="en-US" sz="2400">
              <a:latin typeface="幼圆" panose="02010509060101010101" pitchFamily="49" charset="-122"/>
              <a:ea typeface="幼圆" panose="02010509060101010101" pitchFamily="49" charset="-122"/>
              <a:sym typeface="Symbol" panose="05050102010706020507" pitchFamily="18" charset="2"/>
            </a:endParaRPr>
          </a:p>
          <a:p>
            <a:pPr eaLnBrk="1" hangingPunct="1">
              <a:lnSpc>
                <a:spcPct val="130000"/>
              </a:lnSpc>
              <a:spcBef>
                <a:spcPct val="50000"/>
              </a:spcBef>
              <a:buClrTx/>
              <a:buFontTx/>
              <a:buNone/>
            </a:pPr>
            <a:r>
              <a:rPr kumimoji="1" lang="zh-CN" altLang="en-US" sz="2400">
                <a:latin typeface="幼圆" panose="02010509060101010101" pitchFamily="49" charset="-122"/>
                <a:ea typeface="幼圆" panose="02010509060101010101" pitchFamily="49" charset="-122"/>
                <a:sym typeface="Symbol" panose="05050102010706020507" pitchFamily="18" charset="2"/>
              </a:rPr>
              <a:t>      例：</a:t>
            </a:r>
            <a:r>
              <a:rPr kumimoji="1" lang="en-US" altLang="zh-CN" sz="2400">
                <a:latin typeface="幼圆" panose="02010509060101010101" pitchFamily="49" charset="-122"/>
                <a:ea typeface="幼圆" panose="02010509060101010101" pitchFamily="49" charset="-122"/>
                <a:sym typeface="Symbol" panose="05050102010706020507" pitchFamily="18" charset="2"/>
              </a:rPr>
              <a:t>(x)INROOM(x,r1)</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1</a:t>
            </a:r>
            <a:r>
              <a:rPr kumimoji="1" lang="zh-CN" altLang="en-US" sz="2400">
                <a:latin typeface="幼圆" panose="02010509060101010101" pitchFamily="49" charset="-122"/>
                <a:ea typeface="幼圆" panose="02010509060101010101" pitchFamily="49" charset="-122"/>
                <a:sym typeface="Symbol" panose="05050102010706020507" pitchFamily="18" charset="2"/>
              </a:rPr>
              <a:t>号房间内有个物体）</a:t>
            </a:r>
            <a:endParaRPr kumimoji="1"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48137" name="Rectangle 1041"/>
          <p:cNvSpPr>
            <a:spLocks noChangeArrowheads="1"/>
          </p:cNvSpPr>
          <p:nvPr/>
        </p:nvSpPr>
        <p:spPr bwMode="auto">
          <a:xfrm>
            <a:off x="511175" y="1700213"/>
            <a:ext cx="54546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全称量词</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Universal Quantifier</a:t>
            </a:r>
            <a:r>
              <a:rPr lang="zh-CN" altLang="en-US" sz="2400">
                <a:latin typeface="幼圆" panose="02010509060101010101" pitchFamily="49" charset="-122"/>
                <a:ea typeface="幼圆" panose="02010509060101010101" pitchFamily="49" charset="-122"/>
              </a:rPr>
              <a:t>）</a:t>
            </a:r>
            <a:endParaRPr kumimoji="1" lang="zh-CN" altLang="en-US" sz="2400">
              <a:solidFill>
                <a:srgbClr val="333300"/>
              </a:solidFill>
              <a:latin typeface="幼圆" panose="02010509060101010101" pitchFamily="49" charset="-122"/>
              <a:ea typeface="幼圆" panose="02010509060101010101" pitchFamily="49" charset="-122"/>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04178"/>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0355" name="Rectangle 2"/>
          <p:cNvSpPr>
            <a:spLocks noGrp="1" noChangeArrowheads="1"/>
          </p:cNvSpPr>
          <p:nvPr>
            <p:ph sz="half" idx="1"/>
          </p:nvPr>
        </p:nvSpPr>
        <p:spPr>
          <a:xfrm>
            <a:off x="394970" y="1340485"/>
            <a:ext cx="7620000" cy="4636135"/>
          </a:xfrm>
        </p:spPr>
        <p:txBody>
          <a:bodyPr>
            <a:normAutofit lnSpcReduction="20000"/>
          </a:bodyPr>
          <a:lstStyle/>
          <a:p>
            <a:pPr fontAlgn="auto">
              <a:spcAft>
                <a:spcPts val="0"/>
              </a:spcAft>
              <a:buFont typeface="Wingdings" panose="05000000000000000000" pitchFamily="2" charset="2"/>
              <a:buNone/>
              <a:defRPr/>
            </a:pPr>
            <a:r>
              <a:rPr lang="zh-CN" altLang="en-US" b="1" dirty="0">
                <a:solidFill>
                  <a:srgbClr val="FF0000"/>
                </a:solidFill>
                <a:latin typeface="幼圆" panose="02010509060101010101" pitchFamily="49" charset="-122"/>
                <a:ea typeface="幼圆" panose="02010509060101010101" pitchFamily="49" charset="-122"/>
              </a:rPr>
              <a:t>谓词公式</a:t>
            </a:r>
            <a:endParaRPr lang="zh-CN" altLang="en-US" b="1" dirty="0">
              <a:solidFill>
                <a:srgbClr val="FF0000"/>
              </a:solidFill>
              <a:latin typeface="幼圆" panose="02010509060101010101" pitchFamily="49" charset="-122"/>
              <a:ea typeface="幼圆" panose="02010509060101010101" pitchFamily="49" charset="-122"/>
            </a:endParaRPr>
          </a:p>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原子公式的的定义：</a:t>
            </a:r>
            <a:endParaRPr lang="zh-CN" altLang="en-US" dirty="0">
              <a:latin typeface="幼圆" panose="02010509060101010101" pitchFamily="49" charset="-122"/>
              <a:ea typeface="幼圆" panose="02010509060101010101" pitchFamily="49" charset="-122"/>
            </a:endParaRPr>
          </a:p>
          <a:p>
            <a:pPr marL="87630" lvl="2" indent="0" fontAlgn="auto">
              <a:lnSpc>
                <a:spcPts val="38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用</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表示一个</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元谓词公式，其中</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为客体变量或变元。通常把</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叫做谓词演算的</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，或</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谓词公式</a:t>
            </a:r>
            <a:endParaRPr lang="zh-CN" altLang="en-US" dirty="0">
              <a:latin typeface="Times New Roman" panose="02020603050405020304" pitchFamily="18" charset="0"/>
              <a:ea typeface="幼圆" panose="02010509060101010101" pitchFamily="49" charset="-122"/>
              <a:cs typeface="Times New Roman" panose="02020603050405020304" pitchFamily="18" charset="0"/>
            </a:endParaRPr>
          </a:p>
          <a:p>
            <a:pPr marL="87630" lvl="2" indent="0" fontAlgn="auto">
              <a:lnSpc>
                <a:spcPts val="3800"/>
              </a:lnSpc>
              <a:spcAft>
                <a:spcPts val="0"/>
              </a:spcAft>
              <a:buFontTx/>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可以用连词把原子谓词公式组成复合谓词公式，并把它叫做</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49156" name="日期占位符 1"/>
          <p:cNvSpPr>
            <a:spLocks noGrp="1"/>
          </p:cNvSpPr>
          <p:nvPr>
            <p:ph type="dt" sz="quarter" idx="10"/>
          </p:nvPr>
        </p:nvSpPr>
        <p:spPr bwMode="auto">
          <a:xfrm>
            <a:off x="572389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7221DFC-12CD-419D-85E1-9954B192F273}"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9157" name="页脚占位符 2"/>
          <p:cNvSpPr>
            <a:spLocks noGrp="1"/>
          </p:cNvSpPr>
          <p:nvPr>
            <p:ph type="ftr" sz="quarter" idx="11"/>
          </p:nvPr>
        </p:nvSpPr>
        <p:spPr bwMode="auto">
          <a:xfrm>
            <a:off x="53911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9158" name="灯片编号占位符 6"/>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5C66E01-5665-4632-9511-5AC55C4E6CC6}"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7593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0723" name="Rectangle 2"/>
          <p:cNvSpPr>
            <a:spLocks noGrp="1" noChangeArrowheads="1"/>
          </p:cNvSpPr>
          <p:nvPr>
            <p:ph sz="half" idx="1"/>
          </p:nvPr>
        </p:nvSpPr>
        <p:spPr>
          <a:xfrm>
            <a:off x="323850" y="1429385"/>
            <a:ext cx="8633460" cy="4735830"/>
          </a:xfrm>
        </p:spPr>
        <p:txBody>
          <a:bodyPr>
            <a:normAutofit lnSpcReduction="10000"/>
          </a:bodyPr>
          <a:lstStyle/>
          <a:p>
            <a:pPr marL="0" indent="0" fontAlgn="auto">
              <a:spcAft>
                <a:spcPts val="0"/>
              </a:spcAft>
              <a:buNone/>
              <a:defRPr/>
            </a:pPr>
            <a:r>
              <a:rPr lang="zh-CN" altLang="en-US">
                <a:latin typeface="幼圆" panose="02010509060101010101" pitchFamily="49" charset="-122"/>
                <a:ea typeface="幼圆" panose="02010509060101010101" pitchFamily="49" charset="-122"/>
              </a:rPr>
              <a:t>合式公式（</a:t>
            </a:r>
            <a:r>
              <a:rPr lang="en-US" altLang="zh-CN">
                <a:latin typeface="幼圆" panose="02010509060101010101" pitchFamily="49" charset="-122"/>
                <a:ea typeface="幼圆" panose="02010509060101010101" pitchFamily="49" charset="-122"/>
              </a:rPr>
              <a:t>WFF</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well-formed formulas</a:t>
            </a:r>
            <a:r>
              <a:rPr lang="zh-CN" altLang="en-US">
                <a:latin typeface="幼圆" panose="02010509060101010101" pitchFamily="49" charset="-122"/>
                <a:ea typeface="幼圆" panose="02010509060101010101" pitchFamily="49" charset="-122"/>
              </a:rPr>
              <a:t>）</a:t>
            </a:r>
            <a:endParaRPr lang="zh-CN" altLang="en-US">
              <a:latin typeface="幼圆" panose="02010509060101010101" pitchFamily="49" charset="-122"/>
              <a:ea typeface="幼圆" panose="02010509060101010101" pitchFamily="49" charset="-122"/>
            </a:endParaRPr>
          </a:p>
          <a:p>
            <a:pPr lvl="1" fontAlgn="auto">
              <a:spcAft>
                <a:spcPts val="0"/>
              </a:spcAft>
              <a:defRPr/>
            </a:pPr>
            <a:r>
              <a:rPr lang="zh-CN" altLang="en-US">
                <a:latin typeface="幼圆" panose="02010509060101010101" pitchFamily="49" charset="-122"/>
                <a:ea typeface="幼圆" panose="02010509060101010101" pitchFamily="49" charset="-122"/>
              </a:rPr>
              <a:t>合式公式的递归定义</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原子谓词公式是合式公式。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(2)</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为合适公式，则～</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也是一个合式公式。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(3)</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都是合式公式，则</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也都是合式公式。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是合式公式，</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中的自由变元，则</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都是合式公式。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(5)</a:t>
            </a:r>
            <a:r>
              <a:rPr lang="zh-CN" altLang="en-US">
                <a:latin typeface="幼圆" panose="02010509060101010101" pitchFamily="49" charset="-122"/>
                <a:ea typeface="幼圆" panose="02010509060101010101" pitchFamily="49" charset="-122"/>
              </a:rPr>
              <a:t>只有按上述规则</a:t>
            </a: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至</a:t>
            </a: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求得的那些公式，才是合式公式。</a:t>
            </a:r>
            <a:endParaRPr lang="zh-CN" altLang="en-US">
              <a:latin typeface="幼圆" panose="02010509060101010101" pitchFamily="49" charset="-122"/>
              <a:ea typeface="幼圆" panose="02010509060101010101" pitchFamily="49" charset="-122"/>
            </a:endParaRPr>
          </a:p>
          <a:p>
            <a:pPr lvl="1" fontAlgn="auto">
              <a:spcAft>
                <a:spcPts val="0"/>
              </a:spcAft>
              <a:buFontTx/>
              <a:buNone/>
              <a:defRPr/>
            </a:pPr>
            <a:r>
              <a:rPr lang="zh-CN" altLang="en-US">
                <a:solidFill>
                  <a:schemeClr val="accent2"/>
                </a:solidFill>
                <a:latin typeface="幼圆" panose="02010509060101010101" pitchFamily="49" charset="-122"/>
                <a:ea typeface="幼圆" panose="02010509060101010101" pitchFamily="49" charset="-122"/>
              </a:rPr>
              <a:t>例题：</a:t>
            </a:r>
            <a:r>
              <a:rPr lang="zh-CN" altLang="en-US">
                <a:latin typeface="幼圆" panose="02010509060101010101" pitchFamily="49" charset="-122"/>
                <a:ea typeface="幼圆" panose="02010509060101010101" pitchFamily="49" charset="-122"/>
              </a:rPr>
              <a:t>试把下列命题表示为谓词公式：任何整数，或者为整数或者为负数。</a:t>
            </a:r>
            <a:endParaRPr lang="zh-CN" altLang="en-US">
              <a:latin typeface="幼圆" panose="02010509060101010101" pitchFamily="49" charset="-122"/>
              <a:ea typeface="幼圆" panose="02010509060101010101" pitchFamily="49" charset="-122"/>
            </a:endParaRPr>
          </a:p>
        </p:txBody>
      </p:sp>
      <p:sp>
        <p:nvSpPr>
          <p:cNvPr id="50180" name="日期占位符 1"/>
          <p:cNvSpPr>
            <a:spLocks noGrp="1"/>
          </p:cNvSpPr>
          <p:nvPr>
            <p:ph type="dt" sz="quarter" idx="10"/>
          </p:nvPr>
        </p:nvSpPr>
        <p:spPr bwMode="auto">
          <a:xfrm>
            <a:off x="5723890" y="616902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1ACB1E0-536F-4E0F-B585-2245292BFF1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0181" name="页脚占位符 2"/>
          <p:cNvSpPr>
            <a:spLocks noGrp="1"/>
          </p:cNvSpPr>
          <p:nvPr>
            <p:ph type="ftr" sz="quarter" idx="11"/>
          </p:nvPr>
        </p:nvSpPr>
        <p:spPr bwMode="auto">
          <a:xfrm>
            <a:off x="61150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0182" name="灯片编号占位符 6"/>
          <p:cNvSpPr>
            <a:spLocks noGrp="1"/>
          </p:cNvSpPr>
          <p:nvPr>
            <p:ph type="sldNum" sz="quarter" idx="12"/>
          </p:nvPr>
        </p:nvSpPr>
        <p:spPr bwMode="auto">
          <a:xfrm>
            <a:off x="7883843" y="609282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3E801F5-7739-4916-AF77-70CDDE4CE0A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538798" y="485458"/>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2403" name="Rectangle 1027"/>
          <p:cNvSpPr>
            <a:spLocks noGrp="1" noChangeArrowheads="1"/>
          </p:cNvSpPr>
          <p:nvPr>
            <p:ph idx="1"/>
          </p:nvPr>
        </p:nvSpPr>
        <p:spPr>
          <a:xfrm>
            <a:off x="513080" y="1412240"/>
            <a:ext cx="8305800" cy="5181600"/>
          </a:xfrm>
        </p:spPr>
        <p:txBody>
          <a:bodyPr/>
          <a:lstStyle/>
          <a:p>
            <a:pPr marL="0" indent="0" fontAlgn="auto">
              <a:lnSpc>
                <a:spcPts val="3800"/>
              </a:lnSpc>
              <a:spcAft>
                <a:spcPts val="0"/>
              </a:spcAft>
              <a:buFontTx/>
              <a:buNone/>
              <a:defRPr/>
            </a:pPr>
            <a:r>
              <a:rPr lang="zh-CN" altLang="en-US" sz="2800" dirty="0">
                <a:latin typeface="幼圆" panose="02010509060101010101" pitchFamily="49" charset="-122"/>
                <a:ea typeface="幼圆" panose="02010509060101010101" pitchFamily="49" charset="-122"/>
              </a:rPr>
              <a:t>合式公式的性质</a:t>
            </a:r>
            <a:endParaRPr lang="en-US" altLang="zh-CN" sz="2800" dirty="0">
              <a:latin typeface="幼圆" panose="02010509060101010101" pitchFamily="49" charset="-122"/>
              <a:ea typeface="幼圆" panose="02010509060101010101" pitchFamily="49" charset="-122"/>
            </a:endParaRP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合式公式的真值表</a:t>
            </a:r>
            <a:endParaRPr lang="zh-CN" altLang="en-US" sz="2400" dirty="0">
              <a:latin typeface="幼圆" panose="02010509060101010101" pitchFamily="49" charset="-122"/>
              <a:ea typeface="幼圆" panose="02010509060101010101" pitchFamily="49" charset="-122"/>
            </a:endParaRPr>
          </a:p>
          <a:p>
            <a:pPr lvl="1" fontAlgn="auto">
              <a:lnSpc>
                <a:spcPct val="90000"/>
              </a:lnSpc>
              <a:spcAft>
                <a:spcPts val="0"/>
              </a:spcAft>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buFontTx/>
              <a:buNone/>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buFontTx/>
              <a:buNone/>
              <a:defRPr/>
            </a:pPr>
            <a:endParaRPr lang="zh-CN" altLang="en-US" dirty="0">
              <a:latin typeface="华文新魏" panose="02010800040101010101" pitchFamily="2" charset="-122"/>
              <a:ea typeface="华文新魏" panose="02010800040101010101" pitchFamily="2" charset="-122"/>
            </a:endParaRPr>
          </a:p>
          <a:p>
            <a:pPr marL="457200" lvl="1" indent="0" fontAlgn="auto">
              <a:lnSpc>
                <a:spcPct val="90000"/>
              </a:lnSpc>
              <a:spcAft>
                <a:spcPts val="0"/>
              </a:spcAft>
              <a:buFontTx/>
              <a:buNone/>
              <a:defRPr/>
            </a:pPr>
            <a:endParaRPr lang="en-US" altLang="zh-CN" dirty="0">
              <a:latin typeface="华文新魏" panose="02010800040101010101" pitchFamily="2" charset="-122"/>
              <a:ea typeface="华文新魏" panose="02010800040101010101" pitchFamily="2" charset="-122"/>
            </a:endParaRPr>
          </a:p>
          <a:p>
            <a:pPr marL="342900" lvl="1" indent="-342900" fontAlgn="auto">
              <a:lnSpc>
                <a:spcPts val="35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等价（</a:t>
            </a:r>
            <a:r>
              <a:rPr lang="en-US" altLang="zh-CN" sz="2400" dirty="0">
                <a:latin typeface="幼圆" panose="02010509060101010101" pitchFamily="49" charset="-122"/>
                <a:ea typeface="幼圆" panose="02010509060101010101" pitchFamily="49" charset="-122"/>
              </a:rPr>
              <a:t>Equivalence)</a:t>
            </a:r>
            <a:endParaRPr lang="en-US" altLang="zh-CN" sz="2400" dirty="0">
              <a:latin typeface="幼圆" panose="02010509060101010101" pitchFamily="49" charset="-122"/>
              <a:ea typeface="幼圆" panose="02010509060101010101" pitchFamily="49" charset="-122"/>
            </a:endParaRPr>
          </a:p>
          <a:p>
            <a:pPr marL="0" lvl="1" indent="0" fontAlgn="auto">
              <a:lnSpc>
                <a:spcPts val="3500"/>
              </a:lnSpc>
              <a:spcAft>
                <a:spcPts val="0"/>
              </a:spcAft>
              <a:buClr>
                <a:schemeClr val="accent6"/>
              </a:buClr>
              <a:buFontTx/>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如果两个合式公式，无论如何解释，其真值表都是相同的，那么我们就称此两合式公式是等价的。</a:t>
            </a:r>
            <a:endParaRPr lang="zh-CN" altLang="en-US" sz="2400" dirty="0">
              <a:latin typeface="幼圆" panose="02010509060101010101" pitchFamily="49" charset="-122"/>
              <a:ea typeface="幼圆" panose="02010509060101010101" pitchFamily="49" charset="-122"/>
            </a:endParaRPr>
          </a:p>
        </p:txBody>
      </p:sp>
      <p:sp>
        <p:nvSpPr>
          <p:cNvPr id="512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0A8DE3-4F09-4083-A5EA-A28675FD32D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120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12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C3E67C-C5F4-43B4-913F-98E73EE539F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51207" name="Text Box 1035"/>
          <p:cNvSpPr txBox="1">
            <a:spLocks noChangeArrowheads="1"/>
          </p:cNvSpPr>
          <p:nvPr/>
        </p:nvSpPr>
        <p:spPr bwMode="auto">
          <a:xfrm>
            <a:off x="795338" y="3740150"/>
            <a:ext cx="802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F	          T	          F	         F                 F</a:t>
            </a:r>
            <a:endParaRPr kumimoji="1" lang="en-US" altLang="zh-CN" sz="2400">
              <a:latin typeface="Times New Roman" panose="02020603050405020304" pitchFamily="18" charset="0"/>
            </a:endParaRPr>
          </a:p>
        </p:txBody>
      </p:sp>
      <p:grpSp>
        <p:nvGrpSpPr>
          <p:cNvPr id="51208" name="Group 1037"/>
          <p:cNvGrpSpPr/>
          <p:nvPr/>
        </p:nvGrpSpPr>
        <p:grpSpPr bwMode="auto">
          <a:xfrm>
            <a:off x="468313" y="2438400"/>
            <a:ext cx="8443912" cy="2133600"/>
            <a:chOff x="96" y="1152"/>
            <a:chExt cx="5616" cy="1344"/>
          </a:xfrm>
        </p:grpSpPr>
        <p:sp>
          <p:nvSpPr>
            <p:cNvPr id="51209" name="Line 1029"/>
            <p:cNvSpPr>
              <a:spLocks noChangeShapeType="1"/>
            </p:cNvSpPr>
            <p:nvPr/>
          </p:nvSpPr>
          <p:spPr bwMode="auto">
            <a:xfrm>
              <a:off x="96" y="1152"/>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Line 1030"/>
            <p:cNvSpPr>
              <a:spLocks noChangeShapeType="1"/>
            </p:cNvSpPr>
            <p:nvPr/>
          </p:nvSpPr>
          <p:spPr bwMode="auto">
            <a:xfrm>
              <a:off x="96" y="1440"/>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1" name="Line 1031"/>
            <p:cNvSpPr>
              <a:spLocks noChangeShapeType="1"/>
            </p:cNvSpPr>
            <p:nvPr/>
          </p:nvSpPr>
          <p:spPr bwMode="auto">
            <a:xfrm>
              <a:off x="96" y="2496"/>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Text Box 1032"/>
            <p:cNvSpPr txBox="1">
              <a:spLocks noChangeArrowheads="1"/>
            </p:cNvSpPr>
            <p:nvPr/>
          </p:nvSpPr>
          <p:spPr bwMode="auto">
            <a:xfrm>
              <a:off x="334" y="1174"/>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P             Q             P∨Q             P ∧ Q            P</a:t>
              </a:r>
              <a:r>
                <a:rPr kumimoji="1" lang="en-US" altLang="zh-CN" sz="2400">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Q            </a:t>
              </a:r>
              <a:r>
                <a:rPr kumimoji="1" lang="zh-CN" altLang="en-US" sz="2400">
                  <a:latin typeface="Times New Roman" panose="02020603050405020304" pitchFamily="18" charset="0"/>
                </a:rPr>
                <a:t>～</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P</a:t>
              </a:r>
              <a:endParaRPr kumimoji="1" lang="en-US" altLang="zh-CN" sz="2400" b="1">
                <a:latin typeface="Times New Roman" panose="02020603050405020304" pitchFamily="18" charset="0"/>
              </a:endParaRPr>
            </a:p>
          </p:txBody>
        </p:sp>
        <p:sp>
          <p:nvSpPr>
            <p:cNvPr id="51213" name="Text Box 1033"/>
            <p:cNvSpPr txBox="1">
              <a:spLocks noChangeArrowheads="1"/>
            </p:cNvSpPr>
            <p:nvPr/>
          </p:nvSpPr>
          <p:spPr bwMode="auto">
            <a:xfrm>
              <a:off x="343" y="1466"/>
              <a:ext cx="5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T	          T	          T	         T                 F</a:t>
              </a:r>
              <a:endParaRPr kumimoji="1" lang="en-US" altLang="zh-CN" sz="2400">
                <a:latin typeface="Times New Roman" panose="02020603050405020304" pitchFamily="18" charset="0"/>
              </a:endParaRPr>
            </a:p>
          </p:txBody>
        </p:sp>
        <p:sp>
          <p:nvSpPr>
            <p:cNvPr id="51214" name="Text Box 1034"/>
            <p:cNvSpPr txBox="1">
              <a:spLocks noChangeArrowheads="1"/>
            </p:cNvSpPr>
            <p:nvPr/>
          </p:nvSpPr>
          <p:spPr bwMode="auto">
            <a:xfrm>
              <a:off x="336" y="168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T	          T	          F	         T                 T</a:t>
              </a:r>
              <a:endParaRPr kumimoji="1" lang="en-US" altLang="zh-CN" sz="2400">
                <a:latin typeface="Times New Roman" panose="02020603050405020304" pitchFamily="18" charset="0"/>
              </a:endParaRPr>
            </a:p>
          </p:txBody>
        </p:sp>
        <p:sp>
          <p:nvSpPr>
            <p:cNvPr id="51215" name="Text Box 1036"/>
            <p:cNvSpPr txBox="1">
              <a:spLocks noChangeArrowheads="1"/>
            </p:cNvSpPr>
            <p:nvPr/>
          </p:nvSpPr>
          <p:spPr bwMode="auto">
            <a:xfrm>
              <a:off x="336" y="216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F	          F	          F	         T                 T</a:t>
              </a:r>
              <a:endParaRPr kumimoji="1" lang="en-US" altLang="zh-CN" sz="2400">
                <a:latin typeface="Times New Roman" panose="02020603050405020304" pitchFamily="18" charset="0"/>
              </a:endParaRPr>
            </a:p>
          </p:txBody>
        </p:sp>
      </p:gr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a:xfrm>
            <a:off x="683260" y="561340"/>
            <a:ext cx="7772400" cy="860425"/>
          </a:xfrm>
        </p:spPr>
        <p:txBody>
          <a:bodyPr/>
          <a:lstStyle/>
          <a:p>
            <a:pPr fontAlgn="auto">
              <a:spcAft>
                <a:spcPts val="0"/>
              </a:spcAft>
              <a:defRPr/>
            </a:pPr>
            <a:r>
              <a:rPr lang="zh-CN" altLang="en-US" b="1">
                <a:solidFill>
                  <a:schemeClr val="tx2"/>
                </a:solidFill>
              </a:rPr>
              <a:t>三段论</a:t>
            </a:r>
            <a:endParaRPr lang="zh-CN" altLang="en-US" b="1">
              <a:solidFill>
                <a:schemeClr val="tx2"/>
              </a:solidFill>
            </a:endParaRPr>
          </a:p>
        </p:txBody>
      </p:sp>
      <p:sp>
        <p:nvSpPr>
          <p:cNvPr id="32771" name="Content Placeholder 2"/>
          <p:cNvSpPr>
            <a:spLocks noGrp="1" noChangeArrowheads="1"/>
          </p:cNvSpPr>
          <p:nvPr>
            <p:ph idx="1"/>
          </p:nvPr>
        </p:nvSpPr>
        <p:spPr>
          <a:xfrm>
            <a:off x="683260" y="2060258"/>
            <a:ext cx="7772400" cy="3424237"/>
          </a:xfrm>
        </p:spPr>
        <p:txBody>
          <a:bodyPr/>
          <a:lstStyle/>
          <a:p>
            <a:pPr fontAlgn="auto">
              <a:spcAft>
                <a:spcPts val="0"/>
              </a:spcAft>
              <a:defRPr/>
            </a:pPr>
            <a:r>
              <a:rPr lang="en-US" altLang="zh-CN"/>
              <a:t>1 </a:t>
            </a:r>
            <a:r>
              <a:rPr lang="zh-CN" altLang="en-US"/>
              <a:t>人都会死</a:t>
            </a:r>
            <a:endParaRPr lang="en-US" altLang="zh-CN"/>
          </a:p>
          <a:p>
            <a:pPr fontAlgn="auto">
              <a:spcAft>
                <a:spcPts val="0"/>
              </a:spcAft>
              <a:defRPr/>
            </a:pPr>
            <a:r>
              <a:rPr lang="en-US" altLang="zh-CN"/>
              <a:t>2,</a:t>
            </a:r>
            <a:r>
              <a:rPr lang="zh-CN" altLang="en-US"/>
              <a:t>崔振超是人</a:t>
            </a:r>
            <a:endParaRPr lang="en-US" altLang="zh-CN"/>
          </a:p>
          <a:p>
            <a:pPr fontAlgn="auto">
              <a:spcAft>
                <a:spcPts val="0"/>
              </a:spcAft>
              <a:defRPr/>
            </a:pPr>
            <a:r>
              <a:rPr lang="en-US" altLang="zh-CN"/>
              <a:t>3 </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a:t>
            </a:r>
            <a:r>
              <a:rPr lang="zh-CN" altLang="en-US"/>
              <a:t>人都会死</a:t>
            </a:r>
            <a:r>
              <a:rPr lang="en-US" altLang="zh-CN"/>
              <a:t>,Q:</a:t>
            </a:r>
            <a:r>
              <a:rPr lang="zh-CN" altLang="en-US"/>
              <a:t>崔振超是人</a:t>
            </a:r>
            <a:r>
              <a:rPr lang="en-US" altLang="zh-CN"/>
              <a:t>,S:</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P,Q</a:t>
            </a:r>
            <a:r>
              <a:rPr lang="zh-CN" altLang="en-US"/>
              <a:t>推出</a:t>
            </a:r>
            <a:r>
              <a:rPr lang="en-US" altLang="zh-CN"/>
              <a:t>S</a:t>
            </a:r>
            <a:endParaRPr lang="zh-CN" altLang="en-US"/>
          </a:p>
        </p:txBody>
      </p:sp>
      <p:sp>
        <p:nvSpPr>
          <p:cNvPr id="52228"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792C75-9F23-4620-BD56-FC928C03BFC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222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223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12E32D-D204-467B-9A1D-299C8C2CE2A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endParaRPr lang="zh-CN" altLang="en-US" b="1">
              <a:solidFill>
                <a:schemeClr val="tx2"/>
              </a:solidFill>
              <a:latin typeface="黑体" panose="02010609060101010101" pitchFamily="49" charset="-122"/>
              <a:ea typeface="黑体" panose="02010609060101010101" pitchFamily="49" charset="-122"/>
            </a:endParaRPr>
          </a:p>
        </p:txBody>
      </p:sp>
      <p:sp>
        <p:nvSpPr>
          <p:cNvPr id="8195" name="内容占位符 1"/>
          <p:cNvSpPr>
            <a:spLocks noGrp="1" noChangeArrowheads="1"/>
          </p:cNvSpPr>
          <p:nvPr>
            <p:ph sz="half" idx="1"/>
          </p:nvPr>
        </p:nvSpPr>
        <p:spPr>
          <a:xfrm>
            <a:off x="4643755" y="2061845"/>
            <a:ext cx="3600450" cy="319913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3305" y="2060575"/>
            <a:ext cx="3150870" cy="327088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solidFill>
                  <a:srgbClr val="FF0000"/>
                </a:solidFill>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755015" y="404495"/>
            <a:ext cx="7772400" cy="1595438"/>
          </a:xfrm>
        </p:spPr>
        <p:txBody>
          <a:bodyPr/>
          <a:lstStyle/>
          <a:p>
            <a:pPr fontAlgn="auto">
              <a:spcAft>
                <a:spcPts val="0"/>
              </a:spcAft>
              <a:defRPr/>
            </a:pPr>
            <a:endParaRPr lang="zh-CN" altLang="en-US"/>
          </a:p>
        </p:txBody>
      </p:sp>
      <p:sp>
        <p:nvSpPr>
          <p:cNvPr id="33795" name="Content Placeholder 2"/>
          <p:cNvSpPr>
            <a:spLocks noGrp="1" noChangeArrowheads="1"/>
          </p:cNvSpPr>
          <p:nvPr>
            <p:ph idx="1"/>
          </p:nvPr>
        </p:nvSpPr>
        <p:spPr/>
        <p:txBody>
          <a:bodyPr/>
          <a:lstStyle/>
          <a:p>
            <a:pPr fontAlgn="auto">
              <a:spcAft>
                <a:spcPts val="0"/>
              </a:spcAft>
              <a:defRPr/>
            </a:pPr>
            <a:r>
              <a:rPr lang="en-US" altLang="zh-CN"/>
              <a:t>P,Q</a:t>
            </a:r>
            <a:endParaRPr lang="en-US" altLang="zh-CN"/>
          </a:p>
          <a:p>
            <a:pPr fontAlgn="auto">
              <a:spcAft>
                <a:spcPts val="0"/>
              </a:spcAft>
              <a:defRPr/>
            </a:pPr>
            <a:r>
              <a:rPr lang="zh-CN" altLang="en-US"/>
              <a:t>推出</a:t>
            </a:r>
            <a:r>
              <a:rPr lang="en-US" altLang="zh-CN"/>
              <a:t>S</a:t>
            </a:r>
            <a:endParaRPr lang="en-US" altLang="zh-CN"/>
          </a:p>
          <a:p>
            <a:pPr fontAlgn="auto">
              <a:spcAft>
                <a:spcPts val="0"/>
              </a:spcAft>
              <a:defRPr/>
            </a:pPr>
            <a:endParaRPr lang="en-US" altLang="zh-CN"/>
          </a:p>
          <a:p>
            <a:pPr fontAlgn="auto">
              <a:spcAft>
                <a:spcPts val="0"/>
              </a:spcAft>
              <a:defRPr/>
            </a:pPr>
            <a:r>
              <a:rPr lang="en-US" altLang="zh-CN"/>
              <a:t>P-&gt;Q,P</a:t>
            </a:r>
            <a:endParaRPr lang="en-US" altLang="zh-CN"/>
          </a:p>
          <a:p>
            <a:pPr fontAlgn="auto">
              <a:spcAft>
                <a:spcPts val="0"/>
              </a:spcAft>
              <a:defRPr/>
            </a:pPr>
            <a:r>
              <a:rPr lang="en-US" altLang="zh-CN"/>
              <a:t>Q</a:t>
            </a:r>
            <a:endParaRPr lang="en-US" altLang="zh-CN"/>
          </a:p>
          <a:p>
            <a:pPr fontAlgn="auto">
              <a:spcAft>
                <a:spcPts val="0"/>
              </a:spcAft>
              <a:defRPr/>
            </a:pPr>
            <a:endParaRPr lang="en-US" altLang="zh-CN"/>
          </a:p>
          <a:p>
            <a:pPr fontAlgn="auto">
              <a:spcAft>
                <a:spcPts val="0"/>
              </a:spcAft>
              <a:defRPr/>
            </a:pPr>
            <a:endParaRPr lang="en-US" altLang="zh-CN"/>
          </a:p>
          <a:p>
            <a:pPr fontAlgn="auto">
              <a:spcAft>
                <a:spcPts val="0"/>
              </a:spcAft>
              <a:defRPr/>
            </a:pPr>
            <a:endParaRPr lang="zh-CN" altLang="en-US"/>
          </a:p>
        </p:txBody>
      </p:sp>
      <p:sp>
        <p:nvSpPr>
          <p:cNvPr id="5325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B981D34-2CF7-45E4-9648-0AB51724AAB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325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325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7A89AC8-72F6-40A7-A426-320B0CA40D3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827405" y="475933"/>
            <a:ext cx="7248525" cy="8667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4820" name="Rectangle 3"/>
          <p:cNvSpPr>
            <a:spLocks noGrp="1" noChangeArrowheads="1"/>
          </p:cNvSpPr>
          <p:nvPr>
            <p:ph sz="half" idx="1"/>
          </p:nvPr>
        </p:nvSpPr>
        <p:spPr>
          <a:xfrm>
            <a:off x="467360" y="1484630"/>
            <a:ext cx="8451850" cy="863600"/>
          </a:xfrm>
        </p:spPr>
        <p:txBody>
          <a:bodyPr>
            <a:normAutofit fontScale="92500"/>
          </a:bodyPr>
          <a:lstStyle/>
          <a:p>
            <a:pPr marL="0" lvl="1" indent="0"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将推理规则应用于一定的合式公式（集），以产生新的合式公式。</a:t>
            </a:r>
            <a:endParaRPr lang="zh-CN" altLang="en-US">
              <a:latin typeface="幼圆" panose="02010509060101010101" pitchFamily="49" charset="-122"/>
              <a:ea typeface="幼圆" panose="02010509060101010101" pitchFamily="49" charset="-122"/>
            </a:endParaRPr>
          </a:p>
        </p:txBody>
      </p:sp>
      <p:sp>
        <p:nvSpPr>
          <p:cNvPr id="542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CAFE83C-30E5-4E78-BFD8-2E775952CF1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42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427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3D29CA4-80FA-4783-BF68-6C1798614CA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22" name="Rectangle 3"/>
          <p:cNvSpPr txBox="1">
            <a:spLocks noChangeArrowheads="1"/>
          </p:cNvSpPr>
          <p:nvPr/>
        </p:nvSpPr>
        <p:spPr bwMode="auto">
          <a:xfrm>
            <a:off x="683578" y="2204720"/>
            <a:ext cx="7920037" cy="410527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eaLnBrk="1" hangingPunct="1">
              <a:lnSpc>
                <a:spcPct val="90000"/>
              </a:lnSpc>
              <a:defRPr/>
            </a:pPr>
            <a:r>
              <a:rPr lang="zh-CN" altLang="en-US" sz="2000" kern="0" dirty="0">
                <a:solidFill>
                  <a:schemeClr val="accent2"/>
                </a:solidFill>
                <a:latin typeface="幼圆" panose="02010509060101010101" pitchFamily="49" charset="-122"/>
                <a:ea typeface="幼圆" panose="02010509060101010101" pitchFamily="49" charset="-122"/>
              </a:rPr>
              <a:t>置换</a:t>
            </a:r>
            <a:r>
              <a:rPr lang="en-US" altLang="zh-CN" sz="2000" kern="0" dirty="0">
                <a:solidFill>
                  <a:schemeClr val="accent2"/>
                </a:solidFill>
                <a:latin typeface="幼圆" panose="02010509060101010101" pitchFamily="49" charset="-122"/>
                <a:ea typeface="幼圆" panose="02010509060101010101" pitchFamily="49" charset="-122"/>
              </a:rPr>
              <a:t>(Substitution) </a:t>
            </a:r>
            <a:r>
              <a:rPr lang="zh-CN" altLang="en-US" sz="2000" kern="0" dirty="0">
                <a:solidFill>
                  <a:schemeClr val="accent2"/>
                </a:solidFill>
                <a:latin typeface="幼圆" panose="02010509060101010101" pitchFamily="49" charset="-122"/>
                <a:ea typeface="幼圆" panose="02010509060101010101" pitchFamily="49" charset="-122"/>
              </a:rPr>
              <a:t>：</a:t>
            </a:r>
            <a:endParaRPr lang="zh-CN" altLang="en-US" sz="2000" kern="0" dirty="0">
              <a:solidFill>
                <a:schemeClr val="accent2"/>
              </a:solidFill>
              <a:latin typeface="幼圆" panose="02010509060101010101" pitchFamily="49" charset="-122"/>
              <a:ea typeface="幼圆" panose="02010509060101010101" pitchFamily="49" charset="-122"/>
            </a:endParaRPr>
          </a:p>
          <a:p>
            <a:pPr lvl="1" eaLnBrk="1" hangingPunct="1">
              <a:lnSpc>
                <a:spcPts val="3500"/>
              </a:lnSpc>
              <a:defRPr/>
            </a:pPr>
            <a:r>
              <a:rPr lang="zh-CN" altLang="en-US" sz="2000" kern="0" dirty="0">
                <a:latin typeface="幼圆" panose="02010509060101010101" pitchFamily="49" charset="-122"/>
                <a:ea typeface="幼圆" panose="02010509060101010101" pitchFamily="49" charset="-122"/>
              </a:rPr>
              <a:t>在表达式中用置换项置换变量，例如用项（</a:t>
            </a:r>
            <a:r>
              <a:rPr lang="en-US" altLang="zh-CN" sz="2000" kern="0" dirty="0">
                <a:latin typeface="幼圆" panose="02010509060101010101" pitchFamily="49" charset="-122"/>
                <a:ea typeface="幼圆" panose="02010509060101010101" pitchFamily="49" charset="-122"/>
              </a:rPr>
              <a:t>A</a:t>
            </a:r>
            <a:r>
              <a:rPr lang="zh-CN" altLang="en-US" sz="2000" kern="0" dirty="0">
                <a:latin typeface="幼圆" panose="02010509060101010101" pitchFamily="49" charset="-122"/>
                <a:ea typeface="幼圆" panose="02010509060101010101" pitchFamily="49" charset="-122"/>
              </a:rPr>
              <a:t>）替换函数表达</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式中的变量（</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x</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）。一个表达式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Expression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）用一个置换</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Substitution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）而得到的表达式的置换，记为</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000" kern="0" dirty="0">
              <a:latin typeface="Times New Roman" panose="02020603050405020304" pitchFamily="18" charset="0"/>
              <a:ea typeface="幼圆" panose="02010509060101010101" pitchFamily="49" charset="-122"/>
              <a:cs typeface="Times New Roman" panose="02020603050405020304" pitchFamily="18" charset="0"/>
            </a:endParaRPr>
          </a:p>
          <a:p>
            <a:pPr marL="0" indent="0" eaLnBrk="1" hangingPunct="1">
              <a:lnSpc>
                <a:spcPct val="90000"/>
              </a:lnSpc>
              <a:buFontTx/>
              <a:buNone/>
              <a:defRPr/>
            </a:pP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     例题：表达式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(y),B</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；置换：</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x,w</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000" kern="0" dirty="0">
              <a:latin typeface="Times New Roman" panose="02020603050405020304" pitchFamily="18" charset="0"/>
              <a:ea typeface="幼圆" panose="02010509060101010101" pitchFamily="49" charset="-122"/>
              <a:cs typeface="Times New Roman" panose="02020603050405020304" pitchFamily="18" charset="0"/>
            </a:endParaRPr>
          </a:p>
          <a:p>
            <a:pPr marL="0" indent="0"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s3={q(z)/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/y},s4={c/</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marL="457200" lvl="1" indent="0" eaLnBrk="1" hangingPunct="1">
              <a:lnSpc>
                <a:spcPct val="90000"/>
              </a:lnSpc>
              <a:buFontTx/>
              <a:buNone/>
              <a:defRPr/>
            </a:pPr>
            <a:r>
              <a:rPr lang="en-US" altLang="zh-CN" sz="2000"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    Solution:</a:t>
            </a:r>
            <a:endParaRPr lang="en-US" altLang="zh-CN" sz="2000"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ES1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ES3 = P[q(z),f(A),B];  	ES4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c,f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 </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ES1S2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r>
              <a:rPr lang="zh-CN" altLang="en-US" sz="2000" i="1" kern="0" dirty="0">
                <a:latin typeface="Times New Roman" panose="02020603050405020304" pitchFamily="18" charset="0"/>
                <a:ea typeface="幼圆" panose="02010509060101010101" pitchFamily="49" charset="-122"/>
                <a:cs typeface="Times New Roman" panose="02020603050405020304" pitchFamily="18" charset="0"/>
              </a:rPr>
              <a:t>   </a:t>
            </a:r>
            <a:endParaRPr lang="zh-CN" altLang="en-US" sz="2000" i="1"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27405" y="332423"/>
            <a:ext cx="7248525" cy="8667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8547" name="Rectangle 2"/>
          <p:cNvSpPr>
            <a:spLocks noGrp="1" noChangeArrowheads="1"/>
          </p:cNvSpPr>
          <p:nvPr>
            <p:ph sz="half" idx="1"/>
          </p:nvPr>
        </p:nvSpPr>
        <p:spPr>
          <a:xfrm>
            <a:off x="539750" y="1268413"/>
            <a:ext cx="8135938" cy="4752975"/>
          </a:xfrm>
        </p:spPr>
        <p:txBody>
          <a:bodyPr/>
          <a:lstStyle/>
          <a:p>
            <a:pPr fontAlgn="auto">
              <a:lnSpc>
                <a:spcPct val="90000"/>
              </a:lnSpc>
              <a:spcAft>
                <a:spcPts val="0"/>
              </a:spcAft>
              <a:defRPr/>
            </a:pPr>
            <a:r>
              <a:rPr lang="zh-CN" altLang="en-US" b="1" dirty="0">
                <a:solidFill>
                  <a:schemeClr val="accent2"/>
                </a:solidFill>
              </a:rPr>
              <a:t>合一（</a:t>
            </a:r>
            <a:r>
              <a:rPr lang="en-US" altLang="zh-CN" b="1" dirty="0">
                <a:solidFill>
                  <a:schemeClr val="accent2"/>
                </a:solidFill>
              </a:rPr>
              <a:t>Unification)</a:t>
            </a:r>
            <a:r>
              <a:rPr lang="zh-CN" altLang="en-US" b="1" dirty="0">
                <a:solidFill>
                  <a:schemeClr val="accent2"/>
                </a:solidFill>
              </a:rPr>
              <a:t>：</a:t>
            </a:r>
            <a:endParaRPr lang="zh-CN" altLang="en-US" b="1" dirty="0">
              <a:solidFill>
                <a:schemeClr val="accent2"/>
              </a:solidFill>
            </a:endParaRP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寻找项对变量的置换，以使多个表达式一致的操作称为</a:t>
            </a:r>
            <a:r>
              <a:rPr lang="zh-CN" altLang="en-US" dirty="0">
                <a:solidFill>
                  <a:schemeClr val="accent2"/>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。如果一个置换</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作用于表达式集</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的每个元素，则我们用</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 s</a:t>
            </a:r>
            <a:r>
              <a:rPr lang="zh-CN" altLang="en-US" dirty="0">
                <a:latin typeface="幼圆" panose="02010509060101010101" pitchFamily="49" charset="-122"/>
                <a:ea typeface="幼圆" panose="02010509060101010101" pitchFamily="49" charset="-122"/>
              </a:rPr>
              <a:t>来表示置换例的集。</a:t>
            </a:r>
            <a:endParaRPr lang="zh-CN" altLang="en-US" dirty="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可合一：</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如果存在置换</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使得表达式集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置换后有：</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1S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2S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3S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则我们称表达式集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是</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可合一的</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称为</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的</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合一者</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auto">
              <a:lnSpc>
                <a:spcPct val="90000"/>
              </a:lnSpc>
              <a:spcAft>
                <a:spcPts val="0"/>
              </a:spcAft>
              <a:buFontTx/>
              <a:buNone/>
              <a:defRPr/>
            </a:pPr>
            <a:r>
              <a:rPr lang="zh-CN" altLang="en-US" sz="32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例题：表达式集</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的合一者：</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fontAlgn="auto">
              <a:lnSpc>
                <a:spcPct val="90000"/>
              </a:lnSpc>
              <a:spcAft>
                <a:spcPts val="0"/>
              </a:spcAft>
              <a:buFont typeface="Wingdings" panose="05000000000000000000" pitchFamily="2" charset="2"/>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marL="457200" lvl="1" indent="0" fontAlgn="auto">
              <a:lnSpc>
                <a:spcPct val="90000"/>
              </a:lnSpc>
              <a:spcAft>
                <a:spcPts val="0"/>
              </a:spcAft>
              <a:buFontTx/>
              <a:buNone/>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说明：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endParaRPr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5300" name="日期占位符 1"/>
          <p:cNvSpPr>
            <a:spLocks noGrp="1"/>
          </p:cNvSpPr>
          <p:nvPr>
            <p:ph type="dt" sz="quarter" idx="10"/>
          </p:nvPr>
        </p:nvSpPr>
        <p:spPr bwMode="auto">
          <a:xfrm>
            <a:off x="582676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9FAC300-F661-4FBE-9284-A3BA95C6FBA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5301" name="页脚占位符 2"/>
          <p:cNvSpPr>
            <a:spLocks noGrp="1"/>
          </p:cNvSpPr>
          <p:nvPr>
            <p:ph type="ftr" sz="quarter" idx="11"/>
          </p:nvPr>
        </p:nvSpPr>
        <p:spPr bwMode="auto">
          <a:xfrm>
            <a:off x="687070"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5302" name="灯片编号占位符 6"/>
          <p:cNvSpPr>
            <a:spLocks noGrp="1"/>
          </p:cNvSpPr>
          <p:nvPr>
            <p:ph type="sldNum" sz="quarter" idx="12"/>
          </p:nvPr>
        </p:nvSpPr>
        <p:spPr bwMode="auto">
          <a:xfrm>
            <a:off x="7883843" y="613346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30B766C-1FE0-40A4-9BEE-2A5F880BF074}"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9160" y="332423"/>
            <a:ext cx="7248525" cy="866775"/>
          </a:xfrm>
        </p:spPr>
        <p:txBody>
          <a:bodyPr/>
          <a:lstStyle/>
          <a:p>
            <a:pPr algn="ctr" fontAlgn="auto">
              <a:spcAft>
                <a:spcPts val="0"/>
              </a:spcAft>
              <a:buClrTx/>
              <a:buSzTx/>
              <a:buFontTx/>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6867" name="Rectangle 3"/>
          <p:cNvSpPr>
            <a:spLocks noGrp="1" noChangeArrowheads="1"/>
          </p:cNvSpPr>
          <p:nvPr>
            <p:ph idx="1"/>
          </p:nvPr>
        </p:nvSpPr>
        <p:spPr>
          <a:xfrm>
            <a:off x="468313" y="1341438"/>
            <a:ext cx="8207375" cy="4754562"/>
          </a:xfrm>
        </p:spPr>
        <p:txBody>
          <a:bodyPr/>
          <a:lstStyle/>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最通用的合一者</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：如果对表达式集</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的任一合一者</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，都存在某一</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，使得</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，则称</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的最通用合一者。</a:t>
            </a:r>
            <a:endParaRPr lang="zh-CN" altLang="en-US" sz="240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置换与合一的作用：谓词逻辑推理的基本方法，就是寻找简单有效置换合一，采用消解原理利用消解反演方法求解问题。</a:t>
            </a:r>
            <a:endParaRPr lang="zh-CN" altLang="en-US" sz="2400">
              <a:latin typeface="幼圆" panose="02010509060101010101" pitchFamily="49" charset="-122"/>
              <a:ea typeface="幼圆" panose="02010509060101010101" pitchFamily="49" charset="-122"/>
            </a:endParaRPr>
          </a:p>
          <a:p>
            <a:pPr fontAlgn="auto">
              <a:lnSpc>
                <a:spcPct val="110000"/>
              </a:lnSpc>
              <a:spcBef>
                <a:spcPct val="0"/>
              </a:spcBef>
              <a:spcAft>
                <a:spcPts val="0"/>
              </a:spcAft>
              <a:buFontTx/>
              <a:buNone/>
              <a:defRPr/>
            </a:pPr>
            <a:endParaRPr lang="zh-CN" altLang="en-US" sz="2400" b="1">
              <a:solidFill>
                <a:schemeClr val="accent2"/>
              </a:solidFill>
            </a:endParaRPr>
          </a:p>
          <a:p>
            <a:pPr fontAlgn="auto">
              <a:spcAft>
                <a:spcPts val="0"/>
              </a:spcAft>
              <a:defRPr/>
            </a:pPr>
            <a:endParaRPr lang="en-US" altLang="zh-CN"/>
          </a:p>
        </p:txBody>
      </p:sp>
      <p:sp>
        <p:nvSpPr>
          <p:cNvPr id="563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B4CDF-7B6A-4EA2-B43E-5A35E6669E5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63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63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954D5-EFA1-41E6-8DDB-4FEDEBC43A63}"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619125"/>
            <a:ext cx="7772400" cy="677545"/>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37891"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5734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B429D5B-AD7A-4B2E-813E-7B365F8BC6C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734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73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65A4B4-A74C-40EA-A70F-402D13BCFB61}"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solidFill>
                  <a:srgbClr val="FF0000"/>
                </a:solidFill>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60350"/>
            <a:ext cx="7772400" cy="1320165"/>
          </a:xfrm>
        </p:spPr>
        <p:txBody>
          <a:bodyPr vert="horz" lIns="91440" tIns="45720" rIns="91440" bIns="45720" rtlCol="0" anchor="ctr">
            <a:normAutofit/>
          </a:bodyPr>
          <a:lstStyle/>
          <a:p>
            <a:pPr lvl="0" algn="ctr" fontAlgn="auto">
              <a:spcAft>
                <a:spcPts val="0"/>
              </a:spcAft>
              <a:buClrTx/>
              <a:buSzTx/>
              <a:buFontTx/>
              <a:defRPr/>
            </a:pPr>
            <a:r>
              <a:rPr lang="zh-CN" altLang="en-US" b="1" dirty="0">
                <a:solidFill>
                  <a:schemeClr val="tx2"/>
                </a:solidFill>
                <a:latin typeface="黑体" panose="02010609060101010101" pitchFamily="49" charset="-122"/>
                <a:ea typeface="黑体" panose="02010609060101010101" pitchFamily="49" charset="-122"/>
                <a:sym typeface="+mn-ea"/>
              </a:rPr>
              <a:t>产生式系统</a:t>
            </a:r>
            <a:endParaRPr lang="zh-CN" altLang="en-US" b="1" dirty="0">
              <a:solidFill>
                <a:schemeClr val="tx2"/>
              </a:solidFill>
              <a:latin typeface="黑体" panose="02010609060101010101" pitchFamily="49" charset="-122"/>
              <a:ea typeface="黑体" panose="02010609060101010101" pitchFamily="49" charset="-122"/>
              <a:sym typeface="+mn-ea"/>
            </a:endParaRPr>
          </a:p>
        </p:txBody>
      </p:sp>
      <p:sp>
        <p:nvSpPr>
          <p:cNvPr id="39939" name="Rectangle 3"/>
          <p:cNvSpPr>
            <a:spLocks noGrp="1" noChangeArrowheads="1"/>
          </p:cNvSpPr>
          <p:nvPr>
            <p:ph idx="1"/>
          </p:nvPr>
        </p:nvSpPr>
        <p:spPr>
          <a:xfrm>
            <a:off x="684213" y="1268413"/>
            <a:ext cx="7772400" cy="4114800"/>
          </a:xfrm>
        </p:spPr>
        <p:txBody>
          <a:bodyPr>
            <a:normAutofit fontScale="925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产生式系统</a:t>
            </a:r>
            <a:r>
              <a:rPr lang="en-US" altLang="zh-CN" sz="2400">
                <a:latin typeface="幼圆" panose="02010509060101010101" pitchFamily="49" charset="-122"/>
                <a:ea typeface="幼圆" panose="02010509060101010101" pitchFamily="49" charset="-122"/>
              </a:rPr>
              <a:t> (production system)</a:t>
            </a:r>
            <a:r>
              <a:rPr lang="zh-CN" altLang="zh-CN" sz="2400">
                <a:latin typeface="幼圆" panose="02010509060101010101" pitchFamily="49" charset="-122"/>
                <a:ea typeface="幼圆" panose="02010509060101010101" pitchFamily="49" charset="-122"/>
              </a:rPr>
              <a:t>的概念，最早是由帕斯特（</a:t>
            </a:r>
            <a:r>
              <a:rPr lang="en-US" altLang="zh-CN" sz="2400">
                <a:latin typeface="幼圆" panose="02010509060101010101" pitchFamily="49" charset="-122"/>
                <a:ea typeface="幼圆" panose="02010509060101010101" pitchFamily="49" charset="-122"/>
              </a:rPr>
              <a:t>Post E</a:t>
            </a:r>
            <a:r>
              <a:rPr lang="zh-CN" altLang="zh-CN" sz="2400">
                <a:latin typeface="幼圆" panose="02010509060101010101" pitchFamily="49" charset="-122"/>
                <a:ea typeface="幼圆" panose="02010509060101010101" pitchFamily="49" charset="-122"/>
              </a:rPr>
              <a:t>）于</a:t>
            </a:r>
            <a:r>
              <a:rPr lang="en-US" altLang="zh-CN" sz="2400">
                <a:latin typeface="幼圆" panose="02010509060101010101" pitchFamily="49" charset="-122"/>
                <a:ea typeface="幼圆" panose="02010509060101010101" pitchFamily="49" charset="-122"/>
              </a:rPr>
              <a:t>1943</a:t>
            </a:r>
            <a:r>
              <a:rPr lang="zh-CN" altLang="zh-CN" sz="2400">
                <a:latin typeface="幼圆" panose="02010509060101010101" pitchFamily="49" charset="-122"/>
                <a:ea typeface="幼圆" panose="02010509060101010101" pitchFamily="49" charset="-122"/>
              </a:rPr>
              <a:t>年提出的产生式规则得来的。他用这种规则对符号串作替换运算。</a:t>
            </a:r>
            <a:r>
              <a:rPr lang="en-US" altLang="zh-CN" sz="2400">
                <a:latin typeface="幼圆" panose="02010509060101010101" pitchFamily="49" charset="-122"/>
                <a:ea typeface="幼圆" panose="02010509060101010101" pitchFamily="49" charset="-122"/>
              </a:rPr>
              <a:t>1965</a:t>
            </a:r>
            <a:r>
              <a:rPr lang="zh-CN" altLang="zh-CN" sz="2400">
                <a:latin typeface="幼圆" panose="02010509060101010101" pitchFamily="49" charset="-122"/>
                <a:ea typeface="幼圆" panose="02010509060101010101" pitchFamily="49" charset="-122"/>
              </a:rPr>
              <a:t>年美国的纽厄尔和西蒙利用这种原理建立了人类的认知模型。同年，斯坦福大学设计第一个专家系统</a:t>
            </a:r>
            <a:r>
              <a:rPr lang="en-US" altLang="zh-CN" sz="2400">
                <a:latin typeface="幼圆" panose="02010509060101010101" pitchFamily="49" charset="-122"/>
                <a:ea typeface="幼圆" panose="02010509060101010101" pitchFamily="49" charset="-122"/>
              </a:rPr>
              <a:t> DENDRAL</a:t>
            </a:r>
            <a:r>
              <a:rPr lang="zh-CN" altLang="zh-CN" sz="2400">
                <a:latin typeface="幼圆" panose="02010509060101010101" pitchFamily="49" charset="-122"/>
                <a:ea typeface="幼圆" panose="02010509060101010101" pitchFamily="49" charset="-122"/>
              </a:rPr>
              <a:t>时，就采用产生式系统的结构。产生式系统是目前已建立的专家系统中知识表示的主要手段之一，如</a:t>
            </a:r>
            <a:r>
              <a:rPr lang="en-US" altLang="zh-CN" sz="2400">
                <a:latin typeface="幼圆" panose="02010509060101010101" pitchFamily="49" charset="-122"/>
                <a:ea typeface="幼圆" panose="02010509060101010101" pitchFamily="49" charset="-122"/>
              </a:rPr>
              <a:t> MYCIN</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CLIPS/JESS</a:t>
            </a:r>
            <a:r>
              <a:rPr lang="zh-CN" altLang="zh-CN" sz="2400">
                <a:latin typeface="幼圆" panose="02010509060101010101" pitchFamily="49" charset="-122"/>
                <a:ea typeface="幼圆" panose="02010509060101010101" pitchFamily="49" charset="-122"/>
              </a:rPr>
              <a:t>系统等。在产生式系统中，把推理和行为的过程用产生式规则表示，所以又称基于规则的系统。</a:t>
            </a:r>
            <a:endParaRPr lang="en-US" altLang="zh-CN" sz="2400">
              <a:latin typeface="幼圆" panose="02010509060101010101" pitchFamily="49" charset="-122"/>
              <a:ea typeface="幼圆" panose="02010509060101010101" pitchFamily="49" charset="-122"/>
            </a:endParaRPr>
          </a:p>
        </p:txBody>
      </p:sp>
      <p:sp>
        <p:nvSpPr>
          <p:cNvPr id="593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F4CAFD2-DDD4-40A5-B48F-6E9E36DD904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93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93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12E2A93-0571-485F-B69E-39B6F27F92C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505" y="116205"/>
            <a:ext cx="7772400" cy="1595438"/>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3555" name="Rectangle 3"/>
          <p:cNvSpPr>
            <a:spLocks noGrp="1" noChangeArrowheads="1"/>
          </p:cNvSpPr>
          <p:nvPr>
            <p:ph idx="1"/>
          </p:nvPr>
        </p:nvSpPr>
        <p:spPr>
          <a:xfrm>
            <a:off x="468630" y="1341755"/>
            <a:ext cx="7772400" cy="4598670"/>
          </a:xfrm>
        </p:spPr>
        <p:txBody>
          <a:bodyPr>
            <a:normAutofit fontScale="85000"/>
          </a:bodyPr>
          <a:lstStyle/>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产生式规则 </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条件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行动</a:t>
            </a:r>
            <a:endParaRPr lang="zh-CN" altLang="en-US" sz="2400" dirty="0">
              <a:latin typeface="幼圆" panose="02010509060101010101" pitchFamily="49" charset="-122"/>
              <a:ea typeface="幼圆" panose="02010509060101010101" pitchFamily="49" charset="-122"/>
            </a:endParaRPr>
          </a:p>
          <a:p>
            <a:pPr lvl="1" eaLnBrk="1" fontAlgn="auto" latinLnBrk="0" hangingPunct="1">
              <a:lnSpc>
                <a:spcPct val="100000"/>
              </a:lnSpc>
              <a:spcAft>
                <a:spcPts val="0"/>
              </a:spcAft>
              <a:defRPr/>
            </a:pPr>
            <a:r>
              <a:rPr lang="zh-CN" altLang="en-US" sz="2400" dirty="0">
                <a:latin typeface="幼圆" panose="02010509060101010101" pitchFamily="49" charset="-122"/>
                <a:ea typeface="幼圆" panose="02010509060101010101" pitchFamily="49" charset="-122"/>
              </a:rPr>
              <a:t>前提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结论</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if  P then  Q”</a:t>
            </a:r>
            <a:r>
              <a:rPr lang="zh-CN" altLang="en-US" sz="2400" dirty="0">
                <a:latin typeface="幼圆" panose="02010509060101010101" pitchFamily="49" charset="-122"/>
                <a:ea typeface="幼圆" panose="02010509060101010101" pitchFamily="49" charset="-122"/>
              </a:rPr>
              <a:t>     注意：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Q</a:t>
            </a:r>
            <a:r>
              <a:rPr lang="zh-CN" altLang="en-US" sz="2400" dirty="0">
                <a:latin typeface="幼圆" panose="02010509060101010101" pitchFamily="49" charset="-122"/>
                <a:ea typeface="幼圆" panose="02010509060101010101" pitchFamily="49" charset="-122"/>
              </a:rPr>
              <a:t>不一定总是用谓词表示</a:t>
            </a:r>
            <a:endParaRPr lang="zh-CN" altLang="en-US" sz="2400" dirty="0">
              <a:latin typeface="幼圆" panose="02010509060101010101" pitchFamily="49" charset="-122"/>
              <a:ea typeface="幼圆" panose="02010509060101010101" pitchFamily="49" charset="-122"/>
            </a:endParaRP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谓词逻辑中的蕴含式和产生式</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基本形式相同</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蕴含式是产生式的一种特殊情况</a:t>
            </a:r>
            <a:endParaRPr lang="zh-CN" altLang="en-US"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蕴涵式知识产生式规则的特殊形式 </a:t>
            </a:r>
            <a:endParaRPr lang="zh-CN" altLang="en-US" sz="2400" dirty="0">
              <a:latin typeface="幼圆" panose="02010509060101010101" pitchFamily="49" charset="-122"/>
              <a:ea typeface="幼圆" panose="02010509060101010101" pitchFamily="49" charset="-122"/>
            </a:endParaRPr>
          </a:p>
        </p:txBody>
      </p:sp>
      <p:sp>
        <p:nvSpPr>
          <p:cNvPr id="614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9A3ECE-3C31-40EC-8DEB-7B85572FABB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14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14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18DBF1-9AC6-47F8-A28D-2A8F9DFA9FFD}"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19125"/>
            <a:ext cx="7772400" cy="70548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3491"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4230C3F-B970-46ED-A77E-44637316020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3492"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349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8B483C-7C90-47F6-A83F-123B84BAE43F}" type="slidenum">
              <a:rPr lang="zh-CN" altLang="en-US" sz="1400" smtClean="0">
                <a:latin typeface="Arial" panose="020B0604020202020204" pitchFamily="34" charset="0"/>
              </a:rPr>
            </a:fld>
            <a:endParaRPr lang="en-US" altLang="zh-CN" sz="1400">
              <a:latin typeface="Arial" panose="020B0604020202020204" pitchFamily="34" charset="0"/>
            </a:endParaRPr>
          </a:p>
        </p:txBody>
      </p:sp>
      <p:grpSp>
        <p:nvGrpSpPr>
          <p:cNvPr id="63494" name="Group 16"/>
          <p:cNvGrpSpPr/>
          <p:nvPr/>
        </p:nvGrpSpPr>
        <p:grpSpPr bwMode="auto">
          <a:xfrm>
            <a:off x="2092325" y="1768475"/>
            <a:ext cx="5537200" cy="3130550"/>
            <a:chOff x="1428" y="1114"/>
            <a:chExt cx="1656" cy="686"/>
          </a:xfrm>
        </p:grpSpPr>
        <p:sp>
          <p:nvSpPr>
            <p:cNvPr id="63496" name="Text Box 5"/>
            <p:cNvSpPr txBox="1">
              <a:spLocks noChangeArrowheads="1"/>
            </p:cNvSpPr>
            <p:nvPr/>
          </p:nvSpPr>
          <p:spPr bwMode="auto">
            <a:xfrm>
              <a:off x="1428" y="1675"/>
              <a:ext cx="432"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解释器</a:t>
              </a:r>
              <a:endParaRPr lang="zh-CN" altLang="en-US" sz="2400">
                <a:latin typeface="Times New Roman" panose="02020603050405020304" pitchFamily="18" charset="0"/>
              </a:endParaRPr>
            </a:p>
          </p:txBody>
        </p:sp>
        <p:sp>
          <p:nvSpPr>
            <p:cNvPr id="63497" name="Text Box 6"/>
            <p:cNvSpPr txBox="1">
              <a:spLocks noChangeArrowheads="1"/>
            </p:cNvSpPr>
            <p:nvPr/>
          </p:nvSpPr>
          <p:spPr bwMode="auto">
            <a:xfrm>
              <a:off x="2004" y="1675"/>
              <a:ext cx="864"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冲突集/冲突消解器</a:t>
              </a:r>
              <a:endParaRPr lang="zh-CN" altLang="en-US" sz="2400">
                <a:latin typeface="Times New Roman" panose="02020603050405020304" pitchFamily="18" charset="0"/>
              </a:endParaRPr>
            </a:p>
          </p:txBody>
        </p:sp>
        <p:sp>
          <p:nvSpPr>
            <p:cNvPr id="63498" name="Text Box 7"/>
            <p:cNvSpPr txBox="1">
              <a:spLocks noChangeArrowheads="1"/>
            </p:cNvSpPr>
            <p:nvPr/>
          </p:nvSpPr>
          <p:spPr bwMode="auto">
            <a:xfrm>
              <a:off x="1428" y="1114"/>
              <a:ext cx="360" cy="124"/>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工作区</a:t>
              </a:r>
              <a:endParaRPr lang="zh-CN" altLang="en-US" sz="2400">
                <a:latin typeface="Times New Roman" panose="02020603050405020304" pitchFamily="18" charset="0"/>
              </a:endParaRPr>
            </a:p>
          </p:txBody>
        </p:sp>
        <p:sp>
          <p:nvSpPr>
            <p:cNvPr id="63499" name="Text Box 8"/>
            <p:cNvSpPr txBox="1">
              <a:spLocks noChangeArrowheads="1"/>
            </p:cNvSpPr>
            <p:nvPr/>
          </p:nvSpPr>
          <p:spPr bwMode="auto">
            <a:xfrm>
              <a:off x="2724" y="1114"/>
              <a:ext cx="360" cy="124"/>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规则库</a:t>
              </a:r>
              <a:endParaRPr lang="zh-CN" altLang="en-US" sz="2400">
                <a:latin typeface="Times New Roman" panose="02020603050405020304" pitchFamily="18" charset="0"/>
              </a:endParaRPr>
            </a:p>
          </p:txBody>
        </p:sp>
        <p:sp>
          <p:nvSpPr>
            <p:cNvPr id="63500" name="Text Box 9"/>
            <p:cNvSpPr txBox="1">
              <a:spLocks noChangeArrowheads="1"/>
            </p:cNvSpPr>
            <p:nvPr/>
          </p:nvSpPr>
          <p:spPr bwMode="auto">
            <a:xfrm>
              <a:off x="2220" y="1363"/>
              <a:ext cx="360"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匹配器</a:t>
              </a:r>
              <a:endParaRPr lang="zh-CN" altLang="en-US" sz="2400">
                <a:latin typeface="Times New Roman" panose="02020603050405020304" pitchFamily="18" charset="0"/>
              </a:endParaRPr>
            </a:p>
          </p:txBody>
        </p:sp>
        <p:sp>
          <p:nvSpPr>
            <p:cNvPr id="63501" name="Line 10"/>
            <p:cNvSpPr>
              <a:spLocks noChangeShapeType="1"/>
            </p:cNvSpPr>
            <p:nvPr/>
          </p:nvSpPr>
          <p:spPr bwMode="auto">
            <a:xfrm flipV="1">
              <a:off x="1644" y="1238"/>
              <a:ext cx="0" cy="43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2" name="Line 11"/>
            <p:cNvSpPr>
              <a:spLocks noChangeShapeType="1"/>
            </p:cNvSpPr>
            <p:nvPr/>
          </p:nvSpPr>
          <p:spPr bwMode="auto">
            <a:xfrm>
              <a:off x="1716" y="1238"/>
              <a:ext cx="0" cy="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3" name="Line 12"/>
            <p:cNvSpPr>
              <a:spLocks noChangeShapeType="1"/>
            </p:cNvSpPr>
            <p:nvPr/>
          </p:nvSpPr>
          <p:spPr bwMode="auto">
            <a:xfrm>
              <a:off x="1716" y="1426"/>
              <a:ext cx="504"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3"/>
            <p:cNvSpPr>
              <a:spLocks noChangeShapeType="1"/>
            </p:cNvSpPr>
            <p:nvPr/>
          </p:nvSpPr>
          <p:spPr bwMode="auto">
            <a:xfrm>
              <a:off x="2868" y="1238"/>
              <a:ext cx="0" cy="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p:cNvSpPr>
              <a:spLocks noChangeShapeType="1"/>
            </p:cNvSpPr>
            <p:nvPr/>
          </p:nvSpPr>
          <p:spPr bwMode="auto">
            <a:xfrm flipH="1">
              <a:off x="2580" y="1426"/>
              <a:ext cx="288"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5"/>
            <p:cNvSpPr>
              <a:spLocks noChangeShapeType="1"/>
            </p:cNvSpPr>
            <p:nvPr/>
          </p:nvSpPr>
          <p:spPr bwMode="auto">
            <a:xfrm>
              <a:off x="2436" y="1488"/>
              <a:ext cx="0" cy="18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63495" name="Line 17"/>
          <p:cNvSpPr>
            <a:spLocks noChangeShapeType="1"/>
          </p:cNvSpPr>
          <p:nvPr/>
        </p:nvSpPr>
        <p:spPr bwMode="auto">
          <a:xfrm flipH="1">
            <a:off x="3563938" y="4592638"/>
            <a:ext cx="468312"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619125"/>
            <a:ext cx="7772400" cy="72326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6083" name="Rectangle 3"/>
          <p:cNvSpPr>
            <a:spLocks noGrp="1" noChangeArrowheads="1"/>
          </p:cNvSpPr>
          <p:nvPr>
            <p:ph idx="1"/>
          </p:nvPr>
        </p:nvSpPr>
        <p:spPr>
          <a:xfrm>
            <a:off x="539750" y="1341438"/>
            <a:ext cx="7772400" cy="4114800"/>
          </a:xfrm>
        </p:spPr>
        <p:txBody>
          <a:bodyPr>
            <a:normAutofit lnSpcReduction="10000"/>
          </a:bodyPr>
          <a:lstStyle/>
          <a:p>
            <a:pPr algn="just"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工作区 </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综合数据库是用于存放问题求解过程中各种当前信息的数据结构,包括原有信息,中间结果,最终结果等.</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规则的激活:当规则库中某条产生式的前提可与综合数据库中的某些已知事实匹配时,该产生式就被激活</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综合数据库是不断更新和变化的,是动态的</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综合数据库也称为：上下文、黑板、工作区等</a:t>
            </a:r>
            <a:endParaRPr lang="zh-CN" altLang="en-US" sz="2400">
              <a:latin typeface="幼圆" panose="02010509060101010101" pitchFamily="49" charset="-122"/>
              <a:ea typeface="幼圆" panose="02010509060101010101" pitchFamily="49" charset="-122"/>
            </a:endParaRPr>
          </a:p>
        </p:txBody>
      </p:sp>
      <p:sp>
        <p:nvSpPr>
          <p:cNvPr id="655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7263BBB-1F04-4AE7-99EF-B4CD2D66C25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554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55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1EB4695-F465-4504-A8BA-D5BC77AC98D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19125"/>
            <a:ext cx="7772400" cy="5499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6627" name="Rectangle 3"/>
          <p:cNvSpPr>
            <a:spLocks noGrp="1" noChangeArrowheads="1"/>
          </p:cNvSpPr>
          <p:nvPr>
            <p:ph idx="1"/>
          </p:nvPr>
        </p:nvSpPr>
        <p:spPr>
          <a:xfrm>
            <a:off x="431800" y="1268730"/>
            <a:ext cx="8280400" cy="4840605"/>
          </a:xfrm>
        </p:spPr>
        <p:txBody>
          <a:bodyPr>
            <a:normAutofit/>
          </a:bodyPr>
          <a:lstStyle/>
          <a:p>
            <a:pPr indent="0" algn="just" eaLnBrk="1" fontAlgn="auto" latinLnBrk="0" hangingPunct="1">
              <a:lnSpc>
                <a:spcPct val="1000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控制子系统 </a:t>
            </a:r>
            <a:endParaRPr lang="zh-CN" altLang="en-US" dirty="0">
              <a:latin typeface="幼圆" panose="02010509060101010101" pitchFamily="49" charset="-122"/>
              <a:ea typeface="幼圆" panose="02010509060101010101" pitchFamily="49" charset="-122"/>
            </a:endParaRPr>
          </a:p>
          <a:p>
            <a:pPr indent="0" eaLnBrk="1" fontAlgn="auto" latinLnBrk="0" hangingPunct="1">
              <a:lnSpc>
                <a:spcPct val="100000"/>
              </a:lnSpc>
              <a:spcAft>
                <a:spcPts val="0"/>
              </a:spcAft>
              <a:defRPr/>
            </a:pPr>
            <a:r>
              <a:rPr lang="zh-CN" altLang="en-US" dirty="0">
                <a:latin typeface="幼圆" panose="02010509060101010101" pitchFamily="49" charset="-122"/>
                <a:ea typeface="幼圆" panose="02010509060101010101" pitchFamily="49" charset="-122"/>
              </a:rPr>
              <a:t>控制子系统负责整个产生式系统的运行</a:t>
            </a:r>
            <a:endParaRPr lang="zh-CN" altLang="en-US"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匹配器判断规则条件是否成立，</a:t>
            </a:r>
            <a:endParaRPr lang="zh-CN" altLang="en-US" sz="2000"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冲突消解器负责选择可调用的规则，</a:t>
            </a:r>
            <a:endParaRPr lang="zh-CN" altLang="en-US" sz="2000"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解释器负责执行规则的动作，并在满足结束条件时终止产生式系统的运行。 </a:t>
            </a:r>
            <a:endParaRPr lang="zh-CN" altLang="en-US" sz="2000" dirty="0">
              <a:latin typeface="幼圆" panose="02010509060101010101" pitchFamily="49" charset="-122"/>
              <a:ea typeface="幼圆" panose="02010509060101010101" pitchFamily="49" charset="-122"/>
            </a:endParaRPr>
          </a:p>
          <a:p>
            <a:pPr marL="0" indent="0" algn="just" eaLnBrk="1" fontAlgn="auto" latinLnBrk="0" hangingPunct="1">
              <a:lnSpc>
                <a:spcPct val="100000"/>
              </a:lnSpc>
              <a:spcAft>
                <a:spcPts val="0"/>
              </a:spcAft>
              <a:buFontTx/>
              <a:buNone/>
              <a:defRPr/>
            </a:pPr>
            <a:r>
              <a:rPr lang="zh-CN" altLang="en-US" dirty="0">
                <a:latin typeface="幼圆" panose="02010509060101010101" pitchFamily="49" charset="-122"/>
                <a:ea typeface="幼圆" panose="02010509060101010101" pitchFamily="49" charset="-122"/>
              </a:rPr>
              <a:t>    具体有：</a:t>
            </a:r>
            <a:endParaRPr lang="zh-CN" altLang="en-US"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匹配规则条件部分；</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多于一条规则匹配成功时，选择哪条规则执行(点燃)；</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如何将匹配规则的结论部分放入综合数据库（是直接添加到数据库中，还是替换其中的某些东西）；</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决定系统何时终止；</a:t>
            </a:r>
            <a:endParaRPr lang="zh-CN" altLang="en-US" sz="2000" dirty="0">
              <a:latin typeface="幼圆" panose="02010509060101010101" pitchFamily="49" charset="-122"/>
              <a:ea typeface="幼圆" panose="02010509060101010101" pitchFamily="49" charset="-122"/>
            </a:endParaRPr>
          </a:p>
        </p:txBody>
      </p:sp>
      <p:sp>
        <p:nvSpPr>
          <p:cNvPr id="675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5B361CE-7781-40A9-970E-A0893CD59A5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758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75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679413E-C76F-489B-8574-8C9323555554}"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19125"/>
            <a:ext cx="7772400" cy="77724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数据、信息、知识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243" name="Rectangle 3"/>
          <p:cNvSpPr>
            <a:spLocks noGrp="1" noChangeArrowheads="1"/>
          </p:cNvSpPr>
          <p:nvPr>
            <p:ph idx="1"/>
          </p:nvPr>
        </p:nvSpPr>
        <p:spPr>
          <a:xfrm>
            <a:off x="179070" y="1628775"/>
            <a:ext cx="8627745" cy="4526915"/>
          </a:xfrm>
        </p:spPr>
        <p:txBody>
          <a:bodyPr>
            <a:normAutofit fontScale="25000"/>
          </a:bodyPr>
          <a:lstStyle/>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数据</a:t>
            </a:r>
            <a:r>
              <a:rPr lang="en-US" altLang="zh-CN" sz="11200" b="1" kern="0" cap="none">
                <a:solidFill>
                  <a:schemeClr val="tx1"/>
                </a:solidFill>
                <a:uFillTx/>
                <a:latin typeface="幼圆" panose="02010509060101010101" pitchFamily="49" charset="-122"/>
                <a:ea typeface="幼圆" panose="02010509060101010101" pitchFamily="49" charset="-122"/>
              </a:rPr>
              <a:t> Data</a:t>
            </a:r>
            <a:endParaRPr lang="en-US" altLang="zh-CN" sz="11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事实或观察的结果，是对客观事物的逻辑归纳，表示客观事物的未经加工的原始素材。</a:t>
            </a:r>
            <a:endParaRPr lang="zh-CN" altLang="en-US"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数据项本身无意义，需要经过解释，数据和关于数据的解释是不可分的。</a:t>
            </a:r>
            <a:endParaRPr lang="zh-CN" altLang="en-US"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zh-CN" altLang="en-US"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信息 Information</a:t>
            </a:r>
            <a:r>
              <a:rPr lang="en-US" altLang="zh-CN" sz="7200" b="1" kern="0" cap="none">
                <a:solidFill>
                  <a:schemeClr val="tx1"/>
                </a:solidFill>
                <a:uFillTx/>
                <a:latin typeface="幼圆" panose="02010509060101010101" pitchFamily="49" charset="-122"/>
                <a:ea typeface="幼圆" panose="02010509060101010101" pitchFamily="49" charset="-122"/>
              </a:rPr>
              <a:t> </a:t>
            </a:r>
            <a:endParaRPr lang="en-US" altLang="zh-CN" sz="7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由符号组成，如文字和数字。对符号赋予了一定的意义，有一定的用途或价值</a:t>
            </a:r>
            <a:r>
              <a:rPr lang="en-US" altLang="zh-CN" sz="6480" kern="0" cap="none">
                <a:solidFill>
                  <a:schemeClr val="tx1"/>
                </a:solidFill>
                <a:uFillTx/>
                <a:latin typeface="幼圆" panose="02010509060101010101" pitchFamily="49" charset="-122"/>
                <a:ea typeface="幼圆" panose="02010509060101010101" pitchFamily="49" charset="-122"/>
              </a:rPr>
              <a:t>。</a:t>
            </a:r>
            <a:endParaRPr lang="en-US" altLang="zh-CN"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en-US" altLang="zh-CN"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知识 Knowledge </a:t>
            </a:r>
            <a:endParaRPr lang="en-US" altLang="zh-CN" sz="7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由符号组成，包括了符号之间的关系以及处理这些符号的规则或过程。</a:t>
            </a:r>
            <a:endParaRPr lang="zh-CN" altLang="en-US" sz="6480" kern="0" cap="none">
              <a:solidFill>
                <a:schemeClr val="tx1"/>
              </a:solidFill>
              <a:uFillTx/>
              <a:latin typeface="幼圆" panose="02010509060101010101" pitchFamily="49" charset="-122"/>
              <a:ea typeface="幼圆" panose="02010509060101010101" pitchFamily="49" charset="-122"/>
            </a:endParaRP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知识在信息的基础上增加了上下文信息，提供了更多的意义，更加有用和有价值。</a:t>
            </a:r>
            <a:endParaRPr lang="zh-CN" altLang="en-US" sz="5760" kern="0" cap="none">
              <a:solidFill>
                <a:schemeClr val="tx1"/>
              </a:solidFill>
              <a:uFillTx/>
              <a:latin typeface="幼圆" panose="02010509060101010101" pitchFamily="49" charset="-122"/>
              <a:ea typeface="幼圆" panose="02010509060101010101" pitchFamily="49" charset="-122"/>
            </a:endParaRP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知识是随着时间的变化而动态变化的，新的知识可以根据规则和已有的知识推导出来。</a:t>
            </a:r>
            <a:r>
              <a:rPr lang="zh-CN" altLang="en-US" sz="7200" kern="0" cap="none">
                <a:solidFill>
                  <a:schemeClr val="tx1"/>
                </a:solidFill>
                <a:uFillTx/>
                <a:latin typeface="幼圆" panose="02010509060101010101" pitchFamily="49" charset="-122"/>
                <a:ea typeface="幼圆" panose="02010509060101010101" pitchFamily="49" charset="-122"/>
              </a:rPr>
              <a:t> </a:t>
            </a:r>
            <a:endParaRPr lang="zh-CN" altLang="en-US" sz="7200" kern="0" cap="none">
              <a:solidFill>
                <a:schemeClr val="tx1"/>
              </a:solidFill>
              <a:uFillTx/>
              <a:latin typeface="幼圆" panose="02010509060101010101" pitchFamily="49" charset="-122"/>
              <a:ea typeface="幼圆" panose="02010509060101010101" pitchFamily="49" charset="-122"/>
            </a:endParaRPr>
          </a:p>
        </p:txBody>
      </p:sp>
      <p:sp>
        <p:nvSpPr>
          <p:cNvPr id="29700" name="日期占位符 1"/>
          <p:cNvSpPr>
            <a:spLocks noGrp="1"/>
          </p:cNvSpPr>
          <p:nvPr>
            <p:ph type="dt" sz="quarter" idx="10"/>
          </p:nvPr>
        </p:nvSpPr>
        <p:spPr bwMode="auto">
          <a:xfrm>
            <a:off x="572135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4120116-5F9C-4C65-BC18-89289B97954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9701" name="页脚占位符 2"/>
          <p:cNvSpPr>
            <a:spLocks noGrp="1"/>
          </p:cNvSpPr>
          <p:nvPr>
            <p:ph type="ftr" sz="quarter" idx="11"/>
          </p:nvPr>
        </p:nvSpPr>
        <p:spPr bwMode="auto">
          <a:xfrm>
            <a:off x="611505" y="630936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29702" name="灯片编号占位符 3"/>
          <p:cNvSpPr>
            <a:spLocks noGrp="1"/>
          </p:cNvSpPr>
          <p:nvPr>
            <p:ph type="sldNum" sz="quarter" idx="12"/>
          </p:nvPr>
        </p:nvSpPr>
        <p:spPr bwMode="auto">
          <a:xfrm>
            <a:off x="7884478" y="623697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E2D66C-09E6-42CC-8CD2-293DA1AC5F1D}"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19125"/>
            <a:ext cx="7772400" cy="604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7651" name="Rectangle 3"/>
          <p:cNvSpPr>
            <a:spLocks noGrp="1" noChangeArrowheads="1"/>
          </p:cNvSpPr>
          <p:nvPr>
            <p:ph idx="1"/>
          </p:nvPr>
        </p:nvSpPr>
        <p:spPr>
          <a:xfrm>
            <a:off x="468313" y="1412875"/>
            <a:ext cx="8064500" cy="4114800"/>
          </a:xfrm>
        </p:spPr>
        <p:txBody>
          <a:bodyPr>
            <a:normAutofit fontScale="92500"/>
          </a:bodyPr>
          <a:lstStyle/>
          <a:p>
            <a:pPr fontAlgn="auto">
              <a:lnSpc>
                <a:spcPct val="150000"/>
              </a:lnSpc>
              <a:spcAft>
                <a:spcPts val="0"/>
              </a:spcAft>
              <a:buClr>
                <a:schemeClr val="accent6"/>
              </a:buClr>
              <a:buFont typeface="Wingdings" panose="05000000000000000000" pitchFamily="2" charset="2"/>
              <a:buChar char="n"/>
              <a:defRPr/>
            </a:pPr>
            <a:r>
              <a:rPr lang="zh-CN" altLang="en-US" sz="2800" dirty="0">
                <a:latin typeface="幼圆" panose="02010509060101010101" pitchFamily="49" charset="-122"/>
                <a:ea typeface="幼圆" panose="02010509060101010101" pitchFamily="49" charset="-122"/>
              </a:rPr>
              <a:t>识别-动作循环 </a:t>
            </a:r>
            <a:endParaRPr lang="zh-CN" altLang="en-US" sz="28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（1）从规则库中寻找所有能够和工作区中已有事实相匹配的规则，并将这些规则加入到冲突集中</a:t>
            </a:r>
            <a:endParaRPr lang="zh-CN" altLang="en-US" sz="24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（2）若有多个规则存在，则根据冲突消解策略由冲突集中选择一条规则执行。</a:t>
            </a:r>
            <a:endParaRPr lang="zh-CN" altLang="en-US" sz="24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（3）执行规则中的动作，根据动作向工作区中加入新的事实或删除旧的事实。</a:t>
            </a:r>
            <a:endParaRPr lang="zh-CN" altLang="en-US" sz="2400" dirty="0">
              <a:latin typeface="幼圆" panose="02010509060101010101" pitchFamily="49" charset="-122"/>
              <a:ea typeface="幼圆" panose="02010509060101010101" pitchFamily="49" charset="-122"/>
            </a:endParaRPr>
          </a:p>
          <a:p>
            <a:pPr fontAlgn="auto">
              <a:spcAft>
                <a:spcPts val="0"/>
              </a:spcAft>
              <a:defRPr/>
            </a:pPr>
            <a:endParaRPr lang="zh-CN" altLang="en-US" sz="2800" dirty="0">
              <a:latin typeface="宋体" panose="02010600030101010101" pitchFamily="2" charset="-122"/>
            </a:endParaRPr>
          </a:p>
        </p:txBody>
      </p:sp>
      <p:sp>
        <p:nvSpPr>
          <p:cNvPr id="696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1C7E6AD-64CE-477C-9BD7-7D9B8144C10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96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96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0FFC8E3-005D-419F-A8C1-9911C0ABD6C6}"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19050"/>
            <a:ext cx="77724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例1</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52227" name="Rectangle 3"/>
          <p:cNvSpPr>
            <a:spLocks noGrp="1" noChangeArrowheads="1"/>
          </p:cNvSpPr>
          <p:nvPr>
            <p:ph idx="1"/>
          </p:nvPr>
        </p:nvSpPr>
        <p:spPr>
          <a:xfrm>
            <a:off x="995363" y="1333500"/>
            <a:ext cx="7945437" cy="936625"/>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八数码游戏(</a:t>
            </a:r>
            <a:r>
              <a:rPr lang="en-US" altLang="zh-CN">
                <a:latin typeface="幼圆" panose="02010509060101010101" pitchFamily="49" charset="-122"/>
                <a:ea typeface="幼圆" panose="02010509060101010101" pitchFamily="49" charset="-122"/>
              </a:rPr>
              <a:t>eight puzzle)</a:t>
            </a:r>
            <a:endParaRPr lang="en-US" altLang="zh-CN">
              <a:latin typeface="幼圆" panose="02010509060101010101" pitchFamily="49" charset="-122"/>
              <a:ea typeface="幼圆" panose="02010509060101010101" pitchFamily="49" charset="-122"/>
            </a:endParaRPr>
          </a:p>
        </p:txBody>
      </p:sp>
      <p:sp>
        <p:nvSpPr>
          <p:cNvPr id="716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2DCEC7-4666-4A83-B245-29FDB130A09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168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16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BFA1A4-E200-4C17-805D-3102FAA5658A}" type="slidenum">
              <a:rPr lang="zh-CN" altLang="en-US" sz="1400" smtClean="0">
                <a:latin typeface="Arial" panose="020B0604020202020204" pitchFamily="34" charset="0"/>
              </a:rPr>
            </a:fld>
            <a:endParaRPr lang="en-US" altLang="zh-CN" sz="1400">
              <a:latin typeface="Arial" panose="020B0604020202020204" pitchFamily="34" charset="0"/>
            </a:endParaRPr>
          </a:p>
        </p:txBody>
      </p:sp>
      <p:grpSp>
        <p:nvGrpSpPr>
          <p:cNvPr id="71687" name="Group 4"/>
          <p:cNvGrpSpPr/>
          <p:nvPr/>
        </p:nvGrpSpPr>
        <p:grpSpPr bwMode="auto">
          <a:xfrm>
            <a:off x="1447800" y="2895600"/>
            <a:ext cx="2095500" cy="1928813"/>
            <a:chOff x="-3" y="-3"/>
            <a:chExt cx="1320" cy="1215"/>
          </a:xfrm>
        </p:grpSpPr>
        <p:grpSp>
          <p:nvGrpSpPr>
            <p:cNvPr id="71718" name="Group 5"/>
            <p:cNvGrpSpPr/>
            <p:nvPr/>
          </p:nvGrpSpPr>
          <p:grpSpPr bwMode="auto">
            <a:xfrm>
              <a:off x="0" y="0"/>
              <a:ext cx="1314" cy="1209"/>
              <a:chOff x="0" y="0"/>
              <a:chExt cx="1314" cy="1209"/>
            </a:xfrm>
          </p:grpSpPr>
          <p:grpSp>
            <p:nvGrpSpPr>
              <p:cNvPr id="71720" name="Group 6"/>
              <p:cNvGrpSpPr/>
              <p:nvPr/>
            </p:nvGrpSpPr>
            <p:grpSpPr bwMode="auto">
              <a:xfrm>
                <a:off x="0" y="0"/>
                <a:ext cx="438" cy="403"/>
                <a:chOff x="0" y="0"/>
                <a:chExt cx="438" cy="403"/>
              </a:xfrm>
            </p:grpSpPr>
            <p:sp>
              <p:nvSpPr>
                <p:cNvPr id="71745" name="Rectangle 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6" name="Rectangle 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1" name="Group 9"/>
              <p:cNvGrpSpPr/>
              <p:nvPr/>
            </p:nvGrpSpPr>
            <p:grpSpPr bwMode="auto">
              <a:xfrm>
                <a:off x="438" y="0"/>
                <a:ext cx="438" cy="403"/>
                <a:chOff x="438" y="0"/>
                <a:chExt cx="438" cy="403"/>
              </a:xfrm>
            </p:grpSpPr>
            <p:sp>
              <p:nvSpPr>
                <p:cNvPr id="71743" name="Rectangle 1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4" name="Rectangle 1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2" name="Group 12"/>
              <p:cNvGrpSpPr/>
              <p:nvPr/>
            </p:nvGrpSpPr>
            <p:grpSpPr bwMode="auto">
              <a:xfrm>
                <a:off x="876" y="0"/>
                <a:ext cx="438" cy="403"/>
                <a:chOff x="876" y="0"/>
                <a:chExt cx="438" cy="403"/>
              </a:xfrm>
            </p:grpSpPr>
            <p:sp>
              <p:nvSpPr>
                <p:cNvPr id="71741" name="Rectangle 1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2" name="Rectangle 1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3" name="Group 15"/>
              <p:cNvGrpSpPr/>
              <p:nvPr/>
            </p:nvGrpSpPr>
            <p:grpSpPr bwMode="auto">
              <a:xfrm>
                <a:off x="0" y="403"/>
                <a:ext cx="438" cy="403"/>
                <a:chOff x="0" y="403"/>
                <a:chExt cx="438" cy="403"/>
              </a:xfrm>
            </p:grpSpPr>
            <p:sp>
              <p:nvSpPr>
                <p:cNvPr id="71739" name="Rectangle 1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0" name="Rectangle 1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4" name="Group 18"/>
              <p:cNvGrpSpPr/>
              <p:nvPr/>
            </p:nvGrpSpPr>
            <p:grpSpPr bwMode="auto">
              <a:xfrm>
                <a:off x="438" y="403"/>
                <a:ext cx="438" cy="403"/>
                <a:chOff x="438" y="403"/>
                <a:chExt cx="438" cy="403"/>
              </a:xfrm>
            </p:grpSpPr>
            <p:sp>
              <p:nvSpPr>
                <p:cNvPr id="71737" name="Rectangle 1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8" name="Rectangle 2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5" name="Group 21"/>
              <p:cNvGrpSpPr/>
              <p:nvPr/>
            </p:nvGrpSpPr>
            <p:grpSpPr bwMode="auto">
              <a:xfrm>
                <a:off x="876" y="403"/>
                <a:ext cx="438" cy="403"/>
                <a:chOff x="876" y="403"/>
                <a:chExt cx="438" cy="403"/>
              </a:xfrm>
            </p:grpSpPr>
            <p:sp>
              <p:nvSpPr>
                <p:cNvPr id="71735" name="Rectangle 2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6" name="Rectangle 2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6" name="Group 24"/>
              <p:cNvGrpSpPr/>
              <p:nvPr/>
            </p:nvGrpSpPr>
            <p:grpSpPr bwMode="auto">
              <a:xfrm>
                <a:off x="0" y="806"/>
                <a:ext cx="438" cy="403"/>
                <a:chOff x="0" y="806"/>
                <a:chExt cx="438" cy="403"/>
              </a:xfrm>
            </p:grpSpPr>
            <p:sp>
              <p:nvSpPr>
                <p:cNvPr id="71733" name="Rectangle 2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4" name="Rectangle 2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7" name="Group 27"/>
              <p:cNvGrpSpPr/>
              <p:nvPr/>
            </p:nvGrpSpPr>
            <p:grpSpPr bwMode="auto">
              <a:xfrm>
                <a:off x="438" y="806"/>
                <a:ext cx="438" cy="403"/>
                <a:chOff x="438" y="806"/>
                <a:chExt cx="438" cy="403"/>
              </a:xfrm>
            </p:grpSpPr>
            <p:sp>
              <p:nvSpPr>
                <p:cNvPr id="71731" name="Rectangle 2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2" name="Rectangle 2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8" name="Group 30"/>
              <p:cNvGrpSpPr/>
              <p:nvPr/>
            </p:nvGrpSpPr>
            <p:grpSpPr bwMode="auto">
              <a:xfrm>
                <a:off x="876" y="806"/>
                <a:ext cx="438" cy="403"/>
                <a:chOff x="876" y="806"/>
                <a:chExt cx="438" cy="403"/>
              </a:xfrm>
            </p:grpSpPr>
            <p:sp>
              <p:nvSpPr>
                <p:cNvPr id="71729" name="Rectangle 3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0" name="Rectangle 3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719" name="Rectangle 3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88" name="Group 34"/>
          <p:cNvGrpSpPr/>
          <p:nvPr/>
        </p:nvGrpSpPr>
        <p:grpSpPr bwMode="auto">
          <a:xfrm>
            <a:off x="4419600" y="2895600"/>
            <a:ext cx="2095500" cy="1928813"/>
            <a:chOff x="-3" y="-3"/>
            <a:chExt cx="1320" cy="1215"/>
          </a:xfrm>
        </p:grpSpPr>
        <p:grpSp>
          <p:nvGrpSpPr>
            <p:cNvPr id="71689" name="Group 35"/>
            <p:cNvGrpSpPr/>
            <p:nvPr/>
          </p:nvGrpSpPr>
          <p:grpSpPr bwMode="auto">
            <a:xfrm>
              <a:off x="0" y="0"/>
              <a:ext cx="1314" cy="1209"/>
              <a:chOff x="0" y="0"/>
              <a:chExt cx="1314" cy="1209"/>
            </a:xfrm>
          </p:grpSpPr>
          <p:grpSp>
            <p:nvGrpSpPr>
              <p:cNvPr id="71691" name="Group 36"/>
              <p:cNvGrpSpPr/>
              <p:nvPr/>
            </p:nvGrpSpPr>
            <p:grpSpPr bwMode="auto">
              <a:xfrm>
                <a:off x="0" y="0"/>
                <a:ext cx="438" cy="403"/>
                <a:chOff x="0" y="0"/>
                <a:chExt cx="438" cy="403"/>
              </a:xfrm>
            </p:grpSpPr>
            <p:sp>
              <p:nvSpPr>
                <p:cNvPr id="71716" name="Rectangle 3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7" name="Rectangle 3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2" name="Group 39"/>
              <p:cNvGrpSpPr/>
              <p:nvPr/>
            </p:nvGrpSpPr>
            <p:grpSpPr bwMode="auto">
              <a:xfrm>
                <a:off x="438" y="0"/>
                <a:ext cx="438" cy="403"/>
                <a:chOff x="438" y="0"/>
                <a:chExt cx="438" cy="403"/>
              </a:xfrm>
            </p:grpSpPr>
            <p:sp>
              <p:nvSpPr>
                <p:cNvPr id="71714" name="Rectangle 4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5" name="Rectangle 4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3" name="Group 42"/>
              <p:cNvGrpSpPr/>
              <p:nvPr/>
            </p:nvGrpSpPr>
            <p:grpSpPr bwMode="auto">
              <a:xfrm>
                <a:off x="876" y="0"/>
                <a:ext cx="438" cy="403"/>
                <a:chOff x="876" y="0"/>
                <a:chExt cx="438" cy="403"/>
              </a:xfrm>
            </p:grpSpPr>
            <p:sp>
              <p:nvSpPr>
                <p:cNvPr id="71712" name="Rectangle 4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3" name="Rectangle 4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4" name="Group 45"/>
              <p:cNvGrpSpPr/>
              <p:nvPr/>
            </p:nvGrpSpPr>
            <p:grpSpPr bwMode="auto">
              <a:xfrm>
                <a:off x="0" y="403"/>
                <a:ext cx="438" cy="403"/>
                <a:chOff x="0" y="403"/>
                <a:chExt cx="438" cy="403"/>
              </a:xfrm>
            </p:grpSpPr>
            <p:sp>
              <p:nvSpPr>
                <p:cNvPr id="71710" name="Rectangle 4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1" name="Rectangle 4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5" name="Group 48"/>
              <p:cNvGrpSpPr/>
              <p:nvPr/>
            </p:nvGrpSpPr>
            <p:grpSpPr bwMode="auto">
              <a:xfrm>
                <a:off x="438" y="403"/>
                <a:ext cx="438" cy="403"/>
                <a:chOff x="438" y="403"/>
                <a:chExt cx="438" cy="403"/>
              </a:xfrm>
            </p:grpSpPr>
            <p:sp>
              <p:nvSpPr>
                <p:cNvPr id="71708" name="Rectangle 4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9" name="Rectangle 5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6" name="Group 51"/>
              <p:cNvGrpSpPr/>
              <p:nvPr/>
            </p:nvGrpSpPr>
            <p:grpSpPr bwMode="auto">
              <a:xfrm>
                <a:off x="876" y="403"/>
                <a:ext cx="438" cy="403"/>
                <a:chOff x="876" y="403"/>
                <a:chExt cx="438" cy="403"/>
              </a:xfrm>
            </p:grpSpPr>
            <p:sp>
              <p:nvSpPr>
                <p:cNvPr id="71706" name="Rectangle 5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7" name="Rectangle 5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7" name="Group 54"/>
              <p:cNvGrpSpPr/>
              <p:nvPr/>
            </p:nvGrpSpPr>
            <p:grpSpPr bwMode="auto">
              <a:xfrm>
                <a:off x="0" y="806"/>
                <a:ext cx="438" cy="403"/>
                <a:chOff x="0" y="806"/>
                <a:chExt cx="438" cy="403"/>
              </a:xfrm>
            </p:grpSpPr>
            <p:sp>
              <p:nvSpPr>
                <p:cNvPr id="71704" name="Rectangle 5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5" name="Rectangle 5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8" name="Group 57"/>
              <p:cNvGrpSpPr/>
              <p:nvPr/>
            </p:nvGrpSpPr>
            <p:grpSpPr bwMode="auto">
              <a:xfrm>
                <a:off x="438" y="806"/>
                <a:ext cx="438" cy="403"/>
                <a:chOff x="438" y="806"/>
                <a:chExt cx="438" cy="403"/>
              </a:xfrm>
            </p:grpSpPr>
            <p:sp>
              <p:nvSpPr>
                <p:cNvPr id="71702" name="Rectangle 5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3" name="Rectangle 5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9" name="Group 60"/>
              <p:cNvGrpSpPr/>
              <p:nvPr/>
            </p:nvGrpSpPr>
            <p:grpSpPr bwMode="auto">
              <a:xfrm>
                <a:off x="876" y="806"/>
                <a:ext cx="438" cy="403"/>
                <a:chOff x="876" y="806"/>
                <a:chExt cx="438" cy="403"/>
              </a:xfrm>
            </p:grpSpPr>
            <p:sp>
              <p:nvSpPr>
                <p:cNvPr id="71700" name="Rectangle 6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1" name="Rectangle 6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690" name="Rectangle 6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19125"/>
            <a:ext cx="7772400" cy="525145"/>
          </a:xfrm>
        </p:spPr>
        <p:txBody>
          <a:bodyPr>
            <a:normAutofit fontScale="90000"/>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4275" name="Rectangle 3"/>
          <p:cNvSpPr>
            <a:spLocks noGrp="1" noChangeArrowheads="1"/>
          </p:cNvSpPr>
          <p:nvPr>
            <p:ph idx="1"/>
          </p:nvPr>
        </p:nvSpPr>
        <p:spPr>
          <a:xfrm>
            <a:off x="395288" y="1268413"/>
            <a:ext cx="7772400" cy="4114800"/>
          </a:xfrm>
        </p:spPr>
        <p:txBody>
          <a:bodyPr>
            <a:normAutofit fontScale="92500" lnSpcReduction="20000"/>
          </a:bodyPr>
          <a:lstStyle/>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游戏说明：</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一个棋盘有9个方格，放了8个数（1-8）；</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初始时，8个数随机放置；</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数字移动规则：空格周围的数字可移动到空格中；</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如果通过移动数字，达到一个目标状态，则游戏成功结束；</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求一个走步序列;</a:t>
            </a:r>
            <a:endParaRPr lang="zh-CN" altLang="en-US" sz="2400">
              <a:latin typeface="幼圆" panose="02010509060101010101" pitchFamily="49" charset="-122"/>
              <a:ea typeface="幼圆" panose="02010509060101010101" pitchFamily="49" charset="-122"/>
            </a:endParaRPr>
          </a:p>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问题：怎样用一个产生式系统描述并解决上述问题？</a:t>
            </a:r>
            <a:endParaRPr lang="zh-CN" altLang="en-US" sz="2400">
              <a:latin typeface="幼圆" panose="02010509060101010101" pitchFamily="49" charset="-122"/>
              <a:ea typeface="幼圆" panose="02010509060101010101" pitchFamily="49" charset="-122"/>
            </a:endParaRPr>
          </a:p>
          <a:p>
            <a:pPr fontAlgn="auto">
              <a:spcAft>
                <a:spcPts val="0"/>
              </a:spcAft>
              <a:defRPr/>
            </a:pPr>
            <a:endParaRPr lang="zh-CN" altLang="en-US"/>
          </a:p>
        </p:txBody>
      </p:sp>
      <p:sp>
        <p:nvSpPr>
          <p:cNvPr id="737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02724D-9FAC-491E-B2CE-9A0DE011107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37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37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39D174B-3197-442B-9232-16DE6B2A000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6323" name="Rectangle 3"/>
          <p:cNvSpPr>
            <a:spLocks noGrp="1" noChangeArrowheads="1"/>
          </p:cNvSpPr>
          <p:nvPr>
            <p:ph idx="1"/>
          </p:nvPr>
        </p:nvSpPr>
        <p:spPr>
          <a:xfrm>
            <a:off x="395288" y="1196975"/>
            <a:ext cx="8424862" cy="4114800"/>
          </a:xfrm>
        </p:spPr>
        <p:txBody>
          <a:bodyPr>
            <a:normAutofit lnSpcReduction="10000"/>
          </a:bodyPr>
          <a:lstStyle/>
          <a:p>
            <a:pPr algn="just" fontAlgn="auto">
              <a:spcAft>
                <a:spcPts val="0"/>
              </a:spcAft>
              <a:defRPr/>
            </a:pPr>
            <a:r>
              <a:rPr lang="zh-CN" altLang="en-US" sz="2400">
                <a:latin typeface="幼圆" panose="02010509060101010101" pitchFamily="49" charset="-122"/>
                <a:ea typeface="幼圆" panose="02010509060101010101" pitchFamily="49" charset="-122"/>
              </a:rPr>
              <a:t>产生式系统的描述:</a:t>
            </a:r>
            <a:endParaRPr lang="zh-CN" altLang="en-US" sz="2400">
              <a:latin typeface="幼圆" panose="02010509060101010101" pitchFamily="49" charset="-122"/>
              <a:ea typeface="幼圆" panose="02010509060101010101" pitchFamily="49" charset="-122"/>
            </a:endParaRPr>
          </a:p>
          <a:p>
            <a:pPr lvl="1" algn="just" fontAlgn="auto">
              <a:spcAft>
                <a:spcPts val="0"/>
              </a:spcAft>
              <a:defRPr/>
            </a:pPr>
            <a:r>
              <a:rPr lang="zh-CN" altLang="en-US" sz="2400">
                <a:latin typeface="幼圆" panose="02010509060101010101" pitchFamily="49" charset="-122"/>
                <a:ea typeface="幼圆" panose="02010509060101010101" pitchFamily="49" charset="-122"/>
              </a:rPr>
              <a:t>综合数据库：存放棋盘的状态。</a:t>
            </a:r>
            <a:endParaRPr lang="zh-CN" altLang="en-US" sz="2400">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棋盘的状态：8个数字在棋盘上的位置分布。</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每走一步，状态就会发生变化；</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存放棋盘的当前状态；</a:t>
            </a:r>
            <a:endParaRPr lang="zh-CN" altLang="en-US">
              <a:latin typeface="幼圆" panose="02010509060101010101" pitchFamily="49" charset="-122"/>
              <a:ea typeface="幼圆" panose="02010509060101010101" pitchFamily="49" charset="-122"/>
            </a:endParaRPr>
          </a:p>
          <a:p>
            <a:pPr lvl="1" algn="just" fontAlgn="auto">
              <a:spcAft>
                <a:spcPts val="0"/>
              </a:spcAft>
              <a:defRPr/>
            </a:pPr>
            <a:r>
              <a:rPr lang="zh-CN" altLang="en-US" sz="2400">
                <a:latin typeface="幼圆" panose="02010509060101010101" pitchFamily="49" charset="-122"/>
                <a:ea typeface="幼圆" panose="02010509060101010101" pitchFamily="49" charset="-122"/>
              </a:rPr>
              <a:t>规则：规则是数字移动的方法。</a:t>
            </a:r>
            <a:endParaRPr lang="zh-CN" altLang="en-US" sz="2400">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空格的移动:</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如果空格左边有数字，则将左边的数字移到空格上；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如果空格右边有数字，则将右边的数字移到空格上；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如果空格上边有数字，则将上边的数字移到空格上；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如果空格下边有数字，则将下边的数字移到空格上；</a:t>
            </a:r>
            <a:endParaRPr lang="zh-CN" altLang="en-US">
              <a:latin typeface="幼圆" panose="02010509060101010101" pitchFamily="49" charset="-122"/>
              <a:ea typeface="幼圆" panose="02010509060101010101" pitchFamily="49" charset="-122"/>
            </a:endParaRPr>
          </a:p>
          <a:p>
            <a:pPr fontAlgn="auto">
              <a:spcAft>
                <a:spcPts val="0"/>
              </a:spcAft>
              <a:defRPr/>
            </a:pPr>
            <a:endParaRPr lang="zh-CN" altLang="en-US" sz="2400">
              <a:latin typeface="幼圆" panose="02010509060101010101" pitchFamily="49" charset="-122"/>
              <a:ea typeface="幼圆" panose="02010509060101010101" pitchFamily="49" charset="-122"/>
            </a:endParaRPr>
          </a:p>
        </p:txBody>
      </p:sp>
      <p:sp>
        <p:nvSpPr>
          <p:cNvPr id="757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2CA847-0B0F-4559-AB93-4CF6823B674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578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57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6899938-294A-47F5-8B69-AEA908B5C2F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58371" name="Rectangle 3"/>
          <p:cNvSpPr>
            <a:spLocks noGrp="1" noChangeArrowheads="1"/>
          </p:cNvSpPr>
          <p:nvPr>
            <p:ph idx="1"/>
          </p:nvPr>
        </p:nvSpPr>
        <p:spPr>
          <a:xfrm>
            <a:off x="539750" y="1268413"/>
            <a:ext cx="7772400" cy="4343400"/>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问题：设字符转换规则</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t>		</a:t>
            </a:r>
            <a:r>
              <a:rPr lang="en-US" altLang="zh-CN"/>
              <a:t>A∧B→C</a:t>
            </a:r>
            <a:endParaRPr lang="en-US" altLang="zh-CN"/>
          </a:p>
          <a:p>
            <a:pPr fontAlgn="auto">
              <a:spcAft>
                <a:spcPts val="0"/>
              </a:spcAft>
              <a:buFontTx/>
              <a:buNone/>
              <a:defRPr/>
            </a:pPr>
            <a:r>
              <a:rPr lang="en-US" altLang="zh-CN"/>
              <a:t>		A∧C→D</a:t>
            </a:r>
            <a:endParaRPr lang="en-US" altLang="zh-CN"/>
          </a:p>
          <a:p>
            <a:pPr fontAlgn="auto">
              <a:spcAft>
                <a:spcPts val="0"/>
              </a:spcAft>
              <a:buFontTx/>
              <a:buNone/>
              <a:defRPr/>
            </a:pPr>
            <a:r>
              <a:rPr lang="en-US" altLang="zh-CN"/>
              <a:t>		B∧C→G</a:t>
            </a:r>
            <a:endParaRPr lang="en-US" altLang="zh-CN"/>
          </a:p>
          <a:p>
            <a:pPr fontAlgn="auto">
              <a:spcAft>
                <a:spcPts val="0"/>
              </a:spcAft>
              <a:buFontTx/>
              <a:buNone/>
              <a:defRPr/>
            </a:pPr>
            <a:r>
              <a:rPr lang="en-US" altLang="zh-CN"/>
              <a:t>		B∧E→F</a:t>
            </a:r>
            <a:endParaRPr lang="en-US" altLang="zh-CN"/>
          </a:p>
          <a:p>
            <a:pPr fontAlgn="auto">
              <a:spcAft>
                <a:spcPts val="0"/>
              </a:spcAft>
              <a:buFontTx/>
              <a:buNone/>
              <a:defRPr/>
            </a:pPr>
            <a:r>
              <a:rPr lang="en-US" altLang="zh-CN"/>
              <a:t>		D→E</a:t>
            </a:r>
            <a:endParaRPr lang="en-US" altLang="zh-CN"/>
          </a:p>
          <a:p>
            <a:pPr fontAlgn="auto">
              <a:spcAft>
                <a:spcPts val="0"/>
              </a:spcAft>
              <a:buFontTx/>
              <a:buNone/>
              <a:defRPr/>
            </a:pPr>
            <a:r>
              <a:rPr lang="en-US" altLang="zh-CN"/>
              <a:t>	</a:t>
            </a:r>
            <a:r>
              <a:rPr lang="zh-CN" altLang="en-US">
                <a:latin typeface="幼圆" panose="02010509060101010101" pitchFamily="49" charset="-122"/>
                <a:ea typeface="幼圆" panose="02010509060101010101" pitchFamily="49" charset="-122"/>
              </a:rPr>
              <a:t>已知：</a:t>
            </a:r>
            <a:r>
              <a:rPr lang="en-US" altLang="zh-CN">
                <a:latin typeface="幼圆" panose="02010509060101010101" pitchFamily="49" charset="-122"/>
                <a:ea typeface="幼圆" panose="02010509060101010101" pitchFamily="49" charset="-122"/>
              </a:rPr>
              <a:t>A，B</a:t>
            </a:r>
            <a:endParaRPr lang="en-US" altLang="zh-CN">
              <a:latin typeface="幼圆" panose="02010509060101010101" pitchFamily="49" charset="-122"/>
              <a:ea typeface="幼圆" panose="02010509060101010101" pitchFamily="49" charset="-122"/>
            </a:endParaRPr>
          </a:p>
          <a:p>
            <a:pPr fontAlgn="auto">
              <a:spcAft>
                <a:spcPts val="0"/>
              </a:spcAft>
              <a:buFontTx/>
              <a:buNone/>
              <a:defRPr/>
            </a:pP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求：</a:t>
            </a:r>
            <a:r>
              <a:rPr lang="en-US" altLang="zh-CN"/>
              <a:t>F</a:t>
            </a:r>
            <a:endParaRPr lang="en-US" altLang="zh-CN"/>
          </a:p>
        </p:txBody>
      </p:sp>
      <p:sp>
        <p:nvSpPr>
          <p:cNvPr id="778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EE9D0E-4F45-41AC-9C96-96359890D4D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78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78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011D0D4-F8CF-4037-98BC-1F182D99C2E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14723" name="Rectangle 3"/>
          <p:cNvSpPr>
            <a:spLocks noGrp="1" noChangeArrowheads="1"/>
          </p:cNvSpPr>
          <p:nvPr>
            <p:ph idx="1"/>
          </p:nvPr>
        </p:nvSpPr>
        <p:spPr>
          <a:xfrm>
            <a:off x="900113" y="1417638"/>
            <a:ext cx="7772400" cy="1981200"/>
          </a:xfrm>
        </p:spPr>
        <p:txBody>
          <a:bodyPr/>
          <a:lstStyle/>
          <a:p>
            <a:pPr fontAlgn="auto">
              <a:spcAft>
                <a:spcPts val="0"/>
              </a:spcAft>
              <a:buFontTx/>
              <a:buNone/>
              <a:defRPr/>
            </a:pPr>
            <a:r>
              <a:rPr lang="zh-CN" altLang="en-US">
                <a:latin typeface="幼圆" panose="02010509060101010101" pitchFamily="49" charset="-122"/>
                <a:ea typeface="幼圆" panose="02010509060101010101" pitchFamily="49" charset="-122"/>
              </a:rPr>
              <a:t>一、综合数据库</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其中</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为字符</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二、规则集</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endParaRPr lang="zh-CN" altLang="en-US"/>
          </a:p>
          <a:p>
            <a:pPr fontAlgn="auto">
              <a:spcAft>
                <a:spcPts val="0"/>
              </a:spcAft>
              <a:buFontTx/>
              <a:buNone/>
              <a:defRPr/>
            </a:pPr>
            <a:endParaRPr lang="zh-CN" altLang="en-US" sz="1800"/>
          </a:p>
        </p:txBody>
      </p:sp>
      <p:sp>
        <p:nvSpPr>
          <p:cNvPr id="798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C59FAA-ED42-4E1A-870F-C222232A88F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98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98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2DD641-7383-4AE5-95D4-2009245ABC9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14724" name="Text Box 4"/>
          <p:cNvSpPr txBox="1">
            <a:spLocks noChangeArrowheads="1"/>
          </p:cNvSpPr>
          <p:nvPr/>
        </p:nvSpPr>
        <p:spPr bwMode="auto">
          <a:xfrm>
            <a:off x="609600" y="34290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ct val="100000"/>
              </a:lnSpc>
              <a:spcBef>
                <a:spcPct val="0"/>
              </a:spcBef>
              <a:buClrTx/>
              <a:buFontTx/>
              <a:buNone/>
            </a:pPr>
            <a:r>
              <a:rPr kumimoji="1" lang="zh-CN" altLang="en-US">
                <a:latin typeface="Times New Roman" panose="02020603050405020304" pitchFamily="18" charset="0"/>
              </a:rPr>
              <a:t>	</a:t>
            </a:r>
            <a:r>
              <a:rPr kumimoji="1" lang="zh-CN" altLang="en-US" sz="2800">
                <a:latin typeface="Times New Roman" panose="02020603050405020304" pitchFamily="18" charset="0"/>
              </a:rPr>
              <a:t>1，</a:t>
            </a:r>
            <a:r>
              <a:rPr kumimoji="1" lang="en-US" altLang="zh-CN" sz="2800">
                <a:latin typeface="Times New Roman" panose="02020603050405020304" pitchFamily="18" charset="0"/>
              </a:rPr>
              <a:t>IF  A∧B  THEN  C</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2，IF  A∧C  THEN  D</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3，IF  B∧C  THEN  G</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4，IF  B∧E  THEN  F</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5，IF     D     THEN  E</a:t>
            </a:r>
            <a:endParaRPr kumimoji="1"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4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build="p"/>
      <p:bldP spid="41472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15747" name="Rectangle 3"/>
          <p:cNvSpPr>
            <a:spLocks noGrp="1" noChangeArrowheads="1"/>
          </p:cNvSpPr>
          <p:nvPr>
            <p:ph idx="1"/>
          </p:nvPr>
        </p:nvSpPr>
        <p:spPr>
          <a:xfrm>
            <a:off x="611188" y="1412875"/>
            <a:ext cx="7772400" cy="4114800"/>
          </a:xfrm>
        </p:spPr>
        <p:txBody>
          <a:bodyPr/>
          <a:lstStyle/>
          <a:p>
            <a:pPr fontAlgn="auto">
              <a:spcAft>
                <a:spcPts val="0"/>
              </a:spcAft>
              <a:buFontTx/>
              <a:buNone/>
              <a:defRPr/>
            </a:pPr>
            <a:r>
              <a:rPr lang="zh-CN" altLang="en-US"/>
              <a:t>三、</a:t>
            </a:r>
            <a:r>
              <a:rPr lang="zh-CN" altLang="en-US">
                <a:latin typeface="幼圆" panose="02010509060101010101" pitchFamily="49" charset="-122"/>
                <a:ea typeface="幼圆" panose="02010509060101010101" pitchFamily="49" charset="-122"/>
              </a:rPr>
              <a:t>控制策略</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顺序排队</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四、初始条件</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A，B}</a:t>
            </a:r>
            <a:endParaRPr lang="en-US" altLang="zh-CN">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五、结束条件</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F∈{x}</a:t>
            </a:r>
            <a:endParaRPr lang="en-US" altLang="zh-CN">
              <a:latin typeface="幼圆" panose="02010509060101010101" pitchFamily="49" charset="-122"/>
              <a:ea typeface="幼圆" panose="02010509060101010101" pitchFamily="49" charset="-122"/>
            </a:endParaRPr>
          </a:p>
        </p:txBody>
      </p:sp>
      <p:sp>
        <p:nvSpPr>
          <p:cNvPr id="819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F922B79-F79B-4F42-8E6D-936DD5C8660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19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192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5F71E2A-CE76-440C-812E-C148C014A1EF}"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5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619125"/>
            <a:ext cx="7772400" cy="668655"/>
          </a:xfrm>
        </p:spPr>
        <p:txBody>
          <a:bodyPr>
            <a:normAutofit fontScale="90000"/>
          </a:bodyPr>
          <a:lstStyle/>
          <a:p>
            <a:pPr fontAlgn="auto">
              <a:lnSpc>
                <a:spcPct val="150000"/>
              </a:lnSpc>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4515" name="Rectangle 3"/>
          <p:cNvSpPr>
            <a:spLocks noGrp="1" noChangeArrowheads="1"/>
          </p:cNvSpPr>
          <p:nvPr>
            <p:ph idx="1"/>
          </p:nvPr>
        </p:nvSpPr>
        <p:spPr>
          <a:xfrm>
            <a:off x="611188" y="1341438"/>
            <a:ext cx="7772400" cy="4114800"/>
          </a:xfrm>
        </p:spPr>
        <p:txBody>
          <a:bodyPr>
            <a:normAutofit fontScale="92500"/>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正向推理:从已知事实出发,通过规则库求得结论.也称为数据驱动方式,或从底向上的方式</a:t>
            </a: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反向推理:从目标出发.反向使用规则,求得已知事实,或称目标驱动,自顶向下.</a:t>
            </a: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双向推理:既自顶向下,又自底向上相结合得方法.直至某个中间界面两方向结果相符便成功结束.</a:t>
            </a:r>
            <a:endParaRPr lang="zh-CN" altLang="en-US" sz="2800">
              <a:latin typeface="幼圆" panose="02010509060101010101" pitchFamily="49" charset="-122"/>
              <a:ea typeface="幼圆" panose="02010509060101010101" pitchFamily="49" charset="-122"/>
            </a:endParaRPr>
          </a:p>
        </p:txBody>
      </p:sp>
      <p:sp>
        <p:nvSpPr>
          <p:cNvPr id="839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EF806D8-F5F6-44DB-8FF5-9DAA3B23A7F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39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39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65CB521-410F-497D-8378-FAA846BEEFB1}"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19125"/>
            <a:ext cx="7772400" cy="5880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正向推理推理过程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6563" name="Rectangle 3"/>
          <p:cNvSpPr>
            <a:spLocks noGrp="1" noChangeArrowheads="1"/>
          </p:cNvSpPr>
          <p:nvPr>
            <p:ph idx="1"/>
          </p:nvPr>
        </p:nvSpPr>
        <p:spPr>
          <a:xfrm>
            <a:off x="468313" y="1412875"/>
            <a:ext cx="8207375"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正向推理推理过程</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(1)规则库中的规则与数据库中的事实进行匹配,得到匹配成功的规则集合</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(2)从匹配规则集中选择一条规则作为使用规则</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(3)执行使用规则的后件,将该规则的后件送入数据库.</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重复上述过程直到达到目标</a:t>
            </a:r>
            <a:endParaRPr lang="zh-CN" altLang="en-US" sz="2400">
              <a:latin typeface="幼圆" panose="02010509060101010101" pitchFamily="49" charset="-122"/>
              <a:ea typeface="幼圆" panose="02010509060101010101" pitchFamily="49" charset="-122"/>
            </a:endParaRPr>
          </a:p>
        </p:txBody>
      </p:sp>
      <p:sp>
        <p:nvSpPr>
          <p:cNvPr id="8602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DDE7023-4C26-4D4B-9224-4FBA2642E5E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602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60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6C28A3A-3D8E-49B0-A915-870BC317FD7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19125"/>
            <a:ext cx="7772400" cy="67754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反向推理推理过程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8611" name="Rectangle 3"/>
          <p:cNvSpPr>
            <a:spLocks noGrp="1" noChangeArrowheads="1"/>
          </p:cNvSpPr>
          <p:nvPr>
            <p:ph idx="1"/>
          </p:nvPr>
        </p:nvSpPr>
        <p:spPr>
          <a:xfrm>
            <a:off x="611188" y="1341438"/>
            <a:ext cx="7772400"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反向推理推理过程</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(1)规则集合中的规则后件与目标事实进行匹配,得到匹配的规则集合</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(2)从匹配规则集合中选择一条规则作为使用规则</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(3)将使用规则的前件作为子目标</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 重复上述过程,直到各子目标均为已知事实成功结束</a:t>
            </a:r>
            <a:endParaRPr lang="zh-CN" altLang="en-US" sz="2400">
              <a:latin typeface="幼圆" panose="02010509060101010101" pitchFamily="49" charset="-122"/>
              <a:ea typeface="幼圆" panose="02010509060101010101" pitchFamily="49" charset="-122"/>
            </a:endParaRPr>
          </a:p>
        </p:txBody>
      </p:sp>
      <p:sp>
        <p:nvSpPr>
          <p:cNvPr id="880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D21F9CC-D2A8-4A47-BCBB-E017D4BEF96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806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80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20F1BD-A20C-4EFB-9DAB-3137F21AB85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35610"/>
            <a:ext cx="7772400" cy="82042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知识、认识论</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2291" name="Rectangle 3"/>
          <p:cNvSpPr>
            <a:spLocks noGrp="1" noChangeArrowheads="1"/>
          </p:cNvSpPr>
          <p:nvPr>
            <p:ph idx="1"/>
          </p:nvPr>
        </p:nvSpPr>
        <p:spPr>
          <a:xfrm>
            <a:off x="682943" y="1609408"/>
            <a:ext cx="7724775" cy="4273550"/>
          </a:xfrm>
        </p:spPr>
        <p:txBody>
          <a:bodyPr>
            <a:normAutofit/>
          </a:bodyPr>
          <a:lstStyle/>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rPr>
              <a:t>知识</a:t>
            </a:r>
            <a:r>
              <a:rPr lang="en-US" altLang="zh-CN" sz="2800" b="1">
                <a:latin typeface="幼圆" panose="02010509060101010101" pitchFamily="49" charset="-122"/>
                <a:ea typeface="幼圆" panose="02010509060101010101" pitchFamily="49" charset="-122"/>
              </a:rPr>
              <a:t> </a:t>
            </a:r>
            <a:r>
              <a:rPr lang="zh-CN" altLang="en-US" sz="2800" b="1" kern="0" cap="none">
                <a:uFillTx/>
                <a:latin typeface="幼圆" panose="02010509060101010101" pitchFamily="49" charset="-122"/>
                <a:ea typeface="幼圆" panose="02010509060101010101" pitchFamily="49" charset="-122"/>
                <a:sym typeface="+mn-ea"/>
              </a:rPr>
              <a:t>Knowledge </a:t>
            </a:r>
            <a:endParaRPr lang="zh-CN" altLang="en-US" sz="2800">
              <a:latin typeface="幼圆" panose="02010509060101010101" pitchFamily="49" charset="-122"/>
              <a:ea typeface="幼圆" panose="02010509060101010101" pitchFamily="49" charset="-122"/>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经过加工的信息</a:t>
            </a:r>
            <a:r>
              <a:rPr lang="en-US" altLang="zh-CN" sz="2220">
                <a:latin typeface="幼圆" panose="02010509060101010101" pitchFamily="49" charset="-122"/>
                <a:ea typeface="幼圆" panose="02010509060101010101" pitchFamily="49" charset="-122"/>
              </a:rPr>
              <a:t>，</a:t>
            </a:r>
            <a:r>
              <a:rPr lang="zh-CN" altLang="en-US" sz="2220">
                <a:latin typeface="幼圆" panose="02010509060101010101" pitchFamily="49" charset="-122"/>
                <a:ea typeface="幼圆" panose="02010509060101010101" pitchFamily="49" charset="-122"/>
              </a:rPr>
              <a:t>包括事实、信念和启发式规则</a:t>
            </a:r>
            <a:r>
              <a:rPr lang="en-US" altLang="zh-CN" sz="2220">
                <a:latin typeface="幼圆" panose="02010509060101010101" pitchFamily="49" charset="-122"/>
                <a:ea typeface="幼圆" panose="02010509060101010101" pitchFamily="49" charset="-122"/>
              </a:rPr>
              <a:t>。</a:t>
            </a: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sym typeface="+mn-ea"/>
              </a:rPr>
              <a:t>认识论</a:t>
            </a:r>
            <a:r>
              <a:rPr lang="en-US" altLang="zh-CN" sz="2800" b="1" cap="none">
                <a:solidFill>
                  <a:schemeClr val="tx1"/>
                </a:solidFill>
                <a:uFillTx/>
                <a:latin typeface="幼圆" panose="02010509060101010101" pitchFamily="49" charset="-122"/>
                <a:ea typeface="幼圆" panose="02010509060101010101" pitchFamily="49" charset="-122"/>
                <a:sym typeface="+mn-ea"/>
              </a:rPr>
              <a:t> Epistemology</a:t>
            </a:r>
            <a:endParaRPr lang="en-US" altLang="zh-CN" sz="2800" b="1">
              <a:latin typeface="幼圆" panose="02010509060101010101" pitchFamily="49" charset="-122"/>
              <a:ea typeface="幼圆" panose="02010509060101010101" pitchFamily="49" charset="-122"/>
              <a:sym typeface="+mn-ea"/>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关于知识的研究，涉及知识的本质、结构和起源。</a:t>
            </a:r>
            <a:r>
              <a:rPr lang="zh-CN" altLang="en-US" sz="2800">
                <a:latin typeface="幼圆" panose="02010509060101010101" pitchFamily="49" charset="-122"/>
                <a:ea typeface="幼圆" panose="02010509060101010101" pitchFamily="49" charset="-122"/>
              </a:rPr>
              <a:t> </a:t>
            </a:r>
            <a:endParaRPr lang="zh-CN" altLang="en-US" sz="2800">
              <a:latin typeface="幼圆" panose="02010509060101010101" pitchFamily="49" charset="-122"/>
              <a:ea typeface="幼圆" panose="02010509060101010101" pitchFamily="49" charset="-122"/>
            </a:endParaRPr>
          </a:p>
        </p:txBody>
      </p:sp>
      <p:sp>
        <p:nvSpPr>
          <p:cNvPr id="31748" name="日期占位符 1"/>
          <p:cNvSpPr>
            <a:spLocks noGrp="1"/>
          </p:cNvSpPr>
          <p:nvPr>
            <p:ph type="dt" sz="quarter" idx="10"/>
          </p:nvPr>
        </p:nvSpPr>
        <p:spPr bwMode="auto">
          <a:xfrm>
            <a:off x="5795645"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ACA8003-0A80-4C30-9679-801B220652D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1749" name="页脚占位符 2"/>
          <p:cNvSpPr>
            <a:spLocks noGrp="1"/>
          </p:cNvSpPr>
          <p:nvPr>
            <p:ph type="ftr" sz="quarter" idx="11"/>
          </p:nvPr>
        </p:nvSpPr>
        <p:spPr bwMode="auto">
          <a:xfrm>
            <a:off x="683260"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1750" name="灯片编号占位符 3"/>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876EB86-2060-4E17-98A2-26C213F2A218}"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19125"/>
            <a:ext cx="7772400" cy="6972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产生式系统的特点</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331779" name="Rectangle 3"/>
          <p:cNvSpPr>
            <a:spLocks noGrp="1" noChangeArrowheads="1"/>
          </p:cNvSpPr>
          <p:nvPr>
            <p:ph idx="1"/>
          </p:nvPr>
        </p:nvSpPr>
        <p:spPr>
          <a:xfrm>
            <a:off x="539750" y="1341438"/>
            <a:ext cx="7772400" cy="4114800"/>
          </a:xfrm>
        </p:spPr>
        <p:txBody>
          <a:bodyPr>
            <a:normAutofit fontScale="92500"/>
          </a:bodyPr>
          <a:lstStyle/>
          <a:p>
            <a:pPr fontAlgn="auto">
              <a:spcAft>
                <a:spcPts val="0"/>
              </a:spcAft>
              <a:defRPr/>
            </a:pPr>
            <a:r>
              <a:rPr lang="zh-CN" altLang="en-US">
                <a:latin typeface="幼圆" panose="02010509060101010101" pitchFamily="49" charset="-122"/>
                <a:ea typeface="幼圆" panose="02010509060101010101" pitchFamily="49" charset="-122"/>
              </a:rPr>
              <a:t>优点</a:t>
            </a:r>
            <a:endParaRPr lang="zh-CN" altLang="en-US">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(1)自然性</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(2)模块性</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(3)有效性既可表示确定性知识,又可表示非确定性知识,既可表示启发式知识,又可表示过程性知识</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(4)清晰性:格式固定,结构简单,便于一致性,完整性检查</a:t>
            </a:r>
            <a:endParaRPr lang="zh-CN" altLang="en-US" sz="2400">
              <a:latin typeface="幼圆" panose="02010509060101010101" pitchFamily="49" charset="-122"/>
              <a:ea typeface="幼圆" panose="02010509060101010101" pitchFamily="49" charset="-122"/>
            </a:endParaRPr>
          </a:p>
          <a:p>
            <a:pPr fontAlgn="auto">
              <a:spcAft>
                <a:spcPts val="0"/>
              </a:spcAft>
              <a:defRPr/>
            </a:pPr>
            <a:r>
              <a:rPr lang="zh-CN" altLang="en-US">
                <a:latin typeface="幼圆" panose="02010509060101010101" pitchFamily="49" charset="-122"/>
                <a:ea typeface="幼圆" panose="02010509060101010101" pitchFamily="49" charset="-122"/>
              </a:rPr>
              <a:t>不足之处</a:t>
            </a:r>
            <a:endParaRPr lang="zh-CN" altLang="en-US">
              <a:latin typeface="幼圆" panose="02010509060101010101" pitchFamily="49" charset="-122"/>
              <a:ea typeface="幼圆" panose="02010509060101010101" pitchFamily="49" charset="-122"/>
            </a:endParaRPr>
          </a:p>
          <a:p>
            <a:pPr lvl="1" fontAlgn="auto">
              <a:spcAft>
                <a:spcPts val="0"/>
              </a:spcAft>
              <a:defRPr/>
            </a:pPr>
            <a:r>
              <a:rPr lang="zh-CN" altLang="en-US" sz="2400">
                <a:latin typeface="幼圆" panose="02010509060101010101" pitchFamily="49" charset="-122"/>
                <a:ea typeface="幼圆" panose="02010509060101010101" pitchFamily="49" charset="-122"/>
              </a:rPr>
              <a:t>效率不高:匹配-冲突消解-执行,并且可能产生组合爆炸</a:t>
            </a: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zh-CN" altLang="en-US" sz="2400">
                <a:latin typeface="幼圆" panose="02010509060101010101" pitchFamily="49" charset="-122"/>
                <a:ea typeface="幼圆" panose="02010509060101010101" pitchFamily="49" charset="-122"/>
              </a:rPr>
              <a:t>不能表达具有结构性的知识</a:t>
            </a:r>
            <a:endParaRPr lang="zh-CN" altLang="zh-CN" sz="2400">
              <a:latin typeface="幼圆" panose="02010509060101010101" pitchFamily="49" charset="-122"/>
              <a:ea typeface="幼圆" panose="02010509060101010101" pitchFamily="49" charset="-122"/>
            </a:endParaRPr>
          </a:p>
        </p:txBody>
      </p:sp>
      <p:sp>
        <p:nvSpPr>
          <p:cNvPr id="901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F3D6E3-EBEC-4F03-943F-8BE2B5AE0DF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011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01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FC80B23-A26D-402B-8481-4D46422588A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up)">
                                      <p:cBhvr>
                                        <p:cTn id="7" dur="500"/>
                                        <p:tgtEl>
                                          <p:spTgt spid="331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1" end="1"/>
                                            </p:txEl>
                                          </p:spTgt>
                                        </p:tgtEl>
                                        <p:attrNameLst>
                                          <p:attrName>style.visibility</p:attrName>
                                        </p:attrNameLst>
                                      </p:cBhvr>
                                      <p:to>
                                        <p:strVal val="visible"/>
                                      </p:to>
                                    </p:set>
                                    <p:animEffect transition="in" filter="wipe(up)">
                                      <p:cBhvr>
                                        <p:cTn id="10" dur="500"/>
                                        <p:tgtEl>
                                          <p:spTgt spid="331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animEffect transition="in" filter="wipe(up)">
                                      <p:cBhvr>
                                        <p:cTn id="13" dur="500"/>
                                        <p:tgtEl>
                                          <p:spTgt spid="331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3" end="3"/>
                                            </p:txEl>
                                          </p:spTgt>
                                        </p:tgtEl>
                                        <p:attrNameLst>
                                          <p:attrName>style.visibility</p:attrName>
                                        </p:attrNameLst>
                                      </p:cBhvr>
                                      <p:to>
                                        <p:strVal val="visible"/>
                                      </p:to>
                                    </p:set>
                                    <p:animEffect transition="in" filter="wipe(up)">
                                      <p:cBhvr>
                                        <p:cTn id="16" dur="500"/>
                                        <p:tgtEl>
                                          <p:spTgt spid="331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Effect transition="in" filter="wipe(up)">
                                      <p:cBhvr>
                                        <p:cTn id="19" dur="500"/>
                                        <p:tgtEl>
                                          <p:spTgt spid="33177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1779">
                                            <p:txEl>
                                              <p:pRg st="5" end="5"/>
                                            </p:txEl>
                                          </p:spTgt>
                                        </p:tgtEl>
                                        <p:attrNameLst>
                                          <p:attrName>style.visibility</p:attrName>
                                        </p:attrNameLst>
                                      </p:cBhvr>
                                      <p:to>
                                        <p:strVal val="visible"/>
                                      </p:to>
                                    </p:set>
                                    <p:animEffect transition="in" filter="wipe(up)">
                                      <p:cBhvr>
                                        <p:cTn id="24" dur="500"/>
                                        <p:tgtEl>
                                          <p:spTgt spid="33177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Effect transition="in" filter="wipe(up)">
                                      <p:cBhvr>
                                        <p:cTn id="27" dur="500"/>
                                        <p:tgtEl>
                                          <p:spTgt spid="33177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1779">
                                            <p:txEl>
                                              <p:pRg st="7" end="7"/>
                                            </p:txEl>
                                          </p:spTgt>
                                        </p:tgtEl>
                                        <p:attrNameLst>
                                          <p:attrName>style.visibility</p:attrName>
                                        </p:attrNameLst>
                                      </p:cBhvr>
                                      <p:to>
                                        <p:strVal val="visible"/>
                                      </p:to>
                                    </p:set>
                                    <p:animEffect transition="in" filter="wipe(up)">
                                      <p:cBhvr>
                                        <p:cTn id="30" dur="500"/>
                                        <p:tgtEl>
                                          <p:spTgt spid="331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7270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9216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4100CDD-F27B-40D2-BE75-D4AE3FA253E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21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454EC3A-D591-4296-8990-F1F3F4813EA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solidFill>
                  <a:srgbClr val="FF0000"/>
                </a:solidFill>
                <a:latin typeface="华文细黑" panose="02010600040101010101" pitchFamily="2" charset="-122"/>
                <a:ea typeface="华文细黑" panose="02010600040101010101" pitchFamily="2" charset="-122"/>
              </a:rPr>
              <a:t>语义网络</a:t>
            </a:r>
            <a:r>
              <a:rPr lang="en-US" altLang="zh-CN" sz="2400" b="1" dirty="0">
                <a:solidFill>
                  <a:srgbClr val="FF0000"/>
                </a:solidFill>
                <a:latin typeface="华文细黑" panose="02010600040101010101" pitchFamily="2" charset="-122"/>
                <a:ea typeface="华文细黑" panose="02010600040101010101" pitchFamily="2" charset="-122"/>
              </a:rPr>
              <a:t>	</a:t>
            </a:r>
            <a:endParaRPr lang="zh-CN" altLang="zh-CN" sz="2400" b="1" dirty="0">
              <a:solidFill>
                <a:srgbClr val="FF0000"/>
              </a:solidFill>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a:t>
            </a:r>
            <a:endParaRPr lang="zh-CN" altLang="en-US" dirty="0"/>
          </a:p>
        </p:txBody>
      </p:sp>
      <p:sp>
        <p:nvSpPr>
          <p:cNvPr id="74755" name="Rectangle 3"/>
          <p:cNvSpPr>
            <a:spLocks noGrp="1" noChangeArrowheads="1"/>
          </p:cNvSpPr>
          <p:nvPr>
            <p:ph idx="1"/>
          </p:nvPr>
        </p:nvSpPr>
        <p:spPr>
          <a:xfrm>
            <a:off x="539750" y="1268413"/>
            <a:ext cx="7993063" cy="4419600"/>
          </a:xfrm>
        </p:spPr>
        <p:txBody>
          <a:bodyPr>
            <a:normAutofit fontScale="92500" lnSpcReduction="20000"/>
          </a:bodyPr>
          <a:lstStyle/>
          <a:p>
            <a:pPr fontAlgn="auto">
              <a:spcAft>
                <a:spcPts val="0"/>
              </a:spcAft>
              <a:defRPr/>
            </a:pPr>
            <a:r>
              <a:rPr lang="zh-CN" altLang="en-US" sz="2400">
                <a:latin typeface="幼圆" panose="02010509060101010101" pitchFamily="49" charset="-122"/>
                <a:ea typeface="幼圆" panose="02010509060101010101" pitchFamily="49" charset="-122"/>
              </a:rPr>
              <a:t>基本概念</a:t>
            </a: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语义网络是通过概念及其语义关系来表达知识的一种网络图,是一种“带标识”的有向图.</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节点表示各种事物,概念,情况,属性,动作,状态等.弧表示各种语义关系</a:t>
            </a:r>
            <a:endParaRPr lang="zh-CN" altLang="zh-CN" sz="2400">
              <a:latin typeface="幼圆" panose="02010509060101010101" pitchFamily="49" charset="-122"/>
              <a:ea typeface="幼圆" panose="02010509060101010101" pitchFamily="49" charset="-122"/>
            </a:endParaRPr>
          </a:p>
          <a:p>
            <a:pPr lvl="1" algn="ctr" fontAlgn="auto">
              <a:spcAft>
                <a:spcPts val="0"/>
              </a:spcAft>
              <a:buFontTx/>
              <a:buNone/>
              <a:defRPr/>
            </a:pPr>
            <a:r>
              <a:rPr lang="zh-CN" altLang="zh-CN" sz="2400">
                <a:latin typeface="幼圆" panose="02010509060101010101" pitchFamily="49" charset="-122"/>
                <a:ea typeface="幼圆" panose="02010509060101010101" pitchFamily="49" charset="-122"/>
              </a:rPr>
              <a:t>(节点1 ,  弧,   节点2)</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也可表示为:</a:t>
            </a: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r>
              <a:rPr lang="zh-CN" altLang="zh-CN" sz="2400">
                <a:latin typeface="幼圆" panose="02010509060101010101" pitchFamily="49" charset="-122"/>
                <a:ea typeface="幼圆" panose="02010509060101010101" pitchFamily="49" charset="-122"/>
              </a:rPr>
              <a:t>        </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当把多个基本的网络通过相应的语义关联在一起时,就得到一个语义网络</a:t>
            </a:r>
            <a:endParaRPr lang="zh-CN" altLang="en-US" sz="2400">
              <a:latin typeface="幼圆" panose="02010509060101010101" pitchFamily="49" charset="-122"/>
              <a:ea typeface="幼圆" panose="02010509060101010101" pitchFamily="49" charset="-122"/>
            </a:endParaRPr>
          </a:p>
        </p:txBody>
      </p:sp>
      <p:sp>
        <p:nvSpPr>
          <p:cNvPr id="942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EF0163-2DEE-41F2-9553-2305886C8B03}"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421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42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45072C1-9F4F-4225-960C-CAD838A96CA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4215" name="Rectangle 4"/>
          <p:cNvSpPr>
            <a:spLocks noChangeArrowheads="1"/>
          </p:cNvSpPr>
          <p:nvPr/>
        </p:nvSpPr>
        <p:spPr bwMode="auto">
          <a:xfrm>
            <a:off x="3005138" y="4283075"/>
            <a:ext cx="685800" cy="533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6" name="Rectangle 5"/>
          <p:cNvSpPr>
            <a:spLocks noChangeArrowheads="1"/>
          </p:cNvSpPr>
          <p:nvPr/>
        </p:nvSpPr>
        <p:spPr bwMode="auto">
          <a:xfrm>
            <a:off x="5886450" y="4068763"/>
            <a:ext cx="762000" cy="609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7" name="Line 6"/>
          <p:cNvSpPr>
            <a:spLocks noChangeShapeType="1"/>
          </p:cNvSpPr>
          <p:nvPr/>
        </p:nvSpPr>
        <p:spPr bwMode="auto">
          <a:xfrm>
            <a:off x="3721100" y="4572000"/>
            <a:ext cx="2209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Text Box 7"/>
          <p:cNvSpPr txBox="1">
            <a:spLocks noChangeArrowheads="1"/>
          </p:cNvSpPr>
          <p:nvPr/>
        </p:nvSpPr>
        <p:spPr bwMode="auto">
          <a:xfrm>
            <a:off x="3081338" y="432911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4219" name="Text Box 8"/>
          <p:cNvSpPr txBox="1">
            <a:spLocks noChangeArrowheads="1"/>
          </p:cNvSpPr>
          <p:nvPr/>
        </p:nvSpPr>
        <p:spPr bwMode="auto">
          <a:xfrm>
            <a:off x="60198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4220" name="Text Box 9"/>
          <p:cNvSpPr txBox="1">
            <a:spLocks noChangeArrowheads="1"/>
          </p:cNvSpPr>
          <p:nvPr/>
        </p:nvSpPr>
        <p:spPr bwMode="auto">
          <a:xfrm>
            <a:off x="4191000" y="40687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R</a:t>
            </a:r>
            <a:endParaRPr lang="en-US" altLang="zh-CN" sz="2400">
              <a:latin typeface="Times New Roman" panose="02020603050405020304" pitchFamily="18" charset="0"/>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19125"/>
            <a:ext cx="7772400" cy="7493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常用的语义联系</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76803" name="Rectangle 3"/>
          <p:cNvSpPr>
            <a:spLocks noGrp="1" noChangeArrowheads="1"/>
          </p:cNvSpPr>
          <p:nvPr>
            <p:ph idx="1"/>
          </p:nvPr>
        </p:nvSpPr>
        <p:spPr>
          <a:xfrm>
            <a:off x="468313" y="1268413"/>
            <a:ext cx="7991475" cy="4419600"/>
          </a:xfrm>
        </p:spPr>
        <p:txBody>
          <a:bodyPr>
            <a:normAutofit fontScale="92500"/>
          </a:bodyPr>
          <a:lstStyle/>
          <a:p>
            <a:pPr lvl="1" fontAlgn="auto">
              <a:lnSpc>
                <a:spcPts val="3500"/>
              </a:lnSpc>
              <a:spcAft>
                <a:spcPts val="0"/>
              </a:spcAft>
              <a:defRPr/>
            </a:pPr>
            <a:r>
              <a:rPr lang="en-US" altLang="zh-CN" sz="2400" u="sng">
                <a:latin typeface="幼圆" panose="02010509060101010101" pitchFamily="49" charset="-122"/>
                <a:ea typeface="幼圆" panose="02010509060101010101" pitchFamily="49" charset="-122"/>
              </a:rPr>
              <a:t>ISA,AKO</a:t>
            </a:r>
            <a:r>
              <a:rPr lang="en-US" altLang="zh-CN" sz="2400">
                <a:latin typeface="幼圆" panose="02010509060101010101" pitchFamily="49" charset="-122"/>
                <a:ea typeface="幼圆" panose="02010509060101010101" pitchFamily="49" charset="-122"/>
              </a:rPr>
              <a:t>,Part-of,Infer</a:t>
            </a:r>
            <a:r>
              <a:rPr lang="zh-CN" altLang="en-US" sz="2400">
                <a:latin typeface="幼圆" panose="02010509060101010101" pitchFamily="49" charset="-122"/>
                <a:ea typeface="幼圆" panose="02010509060101010101" pitchFamily="49" charset="-122"/>
              </a:rPr>
              <a:t>等</a:t>
            </a:r>
            <a:endParaRPr lang="zh-CN" altLang="en-US"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A-Member-of:</a:t>
            </a:r>
            <a:r>
              <a:rPr lang="zh-CN" altLang="zh-CN" sz="2400">
                <a:latin typeface="幼圆" panose="02010509060101010101" pitchFamily="49" charset="-122"/>
                <a:ea typeface="幼圆" panose="02010509060101010101" pitchFamily="49" charset="-122"/>
              </a:rPr>
              <a:t>表示个体与集体之间的关系.</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Composed-of: 表示“构成”联系,是一种一对多的联系</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Have: 表示属性或事物的“占用”关系.如鸟有翅膀</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Before, After, At: 表示事物之间的时间先后顺序</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Located-on(-at,-under,-inside,outside):</a:t>
            </a:r>
            <a:r>
              <a:rPr lang="zh-CN" altLang="en-US" sz="2400">
                <a:latin typeface="幼圆" panose="02010509060101010101" pitchFamily="49" charset="-122"/>
                <a:ea typeface="幼圆" panose="02010509060101010101" pitchFamily="49" charset="-122"/>
              </a:rPr>
              <a:t>表示事物之间的位置关系</a:t>
            </a:r>
            <a:endParaRPr lang="zh-CN" altLang="en-US"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Similar-to,Near-to:</a:t>
            </a:r>
            <a:r>
              <a:rPr lang="zh-CN" altLang="zh-CN" sz="2400">
                <a:latin typeface="幼圆" panose="02010509060101010101" pitchFamily="49" charset="-122"/>
                <a:ea typeface="幼圆" panose="02010509060101010101" pitchFamily="49" charset="-122"/>
              </a:rPr>
              <a:t>表示事物之间的相似或接近的关系</a:t>
            </a:r>
            <a:endParaRPr lang="zh-CN" altLang="en-US" sz="2400">
              <a:latin typeface="幼圆" panose="02010509060101010101" pitchFamily="49" charset="-122"/>
              <a:ea typeface="幼圆" panose="02010509060101010101" pitchFamily="49" charset="-122"/>
            </a:endParaRPr>
          </a:p>
        </p:txBody>
      </p:sp>
      <p:sp>
        <p:nvSpPr>
          <p:cNvPr id="962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8D6C73-ECEC-460C-9F6E-6FF3E1986D0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626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62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0DF120-928E-438E-9A6D-04486F10A86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67945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语义网络的特点</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78851" name="Rectangle 3"/>
          <p:cNvSpPr>
            <a:spLocks noGrp="1" noChangeArrowheads="1"/>
          </p:cNvSpPr>
          <p:nvPr>
            <p:ph idx="1"/>
          </p:nvPr>
        </p:nvSpPr>
        <p:spPr>
          <a:xfrm>
            <a:off x="539750" y="1196975"/>
            <a:ext cx="8064500" cy="6172200"/>
          </a:xfrm>
        </p:spPr>
        <p:txBody>
          <a:bodyPr/>
          <a:lstStyle/>
          <a:p>
            <a:pPr marL="0" lvl="1" fontAlgn="auto">
              <a:lnSpc>
                <a:spcPts val="3500"/>
              </a:lnSpc>
              <a:spcAft>
                <a:spcPts val="0"/>
              </a:spcAft>
              <a:defRPr/>
            </a:pPr>
            <a:r>
              <a:rPr lang="en-US" altLang="zh-TW" sz="2000"/>
              <a:t>(1)  </a:t>
            </a:r>
            <a:r>
              <a:rPr lang="zh-TW" altLang="en-US" sz="2000"/>
              <a:t>能把实体的结构、属性与实体间的因果关系显式并简明地表达出来 , 与实体相关的事实、特征和关系可以通过相应的节点弧线推导出来。这样便以联想方式实现对系统 的解释。</a:t>
            </a:r>
            <a:endParaRPr lang="zh-CN" altLang="en-US" sz="2000"/>
          </a:p>
          <a:p>
            <a:pPr marL="0" lvl="1" algn="just" fontAlgn="auto">
              <a:lnSpc>
                <a:spcPts val="3500"/>
              </a:lnSpc>
              <a:spcAft>
                <a:spcPts val="0"/>
              </a:spcAft>
              <a:defRPr/>
            </a:pPr>
            <a:r>
              <a:rPr lang="zh-TW" altLang="en-US" sz="2000"/>
              <a:t>(2)  由于与概念相关的属性和联系被组织在一个相应的节点中 , 因而使概念易于受访和学习。</a:t>
            </a:r>
            <a:endParaRPr lang="zh-CN" altLang="en-US" sz="2000"/>
          </a:p>
          <a:p>
            <a:pPr marL="0" lvl="1" algn="just" fontAlgn="auto">
              <a:lnSpc>
                <a:spcPts val="3500"/>
              </a:lnSpc>
              <a:spcAft>
                <a:spcPts val="0"/>
              </a:spcAft>
              <a:defRPr/>
            </a:pPr>
            <a:r>
              <a:rPr lang="zh-TW" altLang="en-US" sz="2000"/>
              <a:t>(3 </a:t>
            </a:r>
            <a:r>
              <a:rPr lang="zh-CN" altLang="en-US" sz="2000"/>
              <a:t>）</a:t>
            </a:r>
            <a:r>
              <a:rPr lang="zh-TW" altLang="en-US" sz="2000"/>
              <a:t>表现问题更加直观 , 更易于理解 , 适于知识工程师与领域专家的沟通。语义网络中的继承方式也符合人类的思维习惯。</a:t>
            </a:r>
            <a:endParaRPr lang="zh-CN" altLang="en-US" sz="2000"/>
          </a:p>
          <a:p>
            <a:pPr marL="0" lvl="1" algn="just" fontAlgn="auto">
              <a:lnSpc>
                <a:spcPts val="3500"/>
              </a:lnSpc>
              <a:spcAft>
                <a:spcPts val="0"/>
              </a:spcAft>
              <a:defRPr/>
            </a:pPr>
            <a:r>
              <a:rPr lang="zh-TW" altLang="en-US" sz="2000"/>
              <a:t>(4) 语义网络结构的语义解释依赖于该结构的推理过程而没有结构的约定 , 因而得到的推理不能保证像谓词逻辑法那样有效。</a:t>
            </a:r>
            <a:endParaRPr lang="zh-CN" altLang="en-US" sz="2000"/>
          </a:p>
          <a:p>
            <a:pPr marL="0" lvl="1" algn="just" fontAlgn="auto">
              <a:lnSpc>
                <a:spcPts val="3500"/>
              </a:lnSpc>
              <a:spcAft>
                <a:spcPts val="0"/>
              </a:spcAft>
              <a:defRPr/>
            </a:pPr>
            <a:r>
              <a:rPr lang="zh-TW" altLang="en-US" sz="2000"/>
              <a:t>(5 </a:t>
            </a:r>
            <a:r>
              <a:rPr lang="zh-CN" altLang="en-US" sz="2000"/>
              <a:t>）</a:t>
            </a:r>
            <a:r>
              <a:rPr lang="zh-TW" altLang="en-US" sz="2000"/>
              <a:t>节点间的联系可能是线状、树状或网状的 , 甚至是递归状的结构 , 使相应的知识</a:t>
            </a:r>
            <a:r>
              <a:rPr lang="zh-TW" altLang="en-US" sz="2000">
                <a:latin typeface="宋体" panose="02010600030101010101" pitchFamily="2" charset="-122"/>
              </a:rPr>
              <a:t>存储和检索可能需要比较复杂的过程。</a:t>
            </a:r>
            <a:r>
              <a:rPr lang="zh-CN" altLang="en-US" sz="2400"/>
              <a:t> </a:t>
            </a:r>
            <a:endParaRPr lang="zh-CN" altLang="en-US" sz="2400"/>
          </a:p>
          <a:p>
            <a:pPr fontAlgn="auto">
              <a:spcAft>
                <a:spcPts val="0"/>
              </a:spcAft>
              <a:defRPr/>
            </a:pPr>
            <a:endParaRPr lang="en-US" altLang="zh-CN" sz="2800"/>
          </a:p>
        </p:txBody>
      </p:sp>
      <p:sp>
        <p:nvSpPr>
          <p:cNvPr id="983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E7C6EDA-012A-471B-BCC5-1F35119FBDF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83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83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FE74992-658C-44B2-AA4B-8D18F022AA9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二元语义网络的表示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6258" name="Rectangle 2"/>
          <p:cNvSpPr>
            <a:spLocks noGrp="1" noChangeArrowheads="1"/>
          </p:cNvSpPr>
          <p:nvPr>
            <p:ph sz="half" idx="1"/>
          </p:nvPr>
        </p:nvSpPr>
        <p:spPr>
          <a:xfrm>
            <a:off x="622300" y="1304925"/>
            <a:ext cx="7696200" cy="4949825"/>
          </a:xfrm>
        </p:spPr>
        <p:txBody>
          <a:bodyPr>
            <a:normAutofit fontScale="70000" lnSpcReduction="20000"/>
          </a:bodyPr>
          <a:lstStyle/>
          <a:p>
            <a:pPr fontAlgn="auto">
              <a:lnSpc>
                <a:spcPts val="32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表示一些简单事实，如占有关系和其它情况：以节点表示实体与概念，节点间关系以有向链关联。</a:t>
            </a:r>
            <a:endParaRPr lang="zh-CN" altLang="en-US" sz="2400" dirty="0">
              <a:latin typeface="幼圆" panose="02010509060101010101" pitchFamily="49" charset="-122"/>
              <a:ea typeface="幼圆" panose="02010509060101010101" pitchFamily="49" charset="-122"/>
            </a:endParaRPr>
          </a:p>
          <a:p>
            <a:pPr lvl="1" fontAlgn="auto">
              <a:lnSpc>
                <a:spcPts val="3200"/>
              </a:lnSpc>
              <a:spcAft>
                <a:spcPts val="0"/>
              </a:spcAft>
              <a:defRPr/>
            </a:pPr>
            <a:r>
              <a:rPr lang="zh-CN" altLang="en-US" sz="2000" dirty="0">
                <a:latin typeface="幼圆" panose="02010509060101010101" pitchFamily="49" charset="-122"/>
                <a:ea typeface="幼圆" panose="02010509060101010101" pitchFamily="49" charset="-122"/>
              </a:rPr>
              <a:t>例： 小燕是一只燕子，燕子是一种鸟，鸟有翅膀；巢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是小燕的巢，巢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是巢中的一个。</a:t>
            </a:r>
            <a:endParaRPr lang="zh-CN" altLang="en-US" sz="2000" dirty="0">
              <a:latin typeface="幼圆" panose="02010509060101010101" pitchFamily="49" charset="-122"/>
              <a:ea typeface="幼圆" panose="02010509060101010101" pitchFamily="49"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lvl="1" fontAlgn="auto">
              <a:lnSpc>
                <a:spcPts val="2600"/>
              </a:lnSpc>
              <a:spcAft>
                <a:spcPts val="0"/>
              </a:spcAft>
              <a:defRPr/>
            </a:pPr>
            <a:r>
              <a:rPr lang="zh-CN" altLang="en-US" sz="2000" dirty="0">
                <a:latin typeface="幼圆" panose="02010509060101010101" pitchFamily="49" charset="-122"/>
                <a:ea typeface="幼圆" panose="02010509060101010101" pitchFamily="49" charset="-122"/>
              </a:rPr>
              <a:t>问题：</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上述的语义网络为二元关系，无法表示复杂事实，如：小燕从春天到秋天占有巢－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如果采用谓词逻辑表示为一个四元谓词演算：</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Owns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XIAOYAN,NET-1,SPRING,FALL</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lvl="1" fontAlgn="auto">
              <a:lnSpc>
                <a:spcPct val="90000"/>
              </a:lnSpc>
              <a:spcAft>
                <a:spcPts val="0"/>
              </a:spcAft>
              <a:buFontTx/>
              <a:buNone/>
              <a:defRPr/>
            </a:pPr>
            <a:r>
              <a:rPr lang="zh-CN" altLang="en-US" b="1" dirty="0">
                <a:solidFill>
                  <a:schemeClr val="hlink"/>
                </a:solidFill>
                <a:latin typeface="华文新魏" panose="02010800040101010101" pitchFamily="2" charset="-122"/>
                <a:ea typeface="华文新魏" panose="02010800040101010101" pitchFamily="2" charset="-122"/>
              </a:rPr>
              <a:t>		</a:t>
            </a:r>
            <a:endParaRPr lang="zh-CN" altLang="en-US" dirty="0">
              <a:solidFill>
                <a:schemeClr val="hlink"/>
              </a:solidFill>
              <a:latin typeface="华文新魏" panose="02010800040101010101" pitchFamily="2" charset="-122"/>
              <a:ea typeface="华文新魏" panose="02010800040101010101" pitchFamily="2" charset="-122"/>
            </a:endParaRPr>
          </a:p>
        </p:txBody>
      </p:sp>
      <p:sp>
        <p:nvSpPr>
          <p:cNvPr id="99332"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A9DF0C-BE7D-43EC-A7F3-394AF2442A6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93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933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0D68518-F97E-4EA4-93FB-80387C66A22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99335" name="组合 1"/>
          <p:cNvGrpSpPr/>
          <p:nvPr/>
        </p:nvGrpSpPr>
        <p:grpSpPr bwMode="auto">
          <a:xfrm>
            <a:off x="1079500" y="2944813"/>
            <a:ext cx="6697663" cy="1152525"/>
            <a:chOff x="1371600" y="2479675"/>
            <a:chExt cx="7581900" cy="1787525"/>
          </a:xfrm>
        </p:grpSpPr>
        <p:sp>
          <p:nvSpPr>
            <p:cNvPr id="112646" name="Rectangle 7"/>
            <p:cNvSpPr>
              <a:spLocks noChangeArrowheads="1"/>
            </p:cNvSpPr>
            <p:nvPr/>
          </p:nvSpPr>
          <p:spPr bwMode="auto">
            <a:xfrm>
              <a:off x="4245139" y="2819452"/>
              <a:ext cx="2064850"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2647" name="Rectangle 8"/>
            <p:cNvSpPr>
              <a:spLocks noChangeArrowheads="1"/>
            </p:cNvSpPr>
            <p:nvPr/>
          </p:nvSpPr>
          <p:spPr bwMode="auto">
            <a:xfrm>
              <a:off x="7657802" y="2819452"/>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99338" name="Line 9"/>
            <p:cNvSpPr>
              <a:spLocks noChangeShapeType="1"/>
            </p:cNvSpPr>
            <p:nvPr/>
          </p:nvSpPr>
          <p:spPr bwMode="auto">
            <a:xfrm>
              <a:off x="6310313" y="3048000"/>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49" name="Rectangle 10"/>
            <p:cNvSpPr>
              <a:spLocks noChangeArrowheads="1"/>
            </p:cNvSpPr>
            <p:nvPr/>
          </p:nvSpPr>
          <p:spPr bwMode="auto">
            <a:xfrm>
              <a:off x="1371600" y="2819452"/>
              <a:ext cx="1795288"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99340" name="Line 11"/>
            <p:cNvSpPr>
              <a:spLocks noChangeShapeType="1"/>
            </p:cNvSpPr>
            <p:nvPr/>
          </p:nvSpPr>
          <p:spPr bwMode="auto">
            <a:xfrm>
              <a:off x="3167063" y="3048000"/>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2"/>
            <p:cNvSpPr>
              <a:spLocks noChangeShapeType="1"/>
            </p:cNvSpPr>
            <p:nvPr/>
          </p:nvSpPr>
          <p:spPr bwMode="auto">
            <a:xfrm>
              <a:off x="1836738" y="3276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3"/>
            <p:cNvSpPr>
              <a:spLocks noChangeShapeType="1"/>
            </p:cNvSpPr>
            <p:nvPr/>
          </p:nvSpPr>
          <p:spPr bwMode="auto">
            <a:xfrm>
              <a:off x="1836738" y="4038600"/>
              <a:ext cx="15255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Rectangle 14"/>
            <p:cNvSpPr>
              <a:spLocks noChangeArrowheads="1"/>
            </p:cNvSpPr>
            <p:nvPr/>
          </p:nvSpPr>
          <p:spPr bwMode="auto">
            <a:xfrm>
              <a:off x="3467001"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99344" name="Line 15"/>
            <p:cNvSpPr>
              <a:spLocks noChangeShapeType="1"/>
            </p:cNvSpPr>
            <p:nvPr/>
          </p:nvSpPr>
          <p:spPr bwMode="auto">
            <a:xfrm>
              <a:off x="4762500" y="4038600"/>
              <a:ext cx="89535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Rectangle 16"/>
            <p:cNvSpPr>
              <a:spLocks noChangeArrowheads="1"/>
            </p:cNvSpPr>
            <p:nvPr/>
          </p:nvSpPr>
          <p:spPr bwMode="auto">
            <a:xfrm>
              <a:off x="5752892"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99346" name="Text Box 17"/>
            <p:cNvSpPr txBox="1">
              <a:spLocks noChangeArrowheads="1"/>
            </p:cNvSpPr>
            <p:nvPr/>
          </p:nvSpPr>
          <p:spPr bwMode="auto">
            <a:xfrm>
              <a:off x="3328988" y="247967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7" name="Text Box 18"/>
            <p:cNvSpPr txBox="1">
              <a:spLocks noChangeArrowheads="1"/>
            </p:cNvSpPr>
            <p:nvPr/>
          </p:nvSpPr>
          <p:spPr bwMode="auto">
            <a:xfrm>
              <a:off x="6481763" y="25146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8" name="Text Box 19"/>
            <p:cNvSpPr txBox="1">
              <a:spLocks noChangeArrowheads="1"/>
            </p:cNvSpPr>
            <p:nvPr/>
          </p:nvSpPr>
          <p:spPr bwMode="auto">
            <a:xfrm>
              <a:off x="4914900" y="35814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9" name="Text Box 20"/>
            <p:cNvSpPr txBox="1">
              <a:spLocks noChangeArrowheads="1"/>
            </p:cNvSpPr>
            <p:nvPr/>
          </p:nvSpPr>
          <p:spPr bwMode="auto">
            <a:xfrm>
              <a:off x="1943100" y="3581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OWNS</a:t>
              </a:r>
              <a:endParaRPr kumimoji="1" lang="en-US" altLang="zh-CN" sz="2400">
                <a:latin typeface="Times New Roman" panose="02020603050405020304" pitchFamily="18" charset="0"/>
              </a:endParaRPr>
            </a:p>
          </p:txBody>
        </p:sp>
        <p:sp>
          <p:nvSpPr>
            <p:cNvPr id="99350" name="Line 21"/>
            <p:cNvSpPr>
              <a:spLocks noChangeShapeType="1"/>
            </p:cNvSpPr>
            <p:nvPr/>
          </p:nvSpPr>
          <p:spPr bwMode="auto">
            <a:xfrm>
              <a:off x="8305800" y="3317875"/>
              <a:ext cx="0" cy="4032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1" name="Text Box 22"/>
            <p:cNvSpPr txBox="1">
              <a:spLocks noChangeArrowheads="1"/>
            </p:cNvSpPr>
            <p:nvPr/>
          </p:nvSpPr>
          <p:spPr bwMode="auto">
            <a:xfrm>
              <a:off x="6486525" y="331787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HAS-PART</a:t>
              </a:r>
              <a:endParaRPr kumimoji="1" lang="en-US" altLang="zh-CN" sz="2400">
                <a:latin typeface="Times New Roman" panose="02020603050405020304" pitchFamily="18" charset="0"/>
              </a:endParaRPr>
            </a:p>
          </p:txBody>
        </p:sp>
        <p:sp>
          <p:nvSpPr>
            <p:cNvPr id="112662" name="Rectangle 23"/>
            <p:cNvSpPr>
              <a:spLocks noChangeArrowheads="1"/>
            </p:cNvSpPr>
            <p:nvPr/>
          </p:nvSpPr>
          <p:spPr bwMode="auto">
            <a:xfrm>
              <a:off x="7695541" y="377476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WINGS</a:t>
              </a:r>
              <a:endParaRPr kumimoji="1" lang="en-US" altLang="zh-CN" sz="2400" dirty="0">
                <a:solidFill>
                  <a:schemeClr val="accent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Effect transition="in" filter="slide(fromBottom)">
                                      <p:cBhvr>
                                        <p:cTn id="7" dur="500"/>
                                        <p:tgtEl>
                                          <p:spTgt spid="96258">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6258">
                                            <p:txEl>
                                              <p:pRg st="1" end="1"/>
                                            </p:txEl>
                                          </p:spTgt>
                                        </p:tgtEl>
                                        <p:attrNameLst>
                                          <p:attrName>style.visibility</p:attrName>
                                        </p:attrNameLst>
                                      </p:cBhvr>
                                      <p:to>
                                        <p:strVal val="visible"/>
                                      </p:to>
                                    </p:set>
                                    <p:animEffect transition="in" filter="slide(fromBottom)">
                                      <p:cBhvr>
                                        <p:cTn id="11" dur="500"/>
                                        <p:tgtEl>
                                          <p:spTgt spid="96258">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6258">
                                            <p:txEl>
                                              <p:pRg st="5" end="5"/>
                                            </p:txEl>
                                          </p:spTgt>
                                        </p:tgtEl>
                                        <p:attrNameLst>
                                          <p:attrName>style.visibility</p:attrName>
                                        </p:attrNameLst>
                                      </p:cBhvr>
                                      <p:to>
                                        <p:strVal val="visible"/>
                                      </p:to>
                                    </p:set>
                                    <p:animEffect transition="in" filter="slide(fromBottom)">
                                      <p:cBhvr>
                                        <p:cTn id="15" dur="500"/>
                                        <p:tgtEl>
                                          <p:spTgt spid="96258">
                                            <p:txEl>
                                              <p:pRg st="5" end="5"/>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6258">
                                            <p:txEl>
                                              <p:pRg st="6" end="6"/>
                                            </p:txEl>
                                          </p:spTgt>
                                        </p:tgtEl>
                                        <p:attrNameLst>
                                          <p:attrName>style.visibility</p:attrName>
                                        </p:attrNameLst>
                                      </p:cBhvr>
                                      <p:to>
                                        <p:strVal val="visible"/>
                                      </p:to>
                                    </p:set>
                                    <p:animEffect transition="in" filter="slide(fromBottom)">
                                      <p:cBhvr>
                                        <p:cTn id="19" dur="500"/>
                                        <p:tgtEl>
                                          <p:spTgt spid="96258">
                                            <p:txEl>
                                              <p:pRg st="6" end="6"/>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6258">
                                            <p:txEl>
                                              <p:pRg st="7" end="7"/>
                                            </p:txEl>
                                          </p:spTgt>
                                        </p:tgtEl>
                                        <p:attrNameLst>
                                          <p:attrName>style.visibility</p:attrName>
                                        </p:attrNameLst>
                                      </p:cBhvr>
                                      <p:to>
                                        <p:strVal val="visible"/>
                                      </p:to>
                                    </p:set>
                                    <p:animEffect transition="in" filter="slide(fromBottom)">
                                      <p:cBhvr>
                                        <p:cTn id="23" dur="500"/>
                                        <p:tgtEl>
                                          <p:spTgt spid="96258">
                                            <p:txEl>
                                              <p:pRg st="7" end="7"/>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96258">
                                            <p:txEl>
                                              <p:pRg st="8" end="8"/>
                                            </p:txEl>
                                          </p:spTgt>
                                        </p:tgtEl>
                                        <p:attrNameLst>
                                          <p:attrName>style.visibility</p:attrName>
                                        </p:attrNameLst>
                                      </p:cBhvr>
                                      <p:to>
                                        <p:strVal val="visible"/>
                                      </p:to>
                                    </p:set>
                                    <p:animEffect transition="in" filter="slide(fromBottom)">
                                      <p:cBhvr>
                                        <p:cTn id="27" dur="500"/>
                                        <p:tgtEl>
                                          <p:spTgt spid="96258">
                                            <p:txEl>
                                              <p:pRg st="8" end="8"/>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96258">
                                            <p:txEl>
                                              <p:pRg st="9" end="9"/>
                                            </p:txEl>
                                          </p:spTgt>
                                        </p:tgtEl>
                                        <p:attrNameLst>
                                          <p:attrName>style.visibility</p:attrName>
                                        </p:attrNameLst>
                                      </p:cBhvr>
                                      <p:to>
                                        <p:strVal val="visible"/>
                                      </p:to>
                                    </p:set>
                                    <p:animEffect transition="in" filter="slide(fromBottom)">
                                      <p:cBhvr>
                                        <p:cTn id="31" dur="500"/>
                                        <p:tgtEl>
                                          <p:spTgt spid="962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ldLvl="3" advAuto="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p:cNvSpPr>
            <a:spLocks noGrp="1" noChangeArrowheads="1"/>
          </p:cNvSpPr>
          <p:nvPr>
            <p:ph type="title"/>
          </p:nvPr>
        </p:nvSpPr>
        <p:spPr>
          <a:xfrm>
            <a:off x="800100" y="188913"/>
            <a:ext cx="7924800" cy="762000"/>
          </a:xfrm>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Simmons</a:t>
            </a:r>
            <a:r>
              <a:rPr lang="zh-CN" altLang="en-US" b="1" dirty="0">
                <a:solidFill>
                  <a:schemeClr val="accent6"/>
                </a:solidFill>
                <a:latin typeface="黑体" panose="02010609060101010101" pitchFamily="49" charset="-122"/>
                <a:ea typeface="黑体" panose="02010609060101010101" pitchFamily="49" charset="-122"/>
              </a:rPr>
              <a:t>与</a:t>
            </a:r>
            <a:r>
              <a:rPr lang="en-US" altLang="zh-CN" b="1" dirty="0">
                <a:solidFill>
                  <a:schemeClr val="accent6"/>
                </a:solidFill>
                <a:latin typeface="黑体" panose="02010609060101010101" pitchFamily="49" charset="-122"/>
                <a:ea typeface="黑体" panose="02010609060101010101" pitchFamily="49" charset="-122"/>
              </a:rPr>
              <a:t>Slocum</a:t>
            </a:r>
            <a:r>
              <a:rPr lang="zh-CN" altLang="en-US" b="1" dirty="0">
                <a:solidFill>
                  <a:schemeClr val="accent6"/>
                </a:solidFill>
                <a:latin typeface="黑体" panose="02010609060101010101" pitchFamily="49" charset="-122"/>
                <a:ea typeface="黑体" panose="02010609060101010101" pitchFamily="49" charset="-122"/>
              </a:rPr>
              <a:t>的扩展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0355"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3A57072-6414-4349-97A4-FD4C9D6CD4A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035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03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D7DB99F-00A1-40BB-80AB-2E78CB1D6827}"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485380" name="Rectangle 4"/>
          <p:cNvSpPr>
            <a:spLocks noChangeArrowheads="1"/>
          </p:cNvSpPr>
          <p:nvPr/>
        </p:nvSpPr>
        <p:spPr bwMode="auto">
          <a:xfrm>
            <a:off x="696913" y="1223963"/>
            <a:ext cx="844708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ts val="3400"/>
              </a:lnSpc>
              <a:spcBef>
                <a:spcPct val="20000"/>
              </a:spcBef>
              <a:buClrTx/>
              <a:buFontTx/>
              <a:buNone/>
            </a:pPr>
            <a:r>
              <a:rPr kumimoji="1" lang="zh-CN" altLang="en-US">
                <a:latin typeface="幼圆" panose="02010509060101010101" pitchFamily="49" charset="-122"/>
                <a:ea typeface="幼圆" panose="02010509060101010101" pitchFamily="49" charset="-122"/>
              </a:rPr>
              <a:t>   </a:t>
            </a:r>
            <a:r>
              <a:rPr kumimoji="1" lang="en-US" altLang="zh-CN">
                <a:latin typeface="幼圆" panose="02010509060101010101" pitchFamily="49" charset="-122"/>
                <a:ea typeface="幼圆" panose="02010509060101010101" pitchFamily="49" charset="-122"/>
              </a:rPr>
              <a:t>- </a:t>
            </a:r>
            <a:r>
              <a:rPr kumimoji="1" lang="zh-CN" altLang="en-US">
                <a:latin typeface="幼圆" panose="02010509060101010101" pitchFamily="49" charset="-122"/>
                <a:ea typeface="幼圆" panose="02010509060101010101" pitchFamily="49" charset="-122"/>
              </a:rPr>
              <a:t>允许节点既可以表示一个物体或一组物体，也可以表示情况与动作。每一情况节点成为事例框，有一组向外的弧，用以说明与该事例有关的各种变量。</a:t>
            </a:r>
            <a:endParaRPr kumimoji="1" lang="zh-CN" altLang="en-US">
              <a:latin typeface="幼圆" panose="02010509060101010101" pitchFamily="49" charset="-122"/>
              <a:ea typeface="幼圆" panose="02010509060101010101" pitchFamily="49" charset="-122"/>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en-US" altLang="zh-CN" sz="2800">
              <a:latin typeface="Times New Roman" panose="02020603050405020304" pitchFamily="18" charset="0"/>
            </a:endParaRPr>
          </a:p>
        </p:txBody>
      </p:sp>
      <p:grpSp>
        <p:nvGrpSpPr>
          <p:cNvPr id="100359" name="组合 1"/>
          <p:cNvGrpSpPr/>
          <p:nvPr/>
        </p:nvGrpSpPr>
        <p:grpSpPr bwMode="auto">
          <a:xfrm>
            <a:off x="1619250" y="2565400"/>
            <a:ext cx="5995988" cy="3489325"/>
            <a:chOff x="1143000" y="1905000"/>
            <a:chExt cx="7810500" cy="4572000"/>
          </a:xfrm>
        </p:grpSpPr>
        <p:sp>
          <p:nvSpPr>
            <p:cNvPr id="113669" name="Rectangle 7"/>
            <p:cNvSpPr>
              <a:spLocks noChangeArrowheads="1"/>
            </p:cNvSpPr>
            <p:nvPr/>
          </p:nvSpPr>
          <p:spPr bwMode="auto">
            <a:xfrm>
              <a:off x="4282089" y="2244053"/>
              <a:ext cx="2065844"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3670" name="Rectangle 8"/>
            <p:cNvSpPr>
              <a:spLocks noChangeArrowheads="1"/>
            </p:cNvSpPr>
            <p:nvPr/>
          </p:nvSpPr>
          <p:spPr bwMode="auto">
            <a:xfrm>
              <a:off x="7696210" y="2244053"/>
              <a:ext cx="1257290"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100362" name="Line 9"/>
            <p:cNvSpPr>
              <a:spLocks noChangeShapeType="1"/>
            </p:cNvSpPr>
            <p:nvPr/>
          </p:nvSpPr>
          <p:spPr bwMode="auto">
            <a:xfrm>
              <a:off x="6348413" y="2473325"/>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Rectangle 10"/>
            <p:cNvSpPr>
              <a:spLocks noChangeArrowheads="1"/>
            </p:cNvSpPr>
            <p:nvPr/>
          </p:nvSpPr>
          <p:spPr bwMode="auto">
            <a:xfrm>
              <a:off x="1409761" y="2244053"/>
              <a:ext cx="1794947"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100364" name="Line 11"/>
            <p:cNvSpPr>
              <a:spLocks noChangeShapeType="1"/>
            </p:cNvSpPr>
            <p:nvPr/>
          </p:nvSpPr>
          <p:spPr bwMode="auto">
            <a:xfrm>
              <a:off x="3205163" y="2473325"/>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2"/>
            <p:cNvSpPr>
              <a:spLocks noChangeShapeType="1"/>
            </p:cNvSpPr>
            <p:nvPr/>
          </p:nvSpPr>
          <p:spPr bwMode="auto">
            <a:xfrm>
              <a:off x="2514600" y="2701925"/>
              <a:ext cx="0" cy="498475"/>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3"/>
            <p:cNvSpPr>
              <a:spLocks noChangeShapeType="1"/>
            </p:cNvSpPr>
            <p:nvPr/>
          </p:nvSpPr>
          <p:spPr bwMode="auto">
            <a:xfrm flipV="1">
              <a:off x="3276600" y="3429000"/>
              <a:ext cx="1295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14"/>
            <p:cNvSpPr>
              <a:spLocks noChangeArrowheads="1"/>
            </p:cNvSpPr>
            <p:nvPr/>
          </p:nvSpPr>
          <p:spPr bwMode="auto">
            <a:xfrm>
              <a:off x="4610887" y="3236247"/>
              <a:ext cx="1408247" cy="455537"/>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100368" name="Line 15"/>
            <p:cNvSpPr>
              <a:spLocks noChangeShapeType="1"/>
            </p:cNvSpPr>
            <p:nvPr/>
          </p:nvSpPr>
          <p:spPr bwMode="auto">
            <a:xfrm flipV="1">
              <a:off x="6032500" y="34290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Rectangle 16"/>
            <p:cNvSpPr>
              <a:spLocks noChangeArrowheads="1"/>
            </p:cNvSpPr>
            <p:nvPr/>
          </p:nvSpPr>
          <p:spPr bwMode="auto">
            <a:xfrm>
              <a:off x="7086176" y="325704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100370" name="Text Box 17"/>
            <p:cNvSpPr txBox="1">
              <a:spLocks noChangeArrowheads="1"/>
            </p:cNvSpPr>
            <p:nvPr/>
          </p:nvSpPr>
          <p:spPr bwMode="auto">
            <a:xfrm>
              <a:off x="3367088" y="19050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1" name="Text Box 18"/>
            <p:cNvSpPr txBox="1">
              <a:spLocks noChangeArrowheads="1"/>
            </p:cNvSpPr>
            <p:nvPr/>
          </p:nvSpPr>
          <p:spPr bwMode="auto">
            <a:xfrm>
              <a:off x="6519863" y="19399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2" name="Text Box 19"/>
            <p:cNvSpPr txBox="1">
              <a:spLocks noChangeArrowheads="1"/>
            </p:cNvSpPr>
            <p:nvPr/>
          </p:nvSpPr>
          <p:spPr bwMode="auto">
            <a:xfrm>
              <a:off x="6240463" y="30067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3" name="Text Box 20"/>
            <p:cNvSpPr txBox="1">
              <a:spLocks noChangeArrowheads="1"/>
            </p:cNvSpPr>
            <p:nvPr/>
          </p:nvSpPr>
          <p:spPr bwMode="auto">
            <a:xfrm>
              <a:off x="3295650" y="29718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OWNEE</a:t>
              </a:r>
              <a:endParaRPr kumimoji="1" lang="en-US" altLang="zh-CN" sz="2400">
                <a:latin typeface="Times New Roman" panose="02020603050405020304" pitchFamily="18" charset="0"/>
              </a:endParaRPr>
            </a:p>
          </p:txBody>
        </p:sp>
        <p:sp>
          <p:nvSpPr>
            <p:cNvPr id="113683" name="Rectangle 24"/>
            <p:cNvSpPr>
              <a:spLocks noChangeArrowheads="1"/>
            </p:cNvSpPr>
            <p:nvPr/>
          </p:nvSpPr>
          <p:spPr bwMode="auto">
            <a:xfrm>
              <a:off x="1577261" y="3171765"/>
              <a:ext cx="17970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OWN-1</a:t>
              </a:r>
              <a:endParaRPr kumimoji="1" lang="en-US" altLang="zh-CN" sz="2400" dirty="0">
                <a:solidFill>
                  <a:schemeClr val="accent6"/>
                </a:solidFill>
                <a:latin typeface="Times New Roman" panose="02020603050405020304" pitchFamily="18" charset="0"/>
              </a:endParaRPr>
            </a:p>
          </p:txBody>
        </p:sp>
        <p:sp>
          <p:nvSpPr>
            <p:cNvPr id="100375" name="Text Box 25"/>
            <p:cNvSpPr txBox="1">
              <a:spLocks noChangeArrowheads="1"/>
            </p:cNvSpPr>
            <p:nvPr/>
          </p:nvSpPr>
          <p:spPr bwMode="auto">
            <a:xfrm>
              <a:off x="1143000" y="2743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13685" name="Rectangle 26"/>
            <p:cNvSpPr>
              <a:spLocks noChangeArrowheads="1"/>
            </p:cNvSpPr>
            <p:nvPr/>
          </p:nvSpPr>
          <p:spPr bwMode="auto">
            <a:xfrm>
              <a:off x="4635702" y="4114037"/>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SPRING</a:t>
              </a:r>
              <a:endParaRPr kumimoji="1" lang="en-US" altLang="zh-CN" sz="2400" dirty="0">
                <a:solidFill>
                  <a:schemeClr val="accent6"/>
                </a:solidFill>
                <a:latin typeface="Times New Roman" panose="02020603050405020304" pitchFamily="18" charset="0"/>
              </a:endParaRPr>
            </a:p>
          </p:txBody>
        </p:sp>
        <p:sp>
          <p:nvSpPr>
            <p:cNvPr id="113686" name="Rectangle 27"/>
            <p:cNvSpPr>
              <a:spLocks noChangeArrowheads="1"/>
            </p:cNvSpPr>
            <p:nvPr/>
          </p:nvSpPr>
          <p:spPr bwMode="auto">
            <a:xfrm>
              <a:off x="4635702" y="5029269"/>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FALL</a:t>
              </a:r>
              <a:endParaRPr kumimoji="1" lang="en-US" altLang="zh-CN" sz="2400" dirty="0">
                <a:solidFill>
                  <a:schemeClr val="accent6"/>
                </a:solidFill>
                <a:latin typeface="Times New Roman" panose="02020603050405020304" pitchFamily="18" charset="0"/>
              </a:endParaRPr>
            </a:p>
          </p:txBody>
        </p:sp>
        <p:sp>
          <p:nvSpPr>
            <p:cNvPr id="113687" name="Rectangle 30"/>
            <p:cNvSpPr>
              <a:spLocks noChangeArrowheads="1"/>
            </p:cNvSpPr>
            <p:nvPr/>
          </p:nvSpPr>
          <p:spPr bwMode="auto">
            <a:xfrm>
              <a:off x="4635702" y="6019384"/>
              <a:ext cx="1916953"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SITUATION</a:t>
              </a:r>
              <a:endParaRPr kumimoji="1" lang="en-US" altLang="zh-CN" sz="2400" dirty="0">
                <a:solidFill>
                  <a:schemeClr val="accent6"/>
                </a:solidFill>
                <a:latin typeface="Times New Roman" panose="02020603050405020304" pitchFamily="18" charset="0"/>
              </a:endParaRPr>
            </a:p>
          </p:txBody>
        </p:sp>
        <p:sp>
          <p:nvSpPr>
            <p:cNvPr id="113688" name="Rectangle 31"/>
            <p:cNvSpPr>
              <a:spLocks noChangeArrowheads="1"/>
            </p:cNvSpPr>
            <p:nvPr/>
          </p:nvSpPr>
          <p:spPr bwMode="auto">
            <a:xfrm>
              <a:off x="7086176" y="411403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TIME</a:t>
              </a:r>
              <a:endParaRPr kumimoji="1" lang="en-US" altLang="zh-CN" sz="2400" dirty="0">
                <a:solidFill>
                  <a:schemeClr val="accent6"/>
                </a:solidFill>
                <a:latin typeface="Times New Roman" panose="02020603050405020304" pitchFamily="18" charset="0"/>
              </a:endParaRPr>
            </a:p>
          </p:txBody>
        </p:sp>
        <p:sp>
          <p:nvSpPr>
            <p:cNvPr id="113689" name="Rectangle 33"/>
            <p:cNvSpPr>
              <a:spLocks noChangeArrowheads="1"/>
            </p:cNvSpPr>
            <p:nvPr/>
          </p:nvSpPr>
          <p:spPr bwMode="auto">
            <a:xfrm>
              <a:off x="1446984" y="6019384"/>
              <a:ext cx="2057571"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OWNERSHIP</a:t>
              </a:r>
              <a:endParaRPr kumimoji="1" lang="en-US" altLang="zh-CN" sz="2400" dirty="0">
                <a:solidFill>
                  <a:schemeClr val="accent6"/>
                </a:solidFill>
                <a:latin typeface="Times New Roman" panose="02020603050405020304" pitchFamily="18" charset="0"/>
              </a:endParaRPr>
            </a:p>
          </p:txBody>
        </p:sp>
        <p:sp>
          <p:nvSpPr>
            <p:cNvPr id="100381" name="Line 35"/>
            <p:cNvSpPr>
              <a:spLocks noChangeShapeType="1"/>
            </p:cNvSpPr>
            <p:nvPr/>
          </p:nvSpPr>
          <p:spPr bwMode="auto">
            <a:xfrm flipV="1">
              <a:off x="2819400" y="4419600"/>
              <a:ext cx="1752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2" name="Line 36"/>
            <p:cNvSpPr>
              <a:spLocks noChangeShapeType="1"/>
            </p:cNvSpPr>
            <p:nvPr/>
          </p:nvSpPr>
          <p:spPr bwMode="auto">
            <a:xfrm flipV="1">
              <a:off x="2514600" y="5334000"/>
              <a:ext cx="2057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Line 37"/>
            <p:cNvSpPr>
              <a:spLocks noChangeShapeType="1"/>
            </p:cNvSpPr>
            <p:nvPr/>
          </p:nvSpPr>
          <p:spPr bwMode="auto">
            <a:xfrm flipV="1">
              <a:off x="3505200" y="6248400"/>
              <a:ext cx="1066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4" name="Line 38"/>
            <p:cNvSpPr>
              <a:spLocks noChangeShapeType="1"/>
            </p:cNvSpPr>
            <p:nvPr/>
          </p:nvSpPr>
          <p:spPr bwMode="auto">
            <a:xfrm>
              <a:off x="2819400" y="3657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5" name="Line 39"/>
            <p:cNvSpPr>
              <a:spLocks noChangeShapeType="1"/>
            </p:cNvSpPr>
            <p:nvPr/>
          </p:nvSpPr>
          <p:spPr bwMode="auto">
            <a:xfrm>
              <a:off x="2514600" y="3657600"/>
              <a:ext cx="0" cy="1676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6" name="Line 40"/>
            <p:cNvSpPr>
              <a:spLocks noChangeShapeType="1"/>
            </p:cNvSpPr>
            <p:nvPr/>
          </p:nvSpPr>
          <p:spPr bwMode="auto">
            <a:xfrm>
              <a:off x="2209800" y="3657600"/>
              <a:ext cx="0" cy="2362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7" name="Line 42"/>
            <p:cNvSpPr>
              <a:spLocks noChangeShapeType="1"/>
            </p:cNvSpPr>
            <p:nvPr/>
          </p:nvSpPr>
          <p:spPr bwMode="auto">
            <a:xfrm flipV="1">
              <a:off x="6064250" y="43434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8" name="Text Box 43"/>
            <p:cNvSpPr txBox="1">
              <a:spLocks noChangeArrowheads="1"/>
            </p:cNvSpPr>
            <p:nvPr/>
          </p:nvSpPr>
          <p:spPr bwMode="auto">
            <a:xfrm>
              <a:off x="6248400" y="3810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89" name="Line 44"/>
            <p:cNvSpPr>
              <a:spLocks noChangeShapeType="1"/>
            </p:cNvSpPr>
            <p:nvPr/>
          </p:nvSpPr>
          <p:spPr bwMode="auto">
            <a:xfrm flipV="1">
              <a:off x="6096000" y="5257800"/>
              <a:ext cx="1828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0" name="Line 45"/>
            <p:cNvSpPr>
              <a:spLocks noChangeShapeType="1"/>
            </p:cNvSpPr>
            <p:nvPr/>
          </p:nvSpPr>
          <p:spPr bwMode="auto">
            <a:xfrm>
              <a:off x="7924800" y="4648200"/>
              <a:ext cx="0" cy="60960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1" name="Text Box 46"/>
            <p:cNvSpPr txBox="1">
              <a:spLocks noChangeArrowheads="1"/>
            </p:cNvSpPr>
            <p:nvPr/>
          </p:nvSpPr>
          <p:spPr bwMode="auto">
            <a:xfrm>
              <a:off x="6248400" y="48006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2" name="Text Box 47"/>
            <p:cNvSpPr txBox="1">
              <a:spLocks noChangeArrowheads="1"/>
            </p:cNvSpPr>
            <p:nvPr/>
          </p:nvSpPr>
          <p:spPr bwMode="auto">
            <a:xfrm>
              <a:off x="3657600" y="5715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3" name="Text Box 48"/>
            <p:cNvSpPr txBox="1">
              <a:spLocks noChangeArrowheads="1"/>
            </p:cNvSpPr>
            <p:nvPr/>
          </p:nvSpPr>
          <p:spPr bwMode="auto">
            <a:xfrm>
              <a:off x="1447800" y="50292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4" name="Text Box 49"/>
            <p:cNvSpPr txBox="1">
              <a:spLocks noChangeArrowheads="1"/>
            </p:cNvSpPr>
            <p:nvPr/>
          </p:nvSpPr>
          <p:spPr bwMode="auto">
            <a:xfrm>
              <a:off x="2862263" y="3733800"/>
              <a:ext cx="201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STARTTIME</a:t>
              </a:r>
              <a:endParaRPr kumimoji="1" lang="en-US" altLang="zh-CN" sz="2400">
                <a:latin typeface="Times New Roman" panose="02020603050405020304" pitchFamily="18" charset="0"/>
              </a:endParaRPr>
            </a:p>
          </p:txBody>
        </p:sp>
        <p:sp>
          <p:nvSpPr>
            <p:cNvPr id="100395" name="Text Box 50"/>
            <p:cNvSpPr txBox="1">
              <a:spLocks noChangeArrowheads="1"/>
            </p:cNvSpPr>
            <p:nvPr/>
          </p:nvSpPr>
          <p:spPr bwMode="auto">
            <a:xfrm>
              <a:off x="2743200" y="480060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ENDTIME</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slide(fromBottom)">
                                      <p:cBhvr>
                                        <p:cTn id="7" dur="500"/>
                                        <p:tgtEl>
                                          <p:spTgt spid="485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ldLvl="3" advAuto="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选择语义基元</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1923" name="Rectangle 3"/>
          <p:cNvSpPr>
            <a:spLocks noGrp="1" noChangeArrowheads="1"/>
          </p:cNvSpPr>
          <p:nvPr>
            <p:ph idx="1"/>
          </p:nvPr>
        </p:nvSpPr>
        <p:spPr>
          <a:xfrm>
            <a:off x="323850" y="1330325"/>
            <a:ext cx="8642350" cy="4968875"/>
          </a:xfrm>
        </p:spPr>
        <p:txBody>
          <a:bodyPr>
            <a:normAutofit lnSpcReduction="10000"/>
          </a:bodyPr>
          <a:lstStyle/>
          <a:p>
            <a:pPr lvl="1" fontAlgn="auto">
              <a:lnSpc>
                <a:spcPts val="3400"/>
              </a:lnSpc>
              <a:spcAft>
                <a:spcPts val="0"/>
              </a:spcAft>
              <a:defRPr/>
            </a:pPr>
            <a:r>
              <a:rPr lang="zh-CN" altLang="en-US" sz="2400">
                <a:solidFill>
                  <a:schemeClr val="hlink"/>
                </a:solidFill>
                <a:latin typeface="幼圆" panose="02010509060101010101" pitchFamily="49" charset="-122"/>
                <a:ea typeface="幼圆" panose="02010509060101010101" pitchFamily="49" charset="-122"/>
              </a:rPr>
              <a:t>问题：</a:t>
            </a:r>
            <a:r>
              <a:rPr lang="zh-CN" altLang="en-US" sz="2400">
                <a:latin typeface="幼圆" panose="02010509060101010101" pitchFamily="49" charset="-122"/>
                <a:ea typeface="幼圆" panose="02010509060101010101" pitchFamily="49" charset="-122"/>
              </a:rPr>
              <a:t>如果语义网络只表示一个特定的物体或概念，那么当有更多不直接相关的同类实体与概念时，需要很多独立的语义网络，使得语义网络图复杂化。</a:t>
            </a: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en-US" altLang="zh-CN" sz="2400">
                <a:solidFill>
                  <a:schemeClr val="hlink"/>
                </a:solidFill>
                <a:latin typeface="幼圆" panose="02010509060101010101" pitchFamily="49" charset="-122"/>
                <a:ea typeface="幼圆" panose="02010509060101010101" pitchFamily="49" charset="-122"/>
              </a:rPr>
              <a:t>Solution</a:t>
            </a:r>
            <a:r>
              <a:rPr lang="zh-CN" altLang="en-US" sz="2400">
                <a:solidFill>
                  <a:schemeClr val="hlink"/>
                </a:solidFill>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通常需要把有关的一组物体或概念的知识用一个语义网络表示出来，否则会造成网络过多，使问题复杂化。试图用一组基元来表示知识，以便简化表示，并可用简单的知识来表示更复杂的知识，称为选择语义基元。</a:t>
            </a:r>
            <a:endParaRPr lang="zh-CN" altLang="en-US" sz="2400">
              <a:latin typeface="幼圆" panose="02010509060101010101" pitchFamily="49" charset="-122"/>
              <a:ea typeface="幼圆" panose="02010509060101010101" pitchFamily="49" charset="-122"/>
            </a:endParaRPr>
          </a:p>
          <a:p>
            <a:pPr fontAlgn="auto">
              <a:spcBef>
                <a:spcPct val="0"/>
              </a:spcBef>
              <a:spcAft>
                <a:spcPts val="0"/>
              </a:spcAft>
              <a:buFontTx/>
              <a:buNone/>
              <a:defRPr/>
            </a:pPr>
            <a:endParaRPr lang="zh-CN" altLang="en-US" sz="2400"/>
          </a:p>
          <a:p>
            <a:pPr fontAlgn="auto">
              <a:spcAft>
                <a:spcPts val="0"/>
              </a:spcAft>
              <a:defRPr/>
            </a:pPr>
            <a:endParaRPr lang="en-US" altLang="zh-CN"/>
          </a:p>
        </p:txBody>
      </p:sp>
      <p:sp>
        <p:nvSpPr>
          <p:cNvPr id="10138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C7DA657-D607-4355-AD57-49F97817AE4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1381"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1013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E93AE51C-1B00-40C1-8BF8-F42A24114458}"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01383" name="组合 1"/>
          <p:cNvGrpSpPr/>
          <p:nvPr/>
        </p:nvGrpSpPr>
        <p:grpSpPr bwMode="auto">
          <a:xfrm>
            <a:off x="2411413" y="2716213"/>
            <a:ext cx="4914900" cy="1644650"/>
            <a:chOff x="2705100" y="2209800"/>
            <a:chExt cx="4914900" cy="1711325"/>
          </a:xfrm>
        </p:grpSpPr>
        <p:sp>
          <p:nvSpPr>
            <p:cNvPr id="114693" name="Rectangle 7"/>
            <p:cNvSpPr>
              <a:spLocks noChangeArrowheads="1"/>
            </p:cNvSpPr>
            <p:nvPr/>
          </p:nvSpPr>
          <p:spPr bwMode="auto">
            <a:xfrm>
              <a:off x="6362700" y="2515393"/>
              <a:ext cx="1257300"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RED</a:t>
              </a:r>
              <a:endParaRPr kumimoji="1" lang="en-US" altLang="zh-CN" sz="2400" dirty="0">
                <a:solidFill>
                  <a:schemeClr val="accent6"/>
                </a:solidFill>
                <a:latin typeface="Times New Roman" panose="02020603050405020304" pitchFamily="18" charset="0"/>
              </a:endParaRPr>
            </a:p>
          </p:txBody>
        </p:sp>
        <p:sp>
          <p:nvSpPr>
            <p:cNvPr id="114694" name="Rectangle 9"/>
            <p:cNvSpPr>
              <a:spLocks noChangeArrowheads="1"/>
            </p:cNvSpPr>
            <p:nvPr/>
          </p:nvSpPr>
          <p:spPr bwMode="auto">
            <a:xfrm>
              <a:off x="2705100" y="2550083"/>
              <a:ext cx="1795462"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01386" name="Line 10"/>
            <p:cNvSpPr>
              <a:spLocks noChangeShapeType="1"/>
            </p:cNvSpPr>
            <p:nvPr/>
          </p:nvSpPr>
          <p:spPr bwMode="auto">
            <a:xfrm>
              <a:off x="4500563" y="27781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Text Box 16"/>
            <p:cNvSpPr txBox="1">
              <a:spLocks noChangeArrowheads="1"/>
            </p:cNvSpPr>
            <p:nvPr/>
          </p:nvSpPr>
          <p:spPr bwMode="auto">
            <a:xfrm>
              <a:off x="4662488" y="22098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14697" name="Rectangle 23"/>
            <p:cNvSpPr>
              <a:spLocks noChangeArrowheads="1"/>
            </p:cNvSpPr>
            <p:nvPr/>
          </p:nvSpPr>
          <p:spPr bwMode="auto">
            <a:xfrm>
              <a:off x="6362700" y="3428871"/>
              <a:ext cx="1257300" cy="457564"/>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GREEN</a:t>
              </a:r>
              <a:endParaRPr kumimoji="1" lang="en-US" altLang="zh-CN" sz="2400" dirty="0">
                <a:solidFill>
                  <a:schemeClr val="accent6"/>
                </a:solidFill>
                <a:latin typeface="Times New Roman" panose="02020603050405020304" pitchFamily="18" charset="0"/>
              </a:endParaRPr>
            </a:p>
          </p:txBody>
        </p:sp>
        <p:sp>
          <p:nvSpPr>
            <p:cNvPr id="114698" name="Rectangle 24"/>
            <p:cNvSpPr>
              <a:spLocks noChangeArrowheads="1"/>
            </p:cNvSpPr>
            <p:nvPr/>
          </p:nvSpPr>
          <p:spPr bwMode="auto">
            <a:xfrm>
              <a:off x="2705100" y="3463560"/>
              <a:ext cx="1795462" cy="457565"/>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LIHUA’CAR</a:t>
              </a:r>
              <a:endParaRPr kumimoji="1" lang="en-US" altLang="zh-CN" sz="2400" dirty="0">
                <a:solidFill>
                  <a:schemeClr val="accent6"/>
                </a:solidFill>
                <a:latin typeface="Times New Roman" panose="02020603050405020304" pitchFamily="18" charset="0"/>
              </a:endParaRPr>
            </a:p>
          </p:txBody>
        </p:sp>
        <p:sp>
          <p:nvSpPr>
            <p:cNvPr id="101390" name="Line 25"/>
            <p:cNvSpPr>
              <a:spLocks noChangeShapeType="1"/>
            </p:cNvSpPr>
            <p:nvPr/>
          </p:nvSpPr>
          <p:spPr bwMode="auto">
            <a:xfrm>
              <a:off x="4500563" y="36925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Text Box 26"/>
            <p:cNvSpPr txBox="1">
              <a:spLocks noChangeArrowheads="1"/>
            </p:cNvSpPr>
            <p:nvPr/>
          </p:nvSpPr>
          <p:spPr bwMode="auto">
            <a:xfrm>
              <a:off x="4662488" y="31242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椅子的语义网络</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2403"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FE74DFE-E31B-4139-B5B8-302F696CAB1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2404"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24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A0C8A86-0851-49B8-B919-9EC869180A9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02406" name="组合 1"/>
          <p:cNvGrpSpPr/>
          <p:nvPr/>
        </p:nvGrpSpPr>
        <p:grpSpPr bwMode="auto">
          <a:xfrm>
            <a:off x="836613" y="2133600"/>
            <a:ext cx="7510462" cy="2971800"/>
            <a:chOff x="792163" y="1562100"/>
            <a:chExt cx="7510462" cy="2971800"/>
          </a:xfrm>
        </p:grpSpPr>
        <p:sp>
          <p:nvSpPr>
            <p:cNvPr id="115732" name="Rectangle 21"/>
            <p:cNvSpPr>
              <a:spLocks noChangeArrowheads="1"/>
            </p:cNvSpPr>
            <p:nvPr/>
          </p:nvSpPr>
          <p:spPr bwMode="auto">
            <a:xfrm>
              <a:off x="3611563" y="15621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rgbClr val="FFCC00"/>
                  </a:solidFill>
                  <a:latin typeface="Times New Roman" panose="02020603050405020304" pitchFamily="18" charset="0"/>
                </a:rPr>
                <a:t>F</a:t>
              </a:r>
              <a:r>
                <a:rPr kumimoji="1" lang="en-US" altLang="zh-CN" sz="2400" b="1" dirty="0">
                  <a:solidFill>
                    <a:schemeClr val="accent6"/>
                  </a:solidFill>
                  <a:latin typeface="Times New Roman" panose="02020603050405020304" pitchFamily="18" charset="0"/>
                </a:rPr>
                <a:t>URNITUR</a:t>
              </a:r>
              <a:r>
                <a:rPr kumimoji="1" lang="en-US" altLang="zh-CN" sz="2400" b="1" dirty="0">
                  <a:solidFill>
                    <a:srgbClr val="FFCC00"/>
                  </a:solidFill>
                  <a:latin typeface="Times New Roman" panose="02020603050405020304" pitchFamily="18" charset="0"/>
                </a:rPr>
                <a:t>E</a:t>
              </a:r>
              <a:endParaRPr kumimoji="1" lang="en-US" altLang="zh-CN" sz="2400" dirty="0">
                <a:solidFill>
                  <a:srgbClr val="FFCC00"/>
                </a:solidFill>
                <a:latin typeface="Times New Roman" panose="02020603050405020304" pitchFamily="18" charset="0"/>
              </a:endParaRPr>
            </a:p>
          </p:txBody>
        </p:sp>
        <p:sp>
          <p:nvSpPr>
            <p:cNvPr id="115733" name="Rectangle 22"/>
            <p:cNvSpPr>
              <a:spLocks noChangeArrowheads="1"/>
            </p:cNvSpPr>
            <p:nvPr/>
          </p:nvSpPr>
          <p:spPr bwMode="auto">
            <a:xfrm>
              <a:off x="36115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CHAIR</a:t>
              </a:r>
              <a:endParaRPr kumimoji="1" lang="en-US" altLang="zh-CN" sz="2400" dirty="0">
                <a:solidFill>
                  <a:schemeClr val="accent6"/>
                </a:solidFill>
                <a:latin typeface="Times New Roman" panose="02020603050405020304" pitchFamily="18" charset="0"/>
              </a:endParaRPr>
            </a:p>
          </p:txBody>
        </p:sp>
        <p:sp>
          <p:nvSpPr>
            <p:cNvPr id="115734" name="Rectangle 23"/>
            <p:cNvSpPr>
              <a:spLocks noChangeArrowheads="1"/>
            </p:cNvSpPr>
            <p:nvPr/>
          </p:nvSpPr>
          <p:spPr bwMode="auto">
            <a:xfrm>
              <a:off x="36115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15735" name="Rectangle 24"/>
            <p:cNvSpPr>
              <a:spLocks noChangeArrowheads="1"/>
            </p:cNvSpPr>
            <p:nvPr/>
          </p:nvSpPr>
          <p:spPr bwMode="auto">
            <a:xfrm>
              <a:off x="3611563" y="40767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LEATHER</a:t>
              </a:r>
              <a:endParaRPr kumimoji="1" lang="en-US" altLang="zh-CN" sz="2400" dirty="0">
                <a:solidFill>
                  <a:schemeClr val="accent6"/>
                </a:solidFill>
                <a:latin typeface="Times New Roman" panose="02020603050405020304" pitchFamily="18" charset="0"/>
              </a:endParaRPr>
            </a:p>
          </p:txBody>
        </p:sp>
        <p:sp>
          <p:nvSpPr>
            <p:cNvPr id="115736" name="Rectangle 25"/>
            <p:cNvSpPr>
              <a:spLocks noChangeArrowheads="1"/>
            </p:cNvSpPr>
            <p:nvPr/>
          </p:nvSpPr>
          <p:spPr bwMode="auto">
            <a:xfrm>
              <a:off x="6507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SEAT</a:t>
              </a:r>
              <a:endParaRPr kumimoji="1" lang="en-US" altLang="zh-CN" sz="2400" dirty="0">
                <a:solidFill>
                  <a:schemeClr val="accent6"/>
                </a:solidFill>
                <a:latin typeface="Times New Roman" panose="02020603050405020304" pitchFamily="18" charset="0"/>
              </a:endParaRPr>
            </a:p>
          </p:txBody>
        </p:sp>
        <p:sp>
          <p:nvSpPr>
            <p:cNvPr id="115737" name="Rectangle 26"/>
            <p:cNvSpPr>
              <a:spLocks noChangeArrowheads="1"/>
            </p:cNvSpPr>
            <p:nvPr/>
          </p:nvSpPr>
          <p:spPr bwMode="auto">
            <a:xfrm>
              <a:off x="65071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BROWN</a:t>
              </a:r>
              <a:endParaRPr kumimoji="1" lang="en-US" altLang="zh-CN" sz="2400" dirty="0">
                <a:solidFill>
                  <a:schemeClr val="accent6"/>
                </a:solidFill>
                <a:latin typeface="Times New Roman" panose="02020603050405020304" pitchFamily="18" charset="0"/>
              </a:endParaRPr>
            </a:p>
          </p:txBody>
        </p:sp>
        <p:sp>
          <p:nvSpPr>
            <p:cNvPr id="115738" name="Rectangle 27"/>
            <p:cNvSpPr>
              <a:spLocks noChangeArrowheads="1"/>
            </p:cNvSpPr>
            <p:nvPr/>
          </p:nvSpPr>
          <p:spPr bwMode="auto">
            <a:xfrm>
              <a:off x="792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PERSON</a:t>
              </a:r>
              <a:endParaRPr kumimoji="1" lang="en-US" altLang="zh-CN" sz="2400" dirty="0">
                <a:solidFill>
                  <a:schemeClr val="accent6"/>
                </a:solidFill>
                <a:latin typeface="Times New Roman" panose="02020603050405020304" pitchFamily="18" charset="0"/>
              </a:endParaRPr>
            </a:p>
          </p:txBody>
        </p:sp>
        <p:sp>
          <p:nvSpPr>
            <p:cNvPr id="115739" name="Rectangle 28"/>
            <p:cNvSpPr>
              <a:spLocks noChangeArrowheads="1"/>
            </p:cNvSpPr>
            <p:nvPr/>
          </p:nvSpPr>
          <p:spPr bwMode="auto">
            <a:xfrm>
              <a:off x="836613" y="3248025"/>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a:t>
              </a:r>
              <a:endParaRPr kumimoji="1" lang="en-US" altLang="zh-CN" sz="2400" dirty="0">
                <a:solidFill>
                  <a:schemeClr val="accent6"/>
                </a:solidFill>
                <a:latin typeface="Times New Roman" panose="02020603050405020304" pitchFamily="18" charset="0"/>
              </a:endParaRPr>
            </a:p>
          </p:txBody>
        </p:sp>
        <p:sp>
          <p:nvSpPr>
            <p:cNvPr id="102415" name="Line 29"/>
            <p:cNvSpPr>
              <a:spLocks noChangeShapeType="1"/>
            </p:cNvSpPr>
            <p:nvPr/>
          </p:nvSpPr>
          <p:spPr bwMode="auto">
            <a:xfrm>
              <a:off x="16732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6" name="Line 30"/>
            <p:cNvSpPr>
              <a:spLocks noChangeShapeType="1"/>
            </p:cNvSpPr>
            <p:nvPr/>
          </p:nvSpPr>
          <p:spPr bwMode="auto">
            <a:xfrm>
              <a:off x="4492625" y="2032000"/>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7" name="Line 31"/>
            <p:cNvSpPr>
              <a:spLocks noChangeShapeType="1"/>
            </p:cNvSpPr>
            <p:nvPr/>
          </p:nvSpPr>
          <p:spPr bwMode="auto">
            <a:xfrm>
              <a:off x="44926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8" name="Line 32"/>
            <p:cNvSpPr>
              <a:spLocks noChangeShapeType="1"/>
            </p:cNvSpPr>
            <p:nvPr/>
          </p:nvSpPr>
          <p:spPr bwMode="auto">
            <a:xfrm>
              <a:off x="4492625" y="3724275"/>
              <a:ext cx="0" cy="30480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9" name="Line 33"/>
            <p:cNvSpPr>
              <a:spLocks noChangeShapeType="1"/>
            </p:cNvSpPr>
            <p:nvPr/>
          </p:nvSpPr>
          <p:spPr bwMode="auto">
            <a:xfrm>
              <a:off x="2587625" y="3467100"/>
              <a:ext cx="990600" cy="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34"/>
            <p:cNvSpPr>
              <a:spLocks noChangeShapeType="1"/>
            </p:cNvSpPr>
            <p:nvPr/>
          </p:nvSpPr>
          <p:spPr bwMode="auto">
            <a:xfrm>
              <a:off x="5483225" y="26289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35"/>
            <p:cNvSpPr>
              <a:spLocks noChangeShapeType="1"/>
            </p:cNvSpPr>
            <p:nvPr/>
          </p:nvSpPr>
          <p:spPr bwMode="auto">
            <a:xfrm>
              <a:off x="5483225" y="34671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Text Box 36"/>
            <p:cNvSpPr txBox="1">
              <a:spLocks noChangeArrowheads="1"/>
            </p:cNvSpPr>
            <p:nvPr/>
          </p:nvSpPr>
          <p:spPr bwMode="auto">
            <a:xfrm>
              <a:off x="1749425" y="28575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3" name="Text Box 37"/>
            <p:cNvSpPr txBox="1">
              <a:spLocks noChangeArrowheads="1"/>
            </p:cNvSpPr>
            <p:nvPr/>
          </p:nvSpPr>
          <p:spPr bwMode="auto">
            <a:xfrm>
              <a:off x="2435225" y="36195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02424" name="Text Box 38"/>
            <p:cNvSpPr txBox="1">
              <a:spLocks noChangeArrowheads="1"/>
            </p:cNvSpPr>
            <p:nvPr/>
          </p:nvSpPr>
          <p:spPr bwMode="auto">
            <a:xfrm>
              <a:off x="4645025" y="1943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5" name="Text Box 39"/>
            <p:cNvSpPr txBox="1">
              <a:spLocks noChangeArrowheads="1"/>
            </p:cNvSpPr>
            <p:nvPr/>
          </p:nvSpPr>
          <p:spPr bwMode="auto">
            <a:xfrm>
              <a:off x="4645025" y="27813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6" name="Text Box 40"/>
            <p:cNvSpPr txBox="1">
              <a:spLocks noChangeArrowheads="1"/>
            </p:cNvSpPr>
            <p:nvPr/>
          </p:nvSpPr>
          <p:spPr bwMode="auto">
            <a:xfrm>
              <a:off x="5483225" y="19431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  PART</a:t>
              </a:r>
              <a:endParaRPr kumimoji="1" lang="en-US" altLang="zh-CN" sz="2400">
                <a:latin typeface="Times New Roman" panose="02020603050405020304" pitchFamily="18" charset="0"/>
              </a:endParaRPr>
            </a:p>
          </p:txBody>
        </p:sp>
        <p:sp>
          <p:nvSpPr>
            <p:cNvPr id="102427" name="Text Box 41"/>
            <p:cNvSpPr txBox="1">
              <a:spLocks noChangeArrowheads="1"/>
            </p:cNvSpPr>
            <p:nvPr/>
          </p:nvSpPr>
          <p:spPr bwMode="auto">
            <a:xfrm>
              <a:off x="5407025" y="28575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02428" name="Text Box 42"/>
            <p:cNvSpPr txBox="1">
              <a:spLocks noChangeArrowheads="1"/>
            </p:cNvSpPr>
            <p:nvPr/>
          </p:nvSpPr>
          <p:spPr bwMode="auto">
            <a:xfrm>
              <a:off x="4645025" y="361950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COVERING</a:t>
              </a:r>
              <a:endParaRPr kumimoji="1" lang="en-US" altLang="zh-CN" sz="2400">
                <a:latin typeface="Times New Roman" panose="02020603050405020304" pitchFamily="18"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3972" name="Rectangle 3"/>
          <p:cNvSpPr>
            <a:spLocks noGrp="1" noChangeArrowheads="1"/>
          </p:cNvSpPr>
          <p:nvPr>
            <p:ph idx="1"/>
          </p:nvPr>
        </p:nvSpPr>
        <p:spPr>
          <a:xfrm>
            <a:off x="971550" y="1268413"/>
            <a:ext cx="7620000" cy="4038600"/>
          </a:xfrm>
        </p:spPr>
        <p:txBody>
          <a:bodyPr/>
          <a:lstStyle/>
          <a:p>
            <a:pPr fontAlgn="auto">
              <a:lnSpc>
                <a:spcPts val="3400"/>
              </a:lnSpc>
              <a:spcAft>
                <a:spcPts val="0"/>
              </a:spcAft>
              <a:defRPr/>
            </a:pPr>
            <a:r>
              <a:rPr lang="zh-CN" altLang="en-US">
                <a:latin typeface="幼圆" panose="02010509060101010101" pitchFamily="49" charset="-122"/>
                <a:ea typeface="幼圆" panose="02010509060101010101" pitchFamily="49" charset="-122"/>
              </a:rPr>
              <a:t>语义网络表示知识，没有形式语义，没有统一的语义表示法。</a:t>
            </a:r>
            <a:endParaRPr lang="zh-CN" altLang="en-US">
              <a:latin typeface="幼圆" panose="02010509060101010101" pitchFamily="49" charset="-122"/>
              <a:ea typeface="幼圆" panose="02010509060101010101" pitchFamily="49" charset="-122"/>
            </a:endParaRPr>
          </a:p>
          <a:p>
            <a:pPr algn="just" fontAlgn="auto">
              <a:lnSpc>
                <a:spcPts val="3400"/>
              </a:lnSpc>
              <a:spcAft>
                <a:spcPts val="0"/>
              </a:spcAft>
              <a:defRPr/>
            </a:pPr>
            <a:r>
              <a:rPr lang="zh-TW" altLang="en-US">
                <a:latin typeface="幼圆" panose="02010509060101010101" pitchFamily="49" charset="-122"/>
                <a:ea typeface="幼圆" panose="02010509060101010101" pitchFamily="49" charset="-122"/>
              </a:rPr>
              <a:t>为了便于下面的叙述 , 对所用符号作进一步的规定。区分在链的头部和在链的尾部的节点 , 把在链的尾部的节点称为值节点。另外 , 还规定节点的槽相当于链 , 不过取不同的名字而已。</a:t>
            </a:r>
            <a:r>
              <a:rPr lang="zh-CN" altLang="en-US">
                <a:latin typeface="幼圆" panose="02010509060101010101" pitchFamily="49" charset="-122"/>
                <a:ea typeface="幼圆" panose="02010509060101010101" pitchFamily="49" charset="-122"/>
              </a:rPr>
              <a:t>如</a:t>
            </a:r>
            <a:r>
              <a:rPr lang="zh-TW" altLang="en-US">
                <a:latin typeface="幼圆" panose="02010509060101010101" pitchFamily="49" charset="-122"/>
                <a:ea typeface="幼圆" panose="02010509060101010101" pitchFamily="49" charset="-122"/>
              </a:rPr>
              <a:t>砖块12(</a:t>
            </a:r>
            <a:r>
              <a:rPr lang="en-US" altLang="zh-TW">
                <a:latin typeface="幼圆" panose="02010509060101010101" pitchFamily="49" charset="-122"/>
                <a:ea typeface="幼圆" panose="02010509060101010101" pitchFamily="49" charset="-122"/>
              </a:rPr>
              <a:t>BRICK12)</a:t>
            </a:r>
            <a:r>
              <a:rPr lang="zh-TW" altLang="en-US">
                <a:latin typeface="幼圆" panose="02010509060101010101" pitchFamily="49" charset="-122"/>
                <a:ea typeface="幼圆" panose="02010509060101010101" pitchFamily="49" charset="-122"/>
              </a:rPr>
              <a:t>有3个链,构成两个槽。其中一个槽只有一个值,另外一个槽有两个值。颜色槽(</a:t>
            </a:r>
            <a:r>
              <a:rPr lang="en-US" altLang="zh-TW">
                <a:latin typeface="幼圆" panose="02010509060101010101" pitchFamily="49" charset="-122"/>
                <a:ea typeface="幼圆" panose="02010509060101010101" pitchFamily="49" charset="-122"/>
              </a:rPr>
              <a:t>COLOR)</a:t>
            </a:r>
            <a:r>
              <a:rPr lang="zh-TW" altLang="en-US">
                <a:latin typeface="幼圆" panose="02010509060101010101" pitchFamily="49" charset="-122"/>
                <a:ea typeface="幼圆" panose="02010509060101010101" pitchFamily="49" charset="-122"/>
              </a:rPr>
              <a:t>填入红色(</a:t>
            </a:r>
            <a:r>
              <a:rPr lang="en-US" altLang="zh-TW">
                <a:latin typeface="幼圆" panose="02010509060101010101" pitchFamily="49" charset="-122"/>
                <a:ea typeface="幼圆" panose="02010509060101010101" pitchFamily="49" charset="-122"/>
              </a:rPr>
              <a:t>RED) </a:t>
            </a:r>
            <a:r>
              <a:rPr lang="en-US" altLang="zh-CN">
                <a:latin typeface="幼圆" panose="02010509060101010101" pitchFamily="49" charset="-122"/>
                <a:ea typeface="幼圆" panose="02010509060101010101" pitchFamily="49" charset="-122"/>
              </a:rPr>
              <a:t>ISA</a:t>
            </a:r>
            <a:r>
              <a:rPr lang="zh-TW" altLang="en-US">
                <a:latin typeface="幼圆" panose="02010509060101010101" pitchFamily="49" charset="-122"/>
                <a:ea typeface="幼圆" panose="02010509060101010101" pitchFamily="49" charset="-122"/>
              </a:rPr>
              <a:t>槽填入了砖块 (</a:t>
            </a:r>
            <a:r>
              <a:rPr lang="en-US" altLang="zh-TW">
                <a:latin typeface="幼圆" panose="02010509060101010101" pitchFamily="49" charset="-122"/>
                <a:ea typeface="幼圆" panose="02010509060101010101" pitchFamily="49" charset="-122"/>
              </a:rPr>
              <a:t>BRICK)</a:t>
            </a:r>
            <a:r>
              <a:rPr lang="zh-TW" altLang="en-US">
                <a:latin typeface="幼圆" panose="02010509060101010101" pitchFamily="49" charset="-122"/>
                <a:ea typeface="幼圆" panose="02010509060101010101" pitchFamily="49" charset="-122"/>
              </a:rPr>
              <a:t>和玩具(</a:t>
            </a:r>
            <a:r>
              <a:rPr lang="en-US" altLang="zh-TW">
                <a:latin typeface="幼圆" panose="02010509060101010101" pitchFamily="49" charset="-122"/>
                <a:ea typeface="幼圆" panose="02010509060101010101" pitchFamily="49" charset="-122"/>
              </a:rPr>
              <a:t>TOY)</a:t>
            </a: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a:t>
            </a:r>
            <a:endParaRPr lang="zh-CN" altLang="en-US">
              <a:latin typeface="幼圆" panose="02010509060101010101" pitchFamily="49" charset="-122"/>
              <a:ea typeface="幼圆" panose="02010509060101010101" pitchFamily="49" charset="-122"/>
            </a:endParaRPr>
          </a:p>
        </p:txBody>
      </p:sp>
      <p:sp>
        <p:nvSpPr>
          <p:cNvPr id="1034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930858-978F-4E12-97A2-7CA4F408BDA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34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34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5F61CDE-1A47-4EDD-BBFB-00CF73CE221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3431" name="Rectangle 6"/>
          <p:cNvSpPr>
            <a:spLocks noChangeArrowheads="1"/>
          </p:cNvSpPr>
          <p:nvPr/>
        </p:nvSpPr>
        <p:spPr bwMode="auto">
          <a:xfrm>
            <a:off x="3567113" y="29860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10343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4437063"/>
            <a:ext cx="38862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95935"/>
            <a:ext cx="7772400" cy="83756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知识的特性</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4339" name="Rectangle 3"/>
          <p:cNvSpPr>
            <a:spLocks noGrp="1" noChangeArrowheads="1"/>
          </p:cNvSpPr>
          <p:nvPr>
            <p:ph idx="1"/>
          </p:nvPr>
        </p:nvSpPr>
        <p:spPr>
          <a:xfrm>
            <a:off x="709295" y="1700530"/>
            <a:ext cx="7724775" cy="4241800"/>
          </a:xfrm>
        </p:spPr>
        <p:txBody>
          <a:bodyPr>
            <a:normAutofit lnSpcReduction="10000"/>
          </a:bodyPr>
          <a:lstStyle/>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相对正确性</a:t>
            </a:r>
            <a:endParaRPr lang="zh-CN" altLang="en-US" sz="3200">
              <a:latin typeface="幼圆" panose="02010509060101010101" pitchFamily="49" charset="-122"/>
              <a:ea typeface="幼圆" panose="02010509060101010101" pitchFamily="49" charset="-122"/>
            </a:endParaRPr>
          </a:p>
          <a:p>
            <a:pPr lvl="1" fontAlgn="auto">
              <a:lnSpc>
                <a:spcPct val="90000"/>
              </a:lnSpc>
              <a:spcAft>
                <a:spcPts val="0"/>
              </a:spcAft>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在一定的条件及环境下，知识一般是正确的，可信任的</a:t>
            </a:r>
            <a:endParaRPr lang="zh-CN" altLang="en-US" sz="1800">
              <a:latin typeface="幼圆" panose="02010509060101010101" pitchFamily="49" charset="-122"/>
              <a:ea typeface="幼圆" panose="02010509060101010101" pitchFamily="49" charset="-122"/>
            </a:endParaRPr>
          </a:p>
          <a:p>
            <a:pPr lvl="1" fontAlgn="auto">
              <a:lnSpc>
                <a:spcPct val="90000"/>
              </a:lnSpc>
              <a:spcAft>
                <a:spcPts val="0"/>
              </a:spcAft>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不确定性</a:t>
            </a:r>
            <a:endParaRPr lang="zh-CN" altLang="en-US">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由随机性引起的不确定性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由模糊性引起的不确定性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由不完全性引起的不确定性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由经验性引起的不确定性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可表示性和可利用性</a:t>
            </a:r>
            <a:endParaRPr lang="zh-CN" altLang="en-US" sz="32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知识是可以表示出来的</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知识是可以利用的</a:t>
            </a:r>
            <a:endParaRPr lang="zh-CN" altLang="en-US" sz="1800">
              <a:latin typeface="幼圆" panose="02010509060101010101" pitchFamily="49" charset="-122"/>
              <a:ea typeface="幼圆" panose="02010509060101010101" pitchFamily="49" charset="-122"/>
            </a:endParaRPr>
          </a:p>
        </p:txBody>
      </p:sp>
      <p:sp>
        <p:nvSpPr>
          <p:cNvPr id="33796" name="日期占位符 1"/>
          <p:cNvSpPr>
            <a:spLocks noGrp="1"/>
          </p:cNvSpPr>
          <p:nvPr>
            <p:ph type="dt" sz="quarter" idx="10"/>
          </p:nvPr>
        </p:nvSpPr>
        <p:spPr bwMode="auto">
          <a:xfrm>
            <a:off x="5723890" y="630936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F210A94-7395-40C5-9B9B-1BF8D75ED2C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3797" name="灯片编号占位符 3"/>
          <p:cNvSpPr>
            <a:spLocks noGrp="1"/>
          </p:cNvSpPr>
          <p:nvPr>
            <p:ph type="sldNum" sz="quarter" idx="12"/>
          </p:nvPr>
        </p:nvSpPr>
        <p:spPr bwMode="auto">
          <a:xfrm>
            <a:off x="7955598" y="630936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2C826EB-EBFE-4D3A-AAA4-CFD6F45E28D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3798"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21859" name="Rectangle 3"/>
          <p:cNvSpPr>
            <a:spLocks noGrp="1" noChangeArrowheads="1"/>
          </p:cNvSpPr>
          <p:nvPr>
            <p:ph idx="1"/>
          </p:nvPr>
        </p:nvSpPr>
        <p:spPr>
          <a:xfrm>
            <a:off x="684213" y="1484313"/>
            <a:ext cx="7772400" cy="1657350"/>
          </a:xfrm>
        </p:spPr>
        <p:txBody>
          <a:bodyPr/>
          <a:lstStyle/>
          <a:p>
            <a:pPr marL="447675" lvl="1" indent="-447675" fontAlgn="auto">
              <a:lnSpc>
                <a:spcPct val="150000"/>
              </a:lnSpc>
              <a:spcAft>
                <a:spcPts val="0"/>
              </a:spcAft>
              <a:defRPr/>
            </a:pPr>
            <a:r>
              <a:rPr lang="zh-CN" altLang="en-US" sz="2400" dirty="0">
                <a:latin typeface="幼圆" panose="02010509060101010101" pitchFamily="49" charset="-122"/>
                <a:ea typeface="幼圆" panose="02010509060101010101" pitchFamily="49" charset="-122"/>
              </a:rPr>
              <a:t>所谓继承就是对事物的描述从概念节点或类节点传递到实例节点，例如下图。</a:t>
            </a:r>
            <a:endParaRPr lang="zh-CN" altLang="en-US" sz="2400" dirty="0">
              <a:latin typeface="幼圆" panose="02010509060101010101" pitchFamily="49" charset="-122"/>
              <a:ea typeface="幼圆" panose="02010509060101010101" pitchFamily="49" charset="-122"/>
            </a:endParaRPr>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en-US" altLang="zh-CN" sz="2000" dirty="0"/>
          </a:p>
        </p:txBody>
      </p:sp>
      <p:sp>
        <p:nvSpPr>
          <p:cNvPr id="1044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ABB474-7EBF-4E6F-8874-C3780BD7E64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44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44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BA52A9E-85DA-4DB9-822F-F7960FCFD4C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0445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3284538"/>
            <a:ext cx="71342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22883" name="Rectangle 3"/>
          <p:cNvSpPr>
            <a:spLocks noGrp="1" noChangeArrowheads="1"/>
          </p:cNvSpPr>
          <p:nvPr>
            <p:ph idx="1"/>
          </p:nvPr>
        </p:nvSpPr>
        <p:spPr>
          <a:xfrm>
            <a:off x="395288" y="1125538"/>
            <a:ext cx="8064500" cy="5334000"/>
          </a:xfrm>
        </p:spPr>
        <p:txBody>
          <a:bodyPr/>
          <a:lstStyle/>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三种继承模式</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值继承：</a:t>
            </a:r>
            <a:r>
              <a:rPr lang="en-US" altLang="zh-CN" sz="2400" dirty="0">
                <a:latin typeface="幼圆" panose="02010509060101010101" pitchFamily="49" charset="-122"/>
                <a:ea typeface="幼圆" panose="02010509060101010101" pitchFamily="49" charset="-122"/>
              </a:rPr>
              <a:t>ISA</a:t>
            </a:r>
            <a:r>
              <a:rPr lang="zh-CN" altLang="en-US" sz="2400" dirty="0">
                <a:latin typeface="幼圆" panose="02010509060101010101" pitchFamily="49" charset="-122"/>
                <a:ea typeface="幼圆" panose="02010509060101010101" pitchFamily="49" charset="-122"/>
              </a:rPr>
              <a:t>链与 </a:t>
            </a:r>
            <a:r>
              <a:rPr lang="en-US" altLang="zh-CN" sz="2400" dirty="0">
                <a:latin typeface="幼圆" panose="02010509060101010101" pitchFamily="49" charset="-122"/>
                <a:ea typeface="幼圆" panose="02010509060101010101" pitchFamily="49" charset="-122"/>
              </a:rPr>
              <a:t>AKO</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 Kind Of</a:t>
            </a:r>
            <a:r>
              <a:rPr lang="zh-CN" altLang="en-US" sz="2400" dirty="0">
                <a:latin typeface="幼圆" panose="02010509060101010101" pitchFamily="49" charset="-122"/>
                <a:ea typeface="幼圆" panose="02010509060101010101" pitchFamily="49" charset="-122"/>
              </a:rPr>
              <a:t>）链，常用知识传递方法；放入值侧面中。</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“如果需要”（</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）链：有时对不知道的槽值，可以计算得到，通过此计算程序得到知识的模式称为</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链，如通过体积与密度在需要时可以计算其质量。 </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程序放入</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侧面中。</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“缺省”继承：在对事务所作假设无十分把握时，可以加上“可能”字样，这种不肯定的值称为“缺省”值，放入槽的</a:t>
            </a:r>
            <a:r>
              <a:rPr lang="en-US" altLang="zh-CN" sz="2400" dirty="0">
                <a:latin typeface="幼圆" panose="02010509060101010101" pitchFamily="49" charset="-122"/>
                <a:ea typeface="幼圆" panose="02010509060101010101" pitchFamily="49" charset="-122"/>
              </a:rPr>
              <a:t>DEFAULT</a:t>
            </a:r>
            <a:r>
              <a:rPr lang="zh-CN" altLang="en-US" sz="2400" dirty="0">
                <a:latin typeface="幼圆" panose="02010509060101010101" pitchFamily="49" charset="-122"/>
                <a:ea typeface="幼圆" panose="02010509060101010101" pitchFamily="49" charset="-122"/>
              </a:rPr>
              <a:t>侧面中。</a:t>
            </a:r>
            <a:endParaRPr lang="zh-CN" altLang="en-US" sz="2400" dirty="0">
              <a:latin typeface="幼圆" panose="02010509060101010101" pitchFamily="49" charset="-122"/>
              <a:ea typeface="幼圆" panose="02010509060101010101" pitchFamily="49" charset="-122"/>
            </a:endParaRPr>
          </a:p>
          <a:p>
            <a:pPr fontAlgn="auto">
              <a:lnSpc>
                <a:spcPts val="3600"/>
              </a:lnSpc>
              <a:spcAft>
                <a:spcPts val="0"/>
              </a:spcAft>
              <a:defRPr/>
            </a:pPr>
            <a:endParaRPr lang="en-US" altLang="zh-CN" sz="2800" dirty="0"/>
          </a:p>
        </p:txBody>
      </p:sp>
      <p:sp>
        <p:nvSpPr>
          <p:cNvPr id="1054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2466375-0B88-4C0C-B647-6D029037C5C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54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54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CD62F24-17FE-4837-890A-C06F3467D8C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语义网络的匹配推理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7043" name="Rectangle 3"/>
          <p:cNvSpPr>
            <a:spLocks noGrp="1" noChangeArrowheads="1"/>
          </p:cNvSpPr>
          <p:nvPr>
            <p:ph idx="1"/>
          </p:nvPr>
        </p:nvSpPr>
        <p:spPr>
          <a:xfrm>
            <a:off x="468313" y="1216025"/>
            <a:ext cx="8351837" cy="5867400"/>
          </a:xfrm>
        </p:spPr>
        <p:txBody>
          <a:bodyPr/>
          <a:lstStyle/>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当解决涉及由几部分组成的事物时</a:t>
            </a: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t>
            </a:r>
            <a:r>
              <a:rPr lang="zh-TW" altLang="en-US">
                <a:latin typeface="幼圆" panose="02010509060101010101" pitchFamily="49" charset="-122"/>
                <a:ea typeface="幼圆" panose="02010509060101010101" pitchFamily="49" charset="-122"/>
              </a:rPr>
              <a:t>必须制定把值从</a:t>
            </a:r>
            <a:r>
              <a:rPr lang="zh-CN" altLang="en-US">
                <a:latin typeface="幼圆" panose="02010509060101010101" pitchFamily="49" charset="-122"/>
                <a:ea typeface="幼圆" panose="02010509060101010101" pitchFamily="49" charset="-122"/>
              </a:rPr>
              <a:t>类</a:t>
            </a:r>
            <a:r>
              <a:rPr lang="zh-TW" altLang="en-US">
                <a:latin typeface="幼圆" panose="02010509060101010101" pitchFamily="49" charset="-122"/>
                <a:ea typeface="幼圆" panose="02010509060101010101" pitchFamily="49" charset="-122"/>
              </a:rPr>
              <a:t>部件传递</a:t>
            </a:r>
            <a:r>
              <a:rPr lang="zh-CN" altLang="en-US">
                <a:latin typeface="幼圆" panose="02010509060101010101" pitchFamily="49" charset="-122"/>
                <a:ea typeface="幼圆" panose="02010509060101010101" pitchFamily="49" charset="-122"/>
              </a:rPr>
              <a:t>到实例部</a:t>
            </a:r>
            <a:r>
              <a:rPr lang="zh-TW" altLang="en-US">
                <a:latin typeface="幼圆" panose="02010509060101010101" pitchFamily="49" charset="-122"/>
                <a:ea typeface="幼圆" panose="02010509060101010101" pitchFamily="49" charset="-122"/>
              </a:rPr>
              <a:t>件的路径</a:t>
            </a:r>
            <a:r>
              <a:rPr lang="zh-CN" altLang="en-US">
                <a:latin typeface="幼圆" panose="02010509060101010101" pitchFamily="49" charset="-122"/>
                <a:ea typeface="幼圆" panose="02010509060101010101" pitchFamily="49" charset="-122"/>
              </a:rPr>
              <a:t>，称为匹配推理。 </a:t>
            </a:r>
            <a:endParaRPr lang="zh-CN" altLang="en-US">
              <a:latin typeface="幼圆" panose="02010509060101010101" pitchFamily="49" charset="-122"/>
              <a:ea typeface="幼圆" panose="02010509060101010101" pitchFamily="49" charset="-122"/>
            </a:endParaRPr>
          </a:p>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例如, 由于 </a:t>
            </a:r>
            <a:r>
              <a:rPr lang="en-US" altLang="zh-TW">
                <a:latin typeface="幼圆" panose="02010509060101010101" pitchFamily="49" charset="-122"/>
                <a:ea typeface="幼圆" panose="02010509060101010101" pitchFamily="49" charset="-122"/>
              </a:rPr>
              <a:t>TOY-HOUSE77 </a:t>
            </a:r>
            <a:r>
              <a:rPr lang="zh-TW" altLang="en-US">
                <a:latin typeface="幼圆" panose="02010509060101010101" pitchFamily="49" charset="-122"/>
                <a:ea typeface="幼圆" panose="02010509060101010101" pitchFamily="49" charset="-122"/>
              </a:rPr>
              <a:t>是 </a:t>
            </a:r>
            <a:r>
              <a:rPr lang="en-US" altLang="zh-TW">
                <a:latin typeface="幼圆" panose="02010509060101010101" pitchFamily="49" charset="-122"/>
                <a:ea typeface="幼圆" panose="02010509060101010101" pitchFamily="49" charset="-122"/>
              </a:rPr>
              <a:t>TOY-HOUSE </a:t>
            </a:r>
            <a:r>
              <a:rPr lang="zh-TW" altLang="en-US">
                <a:latin typeface="幼圆" panose="02010509060101010101" pitchFamily="49" charset="-122"/>
                <a:ea typeface="幼圆" panose="02010509060101010101" pitchFamily="49" charset="-122"/>
              </a:rPr>
              <a:t>的一个实例 , 所以它必须有两个部件 , 一个是砖块 , 另一个是模块 (</a:t>
            </a:r>
            <a:r>
              <a:rPr lang="en-US" altLang="zh-TW">
                <a:latin typeface="幼圆" panose="02010509060101010101" pitchFamily="49" charset="-122"/>
                <a:ea typeface="幼圆" panose="02010509060101010101" pitchFamily="49" charset="-122"/>
              </a:rPr>
              <a:t>wedge) 。</a:t>
            </a:r>
            <a:r>
              <a:rPr lang="zh-TW" altLang="en-US">
                <a:latin typeface="幼圆" panose="02010509060101010101" pitchFamily="49" charset="-122"/>
                <a:ea typeface="幼圆" panose="02010509060101010101" pitchFamily="49" charset="-122"/>
              </a:rPr>
              <a:t>另外 , 作为玩具房的一个部件的砖块必须 支撑模块。在</a:t>
            </a:r>
            <a:r>
              <a:rPr lang="zh-CN" altLang="en-US">
                <a:latin typeface="幼圆" panose="02010509060101010101" pitchFamily="49" charset="-122"/>
                <a:ea typeface="幼圆" panose="02010509060101010101" pitchFamily="49" charset="-122"/>
              </a:rPr>
              <a:t>下</a:t>
            </a:r>
            <a:r>
              <a:rPr lang="zh-TW" altLang="en-US">
                <a:latin typeface="幼圆" panose="02010509060101010101" pitchFamily="49" charset="-122"/>
                <a:ea typeface="幼圆" panose="02010509060101010101" pitchFamily="49" charset="-122"/>
              </a:rPr>
              <a:t>图中 , 玩具房 -77 部件以及它们之间的链 , 都用虚线画的节点和箭头 来表示。因为这些知识是通过继承而间接知道的 , 并不是通过实际的节点和链直接知道的。因此 , 虚线所表示的节点以及箭头所表示的链是虚节点和虚链。</a:t>
            </a:r>
            <a:endParaRPr lang="zh-TW" altLang="en-US">
              <a:latin typeface="幼圆" panose="02010509060101010101" pitchFamily="49" charset="-122"/>
              <a:ea typeface="幼圆" panose="02010509060101010101" pitchFamily="49" charset="-122"/>
            </a:endParaRPr>
          </a:p>
          <a:p>
            <a:pPr marL="361950" lvl="1" indent="-361950" fontAlgn="auto">
              <a:spcAft>
                <a:spcPts val="0"/>
              </a:spcAft>
              <a:defRPr/>
            </a:pPr>
            <a:endParaRPr lang="zh-TW" altLang="en-US" sz="2000">
              <a:latin typeface="宋体" panose="02010600030101010101" pitchFamily="2" charset="-122"/>
            </a:endParaRPr>
          </a:p>
        </p:txBody>
      </p:sp>
      <p:sp>
        <p:nvSpPr>
          <p:cNvPr id="1065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2D8477A-4C10-469C-9517-8EC61DA3113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65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65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7D6AA1D-EC2E-4780-9AAF-5B8F43345E9D}"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065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313" y="4005263"/>
            <a:ext cx="35814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619125"/>
            <a:ext cx="7772400" cy="553085"/>
          </a:xfrm>
        </p:spPr>
        <p:txBody>
          <a:bodyPr>
            <a:normAutofit fontScale="90000"/>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8806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075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282CCEE-EC29-43BF-BE12-C2E7CE950D9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75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75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CA1409-189E-43FF-B981-1A0C29E5440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solidFill>
                  <a:srgbClr val="FF0000"/>
                </a:solidFill>
                <a:latin typeface="华文细黑" panose="02010600040101010101" pitchFamily="2" charset="-122"/>
                <a:ea typeface="华文细黑" panose="02010600040101010101" pitchFamily="2" charset="-122"/>
              </a:rPr>
              <a:t>框架</a:t>
            </a:r>
            <a:endParaRPr lang="zh-CN" altLang="en-US" kern="0"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1116013" y="115888"/>
            <a:ext cx="6731000"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0116" name="Rectangle 3"/>
          <p:cNvSpPr>
            <a:spLocks noGrp="1" noChangeArrowheads="1"/>
          </p:cNvSpPr>
          <p:nvPr>
            <p:ph sz="half" idx="1"/>
          </p:nvPr>
        </p:nvSpPr>
        <p:spPr>
          <a:xfrm>
            <a:off x="323850" y="1196975"/>
            <a:ext cx="8351838" cy="51054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框架：框架是一种结构化表示法，通常采用语义网络中的节点</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槽</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值表示结构，以通用数据结构的形式存储以往的经验知识。</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框架与语义网络的关系：</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框架可以定义为一组语义网络的节点与槽，这组节点与槽可以描述格式固定的事务、行为和事件；</a:t>
            </a:r>
            <a:endParaRPr lang="zh-CN" altLang="en-US">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语义网络是节点和弧线的集合，也可以看作框架的集合。</a:t>
            </a:r>
            <a:endParaRPr lang="zh-CN" altLang="en-US">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思考：框架与语义网络的区别？</a:t>
            </a:r>
            <a:endParaRPr lang="zh-CN" altLang="en-US">
              <a:latin typeface="幼圆" panose="02010509060101010101" pitchFamily="49" charset="-122"/>
              <a:ea typeface="幼圆" panose="02010509060101010101" pitchFamily="49" charset="-122"/>
            </a:endParaRPr>
          </a:p>
        </p:txBody>
      </p:sp>
      <p:sp>
        <p:nvSpPr>
          <p:cNvPr id="1095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CAC30B9-94E7-45E6-8182-A7A06E251329}"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95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95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2F3A56F-9E28-4540-97FA-B7CE4CC8608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框架的构成</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1140" name="Rectangle 1027"/>
          <p:cNvSpPr>
            <a:spLocks noGrp="1" noChangeArrowheads="1"/>
          </p:cNvSpPr>
          <p:nvPr>
            <p:ph idx="1"/>
          </p:nvPr>
        </p:nvSpPr>
        <p:spPr>
          <a:xfrm>
            <a:off x="755650" y="1341438"/>
            <a:ext cx="7620000" cy="5105400"/>
          </a:xfrm>
        </p:spPr>
        <p:txBody>
          <a:bodyPr>
            <a:normAutofit fontScale="92500" lnSpcReduction="20000"/>
          </a:bodyPr>
          <a:lstStyle/>
          <a:p>
            <a:pPr fontAlgn="auto">
              <a:lnSpc>
                <a:spcPts val="3000"/>
              </a:lnSpc>
              <a:spcAft>
                <a:spcPts val="0"/>
              </a:spcAft>
              <a:defRPr/>
            </a:pPr>
            <a:r>
              <a:rPr lang="zh-CN" altLang="en-US">
                <a:latin typeface="幼圆" panose="02010509060101010101" pitchFamily="49" charset="-122"/>
                <a:ea typeface="幼圆" panose="02010509060101010101" pitchFamily="49" charset="-122"/>
              </a:rPr>
              <a:t>框架通常由描述事务的各个方面的槽组成，每个槽可以拥有若干个侧面，而每个侧面可以拥有若干个值。</a:t>
            </a:r>
            <a:endParaRPr lang="zh-CN" altLang="en-US">
              <a:latin typeface="幼圆" panose="02010509060101010101" pitchFamily="49" charset="-122"/>
              <a:ea typeface="幼圆" panose="02010509060101010101" pitchFamily="49" charset="-122"/>
            </a:endParaRPr>
          </a:p>
          <a:p>
            <a:pPr fontAlgn="auto">
              <a:lnSpc>
                <a:spcPct val="90000"/>
              </a:lnSpc>
              <a:spcAft>
                <a:spcPts val="0"/>
              </a:spcAft>
              <a:defRPr/>
            </a:pPr>
            <a:r>
              <a:rPr lang="zh-CN" altLang="en-US">
                <a:latin typeface="幼圆" panose="02010509060101010101" pitchFamily="49" charset="-122"/>
                <a:ea typeface="幼圆" panose="02010509060101010101" pitchFamily="49" charset="-122"/>
              </a:rPr>
              <a:t>框架的一般结构：</a:t>
            </a:r>
            <a:endParaRPr lang="zh-CN" altLang="en-US">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zh-CN" altLang="en-US">
                <a:latin typeface="幼圆" panose="02010509060101010101" pitchFamily="49" charset="-122"/>
                <a:ea typeface="幼圆" panose="02010509060101010101" pitchFamily="49" charset="-122"/>
              </a:rPr>
              <a:t>		</a:t>
            </a:r>
            <a:r>
              <a:rPr lang="en-US" altLang="zh-CN" sz="1800">
                <a:latin typeface="幼圆" panose="02010509060101010101" pitchFamily="49" charset="-122"/>
                <a:ea typeface="幼圆" panose="02010509060101010101" pitchFamily="49" charset="-122"/>
              </a:rPr>
              <a:t>&lt;</a:t>
            </a:r>
            <a:r>
              <a:rPr lang="zh-CN" altLang="en-US" sz="1800">
                <a:latin typeface="幼圆" panose="02010509060101010101" pitchFamily="49" charset="-122"/>
                <a:ea typeface="幼圆" panose="02010509060101010101" pitchFamily="49" charset="-122"/>
              </a:rPr>
              <a:t>框架名</a:t>
            </a:r>
            <a:r>
              <a:rPr lang="en-US" altLang="zh-CN" sz="1800">
                <a:latin typeface="幼圆" panose="02010509060101010101" pitchFamily="49" charset="-122"/>
                <a:ea typeface="幼圆" panose="02010509060101010101" pitchFamily="49" charset="-122"/>
              </a:rPr>
              <a:t>&gt;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nm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nm1 &gt;…</a:t>
            </a:r>
            <a:endParaRPr lang="en-US" altLang="zh-CN" sz="1800">
              <a:latin typeface="幼圆" panose="02010509060101010101" pitchFamily="49" charset="-122"/>
              <a:ea typeface="幼圆" panose="02010509060101010101" pitchFamily="49" charset="-122"/>
            </a:endParaRPr>
          </a:p>
        </p:txBody>
      </p:sp>
      <p:sp>
        <p:nvSpPr>
          <p:cNvPr id="1105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20DFE7D-7406-43C0-86CF-1DBA31C709B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05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863BC-3812-4C55-B0B3-A59B36AA2C74}"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宾馆房间的框架描述</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1619"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E029CBD-A814-424F-B674-8FDE9F51AF8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1620"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16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661CDFD-6A2A-4EB5-BA8F-6C0354A0881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11622" name="图片 7" descr="fig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1484313"/>
            <a:ext cx="66246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3187" name="Rectangle 3"/>
          <p:cNvSpPr>
            <a:spLocks noGrp="1" noChangeArrowheads="1"/>
          </p:cNvSpPr>
          <p:nvPr>
            <p:ph idx="1"/>
          </p:nvPr>
        </p:nvSpPr>
        <p:spPr>
          <a:xfrm>
            <a:off x="827088" y="1196975"/>
            <a:ext cx="7620000" cy="49530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框架系统的基本推理方法</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特性继承，例如：燕子－</a:t>
            </a:r>
            <a:r>
              <a:rPr lang="en-US" altLang="zh-CN" sz="2400">
                <a:latin typeface="幼圆" panose="02010509060101010101" pitchFamily="49" charset="-122"/>
                <a:ea typeface="幼圆" panose="02010509060101010101" pitchFamily="49" charset="-122"/>
              </a:rPr>
              <a:t>&gt;</a:t>
            </a:r>
            <a:r>
              <a:rPr lang="zh-CN" altLang="en-US" sz="2400">
                <a:latin typeface="幼圆" panose="02010509060101010101" pitchFamily="49" charset="-122"/>
                <a:ea typeface="幼圆" panose="02010509060101010101" pitchFamily="49" charset="-122"/>
              </a:rPr>
              <a:t>鸟</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部分匹配，例如</a:t>
            </a:r>
            <a:r>
              <a:rPr lang="en-US" altLang="zh-CN" sz="2400">
                <a:latin typeface="幼圆" panose="02010509060101010101" pitchFamily="49" charset="-122"/>
                <a:ea typeface="幼圆" panose="02010509060101010101" pitchFamily="49" charset="-122"/>
              </a:rPr>
              <a:t>TOY</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HOUSE</a:t>
            </a:r>
            <a:endParaRPr lang="en-US" altLang="zh-CN"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从描述中直接引用，例如：</a:t>
            </a:r>
            <a:r>
              <a:rPr lang="en-US" altLang="zh-CN" sz="2400">
                <a:latin typeface="幼圆" panose="02010509060101010101" pitchFamily="49" charset="-122"/>
                <a:ea typeface="幼圆" panose="02010509060101010101" pitchFamily="49" charset="-122"/>
              </a:rPr>
              <a:t>ROOM</a:t>
            </a:r>
            <a:r>
              <a:rPr lang="zh-CN" altLang="en-US" sz="2400">
                <a:latin typeface="幼圆" panose="02010509060101010101" pitchFamily="49" charset="-122"/>
                <a:ea typeface="幼圆" panose="02010509060101010101" pitchFamily="49" charset="-122"/>
              </a:rPr>
              <a:t>的例子</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各槽值的相关信息可以指导进行该槽值的描述，</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思考：框架是一种规定格式描述的事务、行为与事件。那么对于具体的应用，当直接套用框架知识推理不顺利时，框架推理的策略？</a:t>
            </a:r>
            <a:endParaRPr lang="zh-CN" altLang="en-US" sz="2400">
              <a:solidFill>
                <a:schemeClr val="accent2"/>
              </a:solidFill>
              <a:latin typeface="幼圆" panose="02010509060101010101" pitchFamily="49" charset="-122"/>
              <a:ea typeface="幼圆" panose="02010509060101010101" pitchFamily="49" charset="-122"/>
            </a:endParaRPr>
          </a:p>
        </p:txBody>
      </p:sp>
      <p:sp>
        <p:nvSpPr>
          <p:cNvPr id="1126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83BC215-621B-42A2-A2D1-C5E768200C2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26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02EFA6-13E0-4432-92F4-909122EBE84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框架推理的选择方法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4211" name="Rectangle 3"/>
          <p:cNvSpPr>
            <a:spLocks noGrp="1" noChangeArrowheads="1"/>
          </p:cNvSpPr>
          <p:nvPr>
            <p:ph idx="1"/>
          </p:nvPr>
        </p:nvSpPr>
        <p:spPr>
          <a:xfrm>
            <a:off x="468313" y="1195388"/>
            <a:ext cx="8135937" cy="6019800"/>
          </a:xfrm>
        </p:spPr>
        <p:txBody>
          <a:bodyPr/>
          <a:lstStyle/>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选择与当前情况对应的框架片断，与其他候选框架相匹配，选择最佳匹配；（知识的合成、交叉）</a:t>
            </a:r>
            <a:endParaRPr lang="zh-CN" altLang="en-US" sz="2000">
              <a:latin typeface="幼圆" panose="02010509060101010101" pitchFamily="49" charset="-122"/>
              <a:ea typeface="幼圆" panose="02010509060101010101" pitchFamily="49" charset="-122"/>
            </a:endParaRP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允许部分不相匹配的信息，如漏失某项特性比多了某项特性更合理，比如只有一条腿的人比有三条腿的人更合理；（合理推断）</a:t>
            </a:r>
            <a:endParaRPr lang="zh-CN" altLang="en-US" sz="2000">
              <a:latin typeface="幼圆" panose="02010509060101010101" pitchFamily="49" charset="-122"/>
              <a:ea typeface="幼圆" panose="02010509060101010101" pitchFamily="49" charset="-122"/>
            </a:endParaRP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查询框架之间保存有关的连接，指出应用此框架不合理的情况下，可以下一步试探的建议框架；</a:t>
            </a:r>
            <a:endParaRPr lang="zh-CN" altLang="en-US" sz="2000">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ts val="2800"/>
              </a:lnSpc>
              <a:spcAft>
                <a:spcPts val="0"/>
              </a:spcAft>
              <a:defRPr/>
            </a:pPr>
            <a:r>
              <a:rPr lang="zh-CN" altLang="en-US">
                <a:latin typeface="幼圆" panose="02010509060101010101" pitchFamily="49" charset="-122"/>
                <a:ea typeface="幼圆" panose="02010509060101010101" pitchFamily="49" charset="-122"/>
              </a:rPr>
              <a:t>沿着框架系统的层次向上搜索，知道找到足够通用、与事实不矛盾的框架，或直接使用，或者建立新的下一层框架。</a:t>
            </a:r>
            <a:r>
              <a:rPr lang="zh-CN" altLang="en-US" b="1">
                <a:latin typeface="幼圆" panose="02010509060101010101" pitchFamily="49" charset="-122"/>
                <a:ea typeface="幼圆" panose="02010509060101010101" pitchFamily="49" charset="-122"/>
              </a:rPr>
              <a:t>（</a:t>
            </a:r>
            <a:r>
              <a:rPr lang="zh-CN" altLang="en-US">
                <a:latin typeface="幼圆" panose="02010509060101010101" pitchFamily="49" charset="-122"/>
                <a:ea typeface="幼圆" panose="02010509060101010101" pitchFamily="49" charset="-122"/>
              </a:rPr>
              <a:t>类型匹配与新类生成</a:t>
            </a:r>
            <a:r>
              <a:rPr lang="zh-CN" altLang="en-US" b="1">
                <a:latin typeface="幼圆" panose="02010509060101010101" pitchFamily="49" charset="-122"/>
                <a:ea typeface="幼圆" panose="02010509060101010101" pitchFamily="49" charset="-122"/>
              </a:rPr>
              <a:t>）</a:t>
            </a:r>
            <a:endParaRPr lang="zh-CN" altLang="en-US" b="1">
              <a:latin typeface="幼圆" panose="02010509060101010101" pitchFamily="49" charset="-122"/>
              <a:ea typeface="幼圆" panose="02010509060101010101" pitchFamily="49" charset="-122"/>
            </a:endParaRPr>
          </a:p>
        </p:txBody>
      </p:sp>
      <p:sp>
        <p:nvSpPr>
          <p:cNvPr id="1136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07D98D8-3BFB-4492-AA4C-5C68703C5E5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366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C17F5-346D-460D-AE73-63DEF0EE3D85}"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1367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8400" y="3141663"/>
            <a:ext cx="4008438" cy="222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9523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solidFill>
                  <a:srgbClr val="FF0000"/>
                </a:solidFill>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1469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62446A2-8E22-4880-B6D0-B892C4BD0D5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469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46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337C011-DE9F-408A-93F5-1EC5FC84A9B6}"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19125"/>
            <a:ext cx="7772400" cy="76898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idx="1"/>
          </p:nvPr>
        </p:nvSpPr>
        <p:spPr>
          <a:xfrm>
            <a:off x="590550" y="1844675"/>
            <a:ext cx="7962900" cy="2698750"/>
          </a:xfrm>
        </p:spPr>
        <p:txBody>
          <a:bodyPr>
            <a:normAutofit lnSpcReduction="20000"/>
          </a:bodyPr>
          <a:lstStyle/>
          <a:p>
            <a:pPr algn="just"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知识表示</a:t>
            </a:r>
            <a:r>
              <a:rPr lang="en-US" altLang="zh-CN" sz="2800">
                <a:latin typeface="幼圆" panose="02010509060101010101" pitchFamily="49" charset="-122"/>
                <a:ea typeface="幼圆" panose="02010509060101010101" pitchFamily="49" charset="-122"/>
              </a:rPr>
              <a:t> </a:t>
            </a:r>
            <a:r>
              <a:rPr lang="en-US" altLang="zh-CN" sz="2800" cap="none">
                <a:solidFill>
                  <a:schemeClr val="tx1"/>
                </a:solidFill>
                <a:uFillTx/>
                <a:latin typeface="幼圆" panose="02010509060101010101" pitchFamily="49" charset="-122"/>
                <a:ea typeface="幼圆" panose="02010509060101010101" pitchFamily="49" charset="-122"/>
              </a:rPr>
              <a:t>knowledge representation</a:t>
            </a:r>
            <a:endParaRPr lang="en-US" altLang="zh-CN" sz="2800" cap="none">
              <a:solidFill>
                <a:schemeClr val="tx1"/>
              </a:solidFill>
              <a:uFillTx/>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研究用机器表示知识的可行性、有效性的一般方法，</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把人类知识形式化为机器能处理的数据结构，</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表示为一组对知识的描述和约定。</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p:txBody>
      </p:sp>
      <p:sp>
        <p:nvSpPr>
          <p:cNvPr id="358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89499EA-39CE-47AB-A6AC-D35A088D2E29}"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58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58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F368A2-18F4-4E0D-A9F7-B3396148705F}"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 name="文本框 1"/>
          <p:cNvSpPr txBox="1"/>
          <p:nvPr/>
        </p:nvSpPr>
        <p:spPr>
          <a:xfrm>
            <a:off x="755015" y="4869180"/>
            <a:ext cx="7399655" cy="829945"/>
          </a:xfrm>
          <a:prstGeom prst="rect">
            <a:avLst/>
          </a:prstGeom>
          <a:noFill/>
        </p:spPr>
        <p:txBody>
          <a:bodyPr wrap="square" rtlCol="0" anchor="t">
            <a:spAutoFit/>
          </a:bodyPr>
          <a:p>
            <a:r>
              <a:rPr lang="zh-CN" altLang="en-US"/>
              <a:t>把知识客体中的知识因子与知识关联起来，便于人们识别和理解知识。</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242888"/>
            <a:ext cx="8424863" cy="1568451"/>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状态空间表示</a:t>
            </a:r>
            <a:endParaRPr lang="zh-CN" altLang="en-US" dirty="0">
              <a:ea typeface="楷体_GB2312" pitchFamily="49" charset="-122"/>
            </a:endParaRPr>
          </a:p>
        </p:txBody>
      </p:sp>
      <p:sp>
        <p:nvSpPr>
          <p:cNvPr id="65539" name="Rectangle 3"/>
          <p:cNvSpPr>
            <a:spLocks noGrp="1" noChangeArrowheads="1"/>
          </p:cNvSpPr>
          <p:nvPr>
            <p:ph idx="1"/>
          </p:nvPr>
        </p:nvSpPr>
        <p:spPr>
          <a:xfrm>
            <a:off x="539750" y="1268413"/>
            <a:ext cx="8064500" cy="4724400"/>
          </a:xfrm>
        </p:spPr>
        <p:txBody>
          <a:bodyPr/>
          <a:lstStyle/>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问题求解技术主要是两个方面：</a:t>
            </a:r>
            <a:endParaRPr lang="zh-CN" altLang="en-US" sz="2400" dirty="0">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问题的表示</a:t>
            </a:r>
            <a:endParaRPr lang="zh-CN" altLang="en-US" sz="2400" dirty="0">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求解的方法</a:t>
            </a:r>
            <a:endParaRPr lang="zh-CN" altLang="en-US" sz="2400" dirty="0">
              <a:latin typeface="幼圆" panose="02010509060101010101" pitchFamily="49" charset="-122"/>
              <a:ea typeface="幼圆" panose="02010509060101010101" pitchFamily="49" charset="-122"/>
            </a:endParaRPr>
          </a:p>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状态空间法</a:t>
            </a:r>
            <a:endParaRPr lang="zh-CN" altLang="en-US" sz="2400" dirty="0">
              <a:latin typeface="幼圆" panose="02010509060101010101" pitchFamily="49" charset="-122"/>
              <a:ea typeface="幼圆" panose="02010509060101010101" pitchFamily="49" charset="-122"/>
            </a:endParaRPr>
          </a:p>
          <a:p>
            <a:pPr marL="457200" lvl="1" indent="0" fontAlgn="auto">
              <a:lnSpc>
                <a:spcPts val="3500"/>
              </a:lnSpc>
              <a:spcBef>
                <a:spcPct val="0"/>
              </a:spcBef>
              <a:spcAft>
                <a:spcPts val="0"/>
              </a:spcAft>
              <a:buClr>
                <a:schemeClr val="accent1"/>
              </a:buClr>
              <a:buFontTx/>
              <a:buNone/>
              <a:defRPr/>
            </a:pPr>
            <a:r>
              <a:rPr lang="zh-CN" altLang="en-US" sz="2400" dirty="0">
                <a:latin typeface="幼圆" panose="02010509060101010101" pitchFamily="49" charset="-122"/>
                <a:ea typeface="幼圆" panose="02010509060101010101" pitchFamily="49" charset="-122"/>
              </a:rPr>
              <a:t>状态（</a:t>
            </a:r>
            <a:r>
              <a:rPr lang="en-US" altLang="zh-CN" sz="2400" dirty="0">
                <a:latin typeface="幼圆" panose="02010509060101010101" pitchFamily="49" charset="-122"/>
                <a:ea typeface="幼圆" panose="02010509060101010101" pitchFamily="49" charset="-122"/>
              </a:rPr>
              <a:t>state</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表示问题解法中每一步问题状况的</a:t>
            </a:r>
            <a:r>
              <a:rPr lang="zh-CN" altLang="en-US" sz="2400" dirty="0">
                <a:solidFill>
                  <a:schemeClr val="accent2"/>
                </a:solidFill>
                <a:latin typeface="幼圆" panose="02010509060101010101" pitchFamily="49" charset="-122"/>
                <a:ea typeface="幼圆" panose="02010509060101010101" pitchFamily="49" charset="-122"/>
              </a:rPr>
              <a:t>数据结构</a:t>
            </a:r>
            <a:endParaRPr lang="zh-CN" altLang="en-US" sz="2400" dirty="0">
              <a:solidFill>
                <a:schemeClr val="accent2"/>
              </a:solidFill>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算符（</a:t>
            </a:r>
            <a:r>
              <a:rPr lang="en-US" altLang="zh-CN" sz="2400" dirty="0">
                <a:latin typeface="幼圆" panose="02010509060101010101" pitchFamily="49" charset="-122"/>
                <a:ea typeface="幼圆" panose="02010509060101010101" pitchFamily="49" charset="-122"/>
              </a:rPr>
              <a:t>operator):</a:t>
            </a:r>
            <a:r>
              <a:rPr lang="zh-CN" altLang="en-US" sz="2400" dirty="0">
                <a:latin typeface="幼圆" panose="02010509060101010101" pitchFamily="49" charset="-122"/>
                <a:ea typeface="幼圆" panose="02010509060101010101" pitchFamily="49" charset="-122"/>
              </a:rPr>
              <a:t>把问题从一种状态变换为另一种状态的</a:t>
            </a:r>
            <a:r>
              <a:rPr lang="zh-CN" altLang="en-US" sz="2400" dirty="0">
                <a:solidFill>
                  <a:schemeClr val="accent2"/>
                </a:solidFill>
                <a:latin typeface="幼圆" panose="02010509060101010101" pitchFamily="49" charset="-122"/>
                <a:ea typeface="幼圆" panose="02010509060101010101" pitchFamily="49" charset="-122"/>
              </a:rPr>
              <a:t>手段</a:t>
            </a:r>
            <a:endParaRPr lang="zh-CN" altLang="en-US" sz="2400" dirty="0">
              <a:solidFill>
                <a:schemeClr val="accent2"/>
              </a:solidFill>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状态空间方法</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基于解答空间的问题表示和求解方法，它是以</a:t>
            </a:r>
            <a:r>
              <a:rPr lang="zh-CN" altLang="en-US" sz="2400" dirty="0">
                <a:solidFill>
                  <a:schemeClr val="accent2"/>
                </a:solidFill>
                <a:latin typeface="幼圆" panose="02010509060101010101" pitchFamily="49" charset="-122"/>
                <a:ea typeface="幼圆" panose="02010509060101010101" pitchFamily="49" charset="-122"/>
              </a:rPr>
              <a:t>状态和算符</a:t>
            </a:r>
            <a:r>
              <a:rPr lang="zh-CN" altLang="en-US" sz="2400" dirty="0">
                <a:latin typeface="幼圆" panose="02010509060101010101" pitchFamily="49" charset="-122"/>
                <a:ea typeface="幼圆" panose="02010509060101010101" pitchFamily="49" charset="-122"/>
              </a:rPr>
              <a:t>为基础来表示和求解问题的</a:t>
            </a:r>
            <a:endParaRPr lang="zh-CN" altLang="en-US" sz="2400" dirty="0">
              <a:latin typeface="幼圆" panose="02010509060101010101" pitchFamily="49" charset="-122"/>
              <a:ea typeface="幼圆" panose="02010509060101010101" pitchFamily="49" charset="-122"/>
            </a:endParaRPr>
          </a:p>
        </p:txBody>
      </p:sp>
      <p:sp>
        <p:nvSpPr>
          <p:cNvPr id="1167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356B30F-FAED-48C6-8492-F9DF8E364FF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674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67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1B363B8-0400-41F9-B58B-F4CC955AE27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 calcmode="lin" valueType="num">
                                      <p:cBhvr additive="base">
                                        <p:cTn id="12"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 calcmode="lin" valueType="num">
                                      <p:cBhvr additive="base">
                                        <p:cTn id="17"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 calcmode="lin" valueType="num">
                                      <p:cBhvr additive="base">
                                        <p:cTn id="22"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 calcmode="lin" valueType="num">
                                      <p:cBhvr additive="base">
                                        <p:cTn id="27"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 calcmode="lin" valueType="num">
                                      <p:cBhvr additive="base">
                                        <p:cTn id="32"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5539">
                                            <p:txEl>
                                              <p:pRg st="6" end="6"/>
                                            </p:txEl>
                                          </p:spTgt>
                                        </p:tgtEl>
                                        <p:attrNameLst>
                                          <p:attrName>style.visibility</p:attrName>
                                        </p:attrNameLst>
                                      </p:cBhvr>
                                      <p:to>
                                        <p:strVal val="visible"/>
                                      </p:to>
                                    </p:set>
                                    <p:anim calcmode="lin" valueType="num">
                                      <p:cBhvr additive="base">
                                        <p:cTn id="42"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ldLvl="2" advAuto="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115888"/>
            <a:ext cx="702627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问题状态描述</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6563" name="Rectangle 3"/>
          <p:cNvSpPr>
            <a:spLocks noGrp="1" noChangeArrowheads="1"/>
          </p:cNvSpPr>
          <p:nvPr>
            <p:ph idx="1"/>
          </p:nvPr>
        </p:nvSpPr>
        <p:spPr>
          <a:xfrm>
            <a:off x="323850" y="1268413"/>
            <a:ext cx="8208963" cy="4824412"/>
          </a:xfrm>
        </p:spPr>
        <p:txBody>
          <a:bodyPr/>
          <a:lstStyle/>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状态</a:t>
            </a:r>
            <a:r>
              <a:rPr lang="en-US" altLang="zh-CN" dirty="0">
                <a:solidFill>
                  <a:schemeClr val="accent2"/>
                </a:solidFill>
                <a:latin typeface="幼圆" panose="02010509060101010101" pitchFamily="49" charset="-122"/>
                <a:ea typeface="幼圆" panose="02010509060101010101" pitchFamily="49" charset="-122"/>
              </a:rPr>
              <a:t>(State)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描述某类不同事物间的差别而引入的一组最少变量</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0</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q</a:t>
            </a:r>
            <a:r>
              <a:rPr lang="en-US" altLang="zh-CN" baseline="-25000" dirty="0" err="1">
                <a:latin typeface="幼圆" panose="02010509060101010101" pitchFamily="49" charset="-122"/>
                <a:ea typeface="幼圆" panose="02010509060101010101" pitchFamily="49" charset="-122"/>
              </a:rPr>
              <a:t>n</a:t>
            </a:r>
            <a:r>
              <a:rPr lang="zh-CN" altLang="zh-CN" dirty="0">
                <a:latin typeface="幼圆" panose="02010509060101010101" pitchFamily="49" charset="-122"/>
                <a:ea typeface="幼圆" panose="02010509060101010101" pitchFamily="49" charset="-122"/>
              </a:rPr>
              <a:t>的有序集合。</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算符</a:t>
            </a:r>
            <a:r>
              <a:rPr lang="en-US" altLang="zh-CN" dirty="0">
                <a:solidFill>
                  <a:schemeClr val="accent2"/>
                </a:solidFill>
                <a:latin typeface="幼圆" panose="02010509060101010101" pitchFamily="49" charset="-122"/>
                <a:ea typeface="幼圆" panose="02010509060101010101" pitchFamily="49" charset="-122"/>
              </a:rPr>
              <a:t>(Operate)</a:t>
            </a:r>
            <a:r>
              <a:rPr lang="zh-CN" altLang="en-US" dirty="0">
                <a:solidFill>
                  <a:srgbClr val="FFFF00"/>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使问题从一种状态变化为另一种状态的手段称为操作符或算符。</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问题的状态空间</a:t>
            </a:r>
            <a:r>
              <a:rPr lang="en-US" altLang="zh-CN" dirty="0">
                <a:solidFill>
                  <a:schemeClr val="accent2"/>
                </a:solidFill>
                <a:latin typeface="幼圆" panose="02010509060101010101" pitchFamily="49" charset="-122"/>
                <a:ea typeface="幼圆" panose="02010509060101010101" pitchFamily="49" charset="-122"/>
              </a:rPr>
              <a:t>(State Space)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是一个表示该问题全部可能状态及其关系的图，它包含三种说明的集合，即三元状态（</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a:t>
            </a:r>
            <a:r>
              <a:rPr lang="zh-CN" altLang="en-US" dirty="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sp>
        <p:nvSpPr>
          <p:cNvPr id="1177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B092EE-AC80-4F96-8B1B-96A11E82A69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776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77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C2E086B-56F4-4574-A2D2-E728A1D9543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 calcmode="lin" valueType="num">
                                      <p:cBhvr additive="base">
                                        <p:cTn id="12"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 calcmode="lin" valueType="num">
                                      <p:cBhvr additive="base">
                                        <p:cTn id="17"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 calcmode="lin" valueType="num">
                                      <p:cBhvr additive="base">
                                        <p:cTn id="22"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ldLvl="2" advAuto="0"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sz="half" idx="1"/>
          </p:nvPr>
        </p:nvSpPr>
        <p:spPr>
          <a:xfrm>
            <a:off x="611188" y="3429000"/>
            <a:ext cx="7993062" cy="1743075"/>
          </a:xfrm>
        </p:spPr>
        <p:txBody>
          <a:bodyPr>
            <a:normAutofit fontScale="85000" lnSpcReduction="10000"/>
          </a:bodyPr>
          <a:lstStyle/>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状态空间法：从某个初始状态开始，每次加一个操作符，递增的建立起操作符的实验序列，直到达到目标状态止。</a:t>
            </a:r>
            <a:endParaRPr lang="zh-CN" altLang="en-US" sz="2800">
              <a:latin typeface="幼圆" panose="02010509060101010101" pitchFamily="49" charset="-122"/>
              <a:ea typeface="幼圆" panose="02010509060101010101" pitchFamily="49" charset="-122"/>
            </a:endParaRPr>
          </a:p>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例如下棋、迷宫及各种游戏。</a:t>
            </a:r>
            <a:endParaRPr lang="zh-CN" altLang="en-US" sz="2800">
              <a:latin typeface="幼圆" panose="02010509060101010101" pitchFamily="49" charset="-122"/>
              <a:ea typeface="幼圆" panose="02010509060101010101" pitchFamily="49" charset="-122"/>
            </a:endParaRPr>
          </a:p>
        </p:txBody>
      </p:sp>
      <p:sp>
        <p:nvSpPr>
          <p:cNvPr id="11878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19BD42B-D509-4D84-93FB-4B6458DA380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8788"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878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1F490D-3B5C-4655-A22B-F7DF7BF45B3F}"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18790" name="组合 2"/>
          <p:cNvGrpSpPr/>
          <p:nvPr/>
        </p:nvGrpSpPr>
        <p:grpSpPr bwMode="auto">
          <a:xfrm>
            <a:off x="1187450" y="1666875"/>
            <a:ext cx="6769100" cy="1295400"/>
            <a:chOff x="228600" y="2286000"/>
            <a:chExt cx="8610600" cy="1295400"/>
          </a:xfrm>
        </p:grpSpPr>
        <p:grpSp>
          <p:nvGrpSpPr>
            <p:cNvPr id="118792" name="Group 4"/>
            <p:cNvGrpSpPr/>
            <p:nvPr/>
          </p:nvGrpSpPr>
          <p:grpSpPr bwMode="auto">
            <a:xfrm>
              <a:off x="228600" y="2286000"/>
              <a:ext cx="1981200" cy="1143000"/>
              <a:chOff x="310" y="1488"/>
              <a:chExt cx="1418" cy="912"/>
            </a:xfrm>
          </p:grpSpPr>
          <p:sp>
            <p:nvSpPr>
              <p:cNvPr id="118799" name="Freeform 5"/>
              <p:cNvSpPr/>
              <p:nvPr/>
            </p:nvSpPr>
            <p:spPr bwMode="auto">
              <a:xfrm>
                <a:off x="310" y="1488"/>
                <a:ext cx="1418" cy="912"/>
              </a:xfrm>
              <a:custGeom>
                <a:avLst/>
                <a:gdLst>
                  <a:gd name="T0" fmla="*/ 26 w 1418"/>
                  <a:gd name="T1" fmla="*/ 458 h 912"/>
                  <a:gd name="T2" fmla="*/ 33 w 1418"/>
                  <a:gd name="T3" fmla="*/ 388 h 912"/>
                  <a:gd name="T4" fmla="*/ 57 w 1418"/>
                  <a:gd name="T5" fmla="*/ 321 h 912"/>
                  <a:gd name="T6" fmla="*/ 97 w 1418"/>
                  <a:gd name="T7" fmla="*/ 259 h 912"/>
                  <a:gd name="T8" fmla="*/ 147 w 1418"/>
                  <a:gd name="T9" fmla="*/ 199 h 912"/>
                  <a:gd name="T10" fmla="*/ 211 w 1418"/>
                  <a:gd name="T11" fmla="*/ 145 h 912"/>
                  <a:gd name="T12" fmla="*/ 290 w 1418"/>
                  <a:gd name="T13" fmla="*/ 98 h 912"/>
                  <a:gd name="T14" fmla="*/ 375 w 1418"/>
                  <a:gd name="T15" fmla="*/ 60 h 912"/>
                  <a:gd name="T16" fmla="*/ 466 w 1418"/>
                  <a:gd name="T17" fmla="*/ 31 h 912"/>
                  <a:gd name="T18" fmla="*/ 569 w 1418"/>
                  <a:gd name="T19" fmla="*/ 10 h 912"/>
                  <a:gd name="T20" fmla="*/ 670 w 1418"/>
                  <a:gd name="T21" fmla="*/ 0 h 912"/>
                  <a:gd name="T22" fmla="*/ 774 w 1418"/>
                  <a:gd name="T23" fmla="*/ 0 h 912"/>
                  <a:gd name="T24" fmla="*/ 879 w 1418"/>
                  <a:gd name="T25" fmla="*/ 10 h 912"/>
                  <a:gd name="T26" fmla="*/ 976 w 1418"/>
                  <a:gd name="T27" fmla="*/ 31 h 912"/>
                  <a:gd name="T28" fmla="*/ 1072 w 1418"/>
                  <a:gd name="T29" fmla="*/ 60 h 912"/>
                  <a:gd name="T30" fmla="*/ 1157 w 1418"/>
                  <a:gd name="T31" fmla="*/ 98 h 912"/>
                  <a:gd name="T32" fmla="*/ 1233 w 1418"/>
                  <a:gd name="T33" fmla="*/ 145 h 912"/>
                  <a:gd name="T34" fmla="*/ 1299 w 1418"/>
                  <a:gd name="T35" fmla="*/ 199 h 912"/>
                  <a:gd name="T36" fmla="*/ 1351 w 1418"/>
                  <a:gd name="T37" fmla="*/ 259 h 912"/>
                  <a:gd name="T38" fmla="*/ 1385 w 1418"/>
                  <a:gd name="T39" fmla="*/ 321 h 912"/>
                  <a:gd name="T40" fmla="*/ 1409 w 1418"/>
                  <a:gd name="T41" fmla="*/ 388 h 912"/>
                  <a:gd name="T42" fmla="*/ 1418 w 1418"/>
                  <a:gd name="T43" fmla="*/ 458 h 912"/>
                  <a:gd name="T44" fmla="*/ 1409 w 1418"/>
                  <a:gd name="T45" fmla="*/ 524 h 912"/>
                  <a:gd name="T46" fmla="*/ 1385 w 1418"/>
                  <a:gd name="T47" fmla="*/ 591 h 912"/>
                  <a:gd name="T48" fmla="*/ 1351 w 1418"/>
                  <a:gd name="T49" fmla="*/ 653 h 912"/>
                  <a:gd name="T50" fmla="*/ 1299 w 1418"/>
                  <a:gd name="T51" fmla="*/ 713 h 912"/>
                  <a:gd name="T52" fmla="*/ 1233 w 1418"/>
                  <a:gd name="T53" fmla="*/ 767 h 912"/>
                  <a:gd name="T54" fmla="*/ 1157 w 1418"/>
                  <a:gd name="T55" fmla="*/ 814 h 912"/>
                  <a:gd name="T56" fmla="*/ 1072 w 1418"/>
                  <a:gd name="T57" fmla="*/ 852 h 912"/>
                  <a:gd name="T58" fmla="*/ 976 w 1418"/>
                  <a:gd name="T59" fmla="*/ 881 h 912"/>
                  <a:gd name="T60" fmla="*/ 879 w 1418"/>
                  <a:gd name="T61" fmla="*/ 902 h 912"/>
                  <a:gd name="T62" fmla="*/ 774 w 1418"/>
                  <a:gd name="T63" fmla="*/ 912 h 912"/>
                  <a:gd name="T64" fmla="*/ 670 w 1418"/>
                  <a:gd name="T65" fmla="*/ 912 h 912"/>
                  <a:gd name="T66" fmla="*/ 569 w 1418"/>
                  <a:gd name="T67" fmla="*/ 902 h 912"/>
                  <a:gd name="T68" fmla="*/ 466 w 1418"/>
                  <a:gd name="T69" fmla="*/ 881 h 912"/>
                  <a:gd name="T70" fmla="*/ 375 w 1418"/>
                  <a:gd name="T71" fmla="*/ 852 h 912"/>
                  <a:gd name="T72" fmla="*/ 290 w 1418"/>
                  <a:gd name="T73" fmla="*/ 814 h 912"/>
                  <a:gd name="T74" fmla="*/ 211 w 1418"/>
                  <a:gd name="T75" fmla="*/ 767 h 912"/>
                  <a:gd name="T76" fmla="*/ 147 w 1418"/>
                  <a:gd name="T77" fmla="*/ 713 h 912"/>
                  <a:gd name="T78" fmla="*/ 97 w 1418"/>
                  <a:gd name="T79" fmla="*/ 653 h 912"/>
                  <a:gd name="T80" fmla="*/ 57 w 1418"/>
                  <a:gd name="T81" fmla="*/ 591 h 912"/>
                  <a:gd name="T82" fmla="*/ 33 w 1418"/>
                  <a:gd name="T83" fmla="*/ 524 h 912"/>
                  <a:gd name="T84" fmla="*/ 0 w 1418"/>
                  <a:gd name="T85" fmla="*/ 484 h 9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8"/>
                  <a:gd name="T130" fmla="*/ 0 h 912"/>
                  <a:gd name="T131" fmla="*/ 1418 w 1418"/>
                  <a:gd name="T132" fmla="*/ 912 h 9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8" h="912">
                    <a:moveTo>
                      <a:pt x="26" y="458"/>
                    </a:moveTo>
                    <a:lnTo>
                      <a:pt x="33" y="388"/>
                    </a:lnTo>
                    <a:lnTo>
                      <a:pt x="57" y="321"/>
                    </a:lnTo>
                    <a:lnTo>
                      <a:pt x="97" y="259"/>
                    </a:lnTo>
                    <a:lnTo>
                      <a:pt x="147" y="199"/>
                    </a:lnTo>
                    <a:lnTo>
                      <a:pt x="211" y="145"/>
                    </a:lnTo>
                    <a:lnTo>
                      <a:pt x="290" y="98"/>
                    </a:lnTo>
                    <a:lnTo>
                      <a:pt x="375" y="60"/>
                    </a:lnTo>
                    <a:lnTo>
                      <a:pt x="466" y="31"/>
                    </a:lnTo>
                    <a:lnTo>
                      <a:pt x="569" y="10"/>
                    </a:lnTo>
                    <a:lnTo>
                      <a:pt x="670" y="0"/>
                    </a:lnTo>
                    <a:lnTo>
                      <a:pt x="774" y="0"/>
                    </a:lnTo>
                    <a:lnTo>
                      <a:pt x="879" y="10"/>
                    </a:lnTo>
                    <a:lnTo>
                      <a:pt x="976" y="31"/>
                    </a:lnTo>
                    <a:lnTo>
                      <a:pt x="1072" y="60"/>
                    </a:lnTo>
                    <a:lnTo>
                      <a:pt x="1157" y="98"/>
                    </a:lnTo>
                    <a:lnTo>
                      <a:pt x="1233" y="145"/>
                    </a:lnTo>
                    <a:lnTo>
                      <a:pt x="1299" y="199"/>
                    </a:lnTo>
                    <a:lnTo>
                      <a:pt x="1351" y="259"/>
                    </a:lnTo>
                    <a:lnTo>
                      <a:pt x="1385" y="321"/>
                    </a:lnTo>
                    <a:lnTo>
                      <a:pt x="1409" y="388"/>
                    </a:lnTo>
                    <a:lnTo>
                      <a:pt x="1418" y="458"/>
                    </a:lnTo>
                    <a:lnTo>
                      <a:pt x="1409" y="524"/>
                    </a:lnTo>
                    <a:lnTo>
                      <a:pt x="1385" y="591"/>
                    </a:lnTo>
                    <a:lnTo>
                      <a:pt x="1351" y="653"/>
                    </a:lnTo>
                    <a:lnTo>
                      <a:pt x="1299" y="713"/>
                    </a:lnTo>
                    <a:lnTo>
                      <a:pt x="1233" y="767"/>
                    </a:lnTo>
                    <a:lnTo>
                      <a:pt x="1157" y="814"/>
                    </a:lnTo>
                    <a:lnTo>
                      <a:pt x="1072" y="852"/>
                    </a:lnTo>
                    <a:lnTo>
                      <a:pt x="976" y="881"/>
                    </a:lnTo>
                    <a:lnTo>
                      <a:pt x="879" y="902"/>
                    </a:lnTo>
                    <a:lnTo>
                      <a:pt x="774" y="912"/>
                    </a:lnTo>
                    <a:lnTo>
                      <a:pt x="670" y="912"/>
                    </a:lnTo>
                    <a:lnTo>
                      <a:pt x="569" y="902"/>
                    </a:lnTo>
                    <a:lnTo>
                      <a:pt x="466" y="881"/>
                    </a:lnTo>
                    <a:lnTo>
                      <a:pt x="375" y="852"/>
                    </a:lnTo>
                    <a:lnTo>
                      <a:pt x="290" y="814"/>
                    </a:lnTo>
                    <a:lnTo>
                      <a:pt x="211" y="767"/>
                    </a:lnTo>
                    <a:lnTo>
                      <a:pt x="147" y="713"/>
                    </a:lnTo>
                    <a:lnTo>
                      <a:pt x="97" y="653"/>
                    </a:lnTo>
                    <a:lnTo>
                      <a:pt x="57" y="591"/>
                    </a:lnTo>
                    <a:lnTo>
                      <a:pt x="33" y="524"/>
                    </a:lnTo>
                    <a:lnTo>
                      <a:pt x="0" y="484"/>
                    </a:lnTo>
                  </a:path>
                </a:pathLst>
              </a:cu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a:flatTx/>
              </a:bodyPr>
              <a:lstStyle/>
              <a:p>
                <a:endParaRPr lang="zh-CN" altLang="en-US"/>
              </a:p>
            </p:txBody>
          </p:sp>
          <p:sp>
            <p:nvSpPr>
              <p:cNvPr id="118800" name="Rectangle 6"/>
              <p:cNvSpPr>
                <a:spLocks noChangeArrowheads="1"/>
              </p:cNvSpPr>
              <p:nvPr/>
            </p:nvSpPr>
            <p:spPr bwMode="auto">
              <a:xfrm>
                <a:off x="480" y="1632"/>
                <a:ext cx="96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2400" b="1">
                    <a:solidFill>
                      <a:srgbClr val="FFFF99"/>
                    </a:solidFill>
                    <a:latin typeface="Times New Roman" panose="02020603050405020304" pitchFamily="18" charset="0"/>
                  </a:rPr>
                  <a:t>Original State</a:t>
                </a:r>
                <a:endParaRPr kumimoji="1" lang="en-US" altLang="zh-CN" sz="2400" b="1">
                  <a:solidFill>
                    <a:srgbClr val="FFFF99"/>
                  </a:solidFill>
                  <a:latin typeface="Times New Roman" panose="02020603050405020304" pitchFamily="18" charset="0"/>
                </a:endParaRPr>
              </a:p>
            </p:txBody>
          </p:sp>
        </p:grpSp>
        <p:sp>
          <p:nvSpPr>
            <p:cNvPr id="118793" name="Oval 7"/>
            <p:cNvSpPr>
              <a:spLocks noChangeArrowheads="1"/>
            </p:cNvSpPr>
            <p:nvPr/>
          </p:nvSpPr>
          <p:spPr bwMode="auto">
            <a:xfrm>
              <a:off x="3886200" y="2286000"/>
              <a:ext cx="17526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Middle</a:t>
              </a:r>
              <a:endParaRPr kumimoji="1" lang="en-US" altLang="zh-CN" sz="2400" b="1">
                <a:solidFill>
                  <a:srgbClr val="FFFF99"/>
                </a:solidFill>
                <a:latin typeface="Times New Roman" panose="02020603050405020304" pitchFamily="18" charset="0"/>
              </a:endParaRP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endParaRPr kumimoji="1" lang="en-US" altLang="zh-CN" sz="2400" b="1">
                <a:solidFill>
                  <a:srgbClr val="FFFF99"/>
                </a:solidFill>
                <a:latin typeface="Times New Roman" panose="02020603050405020304" pitchFamily="18" charset="0"/>
              </a:endParaRPr>
            </a:p>
          </p:txBody>
        </p:sp>
        <p:sp>
          <p:nvSpPr>
            <p:cNvPr id="118794" name="Oval 8"/>
            <p:cNvSpPr>
              <a:spLocks noChangeArrowheads="1"/>
            </p:cNvSpPr>
            <p:nvPr/>
          </p:nvSpPr>
          <p:spPr bwMode="auto">
            <a:xfrm>
              <a:off x="7162800" y="2362200"/>
              <a:ext cx="16764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Goal</a:t>
              </a:r>
              <a:endParaRPr kumimoji="1" lang="en-US" altLang="zh-CN" sz="2400" b="1">
                <a:solidFill>
                  <a:srgbClr val="FFFF99"/>
                </a:solidFill>
                <a:latin typeface="Times New Roman" panose="02020603050405020304" pitchFamily="18" charset="0"/>
              </a:endParaRP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endParaRPr kumimoji="1" lang="en-US" altLang="zh-CN" sz="2400" b="1">
                <a:solidFill>
                  <a:srgbClr val="FFFF99"/>
                </a:solidFill>
                <a:latin typeface="Times New Roman" panose="02020603050405020304" pitchFamily="18" charset="0"/>
              </a:endParaRPr>
            </a:p>
          </p:txBody>
        </p:sp>
        <p:sp>
          <p:nvSpPr>
            <p:cNvPr id="67593" name="AutoShape 9"/>
            <p:cNvSpPr>
              <a:spLocks noChangeArrowheads="1"/>
            </p:cNvSpPr>
            <p:nvPr/>
          </p:nvSpPr>
          <p:spPr bwMode="auto">
            <a:xfrm>
              <a:off x="2286340" y="2667000"/>
              <a:ext cx="914775" cy="304800"/>
            </a:xfrm>
            <a:prstGeom prst="rightArrow">
              <a:avLst>
                <a:gd name="adj1" fmla="val 57139"/>
                <a:gd name="adj2" fmla="val 9375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67594" name="AutoShape 10"/>
            <p:cNvSpPr>
              <a:spLocks noChangeArrowheads="1"/>
            </p:cNvSpPr>
            <p:nvPr/>
          </p:nvSpPr>
          <p:spPr bwMode="auto">
            <a:xfrm>
              <a:off x="5715233" y="2667000"/>
              <a:ext cx="838039" cy="381000"/>
            </a:xfrm>
            <a:prstGeom prst="rightArrow">
              <a:avLst>
                <a:gd name="adj1" fmla="val 50000"/>
                <a:gd name="adj2" fmla="val 5500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118797" name="Rectangle 13"/>
            <p:cNvSpPr>
              <a:spLocks noChangeArrowheads="1"/>
            </p:cNvSpPr>
            <p:nvPr/>
          </p:nvSpPr>
          <p:spPr bwMode="auto">
            <a:xfrm>
              <a:off x="3276600" y="2362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endParaRPr kumimoji="1" lang="en-US" altLang="zh-CN" sz="4000">
                <a:latin typeface="Times New Roman" panose="02020603050405020304" pitchFamily="18" charset="0"/>
                <a:ea typeface="华文新魏" panose="02010800040101010101" pitchFamily="2" charset="-122"/>
              </a:endParaRPr>
            </a:p>
          </p:txBody>
        </p:sp>
        <p:sp>
          <p:nvSpPr>
            <p:cNvPr id="118798" name="Rectangle 14"/>
            <p:cNvSpPr>
              <a:spLocks noChangeArrowheads="1"/>
            </p:cNvSpPr>
            <p:nvPr/>
          </p:nvSpPr>
          <p:spPr bwMode="auto">
            <a:xfrm>
              <a:off x="6553200" y="2438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endParaRPr kumimoji="1" lang="en-US" altLang="zh-CN" sz="4000">
                <a:latin typeface="Times New Roman" panose="02020603050405020304" pitchFamily="18" charset="0"/>
                <a:ea typeface="华文新魏" panose="02010800040101010101" pitchFamily="2" charset="-122"/>
              </a:endParaRPr>
            </a:p>
          </p:txBody>
        </p:sp>
      </p:grpSp>
      <p:sp>
        <p:nvSpPr>
          <p:cNvPr id="15" name="Rectangle 2"/>
          <p:cNvSpPr txBox="1">
            <a:spLocks noChangeArrowheads="1"/>
          </p:cNvSpPr>
          <p:nvPr/>
        </p:nvSpPr>
        <p:spPr bwMode="auto">
          <a:xfrm>
            <a:off x="539750" y="115888"/>
            <a:ext cx="7026275" cy="86677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eaLnBrk="1" hangingPunct="1">
              <a:defRPr/>
            </a:pPr>
            <a:r>
              <a:rPr lang="zh-CN" altLang="en-US" b="1" kern="0" dirty="0">
                <a:solidFill>
                  <a:schemeClr val="accent6"/>
                </a:solidFill>
                <a:latin typeface="黑体" panose="02010609060101010101" pitchFamily="49" charset="-122"/>
                <a:ea typeface="黑体" panose="02010609060101010101" pitchFamily="49" charset="-122"/>
              </a:rPr>
              <a:t>状态空间描述</a:t>
            </a:r>
            <a:endParaRPr lang="zh-CN" altLang="en-US" b="1" kern="0" dirty="0">
              <a:solidFill>
                <a:schemeClr val="accent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44450"/>
            <a:ext cx="8077200" cy="1096963"/>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三数码难题</a:t>
            </a:r>
            <a:endParaRPr lang="zh-CN" altLang="en-US" dirty="0"/>
          </a:p>
        </p:txBody>
      </p:sp>
      <p:sp>
        <p:nvSpPr>
          <p:cNvPr id="119811"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2DFD819-EFEB-42E9-A048-CCB933F1D0E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9812"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98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19F84B6-ECAF-4262-AEDB-C0A20385488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19814" name="组合 1"/>
          <p:cNvGrpSpPr/>
          <p:nvPr/>
        </p:nvGrpSpPr>
        <p:grpSpPr bwMode="auto">
          <a:xfrm>
            <a:off x="1133475" y="2003425"/>
            <a:ext cx="6975475" cy="3302000"/>
            <a:chOff x="442764" y="1859632"/>
            <a:chExt cx="8174707" cy="3926557"/>
          </a:xfrm>
        </p:grpSpPr>
        <p:sp>
          <p:nvSpPr>
            <p:cNvPr id="119815" name="Rectangle 4"/>
            <p:cNvSpPr>
              <a:spLocks noChangeArrowheads="1"/>
            </p:cNvSpPr>
            <p:nvPr/>
          </p:nvSpPr>
          <p:spPr bwMode="auto">
            <a:xfrm>
              <a:off x="5951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16" name="Rectangle 5"/>
            <p:cNvSpPr>
              <a:spLocks noChangeArrowheads="1"/>
            </p:cNvSpPr>
            <p:nvPr/>
          </p:nvSpPr>
          <p:spPr bwMode="auto">
            <a:xfrm>
              <a:off x="11285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17" name="Rectangle 6"/>
            <p:cNvSpPr>
              <a:spLocks noChangeArrowheads="1"/>
            </p:cNvSpPr>
            <p:nvPr/>
          </p:nvSpPr>
          <p:spPr bwMode="auto">
            <a:xfrm>
              <a:off x="4427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18" name="Rectangle 7"/>
            <p:cNvSpPr>
              <a:spLocks noChangeArrowheads="1"/>
            </p:cNvSpPr>
            <p:nvPr/>
          </p:nvSpPr>
          <p:spPr bwMode="auto">
            <a:xfrm>
              <a:off x="4427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19" name="Rectangle 8"/>
            <p:cNvSpPr>
              <a:spLocks noChangeArrowheads="1"/>
            </p:cNvSpPr>
            <p:nvPr/>
          </p:nvSpPr>
          <p:spPr bwMode="auto">
            <a:xfrm>
              <a:off x="11285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20" name="Rectangle 10"/>
            <p:cNvSpPr>
              <a:spLocks noChangeArrowheads="1"/>
            </p:cNvSpPr>
            <p:nvPr/>
          </p:nvSpPr>
          <p:spPr bwMode="auto">
            <a:xfrm>
              <a:off x="8237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1" name="Rectangle 11"/>
            <p:cNvSpPr>
              <a:spLocks noChangeArrowheads="1"/>
            </p:cNvSpPr>
            <p:nvPr/>
          </p:nvSpPr>
          <p:spPr bwMode="auto">
            <a:xfrm>
              <a:off x="1357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22" name="Rectangle 12"/>
            <p:cNvSpPr>
              <a:spLocks noChangeArrowheads="1"/>
            </p:cNvSpPr>
            <p:nvPr/>
          </p:nvSpPr>
          <p:spPr bwMode="auto">
            <a:xfrm>
              <a:off x="671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3" name="Rectangle 13"/>
            <p:cNvSpPr>
              <a:spLocks noChangeArrowheads="1"/>
            </p:cNvSpPr>
            <p:nvPr/>
          </p:nvSpPr>
          <p:spPr bwMode="auto">
            <a:xfrm>
              <a:off x="671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24" name="Rectangle 14"/>
            <p:cNvSpPr>
              <a:spLocks noChangeArrowheads="1"/>
            </p:cNvSpPr>
            <p:nvPr/>
          </p:nvSpPr>
          <p:spPr bwMode="auto">
            <a:xfrm>
              <a:off x="1357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25" name="Rectangle 16"/>
            <p:cNvSpPr>
              <a:spLocks noChangeArrowheads="1"/>
            </p:cNvSpPr>
            <p:nvPr/>
          </p:nvSpPr>
          <p:spPr bwMode="auto">
            <a:xfrm>
              <a:off x="29573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6" name="Rectangle 17"/>
            <p:cNvSpPr>
              <a:spLocks noChangeArrowheads="1"/>
            </p:cNvSpPr>
            <p:nvPr/>
          </p:nvSpPr>
          <p:spPr bwMode="auto">
            <a:xfrm>
              <a:off x="34907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7" name="Rectangle 18"/>
            <p:cNvSpPr>
              <a:spLocks noChangeArrowheads="1"/>
            </p:cNvSpPr>
            <p:nvPr/>
          </p:nvSpPr>
          <p:spPr bwMode="auto">
            <a:xfrm>
              <a:off x="2804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28" name="Rectangle 19"/>
            <p:cNvSpPr>
              <a:spLocks noChangeArrowheads="1"/>
            </p:cNvSpPr>
            <p:nvPr/>
          </p:nvSpPr>
          <p:spPr bwMode="auto">
            <a:xfrm>
              <a:off x="2804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29" name="Rectangle 20"/>
            <p:cNvSpPr>
              <a:spLocks noChangeArrowheads="1"/>
            </p:cNvSpPr>
            <p:nvPr/>
          </p:nvSpPr>
          <p:spPr bwMode="auto">
            <a:xfrm>
              <a:off x="34907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0" name="Rectangle 22"/>
            <p:cNvSpPr>
              <a:spLocks noChangeArrowheads="1"/>
            </p:cNvSpPr>
            <p:nvPr/>
          </p:nvSpPr>
          <p:spPr bwMode="auto">
            <a:xfrm>
              <a:off x="50909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1" name="Rectangle 23"/>
            <p:cNvSpPr>
              <a:spLocks noChangeArrowheads="1"/>
            </p:cNvSpPr>
            <p:nvPr/>
          </p:nvSpPr>
          <p:spPr bwMode="auto">
            <a:xfrm>
              <a:off x="5624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2" name="Rectangle 24"/>
            <p:cNvSpPr>
              <a:spLocks noChangeArrowheads="1"/>
            </p:cNvSpPr>
            <p:nvPr/>
          </p:nvSpPr>
          <p:spPr bwMode="auto">
            <a:xfrm>
              <a:off x="49385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33" name="Rectangle 25"/>
            <p:cNvSpPr>
              <a:spLocks noChangeArrowheads="1"/>
            </p:cNvSpPr>
            <p:nvPr/>
          </p:nvSpPr>
          <p:spPr bwMode="auto">
            <a:xfrm>
              <a:off x="49385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34" name="Rectangle 26"/>
            <p:cNvSpPr>
              <a:spLocks noChangeArrowheads="1"/>
            </p:cNvSpPr>
            <p:nvPr/>
          </p:nvSpPr>
          <p:spPr bwMode="auto">
            <a:xfrm>
              <a:off x="5624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5" name="Rectangle 28"/>
            <p:cNvSpPr>
              <a:spLocks noChangeArrowheads="1"/>
            </p:cNvSpPr>
            <p:nvPr/>
          </p:nvSpPr>
          <p:spPr bwMode="auto">
            <a:xfrm>
              <a:off x="72245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6" name="Rectangle 29"/>
            <p:cNvSpPr>
              <a:spLocks noChangeArrowheads="1"/>
            </p:cNvSpPr>
            <p:nvPr/>
          </p:nvSpPr>
          <p:spPr bwMode="auto">
            <a:xfrm>
              <a:off x="7757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7" name="Rectangle 30"/>
            <p:cNvSpPr>
              <a:spLocks noChangeArrowheads="1"/>
            </p:cNvSpPr>
            <p:nvPr/>
          </p:nvSpPr>
          <p:spPr bwMode="auto">
            <a:xfrm>
              <a:off x="7072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38" name="Rectangle 31"/>
            <p:cNvSpPr>
              <a:spLocks noChangeArrowheads="1"/>
            </p:cNvSpPr>
            <p:nvPr/>
          </p:nvSpPr>
          <p:spPr bwMode="auto">
            <a:xfrm>
              <a:off x="7072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9" name="Rectangle 32"/>
            <p:cNvSpPr>
              <a:spLocks noChangeArrowheads="1"/>
            </p:cNvSpPr>
            <p:nvPr/>
          </p:nvSpPr>
          <p:spPr bwMode="auto">
            <a:xfrm>
              <a:off x="7757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40" name="Rectangle 34"/>
            <p:cNvSpPr>
              <a:spLocks noChangeArrowheads="1"/>
            </p:cNvSpPr>
            <p:nvPr/>
          </p:nvSpPr>
          <p:spPr bwMode="auto">
            <a:xfrm>
              <a:off x="73007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41" name="Rectangle 35"/>
            <p:cNvSpPr>
              <a:spLocks noChangeArrowheads="1"/>
            </p:cNvSpPr>
            <p:nvPr/>
          </p:nvSpPr>
          <p:spPr bwMode="auto">
            <a:xfrm>
              <a:off x="78341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42" name="Rectangle 36"/>
            <p:cNvSpPr>
              <a:spLocks noChangeArrowheads="1"/>
            </p:cNvSpPr>
            <p:nvPr/>
          </p:nvSpPr>
          <p:spPr bwMode="auto">
            <a:xfrm>
              <a:off x="71483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43" name="Rectangle 37"/>
            <p:cNvSpPr>
              <a:spLocks noChangeArrowheads="1"/>
            </p:cNvSpPr>
            <p:nvPr/>
          </p:nvSpPr>
          <p:spPr bwMode="auto">
            <a:xfrm>
              <a:off x="71483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44" name="Rectangle 38"/>
            <p:cNvSpPr>
              <a:spLocks noChangeArrowheads="1"/>
            </p:cNvSpPr>
            <p:nvPr/>
          </p:nvSpPr>
          <p:spPr bwMode="auto">
            <a:xfrm>
              <a:off x="78341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45" name="Line 39"/>
            <p:cNvSpPr>
              <a:spLocks noChangeShapeType="1"/>
            </p:cNvSpPr>
            <p:nvPr/>
          </p:nvSpPr>
          <p:spPr bwMode="auto">
            <a:xfrm>
              <a:off x="2042964" y="4679032"/>
              <a:ext cx="4800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6" name="Line 40"/>
            <p:cNvSpPr>
              <a:spLocks noChangeShapeType="1"/>
            </p:cNvSpPr>
            <p:nvPr/>
          </p:nvSpPr>
          <p:spPr bwMode="auto">
            <a:xfrm flipV="1">
              <a:off x="1052364" y="33074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7" name="Line 41"/>
            <p:cNvSpPr>
              <a:spLocks noChangeShapeType="1"/>
            </p:cNvSpPr>
            <p:nvPr/>
          </p:nvSpPr>
          <p:spPr bwMode="auto">
            <a:xfrm>
              <a:off x="7757964" y="32312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8" name="Line 42"/>
            <p:cNvSpPr>
              <a:spLocks noChangeShapeType="1"/>
            </p:cNvSpPr>
            <p:nvPr/>
          </p:nvSpPr>
          <p:spPr bwMode="auto">
            <a:xfrm flipV="1">
              <a:off x="2195364" y="24692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9" name="Line 43"/>
            <p:cNvSpPr>
              <a:spLocks noChangeShapeType="1"/>
            </p:cNvSpPr>
            <p:nvPr/>
          </p:nvSpPr>
          <p:spPr bwMode="auto">
            <a:xfrm flipV="1">
              <a:off x="64625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0" name="Line 44"/>
            <p:cNvSpPr>
              <a:spLocks noChangeShapeType="1"/>
            </p:cNvSpPr>
            <p:nvPr/>
          </p:nvSpPr>
          <p:spPr bwMode="auto">
            <a:xfrm flipV="1">
              <a:off x="43289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1" name="Rectangle 45"/>
            <p:cNvSpPr>
              <a:spLocks noChangeArrowheads="1"/>
            </p:cNvSpPr>
            <p:nvPr/>
          </p:nvSpPr>
          <p:spPr bwMode="auto">
            <a:xfrm>
              <a:off x="518964" y="5402932"/>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初始棋局</a:t>
              </a:r>
              <a:endParaRPr kumimoji="1" lang="zh-CN" altLang="en-US" sz="2400" b="1">
                <a:solidFill>
                  <a:schemeClr val="accent2"/>
                </a:solidFill>
                <a:latin typeface="幼圆" panose="02010509060101010101" pitchFamily="49" charset="-122"/>
                <a:ea typeface="幼圆" panose="02010509060101010101" pitchFamily="49" charset="-122"/>
              </a:endParaRPr>
            </a:p>
          </p:txBody>
        </p:sp>
        <p:sp>
          <p:nvSpPr>
            <p:cNvPr id="119852" name="Rectangle 46"/>
            <p:cNvSpPr>
              <a:spLocks noChangeArrowheads="1"/>
            </p:cNvSpPr>
            <p:nvPr/>
          </p:nvSpPr>
          <p:spPr bwMode="auto">
            <a:xfrm>
              <a:off x="7093471" y="5405189"/>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目标棋局</a:t>
              </a:r>
              <a:endParaRPr kumimoji="1" lang="zh-CN" altLang="en-US" sz="2400" b="1">
                <a:solidFill>
                  <a:schemeClr val="accent2"/>
                </a:solidFill>
                <a:latin typeface="幼圆" panose="02010509060101010101" pitchFamily="49" charset="-122"/>
                <a:ea typeface="幼圆" panose="02010509060101010101" pitchFamily="49"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1219200" y="114300"/>
            <a:ext cx="5943600" cy="762000"/>
          </a:xfrm>
        </p:spPr>
        <p:txBody>
          <a:bodyPr/>
          <a:lstStyle/>
          <a:p>
            <a:pPr fontAlgn="auto">
              <a:spcAft>
                <a:spcPts val="0"/>
              </a:spcAft>
              <a:defRPr/>
            </a:pPr>
            <a:r>
              <a:rPr lang="zh-CN" altLang="zh-CN" b="1" dirty="0">
                <a:solidFill>
                  <a:schemeClr val="accent6"/>
                </a:solidFill>
                <a:latin typeface="黑体" panose="02010609060101010101" pitchFamily="49" charset="-122"/>
                <a:ea typeface="黑体" panose="02010609060101010101" pitchFamily="49" charset="-122"/>
              </a:rPr>
              <a:t>状态空间图</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p:cNvSpPr>
            <a:spLocks noGrp="1" noChangeArrowheads="1"/>
          </p:cNvSpPr>
          <p:nvPr>
            <p:ph idx="1"/>
          </p:nvPr>
        </p:nvSpPr>
        <p:spPr>
          <a:xfrm>
            <a:off x="539750" y="1125538"/>
            <a:ext cx="7924800" cy="4343400"/>
          </a:xfrm>
        </p:spPr>
        <p:txBody>
          <a:bodyPr>
            <a:normAutofit fontScale="85000" lnSpcReduction="10000"/>
          </a:bodyPr>
          <a:lstStyle/>
          <a:p>
            <a:pPr fontAlgn="auto">
              <a:lnSpc>
                <a:spcPts val="3600"/>
              </a:lnSpc>
              <a:spcAft>
                <a:spcPts val="0"/>
              </a:spcAft>
              <a:defRPr/>
            </a:pPr>
            <a:r>
              <a:rPr lang="zh-CN" altLang="zh-CN" sz="2400">
                <a:latin typeface="幼圆" panose="02010509060101010101" pitchFamily="49" charset="-122"/>
                <a:ea typeface="幼圆" panose="02010509060101010101" pitchFamily="49" charset="-122"/>
              </a:rPr>
              <a:t>状态空间也可以用一个赋值的有向图来表示， 该有向图称为状态空间图。在状态空间图中包含了操作和状态之间的转换关系，节点表示问题的状态，有向边表示操作。</a:t>
            </a:r>
            <a:endParaRPr lang="en-US" altLang="zh-CN"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路径</a:t>
            </a:r>
            <a:r>
              <a:rPr lang="zh-CN" altLang="en-US" sz="2400">
                <a:solidFill>
                  <a:srgbClr val="FFFF00"/>
                </a:solidFill>
                <a:latin typeface="幼圆" panose="02010509060101010101" pitchFamily="49" charset="-122"/>
                <a:ea typeface="幼圆" panose="02010509060101010101" pitchFamily="49" charset="-122"/>
              </a:rPr>
              <a:t> </a:t>
            </a:r>
            <a:r>
              <a:rPr lang="zh-CN" altLang="en-US" sz="2400">
                <a:latin typeface="幼圆" panose="02010509060101010101" pitchFamily="49" charset="-122"/>
                <a:ea typeface="幼圆" panose="02010509060101010101" pitchFamily="49" charset="-122"/>
              </a:rPr>
              <a:t>某个节点序列（</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）当 </a:t>
            </a:r>
            <a:r>
              <a:rPr lang="en-US" altLang="zh-CN" sz="2400">
                <a:latin typeface="幼圆" panose="02010509060101010101" pitchFamily="49" charset="-122"/>
                <a:ea typeface="幼圆" panose="02010509060101010101" pitchFamily="49" charset="-122"/>
              </a:rPr>
              <a:t>j = 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时，如果对于每一个</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j-1</a:t>
            </a:r>
            <a:r>
              <a:rPr lang="zh-CN" altLang="en-US" sz="2400">
                <a:latin typeface="幼圆" panose="02010509060101010101" pitchFamily="49" charset="-122"/>
                <a:ea typeface="幼圆" panose="02010509060101010101" pitchFamily="49" charset="-122"/>
              </a:rPr>
              <a:t>都有一个后继节点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a:t>
            </a:r>
            <a:r>
              <a:rPr lang="zh-CN" altLang="en-US" sz="2400">
                <a:latin typeface="幼圆" panose="02010509060101010101" pitchFamily="49" charset="-122"/>
                <a:ea typeface="幼圆" panose="02010509060101010101" pitchFamily="49" charset="-122"/>
              </a:rPr>
              <a:t>存在，那么就把这个节点序列叫做从节点</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至节点</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的长度为</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的路径</a:t>
            </a:r>
            <a:endParaRPr lang="zh-CN" altLang="en-US"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代价 </a:t>
            </a:r>
            <a:r>
              <a:rPr lang="zh-CN" altLang="en-US" sz="2400">
                <a:latin typeface="幼圆" panose="02010509060101010101" pitchFamily="49" charset="-122"/>
                <a:ea typeface="幼圆" panose="02010509060101010101" pitchFamily="49" charset="-122"/>
              </a:rPr>
              <a:t>用</a:t>
            </a:r>
            <a:r>
              <a:rPr lang="en-US" altLang="zh-CN" sz="2400">
                <a:latin typeface="幼圆" panose="02010509060101010101" pitchFamily="49" charset="-122"/>
                <a:ea typeface="幼圆" panose="02010509060101010101" pitchFamily="49" charset="-122"/>
              </a:rPr>
              <a:t>c</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）来表示从节点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指向节点</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的那段弧线的代价。两点间路径的代价等于连接该路径上各节点的所有弧线代价之和</a:t>
            </a:r>
            <a:r>
              <a:rPr lang="en-US" altLang="zh-CN" sz="2400">
                <a:latin typeface="幼圆" panose="02010509060101010101" pitchFamily="49" charset="-122"/>
                <a:ea typeface="幼圆" panose="02010509060101010101" pitchFamily="49" charset="-122"/>
              </a:rPr>
              <a:t>.</a:t>
            </a:r>
            <a:endParaRPr lang="en-US" altLang="zh-CN" sz="2400">
              <a:solidFill>
                <a:srgbClr val="FFFF66"/>
              </a:solidFill>
              <a:latin typeface="幼圆" panose="02010509060101010101" pitchFamily="49" charset="-122"/>
              <a:ea typeface="幼圆" panose="02010509060101010101" pitchFamily="49" charset="-122"/>
            </a:endParaRPr>
          </a:p>
        </p:txBody>
      </p:sp>
      <p:sp>
        <p:nvSpPr>
          <p:cNvPr id="1208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F1D1D2E-5857-441F-89B6-DBB58FCEA2D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08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08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81F3AA3-C473-43A5-BA1E-0017DC99FD8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 calcmode="lin" valueType="num">
                                      <p:cBhvr additive="base">
                                        <p:cTn id="17" dur="500" fill="hold"/>
                                        <p:tgtEl>
                                          <p:spTgt spid="6963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dvAuto="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619125"/>
            <a:ext cx="7772400" cy="7493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2403"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solidFill>
                  <a:srgbClr val="FF0000"/>
                </a:solidFill>
                <a:latin typeface="华文细黑" panose="02010600040101010101" pitchFamily="2" charset="-122"/>
                <a:ea typeface="华文细黑" panose="02010600040101010101" pitchFamily="2" charset="-122"/>
              </a:rPr>
              <a:t>面向对象的知识表示</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zh-CN" sz="2400" b="1">
                <a:latin typeface="华文细黑" panose="02010600040101010101" pitchFamily="2" charset="-122"/>
                <a:ea typeface="华文细黑" panose="02010600040101010101" pitchFamily="2" charset="-122"/>
              </a:rPr>
              <a:t>脚本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2186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C63604F-997A-48F0-8021-9C2BC5E27B9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186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18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6527B11-F90E-44E8-A76B-6EA75A8695E8}"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1219200" y="114300"/>
            <a:ext cx="59436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面向对象的知识表示</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p:cNvSpPr>
            <a:spLocks noGrp="1" noChangeArrowheads="1"/>
          </p:cNvSpPr>
          <p:nvPr>
            <p:ph idx="1"/>
          </p:nvPr>
        </p:nvSpPr>
        <p:spPr>
          <a:xfrm>
            <a:off x="539750" y="1268413"/>
            <a:ext cx="7924800" cy="4343400"/>
          </a:xfrm>
        </p:spPr>
        <p:txBody>
          <a:bodyPr>
            <a:normAutofit fontScale="85000" lnSpcReduction="10000"/>
          </a:bodyPr>
          <a:lstStyle/>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认为世界由各种“对象”组成</a:t>
            </a:r>
            <a:r>
              <a:rPr lang="zh-CN" altLang="en-US"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rPr>
              <a:t>每个对象类都定义了所谓“方法”（</a:t>
            </a:r>
            <a:r>
              <a:rPr lang="en-US" altLang="zh-CN" sz="2400">
                <a:latin typeface="幼圆" panose="02010509060101010101" pitchFamily="49" charset="-122"/>
                <a:ea typeface="幼圆" panose="02010509060101010101" pitchFamily="49" charset="-122"/>
              </a:rPr>
              <a:t>method</a:t>
            </a:r>
            <a:r>
              <a:rPr lang="zh-CN" altLang="zh-CN" sz="2400">
                <a:latin typeface="幼圆" panose="02010509060101010101" pitchFamily="49" charset="-122"/>
                <a:ea typeface="幼圆" panose="02010509060101010101" pitchFamily="49" charset="-122"/>
              </a:rPr>
              <a:t>），它们实际上可视为允许作用于该类对象上的各种操作。</a:t>
            </a:r>
            <a:endParaRPr lang="en-US" altLang="zh-CN" sz="2400">
              <a:latin typeface="幼圆" panose="02010509060101010101" pitchFamily="49" charset="-122"/>
              <a:ea typeface="幼圆" panose="02010509060101010101" pitchFamily="49" charset="-122"/>
            </a:endParaRPr>
          </a:p>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面向对象知识表示方法与框架表示方法有许多相似之处，如层次分类和特性继承机制等。但由于应用目标不同，实现和使用方式有较大区别。框架表示法旨在支持知识的陈述性表示，强调事物的结构化描述和对人思维方式的模拟。面向对象表示法则强调信息的结构化处理，注重信息和信息处理的封装和程序设计的模块化。</a:t>
            </a:r>
            <a:endParaRPr lang="zh-CN" altLang="zh-CN" sz="2400">
              <a:latin typeface="幼圆" panose="02010509060101010101" pitchFamily="49" charset="-122"/>
              <a:ea typeface="幼圆" panose="02010509060101010101" pitchFamily="49" charset="-122"/>
            </a:endParaRPr>
          </a:p>
          <a:p>
            <a:pPr fontAlgn="auto">
              <a:lnSpc>
                <a:spcPts val="3600"/>
              </a:lnSpc>
              <a:spcAft>
                <a:spcPts val="0"/>
              </a:spcAft>
              <a:defRPr/>
            </a:pPr>
            <a:endParaRPr lang="en-US" altLang="zh-CN" sz="2400">
              <a:solidFill>
                <a:srgbClr val="FFFF66"/>
              </a:solidFill>
              <a:latin typeface="幼圆" panose="02010509060101010101" pitchFamily="49" charset="-122"/>
              <a:ea typeface="幼圆" panose="02010509060101010101" pitchFamily="49" charset="-122"/>
            </a:endParaRPr>
          </a:p>
        </p:txBody>
      </p:sp>
      <p:sp>
        <p:nvSpPr>
          <p:cNvPr id="1239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323FBA-CC74-4629-8009-4C1C8825188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39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39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CE093E4-B04B-4844-A765-7D2A52BDD57C}"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dvAuto="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619125"/>
            <a:ext cx="7772400" cy="71501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547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solidFill>
                  <a:srgbClr val="FF0000"/>
                </a:solidFill>
                <a:latin typeface="华文细黑" panose="02010600040101010101" pitchFamily="2" charset="-122"/>
                <a:ea typeface="华文细黑" panose="02010600040101010101" pitchFamily="2" charset="-122"/>
              </a:rPr>
              <a:t>剧</a:t>
            </a:r>
            <a:r>
              <a:rPr lang="zh-CN" altLang="zh-CN" sz="2400" b="1">
                <a:solidFill>
                  <a:srgbClr val="FF0000"/>
                </a:solidFill>
                <a:latin typeface="华文细黑" panose="02010600040101010101" pitchFamily="2" charset="-122"/>
                <a:ea typeface="华文细黑" panose="02010600040101010101" pitchFamily="2" charset="-122"/>
              </a:rPr>
              <a:t>本</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2493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8DF94-2D58-4C0D-93F7-7696CB5222A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49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49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E7DFA7B-3CEE-4C50-89B8-AA72EA0B0E9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a:t>
            </a:r>
            <a:r>
              <a:rPr lang="en-US" altLang="zh-CN" b="1" dirty="0">
                <a:solidFill>
                  <a:schemeClr val="accent6"/>
                </a:solidFill>
                <a:latin typeface="黑体" panose="02010609060101010101" pitchFamily="49" charset="-122"/>
                <a:ea typeface="黑体" panose="02010609060101010101" pitchFamily="49" charset="-122"/>
              </a:rPr>
              <a:t>Script</a:t>
            </a:r>
            <a:r>
              <a:rPr lang="zh-CN" altLang="en-US" b="1" dirty="0">
                <a:solidFill>
                  <a:schemeClr val="accent6"/>
                </a:solidFill>
                <a:latin typeface="黑体" panose="02010609060101010101" pitchFamily="49" charset="-122"/>
                <a:ea typeface="黑体" panose="02010609060101010101" pitchFamily="49" charset="-122"/>
              </a:rPr>
              <a:t>）表示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7524" name="Rectangle 3"/>
          <p:cNvSpPr>
            <a:spLocks noGrp="1" noChangeArrowheads="1"/>
          </p:cNvSpPr>
          <p:nvPr>
            <p:ph idx="1"/>
          </p:nvPr>
        </p:nvSpPr>
        <p:spPr>
          <a:xfrm>
            <a:off x="755650" y="1268413"/>
            <a:ext cx="7620000" cy="4724400"/>
          </a:xfrm>
        </p:spPr>
        <p:txBody>
          <a:bodyPr>
            <a:normAutofit fontScale="77500" lnSpcReduction="20000"/>
          </a:bodyPr>
          <a:lstStyle/>
          <a:p>
            <a:pPr fontAlgn="auto">
              <a:lnSpc>
                <a:spcPts val="3200"/>
              </a:lnSpc>
              <a:spcBef>
                <a:spcPts val="600"/>
              </a:spcBef>
              <a:spcAft>
                <a:spcPts val="600"/>
              </a:spcAft>
              <a:defRPr/>
            </a:pPr>
            <a:r>
              <a:rPr lang="zh-CN" altLang="en-US" sz="2400">
                <a:solidFill>
                  <a:schemeClr val="accent2"/>
                </a:solidFill>
                <a:latin typeface="幼圆" panose="02010509060101010101" pitchFamily="49" charset="-122"/>
                <a:ea typeface="幼圆" panose="02010509060101010101" pitchFamily="49" charset="-122"/>
              </a:rPr>
              <a:t>提问：框架中对事件的描述有什么不足？</a:t>
            </a:r>
            <a:endParaRPr lang="zh-CN" altLang="en-US" sz="2400">
              <a:solidFill>
                <a:schemeClr val="accent2"/>
              </a:solidFill>
              <a:latin typeface="幼圆" panose="02010509060101010101" pitchFamily="49" charset="-122"/>
              <a:ea typeface="幼圆" panose="02010509060101010101" pitchFamily="49" charset="-122"/>
            </a:endParaRP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定义：剧本是框架的特殊形式，它用一组槽值描述事件发生的序列。</a:t>
            </a:r>
            <a:endParaRPr lang="zh-CN" altLang="en-US" sz="2400">
              <a:latin typeface="幼圆" panose="02010509060101010101" pitchFamily="49" charset="-122"/>
              <a:ea typeface="幼圆" panose="02010509060101010101" pitchFamily="49" charset="-122"/>
            </a:endParaRP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剧本的构成：</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）开场条件  （事件发生的前提条件）</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）角色  （有关人物的槽值）</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）道具  （有关物体的槽值）</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4</a:t>
            </a:r>
            <a:r>
              <a:rPr lang="zh-CN" altLang="en-US" sz="2400">
                <a:latin typeface="幼圆" panose="02010509060101010101" pitchFamily="49" charset="-122"/>
                <a:ea typeface="幼圆" panose="02010509060101010101" pitchFamily="49" charset="-122"/>
              </a:rPr>
              <a:t>）场景  （事件的顺序，场景可以是其他剧本）</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5</a:t>
            </a:r>
            <a:r>
              <a:rPr lang="zh-CN" altLang="en-US" sz="2400">
                <a:latin typeface="幼圆" panose="02010509060101010101" pitchFamily="49" charset="-122"/>
                <a:ea typeface="幼圆" panose="02010509060101010101" pitchFamily="49" charset="-122"/>
              </a:rPr>
              <a:t>）结果  （事件发生后的结果）</a:t>
            </a:r>
            <a:endParaRPr lang="zh-CN" altLang="en-US" sz="2400">
              <a:latin typeface="幼圆" panose="02010509060101010101" pitchFamily="49" charset="-122"/>
              <a:ea typeface="幼圆" panose="02010509060101010101" pitchFamily="49" charset="-122"/>
            </a:endParaRPr>
          </a:p>
        </p:txBody>
      </p:sp>
      <p:sp>
        <p:nvSpPr>
          <p:cNvPr id="1269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238EAB-7BF1-4514-B20E-6AF4D6E1CF0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698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69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8D0239B-8AE0-424F-8E40-BB0DDA6E4BE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剧本实例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餐厅</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34147" name="Rectangle 3"/>
          <p:cNvSpPr>
            <a:spLocks noGrp="1" noChangeArrowheads="1"/>
          </p:cNvSpPr>
          <p:nvPr>
            <p:ph idx="1"/>
          </p:nvPr>
        </p:nvSpPr>
        <p:spPr>
          <a:xfrm>
            <a:off x="539750" y="1196975"/>
            <a:ext cx="8305800" cy="6096000"/>
          </a:xfrm>
        </p:spPr>
        <p:txBody>
          <a:bodyPr/>
          <a:lstStyle/>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(1) </a:t>
            </a:r>
            <a:r>
              <a:rPr lang="zh-TW" altLang="en-US" sz="1600" dirty="0">
                <a:latin typeface="幼圆" panose="02010509060101010101" pitchFamily="49" charset="-122"/>
                <a:ea typeface="幼圆" panose="02010509060101010101" pitchFamily="49" charset="-122"/>
              </a:rPr>
              <a:t>开场条件</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buFontTx/>
              <a:buNone/>
              <a:defRPr/>
            </a:pP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(a) </a:t>
            </a:r>
            <a:r>
              <a:rPr lang="zh-TW" altLang="en-US" sz="1600" dirty="0">
                <a:latin typeface="幼圆" panose="02010509060101010101" pitchFamily="49" charset="-122"/>
                <a:ea typeface="幼圆" panose="02010509060101010101" pitchFamily="49" charset="-122"/>
              </a:rPr>
              <a:t>顾客饿了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需要进餐。</a:t>
            </a: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(b) </a:t>
            </a:r>
            <a:r>
              <a:rPr lang="zh-TW" altLang="en-US" sz="1600" dirty="0">
                <a:latin typeface="幼圆" panose="02010509060101010101" pitchFamily="49" charset="-122"/>
                <a:ea typeface="幼圆" panose="02010509060101010101" pitchFamily="49" charset="-122"/>
              </a:rPr>
              <a:t>顾客有足够的钱。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(2) </a:t>
            </a:r>
            <a:r>
              <a:rPr lang="zh-TW" altLang="en-US" sz="1600" dirty="0">
                <a:latin typeface="幼圆" panose="02010509060101010101" pitchFamily="49" charset="-122"/>
                <a:ea typeface="幼圆" panose="02010509060101010101" pitchFamily="49" charset="-122"/>
              </a:rPr>
              <a:t>角色</a:t>
            </a:r>
            <a:r>
              <a:rPr lang="zh-CN" altLang="en-US" sz="1600" dirty="0">
                <a:latin typeface="幼圆" panose="02010509060101010101" pitchFamily="49" charset="-122"/>
                <a:ea typeface="幼圆" panose="02010509060101010101" pitchFamily="49" charset="-122"/>
              </a:rPr>
              <a:t>：</a:t>
            </a:r>
            <a:r>
              <a:rPr lang="zh-TW" altLang="en-US" sz="1600" dirty="0">
                <a:latin typeface="幼圆" panose="02010509060101010101" pitchFamily="49" charset="-122"/>
                <a:ea typeface="幼圆" panose="02010509060101010101" pitchFamily="49" charset="-122"/>
              </a:rPr>
              <a:t>  顾客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服务员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厨师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老板。</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(3) </a:t>
            </a:r>
            <a:r>
              <a:rPr lang="zh-TW" altLang="en-US" sz="1600" dirty="0">
                <a:latin typeface="幼圆" panose="02010509060101010101" pitchFamily="49" charset="-122"/>
                <a:ea typeface="幼圆" panose="02010509060101010101" pitchFamily="49" charset="-122"/>
              </a:rPr>
              <a:t>道具</a:t>
            </a:r>
            <a:r>
              <a:rPr lang="zh-CN" altLang="en-US"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食品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桌子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菜单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(4) </a:t>
            </a:r>
            <a:r>
              <a:rPr lang="zh-TW" altLang="en-US" sz="1600" dirty="0">
                <a:latin typeface="幼圆" panose="02010509060101010101" pitchFamily="49" charset="-122"/>
                <a:ea typeface="幼圆" panose="02010509060101010101" pitchFamily="49" charset="-122"/>
              </a:rPr>
              <a:t>场景</a:t>
            </a:r>
            <a:endParaRPr lang="zh-CN" altLang="en-US" sz="1600"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l  </a:t>
            </a:r>
            <a:r>
              <a:rPr lang="zh-TW" altLang="en-US" dirty="0">
                <a:latin typeface="幼圆" panose="02010509060101010101" pitchFamily="49" charset="-122"/>
                <a:ea typeface="幼圆" panose="02010509060101010101" pitchFamily="49" charset="-122"/>
              </a:rPr>
              <a:t>进入餐厅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顾客走入餐厅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寻找桌子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在桌子旁坐下。</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2 </a:t>
            </a:r>
            <a:r>
              <a:rPr lang="zh-TW" altLang="en-US" dirty="0">
                <a:latin typeface="幼圆" panose="02010509060101010101" pitchFamily="49" charset="-122"/>
                <a:ea typeface="幼圆" panose="02010509060101010101" pitchFamily="49" charset="-122"/>
              </a:rPr>
              <a:t>点菜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服务员给顾客菜单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顾客点菜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顾客把菜单还给服务员 </a:t>
            </a: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顾客等待服务员送菜。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3 </a:t>
            </a:r>
            <a:r>
              <a:rPr lang="zh-TW" altLang="en-US" dirty="0">
                <a:latin typeface="幼圆" panose="02010509060101010101" pitchFamily="49" charset="-122"/>
                <a:ea typeface="幼圆" panose="02010509060101010101" pitchFamily="49" charset="-122"/>
              </a:rPr>
              <a:t>等待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服务员把顾客所点的菜告诉厨师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厨师做菜。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4 </a:t>
            </a:r>
            <a:r>
              <a:rPr lang="zh-TW" altLang="en-US" dirty="0">
                <a:latin typeface="幼圆" panose="02010509060101010101" pitchFamily="49" charset="-122"/>
                <a:ea typeface="幼圆" panose="02010509060101010101" pitchFamily="49" charset="-122"/>
              </a:rPr>
              <a:t>吃菜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厨师把做好的莱给服务员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服务员给顾客送菜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顾客吃菜。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5 </a:t>
            </a:r>
            <a:r>
              <a:rPr lang="zh-TW" altLang="en-US" dirty="0">
                <a:latin typeface="幼圆" panose="02010509060101010101" pitchFamily="49" charset="-122"/>
                <a:ea typeface="幼圆" panose="02010509060101010101" pitchFamily="49" charset="-122"/>
              </a:rPr>
              <a:t>离开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服务员拿来账单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顾客付钱给服务员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顾客离开餐厅。</a:t>
            </a:r>
            <a:r>
              <a:rPr lang="zh-CN" altLang="en-US"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a:p>
            <a:pPr marL="266700" lvl="1" indent="-266700" algn="just"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(5) </a:t>
            </a:r>
            <a:r>
              <a:rPr lang="zh-TW" altLang="en-US" sz="1600" dirty="0">
                <a:latin typeface="幼圆" panose="02010509060101010101" pitchFamily="49" charset="-122"/>
                <a:ea typeface="幼圆" panose="02010509060101010101" pitchFamily="49" charset="-122"/>
              </a:rPr>
              <a:t>结果</a:t>
            </a:r>
            <a:endParaRPr lang="zh-CN" altLang="en-US" sz="1600"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顾客吃了饭 </a:t>
            </a:r>
            <a:r>
              <a:rPr lang="en-US" altLang="zh-CN" dirty="0">
                <a:latin typeface="幼圆" panose="02010509060101010101" pitchFamily="49" charset="-122"/>
                <a:ea typeface="幼圆" panose="02010509060101010101" pitchFamily="49" charset="-122"/>
              </a:rPr>
              <a:t>, </a:t>
            </a:r>
            <a:r>
              <a:rPr lang="zh-TW" altLang="en-US" dirty="0">
                <a:latin typeface="幼圆" panose="02010509060101010101" pitchFamily="49" charset="-122"/>
                <a:ea typeface="幼圆" panose="02010509060101010101" pitchFamily="49" charset="-122"/>
              </a:rPr>
              <a:t>不饿了。</a:t>
            </a:r>
            <a:endParaRPr lang="zh-TW"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顾客花了钱。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老板挣了钱。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餐厅食品少了。</a:t>
            </a:r>
            <a:r>
              <a:rPr lang="zh-CN" altLang="en-US"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a:p>
            <a:pPr lvl="1" fontAlgn="auto">
              <a:lnSpc>
                <a:spcPct val="90000"/>
              </a:lnSpc>
              <a:spcAft>
                <a:spcPts val="0"/>
              </a:spcAft>
              <a:defRPr/>
            </a:pPr>
            <a:endParaRPr lang="en-US" altLang="zh-CN" b="1" dirty="0"/>
          </a:p>
        </p:txBody>
      </p:sp>
      <p:sp>
        <p:nvSpPr>
          <p:cNvPr id="1280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BC725-BE69-4FE4-B7CE-08DD21EE1FF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800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80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7E45A6C-28BB-47D7-8973-ECDEA65E9FE7}"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93395"/>
            <a:ext cx="7772400" cy="81280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r>
              <a:rPr lang="en-US" altLang="zh-CN" b="1" dirty="0">
                <a:solidFill>
                  <a:schemeClr val="tx2"/>
                </a:solidFill>
                <a:latin typeface="黑体" panose="02010609060101010101" pitchFamily="49" charset="-122"/>
                <a:ea typeface="黑体" panose="02010609060101010101" pitchFamily="49" charset="-122"/>
              </a:rPr>
              <a:t> </a:t>
            </a:r>
            <a:r>
              <a:rPr lang="zh-CN" altLang="en-US" b="1" dirty="0">
                <a:solidFill>
                  <a:schemeClr val="tx2"/>
                </a:solidFill>
                <a:latin typeface="黑体" panose="02010609060101010101" pitchFamily="49" charset="-122"/>
                <a:ea typeface="黑体" panose="02010609060101010101" pitchFamily="49" charset="-122"/>
              </a:rPr>
              <a:t>分类</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8435" name="Rectangle 3"/>
          <p:cNvSpPr>
            <a:spLocks noGrp="1" noChangeArrowheads="1"/>
          </p:cNvSpPr>
          <p:nvPr>
            <p:ph idx="1"/>
          </p:nvPr>
        </p:nvSpPr>
        <p:spPr>
          <a:xfrm>
            <a:off x="575310" y="1889125"/>
            <a:ext cx="7993380" cy="3764915"/>
          </a:xfrm>
        </p:spPr>
        <p:txBody>
          <a:bodyPr>
            <a:normAutofit lnSpcReduction="10000"/>
          </a:bodyPr>
          <a:lstStyle/>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陈述性知识（</a:t>
            </a:r>
            <a:r>
              <a:rPr lang="zh-CN" altLang="zh-CN" sz="2400">
                <a:latin typeface="幼圆" panose="02010509060101010101" pitchFamily="49" charset="-122"/>
                <a:ea typeface="幼圆" panose="02010509060101010101" pitchFamily="49" charset="-122"/>
                <a:sym typeface="+mn-ea"/>
              </a:rPr>
              <a:t>描述性知识</a:t>
            </a:r>
            <a:r>
              <a:rPr lang="zh-CN" altLang="en-US" sz="2400">
                <a:latin typeface="幼圆" panose="02010509060101010101" pitchFamily="49" charset="-122"/>
                <a:ea typeface="幼圆" panose="02010509060101010101" pitchFamily="49" charset="-122"/>
              </a:rPr>
              <a:t>）：</a:t>
            </a:r>
            <a:endParaRPr lang="zh-CN" altLang="en-US" sz="240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静态特征。</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描述客观事物的属性及其关系。</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主要包括三个层次：符号表征、概念、命题。</a:t>
            </a:r>
            <a:endParaRPr lang="zh-CN" altLang="zh-CN" sz="1940">
              <a:latin typeface="幼圆" panose="02010509060101010101" pitchFamily="49" charset="-122"/>
              <a:ea typeface="幼圆" panose="02010509060101010101" pitchFamily="49" charset="-122"/>
            </a:endParaRPr>
          </a:p>
          <a:p>
            <a:pPr marL="571500" indent="-342900" algn="just" eaLnBrk="1" fontAlgn="auto" latinLnBrk="0" hangingPunct="1">
              <a:lnSpc>
                <a:spcPct val="100000"/>
              </a:lnSpc>
              <a:spcAft>
                <a:spcPts val="0"/>
              </a:spcAft>
              <a:buClr>
                <a:srgbClr val="FF0000"/>
              </a:buClr>
              <a:buFont typeface="Wingdings" panose="05000000000000000000" pitchFamily="2" charset="2"/>
              <a:buNone/>
              <a:defRPr/>
            </a:pPr>
            <a:endParaRPr lang="zh-CN" altLang="en-US" sz="2160">
              <a:latin typeface="幼圆" panose="02010509060101010101" pitchFamily="49" charset="-122"/>
              <a:ea typeface="幼圆" panose="02010509060101010101" pitchFamily="49" charset="-122"/>
            </a:endParaRPr>
          </a:p>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过程性知识（</a:t>
            </a:r>
            <a:r>
              <a:rPr lang="zh-CN" altLang="zh-CN" sz="2400">
                <a:latin typeface="幼圆" panose="02010509060101010101" pitchFamily="49" charset="-122"/>
                <a:ea typeface="幼圆" panose="02010509060101010101" pitchFamily="49" charset="-122"/>
                <a:sym typeface="+mn-ea"/>
              </a:rPr>
              <a:t>程序性知识</a:t>
            </a:r>
            <a:r>
              <a:rPr lang="zh-CN" altLang="en-US" sz="2400">
                <a:latin typeface="幼圆" panose="02010509060101010101" pitchFamily="49" charset="-122"/>
                <a:ea typeface="幼圆" panose="02010509060101010101" pitchFamily="49" charset="-122"/>
              </a:rPr>
              <a:t>）：</a:t>
            </a:r>
            <a:endParaRPr lang="zh-CN" altLang="en-US" sz="240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动态特征。</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sym typeface="+mn-ea"/>
              </a:rPr>
              <a:t>表示推理和搜索等运用知识的过程。</a:t>
            </a:r>
            <a:endParaRPr lang="zh-CN" altLang="zh-CN" sz="1940">
              <a:latin typeface="幼圆" panose="02010509060101010101" pitchFamily="49" charset="-122"/>
              <a:ea typeface="幼圆" panose="02010509060101010101" pitchFamily="49" charset="-122"/>
              <a:sym typeface="+mn-ea"/>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关于问题求解的操作步骤和过程的知识。</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解决“做什么”和“如何做”的问题，用来进行操作和实践。</a:t>
            </a:r>
            <a:endParaRPr lang="zh-CN" altLang="en-US" sz="2160">
              <a:latin typeface="幼圆" panose="02010509060101010101" pitchFamily="49" charset="-122"/>
              <a:ea typeface="幼圆" panose="02010509060101010101" pitchFamily="49" charset="-122"/>
            </a:endParaRPr>
          </a:p>
        </p:txBody>
      </p:sp>
      <p:sp>
        <p:nvSpPr>
          <p:cNvPr id="37892" name="日期占位符 1"/>
          <p:cNvSpPr>
            <a:spLocks noGrp="1"/>
          </p:cNvSpPr>
          <p:nvPr>
            <p:ph type="dt" sz="quarter" idx="10"/>
          </p:nvPr>
        </p:nvSpPr>
        <p:spPr bwMode="auto">
          <a:xfrm>
            <a:off x="572389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B10A925-5C7B-44F9-8AF7-4F34AD389F0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7893" name="页脚占位符 2"/>
          <p:cNvSpPr>
            <a:spLocks noGrp="1"/>
          </p:cNvSpPr>
          <p:nvPr>
            <p:ph type="ftr" sz="quarter" idx="11"/>
          </p:nvPr>
        </p:nvSpPr>
        <p:spPr bwMode="auto">
          <a:xfrm>
            <a:off x="611505"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7894" name="灯片编号占位符 3"/>
          <p:cNvSpPr>
            <a:spLocks noGrp="1"/>
          </p:cNvSpPr>
          <p:nvPr>
            <p:ph type="sldNum" sz="quarter" idx="12"/>
          </p:nvPr>
        </p:nvSpPr>
        <p:spPr bwMode="auto">
          <a:xfrm>
            <a:off x="788955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2A919CD-6E02-4917-B221-C98B01702A4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5880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9571" name="Rectangle 3"/>
          <p:cNvSpPr>
            <a:spLocks noGrp="1" noChangeArrowheads="1"/>
          </p:cNvSpPr>
          <p:nvPr>
            <p:ph idx="1"/>
          </p:nvPr>
        </p:nvSpPr>
        <p:spPr>
          <a:xfrm>
            <a:off x="468313" y="1268413"/>
            <a:ext cx="7620000" cy="5486400"/>
          </a:xfrm>
        </p:spPr>
        <p:txBody>
          <a:bodyPr/>
          <a:lstStyle/>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剧本中所有描述的事件形成巨大的因果链；</a:t>
            </a:r>
            <a:endParaRPr lang="zh-CN" altLang="en-US" sz="2000">
              <a:latin typeface="幼圆" panose="02010509060101010101" pitchFamily="49" charset="-122"/>
              <a:ea typeface="幼圆" panose="02010509060101010101" pitchFamily="49" charset="-122"/>
            </a:endParaRP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剧本中对应于当前情形，其事件一般包括两种处理方式：</a:t>
            </a:r>
            <a:endParaRPr lang="zh-CN" altLang="en-US" sz="20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对于不是事件核心部分的剧本，设置指针指向即可，当它成为核心事件再启用；</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对于事件核心部分的剧本，使用人物、事件、条件等填充槽值，启用其场景序列；</a:t>
            </a:r>
            <a:endParaRPr lang="zh-CN" altLang="en-US" sz="1800">
              <a:latin typeface="幼圆" panose="02010509060101010101" pitchFamily="49" charset="-122"/>
              <a:ea typeface="幼圆" panose="02010509060101010101" pitchFamily="49" charset="-122"/>
            </a:endParaRP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推理方法：</a:t>
            </a:r>
            <a:endParaRPr lang="zh-CN" altLang="en-US" sz="20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剧本启动后，即可按其场景序列推断其过程；</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运用剧本可以预测未提及的事件；</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如过非核心事件的剧本部分启动，场景序列可能改变；</a:t>
            </a:r>
            <a:endParaRPr lang="zh-CN" altLang="en-US" sz="1800">
              <a:latin typeface="幼圆" panose="02010509060101010101" pitchFamily="49" charset="-122"/>
              <a:ea typeface="幼圆" panose="02010509060101010101" pitchFamily="49" charset="-122"/>
            </a:endParaRPr>
          </a:p>
          <a:p>
            <a:pPr fontAlgn="auto">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思考：剧本与框架系统在知识描述方面的不同的特点？</a:t>
            </a:r>
            <a:endParaRPr lang="zh-CN" altLang="en-US" sz="2400">
              <a:solidFill>
                <a:schemeClr val="accent2"/>
              </a:solidFill>
              <a:latin typeface="幼圆" panose="02010509060101010101" pitchFamily="49" charset="-122"/>
              <a:ea typeface="幼圆" panose="02010509060101010101" pitchFamily="49" charset="-122"/>
            </a:endParaRPr>
          </a:p>
          <a:p>
            <a:pPr lvl="1" fontAlgn="auto">
              <a:spcAft>
                <a:spcPts val="0"/>
              </a:spcAft>
              <a:defRPr/>
            </a:pPr>
            <a:endParaRPr lang="zh-CN" altLang="en-US" sz="2400">
              <a:solidFill>
                <a:schemeClr val="accent2"/>
              </a:solidFill>
              <a:latin typeface="幼圆" panose="02010509060101010101" pitchFamily="49" charset="-122"/>
              <a:ea typeface="幼圆" panose="02010509060101010101" pitchFamily="49" charset="-122"/>
            </a:endParaRPr>
          </a:p>
          <a:p>
            <a:pPr fontAlgn="auto">
              <a:spcAft>
                <a:spcPts val="0"/>
              </a:spcAft>
              <a:defRPr/>
            </a:pPr>
            <a:endParaRPr lang="en-US" altLang="zh-CN" sz="2400" b="1"/>
          </a:p>
        </p:txBody>
      </p:sp>
      <p:sp>
        <p:nvSpPr>
          <p:cNvPr id="1290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893A090-35F3-4E28-B360-BF804ACEC0B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90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90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BAC9B7DE-B25D-45D0-9CBC-9C37F6863A5C}"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619125"/>
            <a:ext cx="7772400" cy="6604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059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solidFill>
                  <a:srgbClr val="FF0000"/>
                </a:solidFill>
                <a:latin typeface="华文细黑" panose="02010600040101010101" pitchFamily="2" charset="-122"/>
                <a:ea typeface="华文细黑" panose="02010600040101010101" pitchFamily="2" charset="-122"/>
              </a:rPr>
              <a:t>本体</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300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D80B1C-7FD4-4587-A5E9-5BD4B65633B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00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00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B4B925-A3B8-4A00-9EDA-6E97AFD09357}"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5800" y="619125"/>
            <a:ext cx="7772400" cy="7226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本体</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2644" name="Rectangle 3"/>
          <p:cNvSpPr>
            <a:spLocks noGrp="1" noChangeArrowheads="1"/>
          </p:cNvSpPr>
          <p:nvPr>
            <p:ph idx="1"/>
          </p:nvPr>
        </p:nvSpPr>
        <p:spPr>
          <a:xfrm>
            <a:off x="755650" y="1341438"/>
            <a:ext cx="7848600" cy="2374900"/>
          </a:xfrm>
        </p:spPr>
        <p:txBody>
          <a:bodyPr>
            <a:normAutofit fontScale="62500" lnSpcReduction="20000"/>
          </a:bodyPr>
          <a:lstStyle/>
          <a:p>
            <a:pPr fontAlgn="auto">
              <a:lnSpc>
                <a:spcPts val="2800"/>
              </a:lnSpc>
              <a:spcAft>
                <a:spcPts val="0"/>
              </a:spcAft>
              <a:defRPr/>
            </a:pPr>
            <a:r>
              <a:rPr lang="zh-CN" altLang="zh-CN">
                <a:latin typeface="幼圆" panose="02010509060101010101" pitchFamily="49" charset="-122"/>
                <a:ea typeface="幼圆" panose="02010509060101010101" pitchFamily="49" charset="-122"/>
              </a:rPr>
              <a:t>美国斯坦福大学知识系统实验室（</a:t>
            </a:r>
            <a:r>
              <a:rPr lang="en-US" altLang="zh-CN">
                <a:latin typeface="幼圆" panose="02010509060101010101" pitchFamily="49" charset="-122"/>
                <a:ea typeface="幼圆" panose="02010509060101010101" pitchFamily="49" charset="-122"/>
              </a:rPr>
              <a:t>KSL</a:t>
            </a:r>
            <a:r>
              <a:rPr lang="zh-CN" altLang="zh-CN">
                <a:latin typeface="幼圆" panose="02010509060101010101" pitchFamily="49" charset="-122"/>
                <a:ea typeface="幼圆" panose="02010509060101010101" pitchFamily="49" charset="-122"/>
              </a:rPr>
              <a:t>）的格鲁伯</a:t>
            </a:r>
            <a:r>
              <a:rPr lang="en-US" altLang="zh-CN">
                <a:latin typeface="幼圆" panose="02010509060101010101" pitchFamily="49" charset="-122"/>
                <a:ea typeface="幼圆" panose="02010509060101010101" pitchFamily="49" charset="-122"/>
              </a:rPr>
              <a:t>(Gruber T R) </a:t>
            </a:r>
            <a:r>
              <a:rPr lang="zh-CN" altLang="zh-CN">
                <a:latin typeface="幼圆" panose="02010509060101010101" pitchFamily="49" charset="-122"/>
                <a:ea typeface="幼圆" panose="02010509060101010101" pitchFamily="49" charset="-122"/>
              </a:rPr>
              <a:t>在</a:t>
            </a: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年指出：“本体是概念化的一个显式的规范说明或表示。”这是第一个在信息科学领域广泛接受的本体的正式定义。博斯特</a:t>
            </a:r>
            <a:r>
              <a:rPr lang="en-US" altLang="zh-CN">
                <a:latin typeface="幼圆" panose="02010509060101010101" pitchFamily="49" charset="-122"/>
                <a:ea typeface="幼圆" panose="02010509060101010101" pitchFamily="49" charset="-122"/>
              </a:rPr>
              <a:t>(Borst W)</a:t>
            </a:r>
            <a:r>
              <a:rPr lang="zh-CN" altLang="zh-CN">
                <a:latin typeface="幼圆" panose="02010509060101010101" pitchFamily="49" charset="-122"/>
                <a:ea typeface="幼圆" panose="02010509060101010101" pitchFamily="49" charset="-122"/>
              </a:rPr>
              <a:t>对格鲁伯的本体定义稍微作了一点修改，认为本体可定义为“被共享的概念化的一个形式的规格说明”。</a:t>
            </a:r>
            <a:endParaRPr lang="zh-CN" altLang="en-US" b="1">
              <a:latin typeface="幼圆" panose="02010509060101010101" pitchFamily="49" charset="-122"/>
              <a:ea typeface="幼圆" panose="02010509060101010101" pitchFamily="49" charset="-122"/>
            </a:endParaRPr>
          </a:p>
          <a:p>
            <a:pPr fontAlgn="auto">
              <a:lnSpc>
                <a:spcPts val="3200"/>
              </a:lnSpc>
              <a:spcAft>
                <a:spcPts val="0"/>
              </a:spcAft>
              <a:defRPr/>
            </a:pPr>
            <a:r>
              <a:rPr lang="zh-CN" altLang="zh-CN">
                <a:latin typeface="幼圆" panose="02010509060101010101" pitchFamily="49" charset="-122"/>
                <a:ea typeface="幼圆" panose="02010509060101010101" pitchFamily="49" charset="-122"/>
              </a:rPr>
              <a:t>根据本体在主题上的不同层次，将本体分为顶层本体（</a:t>
            </a:r>
            <a:r>
              <a:rPr lang="en-US" altLang="zh-CN">
                <a:latin typeface="幼圆" panose="02010509060101010101" pitchFamily="49" charset="-122"/>
                <a:ea typeface="幼圆" panose="02010509060101010101" pitchFamily="49" charset="-122"/>
              </a:rPr>
              <a:t>Top-level ontology</a:t>
            </a:r>
            <a:r>
              <a:rPr lang="zh-CN" altLang="zh-CN">
                <a:latin typeface="幼圆" panose="02010509060101010101" pitchFamily="49" charset="-122"/>
                <a:ea typeface="幼圆" panose="02010509060101010101" pitchFamily="49" charset="-122"/>
              </a:rPr>
              <a:t>）、领域本体（</a:t>
            </a:r>
            <a:r>
              <a:rPr lang="en-US" altLang="zh-CN">
                <a:latin typeface="幼圆" panose="02010509060101010101" pitchFamily="49" charset="-122"/>
                <a:ea typeface="幼圆" panose="02010509060101010101" pitchFamily="49" charset="-122"/>
              </a:rPr>
              <a:t>Domain ontology</a:t>
            </a:r>
            <a:r>
              <a:rPr lang="zh-CN" altLang="zh-CN">
                <a:latin typeface="幼圆" panose="02010509060101010101" pitchFamily="49" charset="-122"/>
                <a:ea typeface="幼圆" panose="02010509060101010101" pitchFamily="49" charset="-122"/>
              </a:rPr>
              <a:t>）、任务本体（</a:t>
            </a:r>
            <a:r>
              <a:rPr lang="en-US" altLang="zh-CN">
                <a:latin typeface="幼圆" panose="02010509060101010101" pitchFamily="49" charset="-122"/>
                <a:ea typeface="幼圆" panose="02010509060101010101" pitchFamily="49" charset="-122"/>
              </a:rPr>
              <a:t>Task ontology</a:t>
            </a:r>
            <a:r>
              <a:rPr lang="zh-CN" altLang="zh-CN">
                <a:latin typeface="幼圆" panose="02010509060101010101" pitchFamily="49" charset="-122"/>
                <a:ea typeface="幼圆" panose="02010509060101010101" pitchFamily="49" charset="-122"/>
              </a:rPr>
              <a:t>）和应用本体（</a:t>
            </a:r>
            <a:r>
              <a:rPr lang="en-US" altLang="zh-CN">
                <a:latin typeface="幼圆" panose="02010509060101010101" pitchFamily="49" charset="-122"/>
                <a:ea typeface="幼圆" panose="02010509060101010101" pitchFamily="49" charset="-122"/>
              </a:rPr>
              <a:t>Application </a:t>
            </a:r>
            <a:r>
              <a:rPr lang="en-US" altLang="zh-CN"/>
              <a:t>ontology</a:t>
            </a:r>
            <a:r>
              <a:rPr lang="zh-CN" altLang="zh-CN"/>
              <a:t>）</a:t>
            </a:r>
            <a:r>
              <a:rPr lang="zh-CN" altLang="en-US"/>
              <a:t>。</a:t>
            </a:r>
            <a:endParaRPr lang="en-US" altLang="zh-CN" b="1"/>
          </a:p>
        </p:txBody>
      </p:sp>
      <p:sp>
        <p:nvSpPr>
          <p:cNvPr id="1321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274DF85-D03C-493A-BE4B-635C1223E62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21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21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FD950C1-7828-4D15-A25A-84EBBF0CDAE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321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4025" y="4437063"/>
            <a:ext cx="3606800" cy="172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619125"/>
            <a:ext cx="7772400" cy="76581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366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solidFill>
                  <a:srgbClr val="FF0000"/>
                </a:solidFill>
                <a:latin typeface="华文细黑" panose="02010600040101010101" pitchFamily="2" charset="-122"/>
                <a:ea typeface="华文细黑" panose="02010600040101010101" pitchFamily="2" charset="-122"/>
              </a:rPr>
              <a:t>小结</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331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14F67A-FF35-4F81-9059-CEFAB0D1971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31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3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676231-9F47-4CB9-A0C4-1EE0ACC1660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xfrm>
            <a:off x="1187450" y="188913"/>
            <a:ext cx="6878638" cy="866775"/>
          </a:xfrm>
        </p:spPr>
        <p:txBody>
          <a:bodyPr/>
          <a:lstStyle/>
          <a:p>
            <a:pPr fontAlgn="auto">
              <a:spcAft>
                <a:spcPts val="0"/>
              </a:spcAft>
              <a:defRPr/>
            </a:pPr>
            <a:r>
              <a:rPr lang="en-US" altLang="zh-CN" b="1" dirty="0">
                <a:latin typeface="华文新魏" panose="02010800040101010101" pitchFamily="2" charset="-122"/>
                <a:ea typeface="华文新魏" panose="02010800040101010101" pitchFamily="2" charset="-122"/>
              </a:rPr>
              <a:t> </a:t>
            </a:r>
            <a:r>
              <a:rPr lang="zh-CN" altLang="en-US" b="1" dirty="0">
                <a:solidFill>
                  <a:schemeClr val="accent6"/>
                </a:solidFill>
                <a:latin typeface="黑体" panose="02010609060101010101" pitchFamily="49" charset="-122"/>
                <a:ea typeface="黑体" panose="02010609060101010101" pitchFamily="49" charset="-122"/>
              </a:rPr>
              <a:t>小结</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5716" name="Rectangle 3"/>
          <p:cNvSpPr>
            <a:spLocks noGrp="1" noChangeArrowheads="1"/>
          </p:cNvSpPr>
          <p:nvPr>
            <p:ph sz="half" idx="1"/>
          </p:nvPr>
        </p:nvSpPr>
        <p:spPr>
          <a:xfrm>
            <a:off x="539750" y="1268413"/>
            <a:ext cx="8064500" cy="4800600"/>
          </a:xfrm>
        </p:spPr>
        <p:txBody>
          <a:bodyPr/>
          <a:lstStyle/>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知识是有关信息关联在一起形成的信息结构，具有相对正确性、不确定性、可表示性和可利用性等特点。对知识的表示可以分为符号表示法和连接机制表示法。</a:t>
            </a:r>
            <a:endParaRPr lang="zh-CN" altLang="zh-CN"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本章讨论的知识表示法都是面向符号的知识表示方法。在这些表示方法中，谓词逻辑、产生式系统和状态空间表示法属于非结构化的知识表示范畴，语义网络、框架、面向对象和脚本技术属于结构化的知识表示范畴。这些表示方法各自有各自的长处，分别适用于不同的情况。</a:t>
            </a:r>
            <a:endParaRPr lang="zh-CN" altLang="zh-CN" sz="2400">
              <a:latin typeface="幼圆" panose="02010509060101010101" pitchFamily="49" charset="-122"/>
              <a:ea typeface="幼圆" panose="02010509060101010101" pitchFamily="49" charset="-122"/>
            </a:endParaRPr>
          </a:p>
          <a:p>
            <a:pPr fontAlgn="auto">
              <a:spcAft>
                <a:spcPts val="0"/>
              </a:spcAft>
              <a:defRPr/>
            </a:pPr>
            <a:endParaRPr lang="zh-CN" altLang="en-US" sz="2400" b="1">
              <a:latin typeface="华文新魏" panose="02010800040101010101" pitchFamily="2" charset="-122"/>
              <a:ea typeface="华文新魏" panose="02010800040101010101" pitchFamily="2" charset="-122"/>
            </a:endParaRPr>
          </a:p>
          <a:p>
            <a:pPr fontAlgn="auto">
              <a:spcAft>
                <a:spcPts val="0"/>
              </a:spcAft>
              <a:defRPr/>
            </a:pPr>
            <a:endParaRPr lang="en-US" altLang="zh-CN" sz="2400" b="1">
              <a:latin typeface="华文新魏" panose="02010800040101010101" pitchFamily="2" charset="-122"/>
              <a:ea typeface="华文新魏" panose="02010800040101010101" pitchFamily="2" charset="-122"/>
            </a:endParaRPr>
          </a:p>
        </p:txBody>
      </p:sp>
      <p:sp>
        <p:nvSpPr>
          <p:cNvPr id="1351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E098FD8-0967-4ECB-B955-C27ADC05CA4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51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51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69CB85D-2CAF-45D4-ACF7-01DC5492EA68}"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a:xfrm>
            <a:off x="457200" y="381000"/>
            <a:ext cx="7512050" cy="863600"/>
          </a:xfrm>
        </p:spPr>
        <p:txBody>
          <a:bodyPr lIns="92075" tIns="46038" rIns="92075" bIns="46038"/>
          <a:lstStyle/>
          <a:p>
            <a:pPr fontAlgn="auto">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endParaRPr lang="en-US" altLang="zh-CN" sz="4300" b="1">
              <a:solidFill>
                <a:srgbClr val="0916BD"/>
              </a:solidFill>
              <a:latin typeface="Times New Roman" panose="02020603050405020304" pitchFamily="18" charset="0"/>
            </a:endParaRPr>
          </a:p>
        </p:txBody>
      </p:sp>
      <p:sp>
        <p:nvSpPr>
          <p:cNvPr id="13619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909E003-02A2-48B2-98BA-B61D9CD72A9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619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6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5E192FB-5775-4E5C-B367-93D0AF685717}" type="slidenum">
              <a:rPr lang="zh-CN" altLang="en-US" sz="1400" smtClean="0">
                <a:latin typeface="Arial" panose="020B0604020202020204" pitchFamily="34" charset="0"/>
              </a:rPr>
            </a:fld>
            <a:endParaRPr lang="en-US" altLang="zh-CN" sz="1400">
              <a:latin typeface="Arial" panose="020B0604020202020204" pitchFamily="34" charset="0"/>
            </a:endParaRPr>
          </a:p>
        </p:txBody>
      </p:sp>
      <p:pic>
        <p:nvPicPr>
          <p:cNvPr id="136198" name="Picture 6" descr="left-brain-right-bra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548640"/>
            <a:ext cx="7772400" cy="820420"/>
          </a:xfrm>
        </p:spPr>
        <p:txBody>
          <a:bodyPr/>
          <a:lstStyle/>
          <a:p>
            <a:pPr fontAlgn="auto">
              <a:spcAft>
                <a:spcPts val="0"/>
              </a:spcAft>
              <a:defRPr/>
            </a:pPr>
            <a:r>
              <a:rPr lang="zh-CN" altLang="en-US" dirty="0">
                <a:solidFill>
                  <a:schemeClr val="tx2"/>
                </a:solidFill>
                <a:latin typeface="黑体" panose="02010609060101010101" pitchFamily="49" charset="-122"/>
                <a:ea typeface="黑体" panose="02010609060101010101" pitchFamily="49" charset="-122"/>
              </a:rPr>
              <a:t>知识表示的要求</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0483" name="Rectangle 3"/>
          <p:cNvSpPr>
            <a:spLocks noGrp="1" noChangeArrowheads="1"/>
          </p:cNvSpPr>
          <p:nvPr>
            <p:ph idx="1"/>
          </p:nvPr>
        </p:nvSpPr>
        <p:spPr>
          <a:xfrm>
            <a:off x="611505" y="1637030"/>
            <a:ext cx="7986395" cy="4246245"/>
          </a:xfrm>
        </p:spPr>
        <p:txBody>
          <a:bodyPr>
            <a:normAutofit lnSpcReduction="20000"/>
          </a:bodyPr>
          <a:lstStyle/>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表示能力:</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正确、有效地将知识表示出来</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可理解性:</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所表示的知识易读、易懂</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可维护性:</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便于更新、维护,保证一致性和完整性</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便于搜索：</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支持对知识库的高效搜索</a:t>
            </a:r>
            <a:endParaRPr lang="zh-CN" altLang="en-US" sz="194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sym typeface="+mn-ea"/>
              </a:rPr>
              <a:t>便于推理:</a:t>
            </a:r>
            <a:endParaRPr lang="zh-CN" altLang="en-US" sz="2800" b="1">
              <a:latin typeface="幼圆" panose="02010509060101010101" pitchFamily="49" charset="-122"/>
              <a:ea typeface="幼圆" panose="02010509060101010101" pitchFamily="49" charset="-122"/>
              <a:sym typeface="+mn-ea"/>
            </a:endParaRPr>
          </a:p>
          <a:p>
            <a:pPr lvl="1"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sym typeface="+mn-ea"/>
              </a:rPr>
              <a:t>能够从已有知识中推出需要的答案和结论</a:t>
            </a:r>
            <a:endParaRPr lang="zh-CN" altLang="en-US" sz="2160">
              <a:latin typeface="幼圆" panose="02010509060101010101" pitchFamily="49" charset="-122"/>
              <a:ea typeface="幼圆" panose="02010509060101010101" pitchFamily="49" charset="-122"/>
            </a:endParaRPr>
          </a:p>
        </p:txBody>
      </p:sp>
      <p:sp>
        <p:nvSpPr>
          <p:cNvPr id="399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7585266-DDAB-4293-BF7B-483E981979C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994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B9D1E3-9E37-44FD-BF0E-034A087835D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9942"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619125"/>
            <a:ext cx="7772400" cy="777240"/>
          </a:xfrm>
        </p:spPr>
        <p:txBody>
          <a:bodyPr/>
          <a:p>
            <a:r>
              <a:rPr lang="zh-CN" altLang="en-US" b="1" dirty="0">
                <a:solidFill>
                  <a:schemeClr val="tx2"/>
                </a:solidFill>
                <a:latin typeface="黑体" panose="02010609060101010101" pitchFamily="49" charset="-122"/>
                <a:ea typeface="黑体" panose="02010609060101010101" pitchFamily="49" charset="-122"/>
              </a:rPr>
              <a:t>常用知识表示方法</a:t>
            </a:r>
            <a:endParaRPr lang="zh-CN" altLang="en-US"/>
          </a:p>
        </p:txBody>
      </p:sp>
      <p:sp>
        <p:nvSpPr>
          <p:cNvPr id="3" name="内容占位符 2"/>
          <p:cNvSpPr>
            <a:spLocks noGrp="1"/>
          </p:cNvSpPr>
          <p:nvPr>
            <p:ph sz="quarter" idx="13"/>
          </p:nvPr>
        </p:nvSpPr>
        <p:spPr>
          <a:xfrm>
            <a:off x="1187450" y="1844675"/>
            <a:ext cx="6922770" cy="3811905"/>
          </a:xfrm>
        </p:spPr>
        <p:txBody>
          <a:bodyPr/>
          <a:p>
            <a:pPr>
              <a:buFont typeface="Wingdings" panose="05000000000000000000" charset="0"/>
              <a:buChar char="p"/>
            </a:pPr>
            <a:r>
              <a:rPr lang="zh-CN" altLang="en-US" sz="2800"/>
              <a:t>谓词逻辑</a:t>
            </a:r>
            <a:endParaRPr lang="zh-CN" altLang="en-US" sz="2800"/>
          </a:p>
          <a:p>
            <a:pPr>
              <a:buFont typeface="Wingdings" panose="05000000000000000000" charset="0"/>
              <a:buChar char="p"/>
            </a:pPr>
            <a:r>
              <a:rPr lang="zh-CN" altLang="en-US" sz="2800"/>
              <a:t>产生式系统</a:t>
            </a:r>
            <a:endParaRPr lang="zh-CN" altLang="en-US" sz="2800"/>
          </a:p>
          <a:p>
            <a:pPr>
              <a:buFont typeface="Wingdings" panose="05000000000000000000" charset="0"/>
              <a:buChar char="p"/>
            </a:pPr>
            <a:r>
              <a:rPr lang="zh-CN" altLang="en-US" sz="2800"/>
              <a:t>语义网络</a:t>
            </a:r>
            <a:endParaRPr lang="zh-CN" altLang="en-US" sz="2800"/>
          </a:p>
          <a:p>
            <a:pPr>
              <a:buFont typeface="Wingdings" panose="05000000000000000000" charset="0"/>
              <a:buChar char="p"/>
            </a:pPr>
            <a:r>
              <a:rPr lang="zh-CN" altLang="en-US" sz="2800"/>
              <a:t>框架表示</a:t>
            </a:r>
            <a:endParaRPr lang="zh-CN" altLang="en-US" sz="2800"/>
          </a:p>
          <a:p>
            <a:pPr>
              <a:buFont typeface="Wingdings" panose="05000000000000000000" charset="0"/>
              <a:buChar char="p"/>
            </a:pPr>
            <a:r>
              <a:rPr lang="zh-CN" altLang="en-US" sz="2800"/>
              <a:t>状态空间</a:t>
            </a:r>
            <a:endParaRPr lang="zh-CN" altLang="en-US" sz="2800"/>
          </a:p>
          <a:p>
            <a:pPr>
              <a:buFont typeface="Wingdings" panose="05000000000000000000" charset="0"/>
              <a:buChar char="p"/>
            </a:pPr>
            <a:r>
              <a:rPr lang="zh-CN" altLang="en-US" sz="2800"/>
              <a:t>本体</a:t>
            </a:r>
            <a:endParaRPr lang="zh-CN" altLang="en-US" sz="2800"/>
          </a:p>
        </p:txBody>
      </p:sp>
      <p:sp>
        <p:nvSpPr>
          <p:cNvPr id="4" name="日期占位符 3"/>
          <p:cNvSpPr>
            <a:spLocks noGrp="1"/>
          </p:cNvSpPr>
          <p:nvPr>
            <p:ph type="dt" sz="half" idx="14"/>
          </p:nvPr>
        </p:nvSpPr>
        <p:spPr>
          <a:xfrm>
            <a:off x="5723890" y="6151245"/>
            <a:ext cx="2057400" cy="365125"/>
          </a:xfrm>
        </p:spPr>
        <p:txBody>
          <a:bodyPr/>
          <a:p>
            <a:pPr>
              <a:defRPr/>
            </a:pPr>
            <a:fld id="{E6D765DC-61C3-4F3B-9EEB-3063C154934A}" type="datetime1">
              <a:rPr lang="zh-CN" altLang="en-US"/>
            </a:fld>
            <a:endParaRPr lang="en-US" altLang="zh-CN"/>
          </a:p>
        </p:txBody>
      </p:sp>
      <p:sp>
        <p:nvSpPr>
          <p:cNvPr id="5" name="页脚占位符 4"/>
          <p:cNvSpPr>
            <a:spLocks noGrp="1"/>
          </p:cNvSpPr>
          <p:nvPr>
            <p:ph type="ftr" sz="quarter" idx="15"/>
          </p:nvPr>
        </p:nvSpPr>
        <p:spPr>
          <a:xfrm>
            <a:off x="611505" y="6165215"/>
            <a:ext cx="5003800" cy="365125"/>
          </a:xfrm>
        </p:spPr>
        <p:txBody>
          <a:bodyPr/>
          <a:p>
            <a:pPr>
              <a:defRPr/>
            </a:pPr>
            <a:r>
              <a:rPr lang="zh-CN" altLang="en-US"/>
              <a:t>史忠植 人工智能导论：知识表示 </a:t>
            </a:r>
            <a:endParaRPr lang="en-US" altLang="zh-CN"/>
          </a:p>
        </p:txBody>
      </p:sp>
      <p:sp>
        <p:nvSpPr>
          <p:cNvPr id="6" name="灯片编号占位符 5"/>
          <p:cNvSpPr>
            <a:spLocks noGrp="1"/>
          </p:cNvSpPr>
          <p:nvPr>
            <p:ph type="sldNum" sz="quarter" idx="16"/>
          </p:nvPr>
        </p:nvSpPr>
        <p:spPr>
          <a:xfrm>
            <a:off x="7889558" y="6165215"/>
            <a:ext cx="573087" cy="365125"/>
          </a:xfrm>
        </p:spPr>
        <p:txBody>
          <a:bodyPr/>
          <a:p>
            <a:pPr>
              <a:defRPr/>
            </a:pPr>
            <a:fld id="{6531130F-1622-45ED-A2D0-2C318E6BBC78}" type="slidenum">
              <a:rPr lang="zh-CN" altLang="en-US"/>
            </a:fld>
            <a:endParaRPr lang="en-US" altLang="zh-CN"/>
          </a:p>
        </p:txBody>
      </p:sp>
    </p:spTree>
  </p:cSld>
  <p:clrMapOvr>
    <a:masterClrMapping/>
  </p:clrMapOvr>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0</TotalTime>
  <Words>13025</Words>
  <Application>WPS 演示</Application>
  <PresentationFormat>全屏显示(4:3)</PresentationFormat>
  <Paragraphs>1448</Paragraphs>
  <Slides>75</Slides>
  <Notes>36</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75</vt:i4>
      </vt:variant>
    </vt:vector>
  </HeadingPairs>
  <TitlesOfParts>
    <vt:vector size="95" baseType="lpstr">
      <vt:lpstr>Arial</vt:lpstr>
      <vt:lpstr>宋体</vt:lpstr>
      <vt:lpstr>Wingdings</vt:lpstr>
      <vt:lpstr>Tw Cen MT</vt:lpstr>
      <vt:lpstr>Times New Roman</vt:lpstr>
      <vt:lpstr>华文新魏</vt:lpstr>
      <vt:lpstr>隶书</vt:lpstr>
      <vt:lpstr>黑体</vt:lpstr>
      <vt:lpstr>华文细黑</vt:lpstr>
      <vt:lpstr>幼圆</vt:lpstr>
      <vt:lpstr>微软雅黑</vt:lpstr>
      <vt:lpstr>Arial Unicode MS</vt:lpstr>
      <vt:lpstr>Symbol</vt:lpstr>
      <vt:lpstr>楷体_GB2312</vt:lpstr>
      <vt:lpstr>新宋体</vt:lpstr>
      <vt:lpstr>Yu Gothic UI Light</vt:lpstr>
      <vt:lpstr>PMingLiU</vt:lpstr>
      <vt:lpstr>Wingdings</vt:lpstr>
      <vt:lpstr>1_计算所PPT模板－3</vt:lpstr>
      <vt:lpstr>水滴</vt:lpstr>
      <vt:lpstr>人工智能导论 Introduction to Artificial Intelligence</vt:lpstr>
      <vt:lpstr>内容提要</vt:lpstr>
      <vt:lpstr>什么是知识</vt:lpstr>
      <vt:lpstr>什么是知识</vt:lpstr>
      <vt:lpstr>知识的特性</vt:lpstr>
      <vt:lpstr>知识表示</vt:lpstr>
      <vt:lpstr>知识类型</vt:lpstr>
      <vt:lpstr>知识表示方法的要求</vt:lpstr>
      <vt:lpstr>PowerPoint 演示文稿</vt:lpstr>
      <vt:lpstr>内容提要</vt:lpstr>
      <vt:lpstr>谓词逻辑法</vt:lpstr>
      <vt:lpstr>推理</vt:lpstr>
      <vt:lpstr>谓词演算</vt:lpstr>
      <vt:lpstr>谓词演算</vt:lpstr>
      <vt:lpstr>谓词演算</vt:lpstr>
      <vt:lpstr>谓词演算</vt:lpstr>
      <vt:lpstr>谓词演算</vt:lpstr>
      <vt:lpstr>谓词演算</vt:lpstr>
      <vt:lpstr>三段论</vt:lpstr>
      <vt:lpstr>PowerPoint 演示文稿</vt:lpstr>
      <vt:lpstr>谓词逻辑的推理</vt:lpstr>
      <vt:lpstr>谓词逻辑的推理</vt:lpstr>
      <vt:lpstr>谓词逻辑的推理</vt:lpstr>
      <vt:lpstr>内容提要</vt:lpstr>
      <vt:lpstr>产生式系统</vt:lpstr>
      <vt:lpstr>产生式系统的基本结构</vt:lpstr>
      <vt:lpstr>产生式系统的基本结构</vt:lpstr>
      <vt:lpstr>产生式系统的基本结构</vt:lpstr>
      <vt:lpstr>产生式系统的基本结构</vt:lpstr>
      <vt:lpstr>产生式系统的基本结构</vt:lpstr>
      <vt:lpstr>例1</vt:lpstr>
      <vt:lpstr>例1</vt:lpstr>
      <vt:lpstr>例1</vt:lpstr>
      <vt:lpstr>例2</vt:lpstr>
      <vt:lpstr>例2</vt:lpstr>
      <vt:lpstr>例2</vt:lpstr>
      <vt:lpstr>产生式系统的推理</vt:lpstr>
      <vt:lpstr>正向推理推理过程</vt:lpstr>
      <vt:lpstr>反向推理推理过程</vt:lpstr>
      <vt:lpstr>产生式系统的特点</vt:lpstr>
      <vt:lpstr>内容提要</vt:lpstr>
      <vt:lpstr>语义网络</vt:lpstr>
      <vt:lpstr>常用的语义联系</vt:lpstr>
      <vt:lpstr>语义网络的特点</vt:lpstr>
      <vt:lpstr>二元语义网络的表示</vt:lpstr>
      <vt:lpstr>Simmons与Slocum的扩展</vt:lpstr>
      <vt:lpstr>选择语义基元</vt:lpstr>
      <vt:lpstr>椅子的语义网络</vt:lpstr>
      <vt:lpstr>语义网络的推理过程</vt:lpstr>
      <vt:lpstr>语义网络的继承推理</vt:lpstr>
      <vt:lpstr>语义网络的继承推理</vt:lpstr>
      <vt:lpstr>语义网络的匹配推理</vt:lpstr>
      <vt:lpstr>内容提要</vt:lpstr>
      <vt:lpstr>框架表示</vt:lpstr>
      <vt:lpstr>框架的构成</vt:lpstr>
      <vt:lpstr>宾馆房间的框架描述</vt:lpstr>
      <vt:lpstr>框架的推理</vt:lpstr>
      <vt:lpstr>框架推理的选择方法</vt:lpstr>
      <vt:lpstr>内容提要</vt:lpstr>
      <vt:lpstr>状态空间表示</vt:lpstr>
      <vt:lpstr>问题状态描述</vt:lpstr>
      <vt:lpstr>PowerPoint 演示文稿</vt:lpstr>
      <vt:lpstr>例:三数码难题</vt:lpstr>
      <vt:lpstr>状态空间图</vt:lpstr>
      <vt:lpstr>内容提要</vt:lpstr>
      <vt:lpstr>面向对象的知识表示</vt:lpstr>
      <vt:lpstr>内容提要</vt:lpstr>
      <vt:lpstr>剧本（Script）表示</vt:lpstr>
      <vt:lpstr>剧本实例-餐厅</vt:lpstr>
      <vt:lpstr>剧本推理</vt:lpstr>
      <vt:lpstr>内容提要</vt:lpstr>
      <vt:lpstr>本体</vt:lpstr>
      <vt:lpstr>内容提要</vt:lpstr>
      <vt:lpstr> 小结</vt:lpstr>
      <vt:lpstr>       Thank You</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cp:lastModifiedBy>
  <cp:revision>141</cp:revision>
  <dcterms:created xsi:type="dcterms:W3CDTF">2003-02-28T02:12:00Z</dcterms:created>
  <dcterms:modified xsi:type="dcterms:W3CDTF">2021-11-03T10:00:40Z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FBA8735244C04B27959C0B9939522A84</vt:lpwstr>
  </property>
  <property fmtid="{D5CDD505-2E9C-101B-9397-08002B2CF9AE}" pid="3" name="KSOProductBuildVer">
    <vt:lpwstr>2052-11.1.0.10938</vt:lpwstr>
  </property>
</Properties>
</file>