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6" r:id="rId2"/>
    <p:sldId id="4290" r:id="rId3"/>
    <p:sldId id="758" r:id="rId4"/>
    <p:sldId id="4289" r:id="rId5"/>
    <p:sldId id="4291" r:id="rId6"/>
    <p:sldId id="4292" r:id="rId7"/>
    <p:sldId id="698" r:id="rId8"/>
    <p:sldId id="4293" r:id="rId9"/>
    <p:sldId id="754" r:id="rId10"/>
    <p:sldId id="659" r:id="rId11"/>
    <p:sldId id="69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FDAB"/>
    <a:srgbClr val="DBFDAA"/>
    <a:srgbClr val="4F80BD"/>
    <a:srgbClr val="E3FDBE"/>
    <a:srgbClr val="FFAAA9"/>
    <a:srgbClr val="FFE1E1"/>
    <a:srgbClr val="ECE5F7"/>
    <a:srgbClr val="E1D6F2"/>
    <a:srgbClr val="DCFDAD"/>
    <a:srgbClr val="D4C5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1"/>
    <p:restoredTop sz="96272" autoAdjust="0"/>
  </p:normalViewPr>
  <p:slideViewPr>
    <p:cSldViewPr snapToGrid="0">
      <p:cViewPr varScale="1">
        <p:scale>
          <a:sx n="119" d="100"/>
          <a:sy n="119" d="100"/>
        </p:scale>
        <p:origin x="1944" y="101"/>
      </p:cViewPr>
      <p:guideLst>
        <p:guide orient="horz" pos="2084"/>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37CF0-5B85-4F82-8895-487FD940EFF8}"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61C67-365B-455B-8333-B2F385616053}" type="slidenum">
              <a:rPr lang="zh-CN" altLang="en-US" smtClean="0"/>
              <a:t>‹#›</a:t>
            </a:fld>
            <a:endParaRPr lang="zh-CN" altLang="en-US"/>
          </a:p>
        </p:txBody>
      </p:sp>
    </p:spTree>
    <p:extLst>
      <p:ext uri="{BB962C8B-B14F-4D97-AF65-F5344CB8AC3E}">
        <p14:creationId xmlns:p14="http://schemas.microsoft.com/office/powerpoint/2010/main" val="382650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1143000" y="685800"/>
            <a:ext cx="4572000" cy="3429000"/>
          </a:xfrm>
        </p:spPr>
      </p:sp>
      <p:sp>
        <p:nvSpPr>
          <p:cNvPr id="118787" name="Notes Placeholder 2"/>
          <p:cNvSpPr>
            <a:spLocks noGrp="1"/>
          </p:cNvSpPr>
          <p:nvPr>
            <p:ph type="body" idx="1"/>
          </p:nvPr>
        </p:nvSpPr>
        <p:spPr bwMode="auto">
          <a:xfrm>
            <a:off x="685801"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18788" name="Slide Number Placeholder 3"/>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Verdana" panose="020B0604030504040204" pitchFamily="34" charset="0"/>
                <a:ea typeface="宋体" panose="02010600030101010101" pitchFamily="2" charset="-122"/>
              </a:defRPr>
            </a:lvl9pPr>
          </a:lstStyle>
          <a:p>
            <a:fld id="{7F41F2F9-585D-48FB-A43B-9B4A6039C5FD}" type="slidenum">
              <a:rPr lang="en-US" altLang="zh-CN" smtClean="0"/>
              <a:t>3</a:t>
            </a:fld>
            <a:endParaRPr lang="en-US" altLang="zh-CN"/>
          </a:p>
        </p:txBody>
      </p:sp>
    </p:spTree>
    <p:extLst>
      <p:ext uri="{BB962C8B-B14F-4D97-AF65-F5344CB8AC3E}">
        <p14:creationId xmlns:p14="http://schemas.microsoft.com/office/powerpoint/2010/main" val="28821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672398-B163-40BF-B9DB-BE79F5748C4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5254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pPr>
                <a:defRPr/>
              </a:pPr>
              <a:t>9</a:t>
            </a:fld>
            <a:endParaRPr lang="en-US" altLang="zh-CN"/>
          </a:p>
        </p:txBody>
      </p:sp>
    </p:spTree>
    <p:extLst>
      <p:ext uri="{BB962C8B-B14F-4D97-AF65-F5344CB8AC3E}">
        <p14:creationId xmlns:p14="http://schemas.microsoft.com/office/powerpoint/2010/main" val="44106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06B84B70-B244-41BD-A3FF-96714A2112BA}" type="slidenum">
              <a:rPr lang="zh-CN" altLang="en-GB" smtClean="0"/>
              <a:t>11</a:t>
            </a:fld>
            <a:endParaRPr lang="en-GB" altLang="zh-CN"/>
          </a:p>
        </p:txBody>
      </p:sp>
      <p:sp>
        <p:nvSpPr>
          <p:cNvPr id="5837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ln>
        </p:spPr>
      </p:sp>
      <p:sp>
        <p:nvSpPr>
          <p:cNvPr id="58372" name="Rectangle 3"/>
          <p:cNvSpPr>
            <a:spLocks noGrp="1" noChangeArrowheads="1"/>
          </p:cNvSpPr>
          <p:nvPr>
            <p:ph type="body" idx="1"/>
          </p:nvPr>
        </p:nvSpPr>
        <p:spPr bwMode="auto">
          <a:noFill/>
        </p:spPr>
        <p:txBody>
          <a:bodyPr wrap="square" numCol="1" anchor="t" anchorCtr="0" compatLnSpc="1"/>
          <a:lstStyle/>
          <a:p>
            <a:pPr eaLnBrk="1" hangingPunct="1"/>
            <a:endParaRPr lang="zh-CN" altLang="en-US" dirty="0"/>
          </a:p>
        </p:txBody>
      </p:sp>
    </p:spTree>
    <p:extLst>
      <p:ext uri="{BB962C8B-B14F-4D97-AF65-F5344CB8AC3E}">
        <p14:creationId xmlns:p14="http://schemas.microsoft.com/office/powerpoint/2010/main" val="2978437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2578" y="1057014"/>
            <a:ext cx="7772400" cy="1535184"/>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159778" y="402987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5AFABB-F632-4F91-92AF-0E2D2EA81731}" type="datetime1">
              <a:rPr lang="zh-CN" altLang="en-US" smtClean="0"/>
              <a:t>2021/11/3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F906368-F392-4465-AD91-AE646936C52B}" type="datetime1">
              <a:rPr lang="zh-CN" altLang="en-US" smtClean="0"/>
              <a:t>2021/11/3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3AE443-EA00-4061-899C-73E3EB4E23B9}" type="datetime1">
              <a:rPr lang="zh-CN" altLang="en-US" smtClean="0"/>
              <a:t>2021/11/3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98437"/>
            <a:ext cx="8640960" cy="566267"/>
          </a:xfrm>
          <a:prstGeom prst="rect">
            <a:avLst/>
          </a:prstGeom>
        </p:spPr>
        <p:txBody>
          <a:bodyPr/>
          <a:lstStyle>
            <a:lvl1pPr algn="l">
              <a:defRPr sz="3200" b="1">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Rectangle 4"/>
          <p:cNvSpPr>
            <a:spLocks noGrp="1" noChangeArrowheads="1"/>
          </p:cNvSpPr>
          <p:nvPr>
            <p:ph type="dt" sz="half" idx="10"/>
          </p:nvPr>
        </p:nvSpPr>
        <p:spPr>
          <a:xfrm>
            <a:off x="457200" y="6245225"/>
            <a:ext cx="2133600" cy="476251"/>
          </a:xfrm>
          <a:prstGeom prst="rect">
            <a:avLst/>
          </a:prstGeom>
        </p:spPr>
        <p:txBody>
          <a:bodyPr/>
          <a:lstStyle>
            <a:lvl1pPr>
              <a:defRPr>
                <a:latin typeface="Arial" panose="020B0604020202020204" pitchFamily="34" charset="0"/>
                <a:ea typeface="宋体" panose="02010600030101010101" pitchFamily="2" charset="-122"/>
              </a:defRPr>
            </a:lvl1pPr>
          </a:lstStyle>
          <a:p>
            <a:pPr eaLnBrk="0" hangingPunct="0">
              <a:buFont typeface="Arial" panose="020B0604020202020204" pitchFamily="34" charset="0"/>
              <a:buNone/>
              <a:defRPr/>
            </a:pPr>
            <a:endParaRPr lang="en-US" altLang="zh-CN" sz="2800">
              <a:solidFill>
                <a:srgbClr val="000000"/>
              </a:solidFill>
            </a:endParaRPr>
          </a:p>
        </p:txBody>
      </p:sp>
      <p:sp>
        <p:nvSpPr>
          <p:cNvPr id="4" name="灯片编号占位符 3"/>
          <p:cNvSpPr>
            <a:spLocks noGrp="1"/>
          </p:cNvSpPr>
          <p:nvPr userDrawn="1">
            <p:ph type="sldNum" sz="quarter" idx="11"/>
          </p:nvPr>
        </p:nvSpPr>
        <p:spPr>
          <a:xfrm>
            <a:off x="8604250" y="404814"/>
            <a:ext cx="539750" cy="412751"/>
          </a:xfrm>
          <a:prstGeom prst="rect">
            <a:avLst/>
          </a:prstGeom>
          <a:ln>
            <a:miter lim="800000"/>
          </a:ln>
        </p:spPr>
        <p:txBody>
          <a:bodyPr/>
          <a:lstStyle>
            <a:lvl1pPr algn="r">
              <a:defRPr sz="1400">
                <a:solidFill>
                  <a:srgbClr val="000000"/>
                </a:solidFill>
                <a:latin typeface="+mn-lt"/>
                <a:ea typeface="宋体" panose="02010600030101010101" pitchFamily="2" charset="-122"/>
              </a:defRPr>
            </a:lvl1pPr>
          </a:lstStyle>
          <a:p>
            <a:pPr>
              <a:defRPr/>
            </a:pPr>
            <a:fld id="{C3934957-00BC-4EF7-9686-5EB32B13AF42}" type="slidenum">
              <a:rPr lang="zh-CN" altLang="en-US"/>
              <a:t>‹#›</a:t>
            </a:fld>
            <a:endParaRPr lang="en-US" altLang="zh-CN" dirty="0"/>
          </a:p>
        </p:txBody>
      </p:sp>
    </p:spTree>
    <p:extLst>
      <p:ext uri="{BB962C8B-B14F-4D97-AF65-F5344CB8AC3E}">
        <p14:creationId xmlns:p14="http://schemas.microsoft.com/office/powerpoint/2010/main" val="1813519490"/>
      </p:ext>
    </p:extLst>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E03C160-1CF6-4197-853C-5DD8144FA9BE}" type="datetime1">
              <a:rPr lang="zh-CN" altLang="en-US" smtClean="0"/>
              <a:t>2021/11/3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9389" y="1057014"/>
            <a:ext cx="7772400" cy="1533600"/>
          </a:xfrm>
        </p:spPr>
        <p:txBody>
          <a:bodyPr anchor="b"/>
          <a:lstStyle>
            <a:lvl1pPr>
              <a:defRPr sz="4800"/>
            </a:lvl1pPr>
          </a:lstStyle>
          <a:p>
            <a:r>
              <a:rPr lang="zh-CN" altLang="en-US"/>
              <a:t>单击此处编辑母版标题样式</a:t>
            </a:r>
            <a:endParaRPr lang="en-US" dirty="0"/>
          </a:p>
        </p:txBody>
      </p:sp>
      <p:sp>
        <p:nvSpPr>
          <p:cNvPr id="3" name="Text Placeholder 2"/>
          <p:cNvSpPr>
            <a:spLocks noGrp="1"/>
          </p:cNvSpPr>
          <p:nvPr>
            <p:ph type="body" idx="1"/>
          </p:nvPr>
        </p:nvSpPr>
        <p:spPr>
          <a:xfrm>
            <a:off x="1164978" y="4027400"/>
            <a:ext cx="6858000" cy="1656000"/>
          </a:xfrm>
        </p:spPr>
        <p:txBody>
          <a:bodyPr/>
          <a:lstStyle>
            <a:lvl1pPr marL="0" indent="0" algn="ctr">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2E54B1-0884-4633-8327-893DAA1E511F}" type="datetime1">
              <a:rPr lang="zh-CN" altLang="en-US" smtClean="0"/>
              <a:t>2021/11/3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A1650BB-E4E8-4483-82DA-D58DEBC4998C}" type="datetime1">
              <a:rPr lang="zh-CN" altLang="en-US" smtClean="0"/>
              <a:t>2021/11/3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6604BCF-E610-4FCE-ADC3-9F4D58E19C5C}" type="datetime1">
              <a:rPr lang="zh-CN" altLang="en-US" smtClean="0"/>
              <a:t>2021/11/3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CBA7D6D-E156-4C2B-9FF2-B27706CE389A}" type="datetime1">
              <a:rPr lang="zh-CN" altLang="en-US" smtClean="0"/>
              <a:t>2021/11/3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0FCEF-073A-4FC7-8BAD-A662F97179A2}" type="datetime1">
              <a:rPr lang="zh-CN" altLang="en-US" smtClean="0"/>
              <a:t>2021/11/3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5B6709-067F-4154-9C9A-D56718F28438}" type="datetime1">
              <a:rPr lang="zh-CN" altLang="en-US" smtClean="0"/>
              <a:t>2021/11/3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8D4C65-E77B-45F2-BD81-CFF9643C0CCF}" type="datetime1">
              <a:rPr lang="zh-CN" altLang="en-US" smtClean="0"/>
              <a:t>2021/11/3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D84F5B-1672-4D3F-9FEC-5DF89A7B79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399"/>
            <a:ext cx="9144000" cy="817721"/>
          </a:xfrm>
          <a:prstGeom prst="rect">
            <a:avLst/>
          </a:prstGeom>
        </p:spPr>
        <p:txBody>
          <a:bodyPr vert="horz" lIns="91440" tIns="14400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34223" y="906011"/>
            <a:ext cx="8883941" cy="5637402"/>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525" y="6660859"/>
            <a:ext cx="2057400" cy="197140"/>
          </a:xfrm>
          <a:prstGeom prst="rect">
            <a:avLst/>
          </a:prstGeom>
        </p:spPr>
        <p:txBody>
          <a:bodyPr vert="horz" lIns="91440" tIns="36000" rIns="91440" bIns="45720" rtlCol="0" anchor="ctr"/>
          <a:lstStyle>
            <a:lvl1pPr algn="l">
              <a:defRPr sz="1200" b="1">
                <a:solidFill>
                  <a:srgbClr val="002060"/>
                </a:solidFill>
              </a:defRPr>
            </a:lvl1pPr>
          </a:lstStyle>
          <a:p>
            <a:fld id="{7181A378-AD84-4E06-B1B5-6D5F5ACB78AE}" type="datetime1">
              <a:rPr lang="zh-CN" altLang="en-US" smtClean="0"/>
              <a:t>2021/11/3</a:t>
            </a:fld>
            <a:endParaRPr lang="zh-CN" altLang="en-US"/>
          </a:p>
        </p:txBody>
      </p:sp>
      <p:sp>
        <p:nvSpPr>
          <p:cNvPr id="5" name="Footer Placeholder 4"/>
          <p:cNvSpPr>
            <a:spLocks noGrp="1"/>
          </p:cNvSpPr>
          <p:nvPr>
            <p:ph type="ftr" sz="quarter" idx="3"/>
          </p:nvPr>
        </p:nvSpPr>
        <p:spPr>
          <a:xfrm>
            <a:off x="2273417" y="6660859"/>
            <a:ext cx="4597165" cy="197140"/>
          </a:xfrm>
          <a:prstGeom prst="rect">
            <a:avLst/>
          </a:prstGeom>
        </p:spPr>
        <p:txBody>
          <a:bodyPr vert="horz" lIns="91440" tIns="36000" rIns="91440" bIns="45720" rtlCol="0" anchor="ctr"/>
          <a:lstStyle>
            <a:lvl1pPr algn="ctr">
              <a:defRPr sz="1200" b="0">
                <a:solidFill>
                  <a:srgbClr val="002060"/>
                </a:solidFill>
              </a:defRPr>
            </a:lvl1pPr>
          </a:lstStyle>
          <a:p>
            <a:endParaRPr lang="zh-CN" altLang="en-US"/>
          </a:p>
        </p:txBody>
      </p:sp>
      <p:sp>
        <p:nvSpPr>
          <p:cNvPr id="6" name="Slide Number Placeholder 5"/>
          <p:cNvSpPr>
            <a:spLocks noGrp="1"/>
          </p:cNvSpPr>
          <p:nvPr>
            <p:ph type="sldNum" sz="quarter" idx="4"/>
          </p:nvPr>
        </p:nvSpPr>
        <p:spPr>
          <a:xfrm>
            <a:off x="7086600" y="6660859"/>
            <a:ext cx="2057400" cy="197140"/>
          </a:xfrm>
          <a:prstGeom prst="rect">
            <a:avLst/>
          </a:prstGeom>
        </p:spPr>
        <p:txBody>
          <a:bodyPr vert="horz" lIns="91440" tIns="36000" rIns="91440" bIns="45720" rtlCol="0" anchor="ctr"/>
          <a:lstStyle>
            <a:lvl1pPr algn="r">
              <a:defRPr sz="1200" b="1">
                <a:solidFill>
                  <a:srgbClr val="002060"/>
                </a:solidFill>
              </a:defRPr>
            </a:lvl1pPr>
          </a:lstStyle>
          <a:p>
            <a:fld id="{5AD84F5B-1672-4D3F-9FEC-5DF89A7B79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hf hdr="0" ftr="0" dt="0"/>
  <p:txStyles>
    <p:titleStyle>
      <a:lvl1pPr algn="ctr" defTabSz="914400" rtl="0" eaLnBrk="1" latinLnBrk="0" hangingPunct="1">
        <a:lnSpc>
          <a:spcPct val="90000"/>
        </a:lnSpc>
        <a:spcBef>
          <a:spcPct val="0"/>
        </a:spcBef>
        <a:buNone/>
        <a:defRPr sz="3600" kern="1200">
          <a:solidFill>
            <a:srgbClr val="C00000"/>
          </a:solidFill>
          <a:latin typeface="+mj-lt"/>
          <a:ea typeface="+mj-ea"/>
          <a:cs typeface="+mj-cs"/>
        </a:defRPr>
      </a:lvl1pPr>
    </p:titleStyle>
    <p:bodyStyle>
      <a:lvl1pPr marL="360680" indent="-360680" algn="l" defTabSz="914400" rtl="0" eaLnBrk="1" latinLnBrk="0" hangingPunct="1">
        <a:lnSpc>
          <a:spcPct val="130000"/>
        </a:lnSpc>
        <a:spcBef>
          <a:spcPts val="1000"/>
        </a:spcBef>
        <a:buSzPct val="85000"/>
        <a:buFont typeface="Wingdings" panose="05000000000000000000" pitchFamily="2" charset="2"/>
        <a:buChar char="n"/>
        <a:defRPr sz="2400" kern="1200">
          <a:solidFill>
            <a:srgbClr val="002060"/>
          </a:solidFill>
          <a:latin typeface="+mn-lt"/>
          <a:ea typeface="+mn-ea"/>
          <a:cs typeface="+mn-cs"/>
        </a:defRPr>
      </a:lvl1pPr>
      <a:lvl2pPr marL="720725" indent="-360680" algn="l" defTabSz="914400" rtl="0" eaLnBrk="1" latinLnBrk="0" hangingPunct="1">
        <a:lnSpc>
          <a:spcPct val="130000"/>
        </a:lnSpc>
        <a:spcBef>
          <a:spcPts val="500"/>
        </a:spcBef>
        <a:buSzPct val="85000"/>
        <a:buFont typeface="Wingdings" panose="05000000000000000000" pitchFamily="2" charset="2"/>
        <a:buChar char="u"/>
        <a:defRPr sz="2000" kern="1200">
          <a:solidFill>
            <a:srgbClr val="002060"/>
          </a:solidFill>
          <a:latin typeface="+mn-lt"/>
          <a:ea typeface="+mn-ea"/>
          <a:cs typeface="+mn-cs"/>
        </a:defRPr>
      </a:lvl2pPr>
      <a:lvl3pPr marL="990600" indent="-269875" algn="l" defTabSz="914400" rtl="0" eaLnBrk="1" latinLnBrk="0" hangingPunct="1">
        <a:lnSpc>
          <a:spcPct val="130000"/>
        </a:lnSpc>
        <a:spcBef>
          <a:spcPts val="500"/>
        </a:spcBef>
        <a:buSzPct val="85000"/>
        <a:buFont typeface="Wingdings" panose="05000000000000000000" pitchFamily="2" charset="2"/>
        <a:buChar char="l"/>
        <a:defRPr sz="1800" kern="1200">
          <a:solidFill>
            <a:srgbClr val="002060"/>
          </a:solidFill>
          <a:latin typeface="+mn-lt"/>
          <a:ea typeface="+mn-ea"/>
          <a:cs typeface="+mn-cs"/>
        </a:defRPr>
      </a:lvl3pPr>
      <a:lvl4pPr marL="1259205" indent="-268605" algn="l" defTabSz="914400" rtl="0" eaLnBrk="1" latinLnBrk="0" hangingPunct="1">
        <a:lnSpc>
          <a:spcPct val="130000"/>
        </a:lnSpc>
        <a:spcBef>
          <a:spcPts val="500"/>
        </a:spcBef>
        <a:buSzPct val="85000"/>
        <a:buFont typeface="Wingdings" panose="05000000000000000000" pitchFamily="2" charset="2"/>
        <a:buChar char="p"/>
        <a:defRPr sz="1600" kern="1200">
          <a:solidFill>
            <a:srgbClr val="002060"/>
          </a:solidFill>
          <a:latin typeface="+mn-lt"/>
          <a:ea typeface="+mn-ea"/>
          <a:cs typeface="+mn-cs"/>
        </a:defRPr>
      </a:lvl4pPr>
      <a:lvl5pPr marL="1527175" indent="-268605" algn="l" defTabSz="914400" rtl="0" eaLnBrk="1" latinLnBrk="0" hangingPunct="1">
        <a:lnSpc>
          <a:spcPct val="130000"/>
        </a:lnSpc>
        <a:spcBef>
          <a:spcPts val="500"/>
        </a:spcBef>
        <a:buSzPct val="85000"/>
        <a:buFont typeface="Wingdings" panose="05000000000000000000" pitchFamily="2" charset="2"/>
        <a:buChar char="Ø"/>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575" y="923032"/>
            <a:ext cx="7192850" cy="1292662"/>
          </a:xfrm>
          <a:prstGeom prst="rect">
            <a:avLst/>
          </a:prstGeom>
        </p:spPr>
        <p:txBody>
          <a:bodyPr wrap="square">
            <a:spAutoFit/>
          </a:bodyPr>
          <a:lstStyle/>
          <a:p>
            <a:r>
              <a:rPr lang="zh-CN" altLang="en-US" sz="6000" kern="100" dirty="0">
                <a:latin typeface="+mj-ea"/>
                <a:ea typeface="+mj-ea"/>
                <a:cs typeface="Times New Roman" panose="02020603050405020304" pitchFamily="18" charset="0"/>
              </a:rPr>
              <a:t>人工智能基础</a:t>
            </a:r>
            <a:endParaRPr lang="en-US" altLang="zh-CN" sz="6000" kern="100" dirty="0">
              <a:latin typeface="+mj-ea"/>
              <a:ea typeface="+mj-ea"/>
              <a:cs typeface="Times New Roman" panose="02020603050405020304" pitchFamily="18" charset="0"/>
            </a:endParaRPr>
          </a:p>
          <a:p>
            <a:r>
              <a:rPr lang="en-US" altLang="zh-CN" sz="1800" kern="100" dirty="0">
                <a:effectLst/>
                <a:latin typeface="Yu Gothic UI Light" panose="020B0300000000000000" pitchFamily="34" charset="-128"/>
                <a:ea typeface="Yu Gothic UI Light" panose="020B0300000000000000" pitchFamily="34" charset="-128"/>
                <a:cs typeface="Times New Roman" panose="02020603050405020304" pitchFamily="18" charset="0"/>
              </a:rPr>
              <a:t>Fundamentals of Artificial Intelligence</a:t>
            </a:r>
            <a:endParaRPr lang="zh-CN" altLang="en-US" sz="2000" dirty="0">
              <a:latin typeface="Yu Gothic UI Light" panose="020B0300000000000000" pitchFamily="34" charset="-128"/>
              <a:ea typeface="Yu Gothic UI Light" panose="020B0300000000000000" pitchFamily="34" charset="-128"/>
            </a:endParaRPr>
          </a:p>
        </p:txBody>
      </p:sp>
      <p:pic>
        <p:nvPicPr>
          <p:cNvPr id="3" name="图片 2">
            <a:extLst>
              <a:ext uri="{FF2B5EF4-FFF2-40B4-BE49-F238E27FC236}">
                <a16:creationId xmlns:a16="http://schemas.microsoft.com/office/drawing/2014/main" id="{CD77A1DB-9E83-422D-97FC-B0ACBF7868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943" y="2215694"/>
            <a:ext cx="7450234" cy="4190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5948980-B463-4968-90AA-39FF306CFEBE}"/>
              </a:ext>
            </a:extLst>
          </p:cNvPr>
          <p:cNvSpPr/>
          <p:nvPr/>
        </p:nvSpPr>
        <p:spPr>
          <a:xfrm>
            <a:off x="1131770" y="3192293"/>
            <a:ext cx="7403738" cy="8366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 name="矩形 5">
            <a:extLst>
              <a:ext uri="{FF2B5EF4-FFF2-40B4-BE49-F238E27FC236}">
                <a16:creationId xmlns:a16="http://schemas.microsoft.com/office/drawing/2014/main" id="{5EB36DC3-DE92-424A-97B4-4854B03CEC84}"/>
              </a:ext>
            </a:extLst>
          </p:cNvPr>
          <p:cNvSpPr/>
          <p:nvPr/>
        </p:nvSpPr>
        <p:spPr>
          <a:xfrm>
            <a:off x="1131770" y="1966984"/>
            <a:ext cx="7403737" cy="8223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 name="组合 12">
            <a:extLst>
              <a:ext uri="{FF2B5EF4-FFF2-40B4-BE49-F238E27FC236}">
                <a16:creationId xmlns:a16="http://schemas.microsoft.com/office/drawing/2014/main" id="{3FCA3CEB-5634-4DCE-875A-B856480C9D27}"/>
              </a:ext>
            </a:extLst>
          </p:cNvPr>
          <p:cNvGrpSpPr/>
          <p:nvPr/>
        </p:nvGrpSpPr>
        <p:grpSpPr>
          <a:xfrm>
            <a:off x="1271342" y="4588896"/>
            <a:ext cx="4547852" cy="1522003"/>
            <a:chOff x="236390" y="3989763"/>
            <a:chExt cx="6063802" cy="2029335"/>
          </a:xfrm>
          <a:solidFill>
            <a:schemeClr val="accent6"/>
          </a:solidFill>
        </p:grpSpPr>
        <p:sp>
          <p:nvSpPr>
            <p:cNvPr id="8" name="圆角矩形 30">
              <a:extLst>
                <a:ext uri="{FF2B5EF4-FFF2-40B4-BE49-F238E27FC236}">
                  <a16:creationId xmlns:a16="http://schemas.microsoft.com/office/drawing/2014/main" id="{F0FD4B6C-4E74-4330-BC48-90DF7DBEB798}"/>
                </a:ext>
              </a:extLst>
            </p:cNvPr>
            <p:cNvSpPr/>
            <p:nvPr/>
          </p:nvSpPr>
          <p:spPr bwMode="auto">
            <a:xfrm>
              <a:off x="236390" y="5238627"/>
              <a:ext cx="3102089" cy="780471"/>
            </a:xfrm>
            <a:prstGeom prst="roundRect">
              <a:avLst/>
            </a:prstGeom>
            <a:solidFill>
              <a:schemeClr val="accent6">
                <a:lumMod val="60000"/>
                <a:lumOff val="40000"/>
              </a:schemeClr>
            </a:solidFill>
            <a:ln w="19050" cmpd="dbl">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600" b="1" dirty="0">
                  <a:solidFill>
                    <a:schemeClr val="tx1"/>
                  </a:solidFill>
                  <a:latin typeface="黑体" panose="02010609060101010101" pitchFamily="49" charset="-122"/>
                  <a:ea typeface="黑体" panose="02010609060101010101" pitchFamily="49" charset="-122"/>
                  <a:cs typeface="Times New Roman" pitchFamily="18" charset="0"/>
                </a:rPr>
                <a:t>人工智能基础</a:t>
              </a:r>
              <a:endParaRPr lang="en-US" altLang="zh-CN" sz="1600" b="1" dirty="0">
                <a:solidFill>
                  <a:schemeClr val="tx1"/>
                </a:solidFill>
                <a:latin typeface="黑体" panose="02010609060101010101" pitchFamily="49" charset="-122"/>
                <a:ea typeface="黑体" panose="02010609060101010101" pitchFamily="49" charset="-122"/>
                <a:cs typeface="Times New Roman" pitchFamily="18" charset="0"/>
              </a:endParaRPr>
            </a:p>
            <a:p>
              <a:pPr algn="ctr">
                <a:defRPr/>
              </a:pP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数学方法、物理模型</a:t>
              </a:r>
              <a:r>
                <a:rPr lang="en-US" altLang="zh-CN" sz="1600" b="1" dirty="0">
                  <a:solidFill>
                    <a:schemeClr val="tx1"/>
                  </a:solidFill>
                  <a:latin typeface="微软雅黑" panose="020B0503020204020204" pitchFamily="34" charset="-122"/>
                  <a:ea typeface="微软雅黑" panose="020B0503020204020204" pitchFamily="34" charset="-122"/>
                </a:rPr>
                <a:t>)</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9" name="上箭头 4">
              <a:extLst>
                <a:ext uri="{FF2B5EF4-FFF2-40B4-BE49-F238E27FC236}">
                  <a16:creationId xmlns:a16="http://schemas.microsoft.com/office/drawing/2014/main" id="{4256AF53-2F46-414F-A824-4A1F3CB42390}"/>
                </a:ext>
              </a:extLst>
            </p:cNvPr>
            <p:cNvSpPr/>
            <p:nvPr/>
          </p:nvSpPr>
          <p:spPr>
            <a:xfrm>
              <a:off x="1456630" y="4782898"/>
              <a:ext cx="360040" cy="432048"/>
            </a:xfrm>
            <a:prstGeom prst="upArrow">
              <a:avLst/>
            </a:prstGeom>
            <a:solidFill>
              <a:srgbClr val="595959"/>
            </a:solidFill>
            <a:ln w="1905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 name="圆角矩形 6">
              <a:extLst>
                <a:ext uri="{FF2B5EF4-FFF2-40B4-BE49-F238E27FC236}">
                  <a16:creationId xmlns:a16="http://schemas.microsoft.com/office/drawing/2014/main" id="{BA33F2D5-4128-44A2-BAC3-A24173FE7A41}"/>
                </a:ext>
              </a:extLst>
            </p:cNvPr>
            <p:cNvSpPr/>
            <p:nvPr/>
          </p:nvSpPr>
          <p:spPr bwMode="auto">
            <a:xfrm>
              <a:off x="236390" y="4011398"/>
              <a:ext cx="2440479" cy="733425"/>
            </a:xfrm>
            <a:prstGeom prst="roundRect">
              <a:avLst/>
            </a:prstGeom>
            <a:solidFill>
              <a:srgbClr val="92D050"/>
            </a:solidFill>
            <a:ln w="19050" cmpd="dbl">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endParaRPr lang="en-US" altLang="zh-CN" sz="1200" b="1" dirty="0">
                <a:solidFill>
                  <a:srgbClr val="0070C0"/>
                </a:solidFill>
                <a:ea typeface="微软雅黑" pitchFamily="34" charset="-122"/>
                <a:cs typeface="Times New Roman" pitchFamily="18" charset="0"/>
                <a:sym typeface="+mn-ea"/>
              </a:endParaRPr>
            </a:p>
            <a:p>
              <a:pPr algn="ctr">
                <a:defRPr/>
              </a:pP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机器学习</a:t>
              </a:r>
            </a:p>
            <a:p>
              <a:pPr algn="ct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1" name="圆角矩形 7">
              <a:extLst>
                <a:ext uri="{FF2B5EF4-FFF2-40B4-BE49-F238E27FC236}">
                  <a16:creationId xmlns:a16="http://schemas.microsoft.com/office/drawing/2014/main" id="{B9376939-A04B-46D5-8265-C1AB7B8993C7}"/>
                </a:ext>
              </a:extLst>
            </p:cNvPr>
            <p:cNvSpPr/>
            <p:nvPr/>
          </p:nvSpPr>
          <p:spPr bwMode="auto">
            <a:xfrm>
              <a:off x="3403322" y="3989763"/>
              <a:ext cx="2896870" cy="733425"/>
            </a:xfrm>
            <a:prstGeom prst="roundRect">
              <a:avLst/>
            </a:prstGeom>
            <a:noFill/>
            <a:ln w="19050" cmpd="dbl">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defRPr/>
              </a:pPr>
              <a:endParaRPr lang="en-US" altLang="zh-CN" sz="1200" b="1" dirty="0">
                <a:solidFill>
                  <a:srgbClr val="0070C0"/>
                </a:solidFill>
                <a:ea typeface="微软雅黑" pitchFamily="34" charset="-122"/>
                <a:cs typeface="Times New Roman" pitchFamily="18" charset="0"/>
                <a:sym typeface="+mn-ea"/>
              </a:endParaRPr>
            </a:p>
            <a:p>
              <a:pPr>
                <a:defRPr/>
              </a:pP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知识表示与处理</a:t>
              </a:r>
            </a:p>
            <a:p>
              <a:pP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2" name="左右箭头 8">
              <a:extLst>
                <a:ext uri="{FF2B5EF4-FFF2-40B4-BE49-F238E27FC236}">
                  <a16:creationId xmlns:a16="http://schemas.microsoft.com/office/drawing/2014/main" id="{BC1CF543-F519-46DF-8C38-E0172F979CAF}"/>
                </a:ext>
              </a:extLst>
            </p:cNvPr>
            <p:cNvSpPr/>
            <p:nvPr/>
          </p:nvSpPr>
          <p:spPr>
            <a:xfrm>
              <a:off x="2715828" y="4261041"/>
              <a:ext cx="648072" cy="366713"/>
            </a:xfrm>
            <a:prstGeom prst="leftRightArrow">
              <a:avLst/>
            </a:prstGeom>
            <a:solidFill>
              <a:srgbClr val="595959"/>
            </a:solidFill>
            <a:ln w="1905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14" name="圆角矩形 9">
            <a:extLst>
              <a:ext uri="{FF2B5EF4-FFF2-40B4-BE49-F238E27FC236}">
                <a16:creationId xmlns:a16="http://schemas.microsoft.com/office/drawing/2014/main" id="{D4E0B75C-F3F9-453E-AD51-8E63118D49C9}"/>
              </a:ext>
            </a:extLst>
          </p:cNvPr>
          <p:cNvSpPr/>
          <p:nvPr/>
        </p:nvSpPr>
        <p:spPr bwMode="auto">
          <a:xfrm>
            <a:off x="1437332" y="3331993"/>
            <a:ext cx="1737787" cy="550086"/>
          </a:xfrm>
          <a:prstGeom prst="roundRect">
            <a:avLst/>
          </a:prstGeom>
          <a:solidFill>
            <a:srgbClr val="002060"/>
          </a:solid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defRPr/>
            </a:pPr>
            <a:endParaRPr lang="en-US" altLang="zh-CN" sz="1200" b="1" dirty="0">
              <a:solidFill>
                <a:schemeClr val="bg1"/>
              </a:solidFill>
              <a:ea typeface="微软雅黑" pitchFamily="34" charset="-122"/>
              <a:cs typeface="Times New Roman" pitchFamily="18" charset="0"/>
              <a:sym typeface="+mn-ea"/>
            </a:endParaRPr>
          </a:p>
          <a:p>
            <a:pPr>
              <a:defRPr/>
            </a:pPr>
            <a:r>
              <a:rPr lang="zh-CN" altLang="en-US" b="1" dirty="0">
                <a:solidFill>
                  <a:srgbClr val="C00000"/>
                </a:solidFill>
                <a:ea typeface="微软雅黑" pitchFamily="34" charset="-122"/>
                <a:cs typeface="Times New Roman" pitchFamily="18" charset="0"/>
                <a:sym typeface="+mn-ea"/>
              </a:rPr>
              <a:t>    </a:t>
            </a: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机器视觉</a:t>
            </a:r>
          </a:p>
          <a:p>
            <a:pP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5" name="圆角矩形 10">
            <a:extLst>
              <a:ext uri="{FF2B5EF4-FFF2-40B4-BE49-F238E27FC236}">
                <a16:creationId xmlns:a16="http://schemas.microsoft.com/office/drawing/2014/main" id="{AE9533F1-2388-416A-B8DC-17B88479AEDC}"/>
              </a:ext>
            </a:extLst>
          </p:cNvPr>
          <p:cNvSpPr/>
          <p:nvPr/>
        </p:nvSpPr>
        <p:spPr bwMode="auto">
          <a:xfrm>
            <a:off x="5691945" y="3348644"/>
            <a:ext cx="1865200" cy="550086"/>
          </a:xfrm>
          <a:prstGeom prst="roundRect">
            <a:avLst/>
          </a:prstGeom>
          <a:solidFill>
            <a:srgbClr val="00B0F0"/>
          </a:solid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defRPr/>
            </a:pPr>
            <a:endParaRPr lang="en-US" altLang="zh-CN" sz="1200" b="1" dirty="0">
              <a:solidFill>
                <a:schemeClr val="bg1"/>
              </a:solidFill>
              <a:ea typeface="微软雅黑" pitchFamily="34" charset="-122"/>
              <a:cs typeface="Times New Roman" pitchFamily="18" charset="0"/>
              <a:sym typeface="+mn-ea"/>
            </a:endParaRPr>
          </a:p>
          <a:p>
            <a:pPr>
              <a:defRPr/>
            </a:pPr>
            <a:r>
              <a:rPr lang="zh-CN" altLang="en-US" sz="2100" b="1" dirty="0">
                <a:solidFill>
                  <a:srgbClr val="C00000"/>
                </a:solidFill>
                <a:latin typeface="黑体" panose="02010609060101010101" pitchFamily="49" charset="-122"/>
                <a:ea typeface="黑体" panose="02010609060101010101" pitchFamily="49" charset="-122"/>
                <a:cs typeface="Times New Roman" pitchFamily="18" charset="0"/>
                <a:sym typeface="+mn-ea"/>
              </a:rPr>
              <a:t>自然语言处理</a:t>
            </a:r>
          </a:p>
          <a:p>
            <a:pPr>
              <a:defRPr/>
            </a:pPr>
            <a:r>
              <a:rPr lang="zh-CN" altLang="en-US" sz="1200" b="1" dirty="0">
                <a:solidFill>
                  <a:srgbClr val="C00000"/>
                </a:solidFill>
                <a:ea typeface="微软雅黑" pitchFamily="34" charset="-122"/>
                <a:cs typeface="Times New Roman" pitchFamily="18" charset="0"/>
                <a:sym typeface="+mn-ea"/>
              </a:rPr>
              <a:t>       </a:t>
            </a:r>
            <a:endParaRPr lang="zh-CN" altLang="en-US" sz="1200" b="1" dirty="0">
              <a:solidFill>
                <a:srgbClr val="0070C0"/>
              </a:solidFill>
              <a:ea typeface="微软雅黑" pitchFamily="34" charset="-122"/>
              <a:cs typeface="Times New Roman" pitchFamily="18" charset="0"/>
              <a:sym typeface="+mn-ea"/>
            </a:endParaRPr>
          </a:p>
        </p:txBody>
      </p:sp>
      <p:sp>
        <p:nvSpPr>
          <p:cNvPr id="16" name="Text Box 35">
            <a:extLst>
              <a:ext uri="{FF2B5EF4-FFF2-40B4-BE49-F238E27FC236}">
                <a16:creationId xmlns:a16="http://schemas.microsoft.com/office/drawing/2014/main" id="{C5D66BDE-AFDF-4793-8E5B-2FE50805A51E}"/>
              </a:ext>
            </a:extLst>
          </p:cNvPr>
          <p:cNvSpPr txBox="1">
            <a:spLocks noChangeArrowheads="1"/>
          </p:cNvSpPr>
          <p:nvPr/>
        </p:nvSpPr>
        <p:spPr bwMode="auto">
          <a:xfrm>
            <a:off x="3725962" y="3381080"/>
            <a:ext cx="1448887" cy="500673"/>
          </a:xfrm>
          <a:prstGeom prst="rect">
            <a:avLst/>
          </a:prstGeom>
          <a:solidFill>
            <a:srgbClr val="DBFDAA"/>
          </a:solidFill>
          <a:ln w="28575">
            <a:noFill/>
            <a:headEnd/>
            <a:tailEnd/>
          </a:ln>
          <a:effectLst>
            <a:glow>
              <a:schemeClr val="accent3"/>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0" tIns="0" rIns="0" bIns="0" anchor="ctr" anchorCtr="1"/>
          <a:lstStyle>
            <a:defPPr>
              <a:defRPr lang="zh-CN"/>
            </a:defPPr>
            <a:lvl1pPr algn="ctr">
              <a:lnSpc>
                <a:spcPct val="90000"/>
              </a:lnSpc>
              <a:spcBef>
                <a:spcPts val="0"/>
              </a:spcBef>
              <a:buClr>
                <a:schemeClr val="bg2"/>
              </a:buClr>
              <a:buSzPct val="75000"/>
              <a:buFont typeface="Wingdings" pitchFamily="2" charset="2"/>
              <a:buNone/>
              <a:defRPr sz="2400" b="1">
                <a:solidFill>
                  <a:srgbClr val="C00000"/>
                </a:solidFill>
                <a:latin typeface="Times New Roman" panose="02020603050405020304" pitchFamily="18" charset="0"/>
                <a:ea typeface="黑体" pitchFamily="49" charset="-122"/>
                <a:cs typeface="Times New Roman" panose="02020603050405020304" pitchFamily="18" charset="0"/>
              </a:defRPr>
            </a:lvl1pPr>
          </a:lstStyle>
          <a:p>
            <a:pPr>
              <a:defRPr/>
            </a:pPr>
            <a:r>
              <a:rPr lang="zh-CN" altLang="en-US" sz="2100" dirty="0"/>
              <a:t>模式识别</a:t>
            </a:r>
          </a:p>
        </p:txBody>
      </p:sp>
      <p:grpSp>
        <p:nvGrpSpPr>
          <p:cNvPr id="17" name="组合 17">
            <a:extLst>
              <a:ext uri="{FF2B5EF4-FFF2-40B4-BE49-F238E27FC236}">
                <a16:creationId xmlns:a16="http://schemas.microsoft.com/office/drawing/2014/main" id="{1FDBE07D-B66B-41AB-89B3-5D9CB06D5AD9}"/>
              </a:ext>
            </a:extLst>
          </p:cNvPr>
          <p:cNvGrpSpPr>
            <a:grpSpLocks/>
          </p:cNvGrpSpPr>
          <p:nvPr/>
        </p:nvGrpSpPr>
        <p:grpSpPr bwMode="auto">
          <a:xfrm>
            <a:off x="1219843" y="2081959"/>
            <a:ext cx="7062788" cy="636587"/>
            <a:chOff x="128069" y="1523755"/>
            <a:chExt cx="8208455" cy="846816"/>
          </a:xfrm>
        </p:grpSpPr>
        <p:sp>
          <p:nvSpPr>
            <p:cNvPr id="18" name="椭圆 17">
              <a:extLst>
                <a:ext uri="{FF2B5EF4-FFF2-40B4-BE49-F238E27FC236}">
                  <a16:creationId xmlns:a16="http://schemas.microsoft.com/office/drawing/2014/main" id="{C63F081A-06AB-4F3E-952A-8F4830A2D1E1}"/>
                </a:ext>
              </a:extLst>
            </p:cNvPr>
            <p:cNvSpPr/>
            <p:nvPr/>
          </p:nvSpPr>
          <p:spPr bwMode="auto">
            <a:xfrm>
              <a:off x="128069" y="1538537"/>
              <a:ext cx="2005528" cy="813029"/>
            </a:xfrm>
            <a:prstGeom prst="ellipse">
              <a:avLst/>
            </a:prstGeom>
            <a:noFill/>
            <a:ln w="1905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400" b="1" dirty="0">
                  <a:solidFill>
                    <a:schemeClr val="tx1"/>
                  </a:solidFill>
                  <a:latin typeface="微软雅黑" panose="020B0503020204020204" pitchFamily="34" charset="-122"/>
                  <a:ea typeface="微软雅黑" panose="020B0503020204020204" pitchFamily="34" charset="-122"/>
                </a:rPr>
                <a:t>人工智能芯片与软硬件</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063C3F3A-CC47-4716-B60E-3365A2ACA2D7}"/>
                </a:ext>
              </a:extLst>
            </p:cNvPr>
            <p:cNvSpPr/>
            <p:nvPr/>
          </p:nvSpPr>
          <p:spPr bwMode="auto">
            <a:xfrm>
              <a:off x="2906656" y="1557543"/>
              <a:ext cx="2440950" cy="813028"/>
            </a:xfrm>
            <a:prstGeom prst="ellipse">
              <a:avLst/>
            </a:prstGeom>
            <a:noFill/>
            <a:ln w="1905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400" b="1" dirty="0">
                  <a:solidFill>
                    <a:schemeClr val="tx1"/>
                  </a:solidFill>
                  <a:latin typeface="微软雅黑" panose="020B0503020204020204" pitchFamily="34" charset="-122"/>
                  <a:ea typeface="微软雅黑" panose="020B0503020204020204" pitchFamily="34" charset="-122"/>
                </a:rPr>
                <a:t>智能系统与应用</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A9237D28-B58A-4FE2-AB35-8DC90630BAA9}"/>
                </a:ext>
              </a:extLst>
            </p:cNvPr>
            <p:cNvSpPr/>
            <p:nvPr/>
          </p:nvSpPr>
          <p:spPr bwMode="auto">
            <a:xfrm>
              <a:off x="5895574" y="1523755"/>
              <a:ext cx="2440950" cy="813028"/>
            </a:xfrm>
            <a:prstGeom prst="ellipse">
              <a:avLst/>
            </a:prstGeom>
            <a:noFill/>
            <a:ln w="1905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1400" b="1" dirty="0">
                  <a:solidFill>
                    <a:schemeClr val="tx1"/>
                  </a:solidFill>
                  <a:latin typeface="微软雅黑" panose="020B0503020204020204" pitchFamily="34" charset="-122"/>
                  <a:ea typeface="微软雅黑" panose="020B0503020204020204" pitchFamily="34" charset="-122"/>
                </a:rPr>
                <a:t>新型和</a:t>
              </a:r>
              <a:r>
                <a:rPr lang="zh-CN" altLang="en-US" sz="1600" b="1" dirty="0">
                  <a:solidFill>
                    <a:schemeClr val="tx1"/>
                  </a:solidFill>
                  <a:latin typeface="微软雅黑" panose="020B0503020204020204" pitchFamily="34" charset="-122"/>
                  <a:ea typeface="微软雅黑" panose="020B0503020204020204" pitchFamily="34" charset="-122"/>
                </a:rPr>
                <a:t>交叉</a:t>
              </a:r>
              <a:r>
                <a:rPr lang="zh-CN" altLang="en-US" sz="1400" b="1" dirty="0">
                  <a:solidFill>
                    <a:schemeClr val="tx1"/>
                  </a:solidFill>
                  <a:latin typeface="微软雅黑" panose="020B0503020204020204" pitchFamily="34" charset="-122"/>
                  <a:ea typeface="微软雅黑" panose="020B0503020204020204" pitchFamily="34" charset="-122"/>
                </a:rPr>
                <a:t>的人工智能</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grpSp>
      <p:sp>
        <p:nvSpPr>
          <p:cNvPr id="21" name="圆角矩形 27">
            <a:extLst>
              <a:ext uri="{FF2B5EF4-FFF2-40B4-BE49-F238E27FC236}">
                <a16:creationId xmlns:a16="http://schemas.microsoft.com/office/drawing/2014/main" id="{82E5FA10-3C4C-4657-86A6-218C0C6194A2}"/>
              </a:ext>
            </a:extLst>
          </p:cNvPr>
          <p:cNvSpPr/>
          <p:nvPr/>
        </p:nvSpPr>
        <p:spPr bwMode="auto">
          <a:xfrm>
            <a:off x="7169209" y="4358708"/>
            <a:ext cx="1366299" cy="868019"/>
          </a:xfrm>
          <a:prstGeom prst="roundRect">
            <a:avLst/>
          </a:prstGeom>
          <a:no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600" b="1" dirty="0">
                <a:solidFill>
                  <a:srgbClr val="0033CC"/>
                </a:solidFill>
                <a:ea typeface="微软雅黑" pitchFamily="34" charset="-122"/>
                <a:cs typeface="Times New Roman" pitchFamily="18" charset="0"/>
              </a:rPr>
              <a:t>仿生智能</a:t>
            </a:r>
            <a:endParaRPr lang="en-US" altLang="zh-CN" sz="1600" b="1" dirty="0">
              <a:solidFill>
                <a:srgbClr val="0033CC"/>
              </a:solidFill>
              <a:ea typeface="微软雅黑" pitchFamily="34" charset="-122"/>
              <a:cs typeface="Times New Roman" pitchFamily="18" charset="0"/>
            </a:endParaRPr>
          </a:p>
          <a:p>
            <a:pPr algn="ctr">
              <a:defRPr/>
            </a:pPr>
            <a:r>
              <a:rPr lang="zh-CN" altLang="en-US" sz="1600" b="1" dirty="0">
                <a:solidFill>
                  <a:srgbClr val="0033CC"/>
                </a:solidFill>
                <a:ea typeface="微软雅黑" pitchFamily="34" charset="-122"/>
                <a:cs typeface="Times New Roman" pitchFamily="18" charset="0"/>
              </a:rPr>
              <a:t>类脑机制</a:t>
            </a:r>
            <a:endParaRPr lang="en-US" altLang="zh-CN" sz="1600" b="1" dirty="0">
              <a:solidFill>
                <a:srgbClr val="0033CC"/>
              </a:solidFill>
              <a:ea typeface="微软雅黑" pitchFamily="34" charset="-122"/>
              <a:cs typeface="Times New Roman" pitchFamily="18" charset="0"/>
            </a:endParaRPr>
          </a:p>
        </p:txBody>
      </p:sp>
      <p:sp>
        <p:nvSpPr>
          <p:cNvPr id="22" name="左右箭头 8">
            <a:extLst>
              <a:ext uri="{FF2B5EF4-FFF2-40B4-BE49-F238E27FC236}">
                <a16:creationId xmlns:a16="http://schemas.microsoft.com/office/drawing/2014/main" id="{13CDA123-F2AD-4550-993E-CBB2C57D375E}"/>
              </a:ext>
            </a:extLst>
          </p:cNvPr>
          <p:cNvSpPr/>
          <p:nvPr/>
        </p:nvSpPr>
        <p:spPr>
          <a:xfrm>
            <a:off x="6126805" y="5173492"/>
            <a:ext cx="717550" cy="274637"/>
          </a:xfrm>
          <a:prstGeom prst="leftRightArrow">
            <a:avLst/>
          </a:prstGeom>
          <a:solidFill>
            <a:srgbClr val="595959"/>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左右箭头 8">
            <a:extLst>
              <a:ext uri="{FF2B5EF4-FFF2-40B4-BE49-F238E27FC236}">
                <a16:creationId xmlns:a16="http://schemas.microsoft.com/office/drawing/2014/main" id="{11263D66-26CE-4CCF-9E66-8377F0DD141E}"/>
              </a:ext>
            </a:extLst>
          </p:cNvPr>
          <p:cNvSpPr/>
          <p:nvPr/>
        </p:nvSpPr>
        <p:spPr>
          <a:xfrm>
            <a:off x="5190182" y="3476454"/>
            <a:ext cx="487363" cy="274639"/>
          </a:xfrm>
          <a:prstGeom prst="leftRightArrow">
            <a:avLst/>
          </a:prstGeom>
          <a:solidFill>
            <a:srgbClr val="595959"/>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左右箭头 8">
            <a:extLst>
              <a:ext uri="{FF2B5EF4-FFF2-40B4-BE49-F238E27FC236}">
                <a16:creationId xmlns:a16="http://schemas.microsoft.com/office/drawing/2014/main" id="{2083C422-AC3B-4BFB-B333-1C85B086F337}"/>
              </a:ext>
            </a:extLst>
          </p:cNvPr>
          <p:cNvSpPr/>
          <p:nvPr/>
        </p:nvSpPr>
        <p:spPr>
          <a:xfrm>
            <a:off x="3194695" y="3508205"/>
            <a:ext cx="485775" cy="274639"/>
          </a:xfrm>
          <a:prstGeom prst="leftRightArrow">
            <a:avLst/>
          </a:prstGeom>
          <a:solidFill>
            <a:srgbClr val="595959"/>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矩形 24">
            <a:extLst>
              <a:ext uri="{FF2B5EF4-FFF2-40B4-BE49-F238E27FC236}">
                <a16:creationId xmlns:a16="http://schemas.microsoft.com/office/drawing/2014/main" id="{5CF98D73-5271-4B86-B565-BDE96500E937}"/>
              </a:ext>
            </a:extLst>
          </p:cNvPr>
          <p:cNvSpPr/>
          <p:nvPr/>
        </p:nvSpPr>
        <p:spPr>
          <a:xfrm>
            <a:off x="1131770" y="4460705"/>
            <a:ext cx="4958525" cy="17287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圆角矩形 34">
            <a:extLst>
              <a:ext uri="{FF2B5EF4-FFF2-40B4-BE49-F238E27FC236}">
                <a16:creationId xmlns:a16="http://schemas.microsoft.com/office/drawing/2014/main" id="{ABDFF02A-F8AB-4D57-AD44-2C3284F9745B}"/>
              </a:ext>
            </a:extLst>
          </p:cNvPr>
          <p:cNvSpPr/>
          <p:nvPr/>
        </p:nvSpPr>
        <p:spPr bwMode="auto">
          <a:xfrm>
            <a:off x="7230625" y="5448129"/>
            <a:ext cx="1304884" cy="868019"/>
          </a:xfrm>
          <a:prstGeom prst="roundRect">
            <a:avLst/>
          </a:prstGeom>
          <a:no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600" b="1" dirty="0">
                <a:solidFill>
                  <a:srgbClr val="0033CC"/>
                </a:solidFill>
                <a:ea typeface="微软雅黑" pitchFamily="34" charset="-122"/>
                <a:cs typeface="Times New Roman" pitchFamily="18" charset="0"/>
              </a:rPr>
              <a:t>人工智能安全</a:t>
            </a:r>
            <a:endParaRPr lang="en-US" altLang="zh-CN" sz="1600" b="1" dirty="0">
              <a:solidFill>
                <a:srgbClr val="0033CC"/>
              </a:solidFill>
              <a:ea typeface="微软雅黑" pitchFamily="34" charset="-122"/>
              <a:cs typeface="Times New Roman" pitchFamily="18" charset="0"/>
            </a:endParaRPr>
          </a:p>
        </p:txBody>
      </p:sp>
      <p:sp>
        <p:nvSpPr>
          <p:cNvPr id="28" name="上箭头 5">
            <a:extLst>
              <a:ext uri="{FF2B5EF4-FFF2-40B4-BE49-F238E27FC236}">
                <a16:creationId xmlns:a16="http://schemas.microsoft.com/office/drawing/2014/main" id="{EFF62412-5C00-4EE7-A9EE-640ED2F87971}"/>
              </a:ext>
            </a:extLst>
          </p:cNvPr>
          <p:cNvSpPr/>
          <p:nvPr/>
        </p:nvSpPr>
        <p:spPr>
          <a:xfrm>
            <a:off x="7130611" y="1664706"/>
            <a:ext cx="200025" cy="401637"/>
          </a:xfrm>
          <a:prstGeom prst="upArrow">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9" name="上箭头 5">
            <a:extLst>
              <a:ext uri="{FF2B5EF4-FFF2-40B4-BE49-F238E27FC236}">
                <a16:creationId xmlns:a16="http://schemas.microsoft.com/office/drawing/2014/main" id="{506D55E9-A785-4655-9954-AE916DEBFF19}"/>
              </a:ext>
            </a:extLst>
          </p:cNvPr>
          <p:cNvSpPr/>
          <p:nvPr/>
        </p:nvSpPr>
        <p:spPr>
          <a:xfrm>
            <a:off x="4255143" y="4044779"/>
            <a:ext cx="576262" cy="401639"/>
          </a:xfrm>
          <a:prstGeom prst="upArrow">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0" name="左大括号 2">
            <a:extLst>
              <a:ext uri="{FF2B5EF4-FFF2-40B4-BE49-F238E27FC236}">
                <a16:creationId xmlns:a16="http://schemas.microsoft.com/office/drawing/2014/main" id="{2A219952-C627-44DE-8A15-18043F764694}"/>
              </a:ext>
            </a:extLst>
          </p:cNvPr>
          <p:cNvSpPr>
            <a:spLocks/>
          </p:cNvSpPr>
          <p:nvPr/>
        </p:nvSpPr>
        <p:spPr bwMode="auto">
          <a:xfrm>
            <a:off x="6793557" y="4832180"/>
            <a:ext cx="396233" cy="970229"/>
          </a:xfrm>
          <a:prstGeom prst="leftBrace">
            <a:avLst>
              <a:gd name="adj1" fmla="val 8326"/>
              <a:gd name="adj2" fmla="val 50000"/>
            </a:avLst>
          </a:prstGeom>
          <a:noFill/>
          <a:ln w="38100" algn="ctr">
            <a:solidFill>
              <a:srgbClr val="C00000"/>
            </a:solidFill>
            <a:round/>
            <a:headEnd/>
            <a:tailEnd/>
          </a:ln>
        </p:spPr>
        <p:txBody>
          <a:bodyPr/>
          <a:lstStyle/>
          <a:p>
            <a:pPr marL="342900" indent="-342900" eaLnBrk="1" hangingPunct="1">
              <a:spcBef>
                <a:spcPct val="20000"/>
              </a:spcBef>
              <a:buFontTx/>
              <a:buChar char="•"/>
            </a:pPr>
            <a:endParaRPr lang="zh-CN" altLang="en-US"/>
          </a:p>
        </p:txBody>
      </p:sp>
      <p:sp>
        <p:nvSpPr>
          <p:cNvPr id="31" name="文本框 7">
            <a:extLst>
              <a:ext uri="{FF2B5EF4-FFF2-40B4-BE49-F238E27FC236}">
                <a16:creationId xmlns:a16="http://schemas.microsoft.com/office/drawing/2014/main" id="{B01A80AC-70B7-447F-84C3-8893E3544C48}"/>
              </a:ext>
            </a:extLst>
          </p:cNvPr>
          <p:cNvSpPr txBox="1">
            <a:spLocks noChangeArrowheads="1"/>
          </p:cNvSpPr>
          <p:nvPr/>
        </p:nvSpPr>
        <p:spPr bwMode="auto">
          <a:xfrm>
            <a:off x="287980" y="5154441"/>
            <a:ext cx="931863"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基础</a:t>
            </a:r>
          </a:p>
        </p:txBody>
      </p:sp>
      <p:sp>
        <p:nvSpPr>
          <p:cNvPr id="32" name="文本框 7">
            <a:extLst>
              <a:ext uri="{FF2B5EF4-FFF2-40B4-BE49-F238E27FC236}">
                <a16:creationId xmlns:a16="http://schemas.microsoft.com/office/drawing/2014/main" id="{1CFE68A6-AFB8-40CF-AF7F-0632B3A7B080}"/>
              </a:ext>
            </a:extLst>
          </p:cNvPr>
          <p:cNvSpPr txBox="1">
            <a:spLocks noChangeArrowheads="1"/>
          </p:cNvSpPr>
          <p:nvPr/>
        </p:nvSpPr>
        <p:spPr bwMode="auto">
          <a:xfrm>
            <a:off x="6118868" y="4632153"/>
            <a:ext cx="900112"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推动</a:t>
            </a:r>
          </a:p>
        </p:txBody>
      </p:sp>
      <p:sp>
        <p:nvSpPr>
          <p:cNvPr id="33" name="文本框 7">
            <a:extLst>
              <a:ext uri="{FF2B5EF4-FFF2-40B4-BE49-F238E27FC236}">
                <a16:creationId xmlns:a16="http://schemas.microsoft.com/office/drawing/2014/main" id="{A2BD2288-E37A-477B-8F41-635B22FACC8C}"/>
              </a:ext>
            </a:extLst>
          </p:cNvPr>
          <p:cNvSpPr txBox="1">
            <a:spLocks noChangeArrowheads="1"/>
          </p:cNvSpPr>
          <p:nvPr/>
        </p:nvSpPr>
        <p:spPr bwMode="auto">
          <a:xfrm>
            <a:off x="304648" y="3455210"/>
            <a:ext cx="898525"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方法</a:t>
            </a:r>
          </a:p>
        </p:txBody>
      </p:sp>
      <p:sp>
        <p:nvSpPr>
          <p:cNvPr id="34" name="文本框 7">
            <a:extLst>
              <a:ext uri="{FF2B5EF4-FFF2-40B4-BE49-F238E27FC236}">
                <a16:creationId xmlns:a16="http://schemas.microsoft.com/office/drawing/2014/main" id="{A00F983E-B1BC-428C-83A1-47CE230188F2}"/>
              </a:ext>
            </a:extLst>
          </p:cNvPr>
          <p:cNvSpPr txBox="1">
            <a:spLocks noChangeArrowheads="1"/>
          </p:cNvSpPr>
          <p:nvPr/>
        </p:nvSpPr>
        <p:spPr bwMode="auto">
          <a:xfrm>
            <a:off x="334318" y="2142623"/>
            <a:ext cx="898525" cy="400110"/>
          </a:xfrm>
          <a:prstGeom prst="rect">
            <a:avLst/>
          </a:prstGeom>
          <a:noFill/>
          <a:ln w="9525">
            <a:noFill/>
            <a:miter lim="800000"/>
            <a:headEnd/>
            <a:tailEnd/>
          </a:ln>
        </p:spPr>
        <p:txBody>
          <a:bodyPr>
            <a:spAutoFit/>
          </a:bodyPr>
          <a:lstStyle/>
          <a:p>
            <a:r>
              <a:rPr lang="zh-CN" altLang="en-US" sz="2000" b="1" dirty="0">
                <a:latin typeface="微软雅黑" pitchFamily="34" charset="-122"/>
                <a:ea typeface="微软雅黑" pitchFamily="34" charset="-122"/>
              </a:rPr>
              <a:t>应用</a:t>
            </a:r>
          </a:p>
        </p:txBody>
      </p:sp>
      <p:sp>
        <p:nvSpPr>
          <p:cNvPr id="35" name="左右箭头 40">
            <a:extLst>
              <a:ext uri="{FF2B5EF4-FFF2-40B4-BE49-F238E27FC236}">
                <a16:creationId xmlns:a16="http://schemas.microsoft.com/office/drawing/2014/main" id="{80530DDD-89CD-49D3-B73E-1D29E9F320C2}"/>
              </a:ext>
            </a:extLst>
          </p:cNvPr>
          <p:cNvSpPr/>
          <p:nvPr/>
        </p:nvSpPr>
        <p:spPr bwMode="auto">
          <a:xfrm>
            <a:off x="2843858" y="2204195"/>
            <a:ext cx="860425" cy="406400"/>
          </a:xfrm>
          <a:prstGeom prst="leftRightArrow">
            <a:avLst/>
          </a:prstGeom>
          <a:solidFill>
            <a:schemeClr val="bg2">
              <a:lumMod val="65000"/>
              <a:lumOff val="35000"/>
            </a:schemeClr>
          </a:solidFill>
          <a:ln w="9525" cap="flat" cmpd="sng" algn="ctr">
            <a:solidFill>
              <a:srgbClr val="C00000"/>
            </a:solidFill>
            <a:prstDash val="solid"/>
            <a:round/>
            <a:headEnd type="none" w="med" len="med"/>
            <a:tailEnd type="none" w="med" len="med"/>
          </a:ln>
          <a:effectLst>
            <a:outerShdw blurRad="76200" dist="12700" dir="2700000" sy="-23000" kx="-800400" algn="bl" rotWithShape="0">
              <a:schemeClr val="tx1">
                <a:lumMod val="75000"/>
                <a:alpha val="20000"/>
              </a:schemeClr>
            </a:outerShdw>
          </a:effectLst>
        </p:spPr>
        <p:txBody>
          <a:bodyPr/>
          <a:lstStyle/>
          <a:p>
            <a:pPr marL="342900" indent="-342900" eaLnBrk="1" hangingPunct="1">
              <a:spcBef>
                <a:spcPct val="20000"/>
              </a:spcBef>
              <a:buFont typeface="Arial" charset="0"/>
              <a:buChar char="•"/>
              <a:defRPr/>
            </a:pPr>
            <a:endParaRPr lang="zh-CN" altLang="en-US"/>
          </a:p>
        </p:txBody>
      </p:sp>
      <p:sp>
        <p:nvSpPr>
          <p:cNvPr id="36" name="左右箭头 41">
            <a:extLst>
              <a:ext uri="{FF2B5EF4-FFF2-40B4-BE49-F238E27FC236}">
                <a16:creationId xmlns:a16="http://schemas.microsoft.com/office/drawing/2014/main" id="{ABABE8F2-CA95-4F19-B951-E63352EC5514}"/>
              </a:ext>
            </a:extLst>
          </p:cNvPr>
          <p:cNvSpPr/>
          <p:nvPr/>
        </p:nvSpPr>
        <p:spPr bwMode="auto">
          <a:xfrm>
            <a:off x="5506351" y="2187646"/>
            <a:ext cx="860425" cy="406400"/>
          </a:xfrm>
          <a:prstGeom prst="leftRightArrow">
            <a:avLst/>
          </a:prstGeom>
          <a:solidFill>
            <a:schemeClr val="bg2">
              <a:lumMod val="65000"/>
              <a:lumOff val="35000"/>
            </a:schemeClr>
          </a:solidFill>
          <a:ln w="9525" cap="flat" cmpd="sng" algn="ctr">
            <a:solidFill>
              <a:srgbClr val="C00000"/>
            </a:solidFill>
            <a:prstDash val="solid"/>
            <a:round/>
            <a:headEnd type="none" w="med" len="med"/>
            <a:tailEnd type="none" w="med" len="med"/>
          </a:ln>
          <a:effectLst>
            <a:outerShdw blurRad="76200" dist="12700" dir="2700000" sy="-23000" kx="-800400" algn="bl" rotWithShape="0">
              <a:schemeClr val="tx1">
                <a:lumMod val="75000"/>
                <a:alpha val="20000"/>
              </a:schemeClr>
            </a:outerShdw>
          </a:effectLst>
        </p:spPr>
        <p:txBody>
          <a:bodyPr/>
          <a:lstStyle/>
          <a:p>
            <a:pPr marL="342900" indent="-342900" eaLnBrk="1" hangingPunct="1">
              <a:spcBef>
                <a:spcPct val="20000"/>
              </a:spcBef>
              <a:buFont typeface="Arial" charset="0"/>
              <a:buChar char="•"/>
              <a:defRPr/>
            </a:pPr>
            <a:endParaRPr lang="zh-CN" altLang="en-US"/>
          </a:p>
        </p:txBody>
      </p:sp>
      <p:sp>
        <p:nvSpPr>
          <p:cNvPr id="37" name="上箭头 4">
            <a:extLst>
              <a:ext uri="{FF2B5EF4-FFF2-40B4-BE49-F238E27FC236}">
                <a16:creationId xmlns:a16="http://schemas.microsoft.com/office/drawing/2014/main" id="{54163A58-C55E-40EC-8963-F0413B0F863F}"/>
              </a:ext>
            </a:extLst>
          </p:cNvPr>
          <p:cNvSpPr/>
          <p:nvPr/>
        </p:nvSpPr>
        <p:spPr>
          <a:xfrm>
            <a:off x="4597929" y="5125953"/>
            <a:ext cx="269875" cy="323851"/>
          </a:xfrm>
          <a:prstGeom prst="upArrow">
            <a:avLst/>
          </a:prstGeom>
          <a:solidFill>
            <a:srgbClr val="595959"/>
          </a:solidFill>
          <a:ln w="1905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9" name="上箭头 5">
            <a:extLst>
              <a:ext uri="{FF2B5EF4-FFF2-40B4-BE49-F238E27FC236}">
                <a16:creationId xmlns:a16="http://schemas.microsoft.com/office/drawing/2014/main" id="{9F929E65-7FE3-4D4C-8B1A-C45AAE712177}"/>
              </a:ext>
            </a:extLst>
          </p:cNvPr>
          <p:cNvSpPr/>
          <p:nvPr/>
        </p:nvSpPr>
        <p:spPr>
          <a:xfrm>
            <a:off x="4255143" y="2784305"/>
            <a:ext cx="576262" cy="401639"/>
          </a:xfrm>
          <a:prstGeom prst="upArrow">
            <a:avLst/>
          </a:prstGeom>
          <a:solidFill>
            <a:srgbClr val="C00000"/>
          </a:solidFill>
          <a:ln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40" name="圆角矩形 43">
            <a:extLst>
              <a:ext uri="{FF2B5EF4-FFF2-40B4-BE49-F238E27FC236}">
                <a16:creationId xmlns:a16="http://schemas.microsoft.com/office/drawing/2014/main" id="{0F495F7B-E067-4B98-8F28-AAA590F83571}"/>
              </a:ext>
            </a:extLst>
          </p:cNvPr>
          <p:cNvSpPr/>
          <p:nvPr/>
        </p:nvSpPr>
        <p:spPr bwMode="auto">
          <a:xfrm>
            <a:off x="6245342" y="1008939"/>
            <a:ext cx="2194450" cy="600631"/>
          </a:xfrm>
          <a:prstGeom prst="roundRect">
            <a:avLst/>
          </a:prstGeom>
          <a:noFill/>
          <a:ln w="19050">
            <a:solidFill>
              <a:srgbClr val="C00000"/>
            </a:solidFill>
            <a:headEnd type="none" w="med" len="med"/>
            <a:tailEnd type="none" w="med" len="med"/>
          </a:ln>
          <a:effectLst/>
          <a:scene3d>
            <a:camera prst="orthographicFront"/>
            <a:lightRig rig="threePt" dir="t"/>
          </a:scene3d>
          <a:sp3d>
            <a:bevelT w="190500" h="63500"/>
          </a:sp3d>
        </p:spPr>
        <p:style>
          <a:lnRef idx="1">
            <a:schemeClr val="accent2"/>
          </a:lnRef>
          <a:fillRef idx="2">
            <a:schemeClr val="accent2"/>
          </a:fillRef>
          <a:effectRef idx="1">
            <a:schemeClr val="accent2"/>
          </a:effectRef>
          <a:fontRef idx="minor">
            <a:schemeClr val="dk1"/>
          </a:fontRef>
        </p:style>
        <p:txBody>
          <a:bodyPr wrap="none" tIns="0" bIns="0" anchor="ctr"/>
          <a:lstStyle/>
          <a:p>
            <a:pPr algn="ctr">
              <a:defRPr/>
            </a:pPr>
            <a:r>
              <a:rPr lang="zh-CN" altLang="en-US" sz="1400" b="1" dirty="0">
                <a:solidFill>
                  <a:srgbClr val="0033CC"/>
                </a:solidFill>
                <a:ea typeface="微软雅黑" pitchFamily="34" charset="-122"/>
                <a:cs typeface="Times New Roman" pitchFamily="18" charset="0"/>
              </a:rPr>
              <a:t>生物、医学、化学、</a:t>
            </a:r>
            <a:endParaRPr lang="en-US" altLang="zh-CN" sz="1400" b="1" dirty="0">
              <a:solidFill>
                <a:srgbClr val="0033CC"/>
              </a:solidFill>
              <a:ea typeface="微软雅黑" pitchFamily="34" charset="-122"/>
              <a:cs typeface="Times New Roman" pitchFamily="18" charset="0"/>
            </a:endParaRPr>
          </a:p>
          <a:p>
            <a:pPr algn="ctr">
              <a:defRPr/>
            </a:pPr>
            <a:r>
              <a:rPr lang="zh-CN" altLang="en-US" sz="1400" b="1" dirty="0">
                <a:solidFill>
                  <a:srgbClr val="0033CC"/>
                </a:solidFill>
                <a:ea typeface="微软雅黑" pitchFamily="34" charset="-122"/>
                <a:cs typeface="Times New Roman" pitchFamily="18" charset="0"/>
              </a:rPr>
              <a:t>材料、地学</a:t>
            </a:r>
            <a:r>
              <a:rPr lang="en-US" altLang="zh-CN" sz="1400" b="1" dirty="0">
                <a:solidFill>
                  <a:srgbClr val="0033CC"/>
                </a:solidFill>
                <a:ea typeface="微软雅黑" pitchFamily="34" charset="-122"/>
                <a:cs typeface="Times New Roman" pitchFamily="18" charset="0"/>
              </a:rPr>
              <a:t>……</a:t>
            </a:r>
          </a:p>
        </p:txBody>
      </p:sp>
      <p:sp>
        <p:nvSpPr>
          <p:cNvPr id="41" name="矩形 40">
            <a:extLst>
              <a:ext uri="{FF2B5EF4-FFF2-40B4-BE49-F238E27FC236}">
                <a16:creationId xmlns:a16="http://schemas.microsoft.com/office/drawing/2014/main" id="{0CF1D87E-47FC-425B-A6CD-12767BCC52CF}"/>
              </a:ext>
            </a:extLst>
          </p:cNvPr>
          <p:cNvSpPr/>
          <p:nvPr/>
        </p:nvSpPr>
        <p:spPr>
          <a:xfrm>
            <a:off x="4052071" y="5504746"/>
            <a:ext cx="1701958" cy="584775"/>
          </a:xfrm>
          <a:prstGeom prst="rect">
            <a:avLst/>
          </a:prstGeom>
          <a:ln>
            <a:solidFill>
              <a:srgbClr val="C0504D"/>
            </a:solidFill>
          </a:ln>
        </p:spPr>
        <p:txBody>
          <a:bodyPr wrap="square">
            <a:spAutoFit/>
          </a:bodyPr>
          <a:lstStyle/>
          <a:p>
            <a:pPr algn="ctr">
              <a:defRPr/>
            </a:pPr>
            <a:r>
              <a:rPr lang="zh-CN" altLang="en-US" sz="1600" b="1" dirty="0">
                <a:latin typeface="黑体" panose="02010609060101010101" pitchFamily="49" charset="-122"/>
                <a:ea typeface="黑体" panose="02010609060101010101" pitchFamily="49" charset="-122"/>
                <a:cs typeface="Times New Roman" pitchFamily="18" charset="0"/>
              </a:rPr>
              <a:t>复杂理论</a:t>
            </a:r>
            <a:endParaRPr lang="en-US" altLang="zh-CN" sz="1600" b="1" dirty="0">
              <a:latin typeface="黑体" panose="02010609060101010101" pitchFamily="49" charset="-122"/>
              <a:ea typeface="黑体" panose="02010609060101010101" pitchFamily="49" charset="-122"/>
              <a:cs typeface="Times New Roman" pitchFamily="18" charset="0"/>
            </a:endParaRPr>
          </a:p>
          <a:p>
            <a:pPr algn="ctr">
              <a:defRPr/>
            </a:pPr>
            <a:r>
              <a:rPr lang="zh-CN" altLang="en-US" sz="1600" b="1" dirty="0">
                <a:latin typeface="黑体" panose="02010609060101010101" pitchFamily="49" charset="-122"/>
                <a:ea typeface="黑体" panose="02010609060101010101" pitchFamily="49" charset="-122"/>
                <a:cs typeface="Times New Roman" pitchFamily="18" charset="0"/>
              </a:rPr>
              <a:t>与系统</a:t>
            </a:r>
          </a:p>
        </p:txBody>
      </p:sp>
      <p:sp>
        <p:nvSpPr>
          <p:cNvPr id="43" name="标题 1"/>
          <p:cNvSpPr>
            <a:spLocks noGrp="1"/>
          </p:cNvSpPr>
          <p:nvPr>
            <p:ph type="title"/>
          </p:nvPr>
        </p:nvSpPr>
        <p:spPr>
          <a:xfrm>
            <a:off x="347135" y="105263"/>
            <a:ext cx="8466453" cy="691563"/>
          </a:xfrm>
        </p:spPr>
        <p:txBody>
          <a:bodyPr/>
          <a:lstStyle/>
          <a:p>
            <a:r>
              <a:rPr lang="zh-CN" altLang="en-US" sz="1800" b="1" dirty="0">
                <a:latin typeface="+mn-lt"/>
                <a:ea typeface="微软雅黑" panose="020B0503020204020204" pitchFamily="34" charset="-122"/>
              </a:rPr>
              <a:t>学科关系</a:t>
            </a:r>
            <a:endParaRPr lang="en-US" altLang="zh-CN" sz="1800" b="1" dirty="0">
              <a:latin typeface="+mn-lt"/>
              <a:ea typeface="微软雅黑" panose="020B0503020204020204" pitchFamily="34" charset="-122"/>
            </a:endParaRPr>
          </a:p>
        </p:txBody>
      </p:sp>
    </p:spTree>
    <p:extLst>
      <p:ext uri="{BB962C8B-B14F-4D97-AF65-F5344CB8AC3E}">
        <p14:creationId xmlns:p14="http://schemas.microsoft.com/office/powerpoint/2010/main" val="42706927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52070" y="130175"/>
            <a:ext cx="9091930" cy="657860"/>
          </a:xfrm>
        </p:spPr>
        <p:txBody>
          <a:bodyPr/>
          <a:lstStyle/>
          <a:p>
            <a:r>
              <a:rPr lang="en-US" altLang="zh-CN" sz="2400" dirty="0"/>
              <a:t>《</a:t>
            </a:r>
            <a:r>
              <a:rPr lang="zh-CN" altLang="en-US" sz="2400" dirty="0"/>
              <a:t>人工智能导论</a:t>
            </a:r>
            <a:r>
              <a:rPr lang="en-US" altLang="zh-CN" sz="2400" dirty="0"/>
              <a:t>》《</a:t>
            </a:r>
            <a:r>
              <a:rPr lang="zh-CN" altLang="en-US" sz="2400" dirty="0"/>
              <a:t>人工智能导论：模型与算法</a:t>
            </a:r>
            <a:r>
              <a:rPr lang="en-US" altLang="zh-CN" sz="2400" dirty="0"/>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Picture 2"/>
          <p:cNvPicPr>
            <a:picLocks noChangeAspect="1" noChangeArrowheads="1"/>
          </p:cNvPicPr>
          <p:nvPr/>
        </p:nvPicPr>
        <p:blipFill>
          <a:blip r:embed="rId3" cstate="print"/>
          <a:srcRect/>
          <a:stretch>
            <a:fillRect/>
          </a:stretch>
        </p:blipFill>
        <p:spPr bwMode="auto">
          <a:xfrm>
            <a:off x="4847286" y="1029265"/>
            <a:ext cx="3920666" cy="5218603"/>
          </a:xfrm>
          <a:prstGeom prst="rect">
            <a:avLst/>
          </a:prstGeom>
          <a:noFill/>
          <a:ln w="9525">
            <a:noFill/>
            <a:miter lim="800000"/>
            <a:headEnd/>
            <a:tailEnd/>
          </a:ln>
        </p:spPr>
      </p:pic>
      <p:pic>
        <p:nvPicPr>
          <p:cNvPr id="3" name="图片 2">
            <a:extLst>
              <a:ext uri="{FF2B5EF4-FFF2-40B4-BE49-F238E27FC236}">
                <a16:creationId xmlns:a16="http://schemas.microsoft.com/office/drawing/2014/main" id="{A400BEA2-F736-4008-9E93-3E96B983C65D}"/>
              </a:ext>
            </a:extLst>
          </p:cNvPr>
          <p:cNvPicPr>
            <a:picLocks noChangeAspect="1"/>
          </p:cNvPicPr>
          <p:nvPr/>
        </p:nvPicPr>
        <p:blipFill>
          <a:blip r:embed="rId4"/>
          <a:stretch>
            <a:fillRect/>
          </a:stretch>
        </p:blipFill>
        <p:spPr>
          <a:xfrm>
            <a:off x="639971" y="927564"/>
            <a:ext cx="3958064" cy="5422006"/>
          </a:xfrm>
          <a:prstGeom prst="rect">
            <a:avLst/>
          </a:prstGeom>
        </p:spPr>
      </p:pic>
    </p:spTree>
    <p:extLst>
      <p:ext uri="{BB962C8B-B14F-4D97-AF65-F5344CB8AC3E}">
        <p14:creationId xmlns:p14="http://schemas.microsoft.com/office/powerpoint/2010/main" val="17730033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1827" y="1378519"/>
            <a:ext cx="7192850" cy="1015663"/>
          </a:xfrm>
          <a:prstGeom prst="rect">
            <a:avLst/>
          </a:prstGeom>
        </p:spPr>
        <p:txBody>
          <a:bodyPr wrap="square">
            <a:spAutoFit/>
          </a:bodyPr>
          <a:lstStyle/>
          <a:p>
            <a:r>
              <a:rPr lang="zh-CN" altLang="en-US" sz="6000" kern="100" dirty="0">
                <a:latin typeface="+mj-ea"/>
                <a:ea typeface="+mj-ea"/>
                <a:cs typeface="Times New Roman" panose="02020603050405020304" pitchFamily="18" charset="0"/>
              </a:rPr>
              <a:t>教学大纲</a:t>
            </a:r>
            <a:endParaRPr lang="zh-CN" altLang="en-US" sz="2000" dirty="0">
              <a:latin typeface="Yu Gothic UI Light" panose="020B0300000000000000" pitchFamily="34" charset="-128"/>
              <a:ea typeface="Yu Gothic UI Light" panose="020B0300000000000000" pitchFamily="34" charset="-128"/>
            </a:endParaRPr>
          </a:p>
        </p:txBody>
      </p:sp>
      <p:pic>
        <p:nvPicPr>
          <p:cNvPr id="8" name="图片 7">
            <a:extLst>
              <a:ext uri="{FF2B5EF4-FFF2-40B4-BE49-F238E27FC236}">
                <a16:creationId xmlns:a16="http://schemas.microsoft.com/office/drawing/2014/main" id="{2037ED8A-BE5D-4DEA-9195-E4D7769FCD92}"/>
              </a:ext>
            </a:extLst>
          </p:cNvPr>
          <p:cNvPicPr>
            <a:picLocks noChangeAspect="1"/>
          </p:cNvPicPr>
          <p:nvPr/>
        </p:nvPicPr>
        <p:blipFill>
          <a:blip r:embed="rId2"/>
          <a:stretch>
            <a:fillRect/>
          </a:stretch>
        </p:blipFill>
        <p:spPr>
          <a:xfrm>
            <a:off x="1081827" y="2898773"/>
            <a:ext cx="6027312" cy="2580708"/>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74304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47443" y="-39193"/>
            <a:ext cx="9040812" cy="90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nchor="ct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9pPr>
          </a:lstStyle>
          <a:p>
            <a:pPr algn="ctr">
              <a:buFont typeface="Arial" panose="020B0604020202020204" pitchFamily="34" charset="0"/>
              <a:buNone/>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迈向新一代人工智能</a:t>
            </a:r>
            <a:endPar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6" y="1003075"/>
            <a:ext cx="6449045" cy="406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71997" y="5070662"/>
            <a:ext cx="7230979" cy="1286250"/>
          </a:xfrm>
          <a:prstGeom prst="rect">
            <a:avLst/>
          </a:prstGeom>
        </p:spPr>
        <p:txBody>
          <a:bodyPr wrap="square">
            <a:spAutoFit/>
          </a:bodyPr>
          <a:lstStyle/>
          <a:p>
            <a:pPr>
              <a:lnSpc>
                <a:spcPct val="150000"/>
              </a:lnSpc>
            </a:pPr>
            <a:r>
              <a:rPr lang="zh-CN" altLang="en-US" dirty="0"/>
              <a:t>人工智能是引领未来的战略性技术，必须放眼全球，把人工智能发展放在国家战略层面系统布局、主动谋划，打造竞争新优势，开拓发展新空间，有效保障国家安全</a:t>
            </a:r>
          </a:p>
        </p:txBody>
      </p:sp>
    </p:spTree>
    <p:extLst>
      <p:ext uri="{BB962C8B-B14F-4D97-AF65-F5344CB8AC3E}">
        <p14:creationId xmlns:p14="http://schemas.microsoft.com/office/powerpoint/2010/main" val="27321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991909" y="129342"/>
            <a:ext cx="6858000" cy="51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1435" tIns="25718" rIns="51435" bIns="25718" anchor="ctr"/>
          <a:lstStyle>
            <a:lvl1pPr>
              <a:defRPr sz="2800">
                <a:solidFill>
                  <a:schemeClr val="tx1"/>
                </a:solidFill>
                <a:latin typeface="Verdana" panose="020B0604030504040204" pitchFamily="34" charset="0"/>
                <a:ea typeface="宋体" panose="02010600030101010101" pitchFamily="2" charset="-122"/>
              </a:defRPr>
            </a:lvl1pPr>
            <a:lvl2pPr marL="742950" indent="-285750">
              <a:defRPr sz="2800">
                <a:solidFill>
                  <a:schemeClr val="tx1"/>
                </a:solidFill>
                <a:latin typeface="Verdana" panose="020B0604030504040204" pitchFamily="34" charset="0"/>
                <a:ea typeface="宋体" panose="02010600030101010101" pitchFamily="2" charset="-122"/>
              </a:defRPr>
            </a:lvl2pPr>
            <a:lvl3pPr marL="1143000" indent="-228600">
              <a:defRPr sz="2800">
                <a:solidFill>
                  <a:schemeClr val="tx1"/>
                </a:solidFill>
                <a:latin typeface="Verdana" panose="020B0604030504040204" pitchFamily="34" charset="0"/>
                <a:ea typeface="宋体" panose="02010600030101010101" pitchFamily="2" charset="-122"/>
              </a:defRPr>
            </a:lvl3pPr>
            <a:lvl4pPr marL="1600200" indent="-228600">
              <a:defRPr sz="2800">
                <a:solidFill>
                  <a:schemeClr val="tx1"/>
                </a:solidFill>
                <a:latin typeface="Verdana" panose="020B0604030504040204" pitchFamily="34" charset="0"/>
                <a:ea typeface="宋体" panose="02010600030101010101" pitchFamily="2" charset="-122"/>
              </a:defRPr>
            </a:lvl4pPr>
            <a:lvl5pPr marL="2057400" indent="-228600">
              <a:defRPr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Verdana" panose="020B0604030504040204" pitchFamily="34" charset="0"/>
                <a:ea typeface="宋体" panose="02010600030101010101" pitchFamily="2" charset="-122"/>
              </a:defRPr>
            </a:lvl9pPr>
          </a:lstStyle>
          <a:p>
            <a:pPr algn="ctr">
              <a:lnSpc>
                <a:spcPct val="150000"/>
              </a:lnSpc>
              <a:spcBef>
                <a:spcPct val="0"/>
              </a:spcBef>
            </a:pPr>
            <a:r>
              <a:rPr lang="zh-CN" altLang="en-US" sz="1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本科生和研究生协同的人工智能人才培养创新载体已经建立</a:t>
            </a:r>
          </a:p>
        </p:txBody>
      </p:sp>
      <p:sp>
        <p:nvSpPr>
          <p:cNvPr id="3" name="矩形 2"/>
          <p:cNvSpPr/>
          <p:nvPr/>
        </p:nvSpPr>
        <p:spPr>
          <a:xfrm>
            <a:off x="437884" y="1447452"/>
            <a:ext cx="8081492" cy="52322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在新一代人工智能推动下，教育部相继批准人工智能交叉学科和人工智能本科专业</a:t>
            </a:r>
            <a:endParaRPr lang="zh-CN" altLang="en-US" sz="1600" b="1" dirty="0">
              <a:solidFill>
                <a:srgbClr val="C00000"/>
              </a:solidFill>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2916855960"/>
              </p:ext>
            </p:extLst>
          </p:nvPr>
        </p:nvGraphicFramePr>
        <p:xfrm>
          <a:off x="437883" y="2106709"/>
          <a:ext cx="8081493" cy="3159482"/>
        </p:xfrm>
        <a:graphic>
          <a:graphicData uri="http://schemas.openxmlformats.org/drawingml/2006/table">
            <a:tbl>
              <a:tblPr firstRow="1" bandRow="1">
                <a:tableStyleId>{5C22544A-7EE6-4342-B048-85BDC9FD1C3A}</a:tableStyleId>
              </a:tblPr>
              <a:tblGrid>
                <a:gridCol w="1178417">
                  <a:extLst>
                    <a:ext uri="{9D8B030D-6E8A-4147-A177-3AD203B41FA5}">
                      <a16:colId xmlns:a16="http://schemas.microsoft.com/office/drawing/2014/main" val="20000"/>
                    </a:ext>
                  </a:extLst>
                </a:gridCol>
                <a:gridCol w="3174051">
                  <a:extLst>
                    <a:ext uri="{9D8B030D-6E8A-4147-A177-3AD203B41FA5}">
                      <a16:colId xmlns:a16="http://schemas.microsoft.com/office/drawing/2014/main" val="20001"/>
                    </a:ext>
                  </a:extLst>
                </a:gridCol>
                <a:gridCol w="3729025">
                  <a:extLst>
                    <a:ext uri="{9D8B030D-6E8A-4147-A177-3AD203B41FA5}">
                      <a16:colId xmlns:a16="http://schemas.microsoft.com/office/drawing/2014/main" val="20002"/>
                    </a:ext>
                  </a:extLst>
                </a:gridCol>
              </a:tblGrid>
              <a:tr h="600108">
                <a:tc>
                  <a:txBody>
                    <a:bodyPr/>
                    <a:lstStyle/>
                    <a:p>
                      <a:pPr algn="ctr"/>
                      <a:r>
                        <a:rPr lang="zh-CN" altLang="en-US" sz="1400" b="1" kern="1200" dirty="0">
                          <a:solidFill>
                            <a:schemeClr val="tx1"/>
                          </a:solidFill>
                          <a:latin typeface="+mn-lt"/>
                          <a:ea typeface="微软雅黑" panose="020B0503020204020204" pitchFamily="34" charset="-122"/>
                          <a:cs typeface="+mn-cs"/>
                        </a:rPr>
                        <a:t>人才培养</a:t>
                      </a:r>
                      <a:endParaRPr lang="en-US" altLang="zh-CN" sz="1400" b="1" kern="1200" dirty="0">
                        <a:solidFill>
                          <a:schemeClr val="tx1"/>
                        </a:solidFill>
                        <a:latin typeface="+mn-lt"/>
                        <a:ea typeface="微软雅黑" panose="020B0503020204020204" pitchFamily="34" charset="-122"/>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400" b="1" kern="1200" dirty="0">
                          <a:solidFill>
                            <a:schemeClr val="tx1"/>
                          </a:solidFill>
                          <a:latin typeface="+mn-lt"/>
                          <a:ea typeface="微软雅黑" panose="020B0503020204020204" pitchFamily="34" charset="-122"/>
                          <a:cs typeface="+mn-cs"/>
                        </a:rPr>
                        <a:t>批准时间</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400" b="1" kern="1200" dirty="0">
                          <a:solidFill>
                            <a:schemeClr val="tx1"/>
                          </a:solidFill>
                          <a:latin typeface="+mn-lt"/>
                          <a:ea typeface="微软雅黑" panose="020B0503020204020204" pitchFamily="34" charset="-122"/>
                          <a:cs typeface="+mn-cs"/>
                        </a:rPr>
                        <a:t>备注</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64039">
                <a:tc>
                  <a:txBody>
                    <a:bodyPr/>
                    <a:lstStyle/>
                    <a:p>
                      <a:pPr algn="ctr"/>
                      <a:r>
                        <a:rPr lang="zh-CN" altLang="en-US" sz="1400" kern="1200" dirty="0">
                          <a:solidFill>
                            <a:schemeClr val="dk1"/>
                          </a:solidFill>
                          <a:effectLst/>
                          <a:latin typeface="+mn-lt"/>
                          <a:ea typeface="微软雅黑" panose="020B0503020204020204" pitchFamily="34" charset="-122"/>
                          <a:cs typeface="+mn-cs"/>
                        </a:rPr>
                        <a:t>人工智能</a:t>
                      </a:r>
                      <a:endParaRPr lang="en-US" altLang="zh-CN" sz="1400" kern="1200" dirty="0">
                        <a:solidFill>
                          <a:schemeClr val="dk1"/>
                        </a:solidFill>
                        <a:effectLst/>
                        <a:latin typeface="+mn-lt"/>
                        <a:ea typeface="微软雅黑" panose="020B0503020204020204" pitchFamily="34" charset="-122"/>
                        <a:cs typeface="+mn-cs"/>
                      </a:endParaRPr>
                    </a:p>
                    <a:p>
                      <a:pPr algn="ctr"/>
                      <a:r>
                        <a:rPr lang="zh-CN" altLang="en-US" sz="1400" kern="1200" dirty="0">
                          <a:solidFill>
                            <a:schemeClr val="dk1"/>
                          </a:solidFill>
                          <a:effectLst/>
                          <a:latin typeface="+mn-lt"/>
                          <a:ea typeface="微软雅黑" panose="020B0503020204020204" pitchFamily="34" charset="-122"/>
                          <a:cs typeface="+mn-cs"/>
                        </a:rPr>
                        <a:t>交叉学科</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2019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年</a:t>
                      </a: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4</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sym typeface="Arial" panose="020B0604020202020204" pitchFamily="34" charset="0"/>
                        </a:rPr>
                        <a:t>月国务院学位办批准设立</a:t>
                      </a:r>
                      <a:endParaRPr lang="zh-CN" altLang="en-US" sz="1400" kern="1200" dirty="0">
                        <a:solidFill>
                          <a:schemeClr val="dk1"/>
                        </a:solidFill>
                        <a:effectLst/>
                        <a:latin typeface="+mn-lt"/>
                        <a:ea typeface="微软雅黑" panose="020B0503020204020204" pitchFamily="34" charset="-122"/>
                        <a:cs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pPr>
                      <a:r>
                        <a:rPr lang="zh-CN" altLang="en-US" sz="1400" b="1" kern="1200" dirty="0">
                          <a:solidFill>
                            <a:srgbClr val="0070C0"/>
                          </a:solidFill>
                          <a:effectLst/>
                          <a:latin typeface="+mn-lt"/>
                          <a:ea typeface="微软雅黑" panose="020B0503020204020204" pitchFamily="34" charset="-122"/>
                          <a:cs typeface="+mn-cs"/>
                        </a:rPr>
                        <a:t>浙江大学、武汉大学、华中科技大学</a:t>
                      </a:r>
                      <a:endParaRPr lang="en-US" altLang="zh-CN" sz="1400" b="1" kern="1200" dirty="0">
                        <a:solidFill>
                          <a:srgbClr val="0070C0"/>
                        </a:solidFill>
                        <a:effectLst/>
                        <a:latin typeface="+mn-lt"/>
                        <a:ea typeface="微软雅黑" panose="020B0503020204020204" pitchFamily="34" charset="-122"/>
                        <a:cs typeface="+mn-cs"/>
                      </a:endParaRPr>
                    </a:p>
                    <a:p>
                      <a:pPr algn="l">
                        <a:lnSpc>
                          <a:spcPct val="150000"/>
                        </a:lnSpc>
                      </a:pPr>
                      <a:r>
                        <a:rPr lang="zh-CN" altLang="en-US" sz="1400" b="1" kern="1200" dirty="0">
                          <a:solidFill>
                            <a:srgbClr val="0070C0"/>
                          </a:solidFill>
                          <a:effectLst/>
                          <a:latin typeface="+mn-lt"/>
                          <a:ea typeface="微软雅黑" panose="020B0503020204020204" pitchFamily="34" charset="-122"/>
                          <a:cs typeface="+mn-cs"/>
                        </a:rPr>
                        <a:t>设立了人工智能交叉学科</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9769">
                <a:tc>
                  <a:txBody>
                    <a:bodyPr/>
                    <a:lstStyle/>
                    <a:p>
                      <a:pPr algn="ctr"/>
                      <a:r>
                        <a:rPr lang="zh-CN" altLang="en-US" sz="1400" kern="1200" dirty="0">
                          <a:solidFill>
                            <a:schemeClr val="dk1"/>
                          </a:solidFill>
                          <a:effectLst/>
                          <a:latin typeface="+mn-lt"/>
                          <a:ea typeface="微软雅黑" panose="020B0503020204020204" pitchFamily="34" charset="-122"/>
                          <a:cs typeface="+mn-cs"/>
                        </a:rPr>
                        <a:t>人工智能</a:t>
                      </a:r>
                      <a:endParaRPr lang="en-US" altLang="zh-CN" sz="1400" kern="1200" dirty="0">
                        <a:solidFill>
                          <a:schemeClr val="dk1"/>
                        </a:solidFill>
                        <a:effectLst/>
                        <a:latin typeface="+mn-lt"/>
                        <a:ea typeface="微软雅黑" panose="020B0503020204020204" pitchFamily="34" charset="-122"/>
                        <a:cs typeface="+mn-cs"/>
                      </a:endParaRPr>
                    </a:p>
                    <a:p>
                      <a:pPr algn="ctr"/>
                      <a:r>
                        <a:rPr lang="zh-CN" altLang="en-US" sz="1400" kern="1200" dirty="0">
                          <a:solidFill>
                            <a:schemeClr val="dk1"/>
                          </a:solidFill>
                          <a:effectLst/>
                          <a:latin typeface="+mn-lt"/>
                          <a:ea typeface="微软雅黑" panose="020B0503020204020204" pitchFamily="34" charset="-122"/>
                          <a:cs typeface="+mn-cs"/>
                        </a:rPr>
                        <a:t>本科专业</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2019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年</a:t>
                      </a: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4</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月教育部批准设立</a:t>
                      </a:r>
                      <a:endParaRPr lang="en-US" altLang="zh-CN" sz="1400" kern="1200" dirty="0">
                        <a:solidFill>
                          <a:schemeClr val="dk1"/>
                        </a:solidFill>
                        <a:effectLst/>
                        <a:latin typeface="+mn-lt"/>
                        <a:ea typeface="微软雅黑" panose="020B0503020204020204" pitchFamily="34" charset="-122"/>
                        <a:cs typeface="微软雅黑" panose="020B0503020204020204" pitchFamily="34" charset="-122"/>
                      </a:endParaRPr>
                    </a:p>
                    <a:p>
                      <a:pPr algn="l"/>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2019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年</a:t>
                      </a:r>
                      <a:r>
                        <a:rPr lang="en-US" altLang="zh-CN" sz="1400" kern="1200" dirty="0">
                          <a:solidFill>
                            <a:schemeClr val="dk1"/>
                          </a:solidFill>
                          <a:effectLst/>
                          <a:latin typeface="+mn-lt"/>
                          <a:ea typeface="微软雅黑" panose="020B0503020204020204" pitchFamily="34" charset="-122"/>
                          <a:cs typeface="微软雅黑" panose="020B0503020204020204" pitchFamily="34" charset="-122"/>
                        </a:rPr>
                        <a:t>9</a:t>
                      </a:r>
                      <a:r>
                        <a:rPr lang="zh-CN" altLang="en-US" sz="1400" kern="1200" dirty="0">
                          <a:solidFill>
                            <a:schemeClr val="dk1"/>
                          </a:solidFill>
                          <a:effectLst/>
                          <a:latin typeface="+mn-lt"/>
                          <a:ea typeface="微软雅黑" panose="020B0503020204020204" pitchFamily="34" charset="-122"/>
                          <a:cs typeface="微软雅黑" panose="020B0503020204020204" pitchFamily="34" charset="-122"/>
                        </a:rPr>
                        <a:t>月开始招生</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altLang="zh-CN" sz="1400" b="1" kern="1200" dirty="0">
                          <a:solidFill>
                            <a:srgbClr val="0070C0"/>
                          </a:solidFill>
                          <a:effectLst/>
                          <a:latin typeface="+mn-lt"/>
                          <a:ea typeface="微软雅黑" panose="020B0503020204020204" pitchFamily="34" charset="-122"/>
                          <a:cs typeface="+mn-cs"/>
                        </a:rPr>
                        <a:t>35</a:t>
                      </a:r>
                      <a:r>
                        <a:rPr lang="zh-CN" altLang="en-US" sz="1400" b="1" kern="1200" dirty="0">
                          <a:solidFill>
                            <a:srgbClr val="0070C0"/>
                          </a:solidFill>
                          <a:effectLst/>
                          <a:latin typeface="+mn-lt"/>
                          <a:ea typeface="微软雅黑" panose="020B0503020204020204" pitchFamily="34" charset="-122"/>
                          <a:cs typeface="+mn-cs"/>
                        </a:rPr>
                        <a:t>（</a:t>
                      </a:r>
                      <a:r>
                        <a:rPr lang="en-US" altLang="zh-CN" sz="1400" b="1" kern="1200" dirty="0">
                          <a:solidFill>
                            <a:srgbClr val="0070C0"/>
                          </a:solidFill>
                          <a:effectLst/>
                          <a:latin typeface="+mn-lt"/>
                          <a:ea typeface="微软雅黑" panose="020B0503020204020204" pitchFamily="34" charset="-122"/>
                          <a:cs typeface="+mn-cs"/>
                        </a:rPr>
                        <a:t>2019</a:t>
                      </a:r>
                      <a:r>
                        <a:rPr lang="zh-CN" altLang="en-US" sz="1400" b="1" kern="1200" dirty="0">
                          <a:solidFill>
                            <a:srgbClr val="0070C0"/>
                          </a:solidFill>
                          <a:effectLst/>
                          <a:latin typeface="+mn-lt"/>
                          <a:ea typeface="微软雅黑" panose="020B0503020204020204" pitchFamily="34" charset="-122"/>
                          <a:cs typeface="+mn-cs"/>
                        </a:rPr>
                        <a:t>年批准）</a:t>
                      </a:r>
                      <a:endParaRPr lang="en-US" altLang="zh-CN" sz="1400" b="1" kern="1200" dirty="0">
                        <a:solidFill>
                          <a:srgbClr val="0070C0"/>
                        </a:solidFill>
                        <a:effectLst/>
                        <a:latin typeface="+mn-lt"/>
                        <a:ea typeface="微软雅黑" panose="020B0503020204020204" pitchFamily="34" charset="-122"/>
                        <a:cs typeface="+mn-cs"/>
                      </a:endParaRPr>
                    </a:p>
                    <a:p>
                      <a:pPr algn="l"/>
                      <a:r>
                        <a:rPr lang="en-US" altLang="zh-CN" sz="1400" b="1" kern="1200" dirty="0">
                          <a:solidFill>
                            <a:srgbClr val="0070C0"/>
                          </a:solidFill>
                          <a:effectLst/>
                          <a:latin typeface="+mn-lt"/>
                          <a:ea typeface="微软雅黑" panose="020B0503020204020204" pitchFamily="34" charset="-122"/>
                          <a:cs typeface="+mn-cs"/>
                        </a:rPr>
                        <a:t>180</a:t>
                      </a:r>
                      <a:r>
                        <a:rPr lang="zh-CN" altLang="en-US" sz="1400" b="1" kern="1200" dirty="0">
                          <a:solidFill>
                            <a:srgbClr val="0070C0"/>
                          </a:solidFill>
                          <a:effectLst/>
                          <a:latin typeface="+mn-lt"/>
                          <a:ea typeface="微软雅黑" panose="020B0503020204020204" pitchFamily="34" charset="-122"/>
                          <a:cs typeface="+mn-cs"/>
                        </a:rPr>
                        <a:t>（</a:t>
                      </a:r>
                      <a:r>
                        <a:rPr lang="en-US" altLang="zh-CN" sz="1400" b="1" kern="1200" dirty="0">
                          <a:solidFill>
                            <a:srgbClr val="0070C0"/>
                          </a:solidFill>
                          <a:effectLst/>
                          <a:latin typeface="+mn-lt"/>
                          <a:ea typeface="微软雅黑" panose="020B0503020204020204" pitchFamily="34" charset="-122"/>
                          <a:cs typeface="+mn-cs"/>
                        </a:rPr>
                        <a:t>2020</a:t>
                      </a:r>
                      <a:r>
                        <a:rPr lang="zh-CN" altLang="en-US" sz="1400" b="1" kern="1200" dirty="0">
                          <a:solidFill>
                            <a:srgbClr val="0070C0"/>
                          </a:solidFill>
                          <a:effectLst/>
                          <a:latin typeface="+mn-lt"/>
                          <a:ea typeface="微软雅黑" panose="020B0503020204020204" pitchFamily="34" charset="-122"/>
                          <a:cs typeface="+mn-cs"/>
                        </a:rPr>
                        <a:t>年批准）</a:t>
                      </a:r>
                      <a:endParaRPr lang="en-US" altLang="zh-CN" sz="1400" b="1" kern="1200" dirty="0">
                        <a:solidFill>
                          <a:srgbClr val="0070C0"/>
                        </a:solidFill>
                        <a:effectLst/>
                        <a:latin typeface="+mn-lt"/>
                        <a:ea typeface="微软雅黑" panose="020B0503020204020204" pitchFamily="34" charset="-122"/>
                        <a:cs typeface="+mn-cs"/>
                      </a:endParaRPr>
                    </a:p>
                    <a:p>
                      <a:pPr algn="l"/>
                      <a:r>
                        <a:rPr lang="en-US" altLang="zh-CN" sz="1400" b="1" kern="1200" dirty="0">
                          <a:solidFill>
                            <a:srgbClr val="0070C0"/>
                          </a:solidFill>
                          <a:effectLst/>
                          <a:latin typeface="+mn-lt"/>
                          <a:ea typeface="微软雅黑" panose="020B0503020204020204" pitchFamily="34" charset="-122"/>
                          <a:cs typeface="+mn-cs"/>
                        </a:rPr>
                        <a:t>101</a:t>
                      </a:r>
                      <a:r>
                        <a:rPr lang="zh-CN" altLang="en-US" sz="1400" b="1" kern="1200" dirty="0">
                          <a:solidFill>
                            <a:srgbClr val="0070C0"/>
                          </a:solidFill>
                          <a:effectLst/>
                          <a:latin typeface="+mn-lt"/>
                          <a:ea typeface="微软雅黑" panose="020B0503020204020204" pitchFamily="34" charset="-122"/>
                          <a:cs typeface="+mn-cs"/>
                        </a:rPr>
                        <a:t>所（</a:t>
                      </a:r>
                      <a:r>
                        <a:rPr lang="en-US" altLang="zh-CN" sz="1400" b="1" kern="1200" dirty="0">
                          <a:solidFill>
                            <a:srgbClr val="0070C0"/>
                          </a:solidFill>
                          <a:effectLst/>
                          <a:latin typeface="+mn-lt"/>
                          <a:ea typeface="微软雅黑" panose="020B0503020204020204" pitchFamily="34" charset="-122"/>
                          <a:cs typeface="+mn-cs"/>
                        </a:rPr>
                        <a:t>2021</a:t>
                      </a:r>
                      <a:r>
                        <a:rPr lang="zh-CN" altLang="en-US" sz="1400" b="1" kern="1200" dirty="0">
                          <a:solidFill>
                            <a:srgbClr val="0070C0"/>
                          </a:solidFill>
                          <a:effectLst/>
                          <a:latin typeface="+mn-lt"/>
                          <a:ea typeface="微软雅黑" panose="020B0503020204020204" pitchFamily="34" charset="-122"/>
                          <a:cs typeface="+mn-cs"/>
                        </a:rPr>
                        <a:t>年批准）</a:t>
                      </a:r>
                      <a:endParaRPr lang="en-US" altLang="zh-CN" sz="1400" b="1" kern="1200" dirty="0">
                        <a:solidFill>
                          <a:srgbClr val="0070C0"/>
                        </a:solidFill>
                        <a:effectLst/>
                        <a:latin typeface="+mn-lt"/>
                        <a:ea typeface="微软雅黑" panose="020B0503020204020204" pitchFamily="34" charset="-122"/>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025566">
                <a:tc gridSpan="3">
                  <a:txBody>
                    <a:bodyPr/>
                    <a:lstStyle/>
                    <a:p>
                      <a:pPr marL="0" indent="0" algn="l">
                        <a:spcAft>
                          <a:spcPts val="0"/>
                        </a:spcAft>
                        <a:buFont typeface="Wingdings" panose="05000000000000000000" pitchFamily="2" charset="2"/>
                        <a:buNone/>
                      </a:pPr>
                      <a:r>
                        <a:rPr lang="en-US" altLang="zh-CN" sz="1400" b="1" kern="100" dirty="0">
                          <a:solidFill>
                            <a:srgbClr val="000000"/>
                          </a:solidFill>
                          <a:effectLst/>
                          <a:latin typeface="+mn-lt"/>
                          <a:ea typeface="楷体"/>
                          <a:cs typeface="Times New Roman"/>
                        </a:rPr>
                        <a:t>《</a:t>
                      </a:r>
                      <a:r>
                        <a:rPr lang="zh-CN" altLang="en-US" sz="1400" b="1" kern="100" dirty="0">
                          <a:solidFill>
                            <a:srgbClr val="000000"/>
                          </a:solidFill>
                          <a:effectLst/>
                          <a:latin typeface="+mn-lt"/>
                          <a:ea typeface="楷体"/>
                          <a:cs typeface="Times New Roman"/>
                        </a:rPr>
                        <a:t>教育部关于公布</a:t>
                      </a:r>
                      <a:r>
                        <a:rPr lang="en-US" altLang="zh-CN" sz="1400" b="1" kern="100" dirty="0">
                          <a:solidFill>
                            <a:srgbClr val="000000"/>
                          </a:solidFill>
                          <a:effectLst/>
                          <a:latin typeface="+mn-lt"/>
                          <a:ea typeface="楷体"/>
                          <a:cs typeface="Times New Roman"/>
                        </a:rPr>
                        <a:t>2019</a:t>
                      </a:r>
                      <a:r>
                        <a:rPr lang="zh-CN" altLang="en-US" sz="1400" b="1" kern="100" dirty="0">
                          <a:solidFill>
                            <a:srgbClr val="000000"/>
                          </a:solidFill>
                          <a:effectLst/>
                          <a:latin typeface="+mn-lt"/>
                          <a:ea typeface="楷体"/>
                          <a:cs typeface="Times New Roman"/>
                        </a:rPr>
                        <a:t>年度普通高等学校本科专业备案和审批结果的通知</a:t>
                      </a:r>
                      <a:r>
                        <a:rPr lang="en-US" altLang="zh-CN" sz="1400" b="1" kern="100" dirty="0">
                          <a:solidFill>
                            <a:srgbClr val="000000"/>
                          </a:solidFill>
                          <a:effectLst/>
                          <a:latin typeface="+mn-lt"/>
                          <a:ea typeface="楷体"/>
                          <a:cs typeface="Times New Roman"/>
                        </a:rPr>
                        <a:t>》</a:t>
                      </a:r>
                      <a:r>
                        <a:rPr lang="zh-CN" altLang="en-US" sz="1400" b="1" kern="100" dirty="0">
                          <a:solidFill>
                            <a:srgbClr val="000000"/>
                          </a:solidFill>
                          <a:effectLst/>
                          <a:latin typeface="+mn-lt"/>
                          <a:ea typeface="楷体"/>
                          <a:cs typeface="Times New Roman"/>
                        </a:rPr>
                        <a:t>（教高函</a:t>
                      </a:r>
                      <a:r>
                        <a:rPr lang="en-US" altLang="zh-CN" sz="1400" b="1" kern="100" dirty="0">
                          <a:solidFill>
                            <a:srgbClr val="000000"/>
                          </a:solidFill>
                          <a:effectLst/>
                          <a:latin typeface="+mn-lt"/>
                          <a:ea typeface="楷体"/>
                          <a:cs typeface="Times New Roman"/>
                        </a:rPr>
                        <a:t>〔2020〕2</a:t>
                      </a:r>
                      <a:r>
                        <a:rPr lang="zh-CN" altLang="en-US" sz="1400" b="1" kern="100" dirty="0">
                          <a:solidFill>
                            <a:srgbClr val="000000"/>
                          </a:solidFill>
                          <a:effectLst/>
                          <a:latin typeface="+mn-lt"/>
                          <a:ea typeface="楷体"/>
                          <a:cs typeface="Times New Roman"/>
                        </a:rPr>
                        <a:t>号），</a:t>
                      </a:r>
                      <a:r>
                        <a:rPr lang="zh-CN" altLang="en-US" sz="1400" b="1" kern="100" dirty="0">
                          <a:solidFill>
                            <a:srgbClr val="FF0000"/>
                          </a:solidFill>
                          <a:effectLst/>
                          <a:highlight>
                            <a:srgbClr val="FFFF00"/>
                          </a:highlight>
                          <a:latin typeface="+mn-lt"/>
                          <a:ea typeface="楷体"/>
                          <a:cs typeface="Times New Roman"/>
                        </a:rPr>
                        <a:t>河北大学</a:t>
                      </a:r>
                      <a:r>
                        <a:rPr lang="en-US" altLang="zh-CN" sz="1400" b="1" kern="100" dirty="0">
                          <a:solidFill>
                            <a:srgbClr val="000000"/>
                          </a:solidFill>
                          <a:effectLst/>
                          <a:highlight>
                            <a:srgbClr val="FFFF00"/>
                          </a:highlight>
                          <a:latin typeface="+mn-lt"/>
                          <a:ea typeface="楷体"/>
                          <a:cs typeface="Times New Roman"/>
                        </a:rPr>
                        <a:t>2019</a:t>
                      </a:r>
                      <a:r>
                        <a:rPr lang="zh-CN" altLang="en-US" sz="1400" b="1" kern="100" dirty="0">
                          <a:solidFill>
                            <a:srgbClr val="000000"/>
                          </a:solidFill>
                          <a:effectLst/>
                          <a:highlight>
                            <a:srgbClr val="FFFF00"/>
                          </a:highlight>
                          <a:latin typeface="+mn-lt"/>
                          <a:ea typeface="楷体"/>
                          <a:cs typeface="Times New Roman"/>
                        </a:rPr>
                        <a:t>年申报的</a:t>
                      </a:r>
                      <a:r>
                        <a:rPr lang="zh-CN" altLang="en-US" sz="1400" b="1" kern="100" dirty="0">
                          <a:solidFill>
                            <a:srgbClr val="FF0000"/>
                          </a:solidFill>
                          <a:effectLst/>
                          <a:highlight>
                            <a:srgbClr val="FFFF00"/>
                          </a:highlight>
                          <a:latin typeface="+mn-lt"/>
                          <a:ea typeface="楷体"/>
                          <a:cs typeface="Times New Roman"/>
                        </a:rPr>
                        <a:t>人工智能</a:t>
                      </a:r>
                      <a:r>
                        <a:rPr lang="zh-CN" altLang="en-US" sz="1400" b="1" kern="100" dirty="0">
                          <a:solidFill>
                            <a:srgbClr val="000000"/>
                          </a:solidFill>
                          <a:effectLst/>
                          <a:highlight>
                            <a:srgbClr val="FFFF00"/>
                          </a:highlight>
                          <a:latin typeface="+mn-lt"/>
                          <a:ea typeface="楷体"/>
                          <a:cs typeface="Times New Roman"/>
                        </a:rPr>
                        <a:t>（</a:t>
                      </a:r>
                      <a:r>
                        <a:rPr lang="en-US" altLang="zh-CN" sz="1400" b="1" kern="100" dirty="0">
                          <a:solidFill>
                            <a:srgbClr val="000000"/>
                          </a:solidFill>
                          <a:effectLst/>
                          <a:highlight>
                            <a:srgbClr val="FFFF00"/>
                          </a:highlight>
                          <a:latin typeface="+mn-lt"/>
                          <a:ea typeface="楷体"/>
                          <a:cs typeface="Times New Roman"/>
                        </a:rPr>
                        <a:t>080717T</a:t>
                      </a:r>
                      <a:r>
                        <a:rPr lang="zh-CN" altLang="en-US" sz="1400" b="1" kern="100" dirty="0">
                          <a:solidFill>
                            <a:srgbClr val="000000"/>
                          </a:solidFill>
                          <a:effectLst/>
                          <a:highlight>
                            <a:srgbClr val="FFFF00"/>
                          </a:highlight>
                          <a:latin typeface="+mn-lt"/>
                          <a:ea typeface="楷体"/>
                          <a:cs typeface="Times New Roman"/>
                        </a:rPr>
                        <a:t>、工学）</a:t>
                      </a:r>
                      <a:r>
                        <a:rPr lang="zh-CN" altLang="en-US" sz="1400" b="1" kern="100" dirty="0">
                          <a:solidFill>
                            <a:srgbClr val="000000"/>
                          </a:solidFill>
                          <a:effectLst/>
                          <a:latin typeface="+mn-lt"/>
                          <a:ea typeface="楷体"/>
                          <a:cs typeface="Times New Roman"/>
                        </a:rPr>
                        <a:t>、数据科学与大数据技术（</a:t>
                      </a:r>
                      <a:r>
                        <a:rPr lang="en-US" altLang="zh-CN" sz="1400" b="1" kern="100" dirty="0">
                          <a:solidFill>
                            <a:srgbClr val="000000"/>
                          </a:solidFill>
                          <a:effectLst/>
                          <a:latin typeface="+mn-lt"/>
                          <a:ea typeface="楷体"/>
                          <a:cs typeface="Times New Roman"/>
                        </a:rPr>
                        <a:t>080910T</a:t>
                      </a:r>
                      <a:r>
                        <a:rPr lang="zh-CN" altLang="en-US" sz="1400" b="1" kern="100" dirty="0">
                          <a:solidFill>
                            <a:srgbClr val="000000"/>
                          </a:solidFill>
                          <a:effectLst/>
                          <a:latin typeface="+mn-lt"/>
                          <a:ea typeface="楷体"/>
                          <a:cs typeface="Times New Roman"/>
                        </a:rPr>
                        <a:t>、工学）</a:t>
                      </a:r>
                      <a:r>
                        <a:rPr lang="en-US" altLang="zh-CN" sz="1400" b="1" kern="100" dirty="0">
                          <a:solidFill>
                            <a:srgbClr val="000000"/>
                          </a:solidFill>
                          <a:effectLst/>
                          <a:latin typeface="+mn-lt"/>
                          <a:ea typeface="楷体"/>
                          <a:cs typeface="Times New Roman"/>
                        </a:rPr>
                        <a:t>2</a:t>
                      </a:r>
                      <a:r>
                        <a:rPr lang="zh-CN" altLang="en-US" sz="1400" b="1" kern="100" dirty="0">
                          <a:solidFill>
                            <a:srgbClr val="000000"/>
                          </a:solidFill>
                          <a:effectLst/>
                          <a:latin typeface="+mn-lt"/>
                          <a:ea typeface="楷体"/>
                          <a:cs typeface="Times New Roman"/>
                        </a:rPr>
                        <a:t>个本科专业全部通过教育部备案。</a:t>
                      </a:r>
                    </a:p>
                    <a:p>
                      <a:pPr marL="0" indent="0" algn="l">
                        <a:spcAft>
                          <a:spcPts val="0"/>
                        </a:spcAft>
                        <a:buFont typeface="Wingdings" panose="05000000000000000000" pitchFamily="2" charset="2"/>
                        <a:buNone/>
                      </a:pPr>
                      <a:endParaRPr lang="zh-CN" sz="1400" b="1" kern="100" dirty="0">
                        <a:solidFill>
                          <a:srgbClr val="000000"/>
                        </a:solidFill>
                        <a:effectLst/>
                        <a:latin typeface="Times New Roman"/>
                        <a:ea typeface="楷体"/>
                        <a:cs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indent="356235" algn="ctr">
                        <a:spcAft>
                          <a:spcPts val="0"/>
                        </a:spcAft>
                      </a:pPr>
                      <a:endParaRPr lang="zh-CN" sz="1200" kern="100" dirty="0">
                        <a:effectLst/>
                        <a:latin typeface="等线"/>
                        <a:ea typeface="楷体-简"/>
                        <a:cs typeface="等线"/>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indent="356235" algn="ctr">
                        <a:spcAft>
                          <a:spcPts val="0"/>
                        </a:spcAft>
                      </a:pPr>
                      <a:endParaRPr lang="zh-CN" sz="1200" kern="100" dirty="0">
                        <a:effectLst/>
                        <a:latin typeface="等线"/>
                        <a:ea typeface="楷体-简"/>
                        <a:cs typeface="等线"/>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8454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4396-E825-4CEB-8774-9533D1E75C6D}"/>
              </a:ext>
            </a:extLst>
          </p:cNvPr>
          <p:cNvSpPr>
            <a:spLocks noGrp="1"/>
          </p:cNvSpPr>
          <p:nvPr>
            <p:ph type="title"/>
          </p:nvPr>
        </p:nvSpPr>
        <p:spPr/>
        <p:txBody>
          <a:bodyPr/>
          <a:lstStyle/>
          <a:p>
            <a:r>
              <a:rPr lang="zh-CN" altLang="en-US" dirty="0"/>
              <a:t>什么是人工智能？</a:t>
            </a:r>
          </a:p>
        </p:txBody>
      </p:sp>
      <p:sp>
        <p:nvSpPr>
          <p:cNvPr id="3" name="内容占位符 2">
            <a:extLst>
              <a:ext uri="{FF2B5EF4-FFF2-40B4-BE49-F238E27FC236}">
                <a16:creationId xmlns:a16="http://schemas.microsoft.com/office/drawing/2014/main" id="{C669DD9B-3D59-4055-9A3D-7A2FE230FE27}"/>
              </a:ext>
            </a:extLst>
          </p:cNvPr>
          <p:cNvSpPr>
            <a:spLocks noGrp="1"/>
          </p:cNvSpPr>
          <p:nvPr>
            <p:ph idx="1"/>
          </p:nvPr>
        </p:nvSpPr>
        <p:spPr/>
        <p:txBody>
          <a:bodyPr/>
          <a:lstStyle/>
          <a:p>
            <a:pPr marL="0" indent="0">
              <a:buNone/>
            </a:pPr>
            <a:r>
              <a:rPr lang="zh-CN" altLang="en-US" dirty="0"/>
              <a:t>人工智能应用</a:t>
            </a:r>
          </a:p>
          <a:p>
            <a:pPr marL="0" indent="0">
              <a:buNone/>
            </a:pPr>
            <a:r>
              <a:rPr lang="zh-CN" altLang="en-US" dirty="0"/>
              <a:t>目前，</a:t>
            </a:r>
            <a:r>
              <a:rPr lang="en-US" altLang="zh-CN" dirty="0"/>
              <a:t>AI </a:t>
            </a:r>
            <a:r>
              <a:rPr lang="zh-CN" altLang="en-US" dirty="0"/>
              <a:t>系统存在大量的现实应用。 </a:t>
            </a:r>
            <a:endParaRPr lang="en-US" altLang="zh-CN" dirty="0"/>
          </a:p>
          <a:p>
            <a:pPr marL="0" indent="0">
              <a:buNone/>
            </a:pPr>
            <a:r>
              <a:rPr lang="zh-CN" altLang="en-US" dirty="0"/>
              <a:t>常见示例：</a:t>
            </a:r>
          </a:p>
          <a:p>
            <a:r>
              <a:rPr lang="zh-CN" altLang="en-US" sz="1200" dirty="0"/>
              <a:t>语音识别：也称为自动语音识别 </a:t>
            </a:r>
            <a:r>
              <a:rPr lang="en-US" altLang="zh-CN" sz="1200" dirty="0"/>
              <a:t>(ASR)</a:t>
            </a:r>
            <a:r>
              <a:rPr lang="zh-CN" altLang="en-US" sz="1200" dirty="0"/>
              <a:t>、计算机语音识别或语音到文本，能够使用自然语言处理 </a:t>
            </a:r>
            <a:r>
              <a:rPr lang="en-US" altLang="zh-CN" sz="1200" dirty="0"/>
              <a:t>(NLP)</a:t>
            </a:r>
            <a:r>
              <a:rPr lang="zh-CN" altLang="en-US" sz="1200" dirty="0"/>
              <a:t>，将人类语音处理为书面格式。许多移动设备将语音识别结合到系统中以进行语音搜索，例如： </a:t>
            </a:r>
            <a:r>
              <a:rPr lang="en-US" altLang="zh-CN" sz="1200" dirty="0"/>
              <a:t>Siri</a:t>
            </a:r>
            <a:r>
              <a:rPr lang="zh-CN" altLang="en-US" sz="1200" dirty="0"/>
              <a:t>，或提供有关文本的更多辅助功能。</a:t>
            </a:r>
          </a:p>
          <a:p>
            <a:r>
              <a:rPr lang="zh-CN" altLang="en-US" sz="1200" dirty="0"/>
              <a:t>客户服务：在线聊天机器人正逐步取代客户互动中的人工客服。 </a:t>
            </a:r>
            <a:endParaRPr lang="en-US" altLang="zh-CN" sz="1200" dirty="0"/>
          </a:p>
          <a:p>
            <a:r>
              <a:rPr lang="zh-CN" altLang="en-US" sz="1200" dirty="0"/>
              <a:t>计算机视觉：该 </a:t>
            </a:r>
            <a:r>
              <a:rPr lang="en-US" altLang="zh-CN" sz="1200" dirty="0"/>
              <a:t>AI </a:t>
            </a:r>
            <a:r>
              <a:rPr lang="zh-CN" altLang="en-US" sz="1200" dirty="0"/>
              <a:t>技术使计算机和系统能够从数字图像、视频和其他可视输入中获取有意义的信息，并基于这些输入采取行动。 这种提供建议的能力将其与图像识别任务区分开来。 应用在社交媒体的照片标记、医疗保健中的放射成像以及汽车工业中的自动驾驶汽车等领域。</a:t>
            </a:r>
          </a:p>
          <a:p>
            <a:r>
              <a:rPr lang="zh-CN" altLang="en-US" sz="1200" dirty="0"/>
              <a:t>推荐引擎：</a:t>
            </a:r>
            <a:r>
              <a:rPr lang="en-US" altLang="zh-CN" sz="1200" dirty="0"/>
              <a:t>AI </a:t>
            </a:r>
            <a:r>
              <a:rPr lang="zh-CN" altLang="en-US" sz="1200" dirty="0"/>
              <a:t>算法使用过去的消费行为数据，帮助发现可用于制定更有效的交叉销售策略的数据趋势。 这用于在在线零售商的结帐流程中向客户提供相关的附加建议。</a:t>
            </a:r>
          </a:p>
          <a:p>
            <a:r>
              <a:rPr lang="zh-CN" altLang="en-US" sz="1200" dirty="0"/>
              <a:t>自动股票交易：旨在用于优化股票投资组合，</a:t>
            </a:r>
            <a:r>
              <a:rPr lang="en-US" altLang="zh-CN" sz="1200" dirty="0"/>
              <a:t>AI </a:t>
            </a:r>
            <a:r>
              <a:rPr lang="zh-CN" altLang="en-US" sz="1200" dirty="0"/>
              <a:t>驱动的高频交易平台每天可产生成千上万个甚至数以百万计的交易，无需人工干预。</a:t>
            </a:r>
          </a:p>
        </p:txBody>
      </p:sp>
      <p:sp>
        <p:nvSpPr>
          <p:cNvPr id="4" name="灯片编号占位符 3">
            <a:extLst>
              <a:ext uri="{FF2B5EF4-FFF2-40B4-BE49-F238E27FC236}">
                <a16:creationId xmlns:a16="http://schemas.microsoft.com/office/drawing/2014/main" id="{5C46E741-FDE0-4E3C-A7BF-47E01DF17580}"/>
              </a:ext>
            </a:extLst>
          </p:cNvPr>
          <p:cNvSpPr>
            <a:spLocks noGrp="1"/>
          </p:cNvSpPr>
          <p:nvPr>
            <p:ph type="sldNum" sz="quarter" idx="12"/>
          </p:nvPr>
        </p:nvSpPr>
        <p:spPr/>
        <p:txBody>
          <a:bodyPr/>
          <a:lstStyle/>
          <a:p>
            <a:fld id="{5AD84F5B-1672-4D3F-9FEC-5DF89A7B7912}" type="slidenum">
              <a:rPr lang="zh-CN" altLang="en-US" smtClean="0"/>
              <a:t>5</a:t>
            </a:fld>
            <a:endParaRPr lang="zh-CN" altLang="en-US"/>
          </a:p>
        </p:txBody>
      </p:sp>
    </p:spTree>
    <p:extLst>
      <p:ext uri="{BB962C8B-B14F-4D97-AF65-F5344CB8AC3E}">
        <p14:creationId xmlns:p14="http://schemas.microsoft.com/office/powerpoint/2010/main" val="154157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4396-E825-4CEB-8774-9533D1E75C6D}"/>
              </a:ext>
            </a:extLst>
          </p:cNvPr>
          <p:cNvSpPr>
            <a:spLocks noGrp="1"/>
          </p:cNvSpPr>
          <p:nvPr>
            <p:ph type="title"/>
          </p:nvPr>
        </p:nvSpPr>
        <p:spPr/>
        <p:txBody>
          <a:bodyPr/>
          <a:lstStyle/>
          <a:p>
            <a:r>
              <a:rPr lang="zh-CN" altLang="en-US" dirty="0"/>
              <a:t>什么是人工智能？</a:t>
            </a:r>
          </a:p>
        </p:txBody>
      </p:sp>
      <p:sp>
        <p:nvSpPr>
          <p:cNvPr id="8" name="内容占位符 7">
            <a:extLst>
              <a:ext uri="{FF2B5EF4-FFF2-40B4-BE49-F238E27FC236}">
                <a16:creationId xmlns:a16="http://schemas.microsoft.com/office/drawing/2014/main" id="{BFAA51B9-F0AF-4675-91DC-A0BFCC91EEEE}"/>
              </a:ext>
            </a:extLst>
          </p:cNvPr>
          <p:cNvSpPr>
            <a:spLocks noGrp="1"/>
          </p:cNvSpPr>
          <p:nvPr>
            <p:ph idx="1"/>
          </p:nvPr>
        </p:nvSpPr>
        <p:spPr>
          <a:xfrm>
            <a:off x="130029" y="1220598"/>
            <a:ext cx="8883941" cy="601335"/>
          </a:xfrm>
        </p:spPr>
        <p:txBody>
          <a:bodyPr/>
          <a:lstStyle/>
          <a:p>
            <a:pPr marL="0" indent="0" algn="l" fontAlgn="base">
              <a:buNone/>
            </a:pPr>
            <a:r>
              <a:rPr lang="zh-CN" altLang="en-US" b="0" i="0" dirty="0">
                <a:solidFill>
                  <a:srgbClr val="262626"/>
                </a:solidFill>
                <a:effectLst/>
                <a:highlight>
                  <a:srgbClr val="FFFF00"/>
                </a:highlight>
                <a:latin typeface="IBM Plex Sans" panose="020B0503050203000203" pitchFamily="34" charset="0"/>
              </a:rPr>
              <a:t>利用</a:t>
            </a:r>
            <a:r>
              <a:rPr lang="zh-CN" altLang="en-US" b="0" i="0" dirty="0">
                <a:solidFill>
                  <a:srgbClr val="262626"/>
                </a:solidFill>
                <a:effectLst/>
                <a:latin typeface="IBM Plex Sans" panose="020B0503050203000203" pitchFamily="34" charset="0"/>
              </a:rPr>
              <a:t>计算机和机器</a:t>
            </a:r>
            <a:r>
              <a:rPr lang="zh-CN" altLang="en-US" b="0" i="0" dirty="0">
                <a:solidFill>
                  <a:srgbClr val="262626"/>
                </a:solidFill>
                <a:effectLst/>
                <a:highlight>
                  <a:srgbClr val="FFFF00"/>
                </a:highlight>
                <a:latin typeface="IBM Plex Sans" panose="020B0503050203000203" pitchFamily="34" charset="0"/>
              </a:rPr>
              <a:t>模仿</a:t>
            </a:r>
            <a:r>
              <a:rPr lang="zh-CN" altLang="en-US" b="0" i="0" dirty="0">
                <a:solidFill>
                  <a:srgbClr val="262626"/>
                </a:solidFill>
                <a:effectLst/>
                <a:latin typeface="IBM Plex Sans" panose="020B0503050203000203" pitchFamily="34" charset="0"/>
              </a:rPr>
              <a:t>人类思维的问题解决和决策制定能力。</a:t>
            </a:r>
            <a:endParaRPr lang="en-US" altLang="zh-CN" b="0" i="0" dirty="0">
              <a:solidFill>
                <a:srgbClr val="262626"/>
              </a:solidFill>
              <a:effectLst/>
              <a:latin typeface="IBM Plex Sans" panose="020B0503050203000203" pitchFamily="34" charset="0"/>
            </a:endParaRPr>
          </a:p>
          <a:p>
            <a:pPr marL="0" indent="0" algn="l" fontAlgn="base">
              <a:buNone/>
            </a:pPr>
            <a:endParaRPr lang="zh-CN" altLang="en-US" b="0" i="0" dirty="0">
              <a:solidFill>
                <a:srgbClr val="262626"/>
              </a:solidFill>
              <a:effectLst/>
              <a:latin typeface="IBM Plex Sans" panose="020B0503050203000203" pitchFamily="34" charset="0"/>
            </a:endParaRPr>
          </a:p>
          <a:p>
            <a:endParaRPr lang="zh-CN" altLang="en-US" dirty="0"/>
          </a:p>
        </p:txBody>
      </p:sp>
      <p:sp>
        <p:nvSpPr>
          <p:cNvPr id="4" name="灯片编号占位符 3">
            <a:extLst>
              <a:ext uri="{FF2B5EF4-FFF2-40B4-BE49-F238E27FC236}">
                <a16:creationId xmlns:a16="http://schemas.microsoft.com/office/drawing/2014/main" id="{5C46E741-FDE0-4E3C-A7BF-47E01DF17580}"/>
              </a:ext>
            </a:extLst>
          </p:cNvPr>
          <p:cNvSpPr>
            <a:spLocks noGrp="1"/>
          </p:cNvSpPr>
          <p:nvPr>
            <p:ph type="sldNum" sz="quarter" idx="12"/>
          </p:nvPr>
        </p:nvSpPr>
        <p:spPr/>
        <p:txBody>
          <a:bodyPr/>
          <a:lstStyle/>
          <a:p>
            <a:fld id="{5AD84F5B-1672-4D3F-9FEC-5DF89A7B7912}" type="slidenum">
              <a:rPr lang="zh-CN" altLang="en-US" smtClean="0"/>
              <a:t>6</a:t>
            </a:fld>
            <a:endParaRPr lang="zh-CN" altLang="en-US"/>
          </a:p>
        </p:txBody>
      </p:sp>
      <p:sp>
        <p:nvSpPr>
          <p:cNvPr id="6" name="文本框 5">
            <a:extLst>
              <a:ext uri="{FF2B5EF4-FFF2-40B4-BE49-F238E27FC236}">
                <a16:creationId xmlns:a16="http://schemas.microsoft.com/office/drawing/2014/main" id="{34315CF9-F1FA-4D3B-9E6D-81D955BF2876}"/>
              </a:ext>
            </a:extLst>
          </p:cNvPr>
          <p:cNvSpPr txBox="1"/>
          <p:nvPr/>
        </p:nvSpPr>
        <p:spPr>
          <a:xfrm>
            <a:off x="238260" y="6153421"/>
            <a:ext cx="8255358" cy="369332"/>
          </a:xfrm>
          <a:prstGeom prst="rect">
            <a:avLst/>
          </a:prstGeom>
          <a:noFill/>
        </p:spPr>
        <p:txBody>
          <a:bodyPr wrap="square">
            <a:spAutoFit/>
          </a:bodyPr>
          <a:lstStyle/>
          <a:p>
            <a:r>
              <a:rPr lang="en-US" altLang="zh-CN" dirty="0"/>
              <a:t>https://www.ibm.com/cn-zh/cloud/learn/what-is-artificial-intelligence#toc--fD8HDbN9</a:t>
            </a:r>
            <a:endParaRPr lang="zh-CN" altLang="en-US" dirty="0"/>
          </a:p>
        </p:txBody>
      </p:sp>
      <p:pic>
        <p:nvPicPr>
          <p:cNvPr id="10" name="图片 9">
            <a:extLst>
              <a:ext uri="{FF2B5EF4-FFF2-40B4-BE49-F238E27FC236}">
                <a16:creationId xmlns:a16="http://schemas.microsoft.com/office/drawing/2014/main" id="{2E652AB5-3FAA-4E59-ABB2-D5E230B59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8" y="1905646"/>
            <a:ext cx="5552082" cy="4164062"/>
          </a:xfrm>
          <a:prstGeom prst="rect">
            <a:avLst/>
          </a:prstGeom>
        </p:spPr>
      </p:pic>
    </p:spTree>
    <p:extLst>
      <p:ext uri="{BB962C8B-B14F-4D97-AF65-F5344CB8AC3E}">
        <p14:creationId xmlns:p14="http://schemas.microsoft.com/office/powerpoint/2010/main" val="361223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p:cNvSpPr>
            <a:spLocks noGrp="1"/>
          </p:cNvSpPr>
          <p:nvPr>
            <p:ph type="title"/>
          </p:nvPr>
        </p:nvSpPr>
        <p:spPr>
          <a:xfrm>
            <a:off x="581096" y="251516"/>
            <a:ext cx="8365349" cy="657727"/>
          </a:xfrm>
        </p:spPr>
        <p:txBody>
          <a:bodyPr/>
          <a:lstStyle/>
          <a:p>
            <a:r>
              <a:rPr lang="zh-CN" altLang="en-US" sz="2400" dirty="0">
                <a:latin typeface="Times New Roman" panose="02020603050405020304" pitchFamily="18" charset="0"/>
                <a:cs typeface="Times New Roman" panose="02020603050405020304" pitchFamily="18" charset="0"/>
              </a:rPr>
              <a:t>人工智能基本研究内容</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63689" y="1077763"/>
            <a:ext cx="8404578" cy="400110"/>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人工智能：以机器为载体实现的人类智能或生物智能</a:t>
            </a:r>
          </a:p>
        </p:txBody>
      </p:sp>
      <p:sp>
        <p:nvSpPr>
          <p:cNvPr id="4" name="矩形 3"/>
          <p:cNvSpPr/>
          <p:nvPr/>
        </p:nvSpPr>
        <p:spPr>
          <a:xfrm>
            <a:off x="95597" y="1646393"/>
            <a:ext cx="8850847" cy="4466607"/>
          </a:xfrm>
          <a:prstGeom prst="rect">
            <a:avLst/>
          </a:prstGeom>
        </p:spPr>
        <p:txBody>
          <a:bodyPr wrap="square">
            <a:spAutoFit/>
          </a:bodyPr>
          <a:lstStyle/>
          <a:p>
            <a:pPr>
              <a:lnSpc>
                <a:spcPct val="150000"/>
              </a:lnSpc>
            </a:pPr>
            <a:r>
              <a:rPr lang="zh-CN" altLang="zh-CN" sz="1600" dirty="0">
                <a:latin typeface="黑体" panose="02010609060101010101" pitchFamily="49" charset="-122"/>
                <a:ea typeface="黑体" panose="02010609060101010101" pitchFamily="49" charset="-122"/>
              </a:rPr>
              <a:t>从模拟人类智能角度而言，人工智能应具备如下能力：</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具备视觉感知和语言交流的能力。</a:t>
            </a:r>
            <a:r>
              <a:rPr lang="zh-CN" altLang="zh-CN" sz="1600" dirty="0">
                <a:latin typeface="黑体" panose="02010609060101010101" pitchFamily="49" charset="-122"/>
                <a:ea typeface="黑体" panose="02010609060101010101" pitchFamily="49" charset="-122"/>
              </a:rPr>
              <a:t>即能够识别和理解外界信息（计算机视觉研究范畴）、能够与人通过语言交流（自然语言理解研究范畴）。</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具备推理与问题求解能力。</a:t>
            </a:r>
            <a:r>
              <a:rPr lang="zh-CN" altLang="zh-CN" sz="1600" dirty="0">
                <a:latin typeface="黑体" panose="02010609060101010101" pitchFamily="49" charset="-122"/>
                <a:ea typeface="黑体" panose="02010609060101010101" pitchFamily="49" charset="-122"/>
              </a:rPr>
              <a:t>即基于已有知识，对所见事物和现象进行演绎推理以解决问题。</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具备协同控制能力。</a:t>
            </a:r>
            <a:r>
              <a:rPr lang="zh-CN" altLang="zh-CN" sz="1600" dirty="0">
                <a:latin typeface="黑体" panose="02010609060101010101" pitchFamily="49" charset="-122"/>
                <a:ea typeface="黑体" panose="02010609060101010101" pitchFamily="49" charset="-122"/>
              </a:rPr>
              <a:t>即将视觉（看）、语言（说）、推理（悟）等能力统一协调，加以控制，这是常见的机器人研究领域内容。</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具备遵守伦理道德能力。</a:t>
            </a:r>
            <a:r>
              <a:rPr lang="zh-CN" altLang="zh-CN" sz="1600" dirty="0">
                <a:latin typeface="黑体" panose="02010609060101010101" pitchFamily="49" charset="-122"/>
                <a:ea typeface="黑体" panose="02010609060101010101" pitchFamily="49" charset="-122"/>
              </a:rPr>
              <a:t>即模拟人类智能的智能体在社会环境中要遵从一定的伦理道德。阿西莫夫在科幻小说中按照优先级定义了机器人需要遵从的三条伦理原则：不得伤人，或弃人于危难；需服从人；在不违反上述两条原则情况下，保护机器人自己。</a:t>
            </a:r>
          </a:p>
          <a:p>
            <a:pPr marL="285750" lvl="0" indent="-285750">
              <a:lnSpc>
                <a:spcPct val="150000"/>
              </a:lnSpc>
              <a:buFont typeface="Wingdings" panose="05000000000000000000" pitchFamily="2" charset="2"/>
              <a:buChar char="l"/>
            </a:pPr>
            <a:r>
              <a:rPr lang="zh-CN" altLang="zh-CN" sz="1600" b="1" dirty="0">
                <a:solidFill>
                  <a:srgbClr val="FF0000"/>
                </a:solidFill>
                <a:latin typeface="黑体" panose="02010609060101010101" pitchFamily="49" charset="-122"/>
                <a:ea typeface="黑体" panose="02010609060101010101" pitchFamily="49" charset="-122"/>
              </a:rPr>
              <a:t>具备从数据中进行归纳总结的能力。</a:t>
            </a:r>
            <a:r>
              <a:rPr lang="zh-CN" altLang="zh-CN" sz="1600" dirty="0">
                <a:latin typeface="黑体" panose="02010609060101010101" pitchFamily="49" charset="-122"/>
                <a:ea typeface="黑体" panose="02010609060101010101" pitchFamily="49" charset="-122"/>
              </a:rPr>
              <a:t>即需要从数据中进行知识、规律和模式学习的模型和方法，这是机器学习研究范畴。</a:t>
            </a:r>
          </a:p>
          <a:p>
            <a:pPr marL="285750" lvl="0" indent="-285750">
              <a:lnSpc>
                <a:spcPct val="150000"/>
              </a:lnSpc>
              <a:buFont typeface="Wingdings" panose="05000000000000000000" pitchFamily="2" charset="2"/>
              <a:buChar char="l"/>
            </a:pPr>
            <a:endParaRPr lang="zh-CN" altLang="zh-CN"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479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24396-E825-4CEB-8774-9533D1E75C6D}"/>
              </a:ext>
            </a:extLst>
          </p:cNvPr>
          <p:cNvSpPr>
            <a:spLocks noGrp="1"/>
          </p:cNvSpPr>
          <p:nvPr>
            <p:ph type="title"/>
          </p:nvPr>
        </p:nvSpPr>
        <p:spPr/>
        <p:txBody>
          <a:bodyPr/>
          <a:lstStyle/>
          <a:p>
            <a:r>
              <a:rPr lang="zh-CN" altLang="en-US" dirty="0"/>
              <a:t>什么是人工智能？</a:t>
            </a:r>
          </a:p>
        </p:txBody>
      </p:sp>
      <p:sp>
        <p:nvSpPr>
          <p:cNvPr id="8" name="内容占位符 7">
            <a:extLst>
              <a:ext uri="{FF2B5EF4-FFF2-40B4-BE49-F238E27FC236}">
                <a16:creationId xmlns:a16="http://schemas.microsoft.com/office/drawing/2014/main" id="{BFAA51B9-F0AF-4675-91DC-A0BFCC91EEEE}"/>
              </a:ext>
            </a:extLst>
          </p:cNvPr>
          <p:cNvSpPr>
            <a:spLocks noGrp="1"/>
          </p:cNvSpPr>
          <p:nvPr>
            <p:ph idx="1"/>
          </p:nvPr>
        </p:nvSpPr>
        <p:spPr/>
        <p:txBody>
          <a:bodyPr/>
          <a:lstStyle/>
          <a:p>
            <a:pPr marL="0" indent="0" algn="l" fontAlgn="base">
              <a:buNone/>
            </a:pPr>
            <a:r>
              <a:rPr lang="zh-CN" altLang="en-US" b="0" i="0" dirty="0">
                <a:solidFill>
                  <a:srgbClr val="323232"/>
                </a:solidFill>
                <a:effectLst/>
                <a:latin typeface="IBM Plex Sans" panose="020B0503050203000203" pitchFamily="34" charset="0"/>
              </a:rPr>
              <a:t>人工智能的类型 </a:t>
            </a:r>
            <a:r>
              <a:rPr lang="en-US" altLang="zh-CN" b="0" i="0" dirty="0">
                <a:solidFill>
                  <a:srgbClr val="323232"/>
                </a:solidFill>
                <a:effectLst/>
                <a:latin typeface="IBM Plex Sans" panose="020B0503050203000203" pitchFamily="34" charset="0"/>
              </a:rPr>
              <a:t>- </a:t>
            </a:r>
            <a:r>
              <a:rPr lang="zh-CN" altLang="en-US" b="0" i="0" dirty="0">
                <a:solidFill>
                  <a:srgbClr val="323232"/>
                </a:solidFill>
                <a:effectLst/>
                <a:latin typeface="IBM Plex Sans" panose="020B0503050203000203" pitchFamily="34" charset="0"/>
              </a:rPr>
              <a:t>弱 </a:t>
            </a:r>
            <a:r>
              <a:rPr lang="en-US" altLang="zh-CN" b="0" i="0" dirty="0">
                <a:solidFill>
                  <a:srgbClr val="323232"/>
                </a:solidFill>
                <a:effectLst/>
                <a:latin typeface="IBM Plex Sans" panose="020B0503050203000203" pitchFamily="34" charset="0"/>
              </a:rPr>
              <a:t>AI </a:t>
            </a:r>
            <a:r>
              <a:rPr lang="zh-CN" altLang="en-US" b="0" i="0" dirty="0">
                <a:solidFill>
                  <a:srgbClr val="323232"/>
                </a:solidFill>
                <a:effectLst/>
                <a:latin typeface="IBM Plex Sans" panose="020B0503050203000203" pitchFamily="34" charset="0"/>
              </a:rPr>
              <a:t>与强 </a:t>
            </a:r>
            <a:r>
              <a:rPr lang="en-US" altLang="zh-CN" b="0" i="0" dirty="0">
                <a:solidFill>
                  <a:srgbClr val="323232"/>
                </a:solidFill>
                <a:effectLst/>
                <a:latin typeface="IBM Plex Sans" panose="020B0503050203000203" pitchFamily="34" charset="0"/>
              </a:rPr>
              <a:t>AI</a:t>
            </a:r>
          </a:p>
          <a:p>
            <a:pPr algn="l" fontAlgn="base"/>
            <a:r>
              <a:rPr lang="zh-CN" altLang="en-US" sz="1600" b="0" i="0" dirty="0">
                <a:solidFill>
                  <a:srgbClr val="323232"/>
                </a:solidFill>
                <a:effectLst/>
                <a:latin typeface="IBM Plex Sans" panose="020B0503050203000203" pitchFamily="34" charset="0"/>
              </a:rPr>
              <a:t>弱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也称为狭义的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或人工狭义智能 </a:t>
            </a:r>
            <a:r>
              <a:rPr lang="en-US" altLang="zh-CN" sz="1600" b="0" i="0" dirty="0">
                <a:solidFill>
                  <a:srgbClr val="323232"/>
                </a:solidFill>
                <a:effectLst/>
                <a:latin typeface="IBM Plex Sans" panose="020B0503050203000203" pitchFamily="34" charset="0"/>
              </a:rPr>
              <a:t>(ANI)</a:t>
            </a:r>
            <a:r>
              <a:rPr lang="zh-CN" altLang="en-US" sz="1600" b="0" i="0" dirty="0">
                <a:solidFill>
                  <a:srgbClr val="323232"/>
                </a:solidFill>
                <a:effectLst/>
                <a:latin typeface="IBM Plex Sans" panose="020B0503050203000203" pitchFamily="34" charset="0"/>
              </a:rPr>
              <a:t>，是经过训练的 </a:t>
            </a:r>
            <a:r>
              <a:rPr lang="en-US" altLang="zh-CN" sz="1600" b="0" i="0" dirty="0">
                <a:solidFill>
                  <a:srgbClr val="323232"/>
                </a:solidFill>
                <a:effectLst/>
                <a:latin typeface="IBM Plex Sans" panose="020B0503050203000203" pitchFamily="34" charset="0"/>
              </a:rPr>
              <a:t>AI</a:t>
            </a:r>
            <a:r>
              <a:rPr lang="zh-CN" altLang="en-US" sz="1600" b="0" i="0" dirty="0">
                <a:solidFill>
                  <a:srgbClr val="323232"/>
                </a:solidFill>
                <a:effectLst/>
                <a:latin typeface="IBM Plex Sans" panose="020B0503050203000203" pitchFamily="34" charset="0"/>
              </a:rPr>
              <a:t>，专注于执行特定任务。 弱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推动了目前我们周围的大部分 </a:t>
            </a:r>
            <a:r>
              <a:rPr lang="en-US" altLang="zh-CN" sz="1600" b="0" i="0" dirty="0">
                <a:solidFill>
                  <a:srgbClr val="323232"/>
                </a:solidFill>
                <a:effectLst/>
                <a:latin typeface="IBM Plex Sans" panose="020B0503050203000203" pitchFamily="34" charset="0"/>
              </a:rPr>
              <a:t>AI</a:t>
            </a:r>
            <a:r>
              <a:rPr lang="zh-CN" altLang="en-US" sz="1600" b="0" i="0" dirty="0">
                <a:solidFill>
                  <a:srgbClr val="323232"/>
                </a:solidFill>
                <a:effectLst/>
                <a:latin typeface="IBM Plex Sans" panose="020B0503050203000203" pitchFamily="34" charset="0"/>
              </a:rPr>
              <a:t>。“范围窄”可能是此类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更准确的描述符，因为它其实并不弱，支持一些非常强大的应用，如 </a:t>
            </a:r>
            <a:r>
              <a:rPr lang="en-US" altLang="zh-CN" sz="1600" b="0" i="0" dirty="0">
                <a:solidFill>
                  <a:srgbClr val="323232"/>
                </a:solidFill>
                <a:effectLst/>
                <a:latin typeface="IBM Plex Sans" panose="020B0503050203000203" pitchFamily="34" charset="0"/>
              </a:rPr>
              <a:t>Apple </a:t>
            </a:r>
            <a:r>
              <a:rPr lang="zh-CN" altLang="en-US" sz="1600" b="0" i="0" dirty="0">
                <a:solidFill>
                  <a:srgbClr val="323232"/>
                </a:solidFill>
                <a:effectLst/>
                <a:latin typeface="IBM Plex Sans" panose="020B0503050203000203" pitchFamily="34" charset="0"/>
              </a:rPr>
              <a:t>的 </a:t>
            </a:r>
            <a:r>
              <a:rPr lang="en-US" altLang="zh-CN" sz="1600" b="0" i="0" dirty="0">
                <a:solidFill>
                  <a:srgbClr val="323232"/>
                </a:solidFill>
                <a:effectLst/>
                <a:latin typeface="IBM Plex Sans" panose="020B0503050203000203" pitchFamily="34" charset="0"/>
              </a:rPr>
              <a:t>Siri</a:t>
            </a:r>
            <a:r>
              <a:rPr lang="zh-CN" altLang="en-US" sz="1600" b="0" i="0" dirty="0">
                <a:solidFill>
                  <a:srgbClr val="323232"/>
                </a:solidFill>
                <a:effectLst/>
                <a:latin typeface="IBM Plex Sans" panose="020B0503050203000203" pitchFamily="34" charset="0"/>
              </a:rPr>
              <a:t>、</a:t>
            </a:r>
            <a:r>
              <a:rPr lang="en-US" altLang="zh-CN" sz="1600" b="0" i="0" dirty="0">
                <a:solidFill>
                  <a:srgbClr val="323232"/>
                </a:solidFill>
                <a:effectLst/>
                <a:latin typeface="IBM Plex Sans" panose="020B0503050203000203" pitchFamily="34" charset="0"/>
              </a:rPr>
              <a:t>Amazon </a:t>
            </a:r>
            <a:r>
              <a:rPr lang="zh-CN" altLang="en-US" sz="1600" b="0" i="0" dirty="0">
                <a:solidFill>
                  <a:srgbClr val="323232"/>
                </a:solidFill>
                <a:effectLst/>
                <a:latin typeface="IBM Plex Sans" panose="020B0503050203000203" pitchFamily="34" charset="0"/>
              </a:rPr>
              <a:t>的 </a:t>
            </a:r>
            <a:r>
              <a:rPr lang="en-US" altLang="zh-CN" sz="1600" b="0" i="0" dirty="0">
                <a:solidFill>
                  <a:srgbClr val="323232"/>
                </a:solidFill>
                <a:effectLst/>
                <a:latin typeface="IBM Plex Sans" panose="020B0503050203000203" pitchFamily="34" charset="0"/>
              </a:rPr>
              <a:t>Alexa </a:t>
            </a:r>
            <a:r>
              <a:rPr lang="zh-CN" altLang="en-US" sz="1600" b="0" i="0" dirty="0">
                <a:solidFill>
                  <a:srgbClr val="323232"/>
                </a:solidFill>
                <a:effectLst/>
                <a:latin typeface="IBM Plex Sans" panose="020B0503050203000203" pitchFamily="34" charset="0"/>
              </a:rPr>
              <a:t>以及 </a:t>
            </a:r>
            <a:r>
              <a:rPr lang="en-US" altLang="zh-CN" sz="1600" b="0" i="0" dirty="0">
                <a:solidFill>
                  <a:srgbClr val="323232"/>
                </a:solidFill>
                <a:effectLst/>
                <a:latin typeface="IBM Plex Sans" panose="020B0503050203000203" pitchFamily="34" charset="0"/>
              </a:rPr>
              <a:t>IBM Watson </a:t>
            </a:r>
            <a:r>
              <a:rPr lang="zh-CN" altLang="en-US" sz="1600" b="0" i="0" dirty="0">
                <a:solidFill>
                  <a:srgbClr val="323232"/>
                </a:solidFill>
                <a:effectLst/>
                <a:latin typeface="IBM Plex Sans" panose="020B0503050203000203" pitchFamily="34" charset="0"/>
              </a:rPr>
              <a:t>和自主车辆。</a:t>
            </a:r>
          </a:p>
          <a:p>
            <a:pPr algn="l" fontAlgn="base"/>
            <a:endParaRPr lang="zh-CN" altLang="en-US" sz="1600" b="0" i="0" dirty="0">
              <a:solidFill>
                <a:srgbClr val="323232"/>
              </a:solidFill>
              <a:effectLst/>
              <a:latin typeface="IBM Plex Sans" panose="020B0503050203000203" pitchFamily="34" charset="0"/>
            </a:endParaRPr>
          </a:p>
          <a:p>
            <a:pPr algn="l" fontAlgn="base"/>
            <a:r>
              <a:rPr lang="zh-CN" altLang="en-US" sz="1600" b="0" i="0" dirty="0">
                <a:solidFill>
                  <a:srgbClr val="323232"/>
                </a:solidFill>
                <a:effectLst/>
                <a:latin typeface="IBM Plex Sans" panose="020B0503050203000203" pitchFamily="34" charset="0"/>
              </a:rPr>
              <a:t>强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由人工常规智能 </a:t>
            </a:r>
            <a:r>
              <a:rPr lang="en-US" altLang="zh-CN" sz="1600" b="0" i="0" dirty="0">
                <a:solidFill>
                  <a:srgbClr val="323232"/>
                </a:solidFill>
                <a:effectLst/>
                <a:latin typeface="IBM Plex Sans" panose="020B0503050203000203" pitchFamily="34" charset="0"/>
              </a:rPr>
              <a:t>(AGI) </a:t>
            </a:r>
            <a:r>
              <a:rPr lang="zh-CN" altLang="en-US" sz="1600" b="0" i="0" dirty="0">
                <a:solidFill>
                  <a:srgbClr val="323232"/>
                </a:solidFill>
                <a:effectLst/>
                <a:latin typeface="IBM Plex Sans" panose="020B0503050203000203" pitchFamily="34" charset="0"/>
              </a:rPr>
              <a:t>和人工超级智能 </a:t>
            </a:r>
            <a:r>
              <a:rPr lang="en-US" altLang="zh-CN" sz="1600" b="0" i="0" dirty="0">
                <a:solidFill>
                  <a:srgbClr val="323232"/>
                </a:solidFill>
                <a:effectLst/>
                <a:latin typeface="IBM Plex Sans" panose="020B0503050203000203" pitchFamily="34" charset="0"/>
              </a:rPr>
              <a:t>(ASI) </a:t>
            </a:r>
            <a:r>
              <a:rPr lang="zh-CN" altLang="en-US" sz="1600" b="0" i="0" dirty="0">
                <a:solidFill>
                  <a:srgbClr val="323232"/>
                </a:solidFill>
                <a:effectLst/>
                <a:latin typeface="IBM Plex Sans" panose="020B0503050203000203" pitchFamily="34" charset="0"/>
              </a:rPr>
              <a:t>组成。 人工常规智能 </a:t>
            </a:r>
            <a:r>
              <a:rPr lang="en-US" altLang="zh-CN" sz="1600" b="0" i="0" dirty="0">
                <a:solidFill>
                  <a:srgbClr val="323232"/>
                </a:solidFill>
                <a:effectLst/>
                <a:latin typeface="IBM Plex Sans" panose="020B0503050203000203" pitchFamily="34" charset="0"/>
              </a:rPr>
              <a:t>(AGI) </a:t>
            </a:r>
            <a:r>
              <a:rPr lang="zh-CN" altLang="en-US" sz="1600" b="0" i="0" dirty="0">
                <a:solidFill>
                  <a:srgbClr val="323232"/>
                </a:solidFill>
                <a:effectLst/>
                <a:latin typeface="IBM Plex Sans" panose="020B0503050203000203" pitchFamily="34" charset="0"/>
              </a:rPr>
              <a:t>是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的一种理论形式，机器拥有与人类等同的智能；它具有自我意识，能够解决问题、学习和规划未来。 人工超级智能 </a:t>
            </a:r>
            <a:r>
              <a:rPr lang="en-US" altLang="zh-CN" sz="1600" b="0" i="0" dirty="0">
                <a:solidFill>
                  <a:srgbClr val="323232"/>
                </a:solidFill>
                <a:effectLst/>
                <a:latin typeface="IBM Plex Sans" panose="020B0503050203000203" pitchFamily="34" charset="0"/>
              </a:rPr>
              <a:t>(ASI) </a:t>
            </a:r>
            <a:r>
              <a:rPr lang="zh-CN" altLang="en-US" sz="1600" b="0" i="0" dirty="0">
                <a:solidFill>
                  <a:srgbClr val="323232"/>
                </a:solidFill>
                <a:effectLst/>
                <a:latin typeface="IBM Plex Sans" panose="020B0503050203000203" pitchFamily="34" charset="0"/>
              </a:rPr>
              <a:t>也称为超级智能，将超越人类大脑的智力和能力。 虽然强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仍完全处于理论阶段，还没有实际应用的例子，但这并不意味着 </a:t>
            </a:r>
            <a:r>
              <a:rPr lang="en-US" altLang="zh-CN" sz="1600" b="0" i="0" dirty="0">
                <a:solidFill>
                  <a:srgbClr val="323232"/>
                </a:solidFill>
                <a:effectLst/>
                <a:latin typeface="IBM Plex Sans" panose="020B0503050203000203" pitchFamily="34" charset="0"/>
              </a:rPr>
              <a:t>AI </a:t>
            </a:r>
            <a:r>
              <a:rPr lang="zh-CN" altLang="en-US" sz="1600" b="0" i="0" dirty="0">
                <a:solidFill>
                  <a:srgbClr val="323232"/>
                </a:solidFill>
                <a:effectLst/>
                <a:latin typeface="IBM Plex Sans" panose="020B0503050203000203" pitchFamily="34" charset="0"/>
              </a:rPr>
              <a:t>研究人员不在探索它的发展。 </a:t>
            </a:r>
            <a:r>
              <a:rPr lang="en-US" altLang="zh-CN" sz="1600" b="0" i="0" dirty="0">
                <a:solidFill>
                  <a:srgbClr val="323232"/>
                </a:solidFill>
                <a:effectLst/>
                <a:latin typeface="IBM Plex Sans" panose="020B0503050203000203" pitchFamily="34" charset="0"/>
              </a:rPr>
              <a:t>ASI </a:t>
            </a:r>
            <a:r>
              <a:rPr lang="zh-CN" altLang="en-US" sz="1600" b="0" i="0" dirty="0">
                <a:solidFill>
                  <a:srgbClr val="323232"/>
                </a:solidFill>
                <a:effectLst/>
                <a:latin typeface="IBM Plex Sans" panose="020B0503050203000203" pitchFamily="34" charset="0"/>
              </a:rPr>
              <a:t>的最佳例子可能来自科幻小说，如 </a:t>
            </a:r>
            <a:r>
              <a:rPr lang="en-US" altLang="zh-CN" sz="1600" b="0" i="0" dirty="0">
                <a:solidFill>
                  <a:srgbClr val="323232"/>
                </a:solidFill>
                <a:effectLst/>
                <a:latin typeface="IBM Plex Sans" panose="020B0503050203000203" pitchFamily="34" charset="0"/>
              </a:rPr>
              <a:t>HAL</a:t>
            </a:r>
            <a:r>
              <a:rPr lang="zh-CN" altLang="en-US" sz="1600" b="0" i="0" dirty="0">
                <a:solidFill>
                  <a:srgbClr val="323232"/>
                </a:solidFill>
                <a:effectLst/>
                <a:latin typeface="IBM Plex Sans" panose="020B0503050203000203" pitchFamily="34" charset="0"/>
              </a:rPr>
              <a:t>、超人以及</a:t>
            </a:r>
            <a:r>
              <a:rPr lang="en-US" altLang="zh-CN" sz="1600" b="0" i="0" dirty="0">
                <a:solidFill>
                  <a:srgbClr val="323232"/>
                </a:solidFill>
                <a:effectLst/>
                <a:latin typeface="IBM Plex Sans" panose="020B0503050203000203" pitchFamily="34" charset="0"/>
              </a:rPr>
              <a:t>《2001 </a:t>
            </a:r>
            <a:r>
              <a:rPr lang="zh-CN" altLang="en-US" sz="1600" b="0" i="0" dirty="0">
                <a:solidFill>
                  <a:srgbClr val="323232"/>
                </a:solidFill>
                <a:effectLst/>
                <a:latin typeface="IBM Plex Sans" panose="020B0503050203000203" pitchFamily="34" charset="0"/>
              </a:rPr>
              <a:t>太空漫游</a:t>
            </a:r>
            <a:r>
              <a:rPr lang="en-US" altLang="zh-CN" sz="1600" b="0" i="0" dirty="0">
                <a:solidFill>
                  <a:srgbClr val="323232"/>
                </a:solidFill>
                <a:effectLst/>
                <a:latin typeface="IBM Plex Sans" panose="020B0503050203000203" pitchFamily="34" charset="0"/>
              </a:rPr>
              <a:t>》</a:t>
            </a:r>
            <a:r>
              <a:rPr lang="zh-CN" altLang="en-US" sz="1600" b="0" i="0" dirty="0">
                <a:solidFill>
                  <a:srgbClr val="323232"/>
                </a:solidFill>
                <a:effectLst/>
                <a:latin typeface="IBM Plex Sans" panose="020B0503050203000203" pitchFamily="34" charset="0"/>
              </a:rPr>
              <a:t>电影中的无赖电脑助手。</a:t>
            </a:r>
            <a:endParaRPr lang="zh-CN" altLang="en-US" sz="1600" dirty="0"/>
          </a:p>
        </p:txBody>
      </p:sp>
      <p:sp>
        <p:nvSpPr>
          <p:cNvPr id="4" name="灯片编号占位符 3">
            <a:extLst>
              <a:ext uri="{FF2B5EF4-FFF2-40B4-BE49-F238E27FC236}">
                <a16:creationId xmlns:a16="http://schemas.microsoft.com/office/drawing/2014/main" id="{5C46E741-FDE0-4E3C-A7BF-47E01DF17580}"/>
              </a:ext>
            </a:extLst>
          </p:cNvPr>
          <p:cNvSpPr>
            <a:spLocks noGrp="1"/>
          </p:cNvSpPr>
          <p:nvPr>
            <p:ph type="sldNum" sz="quarter" idx="12"/>
          </p:nvPr>
        </p:nvSpPr>
        <p:spPr/>
        <p:txBody>
          <a:bodyPr/>
          <a:lstStyle/>
          <a:p>
            <a:fld id="{5AD84F5B-1672-4D3F-9FEC-5DF89A7B7912}" type="slidenum">
              <a:rPr lang="zh-CN" altLang="en-US" smtClean="0"/>
              <a:t>8</a:t>
            </a:fld>
            <a:endParaRPr lang="zh-CN" altLang="en-US"/>
          </a:p>
        </p:txBody>
      </p:sp>
      <p:sp>
        <p:nvSpPr>
          <p:cNvPr id="6" name="文本框 5">
            <a:extLst>
              <a:ext uri="{FF2B5EF4-FFF2-40B4-BE49-F238E27FC236}">
                <a16:creationId xmlns:a16="http://schemas.microsoft.com/office/drawing/2014/main" id="{34315CF9-F1FA-4D3B-9E6D-81D955BF2876}"/>
              </a:ext>
            </a:extLst>
          </p:cNvPr>
          <p:cNvSpPr txBox="1"/>
          <p:nvPr/>
        </p:nvSpPr>
        <p:spPr>
          <a:xfrm>
            <a:off x="379927" y="5913859"/>
            <a:ext cx="8629850" cy="369332"/>
          </a:xfrm>
          <a:prstGeom prst="rect">
            <a:avLst/>
          </a:prstGeom>
          <a:noFill/>
        </p:spPr>
        <p:txBody>
          <a:bodyPr wrap="square">
            <a:spAutoFit/>
          </a:bodyPr>
          <a:lstStyle/>
          <a:p>
            <a:r>
              <a:rPr lang="en-US" altLang="zh-CN" dirty="0"/>
              <a:t>https://www.ibm.com/cn-zh/cloud/learn/what-is-artificial-intelligence#toc--fD8HDbN9</a:t>
            </a:r>
            <a:endParaRPr lang="zh-CN" altLang="en-US" dirty="0"/>
          </a:p>
        </p:txBody>
      </p:sp>
    </p:spTree>
    <p:extLst>
      <p:ext uri="{BB962C8B-B14F-4D97-AF65-F5344CB8AC3E}">
        <p14:creationId xmlns:p14="http://schemas.microsoft.com/office/powerpoint/2010/main" val="412764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927D-645E-C240-BA7A-753005D9F63B}"/>
              </a:ext>
            </a:extLst>
          </p:cNvPr>
          <p:cNvSpPr>
            <a:spLocks noGrp="1"/>
          </p:cNvSpPr>
          <p:nvPr>
            <p:ph type="title"/>
          </p:nvPr>
        </p:nvSpPr>
        <p:spPr/>
        <p:txBody>
          <a:bodyPr lIns="77925" tIns="38963" rIns="77925" bIns="38963"/>
          <a:lstStyle/>
          <a:p>
            <a:r>
              <a:rPr lang="zh-CN" altLang="en-US" sz="1800" dirty="0">
                <a:latin typeface="Times New Roman" panose="02020603050405020304" pitchFamily="18" charset="0"/>
                <a:cs typeface="Times New Roman" panose="02020603050405020304" pitchFamily="18" charset="0"/>
              </a:rPr>
              <a:t>课程群知识点关系图</a:t>
            </a:r>
            <a:endParaRPr lang="en-US" sz="1800" dirty="0">
              <a:solidFill>
                <a:srgbClr val="0070C0"/>
              </a:solidFill>
            </a:endParaRPr>
          </a:p>
        </p:txBody>
      </p:sp>
      <p:grpSp>
        <p:nvGrpSpPr>
          <p:cNvPr id="6" name="智能感知课程群">
            <a:extLst>
              <a:ext uri="{FF2B5EF4-FFF2-40B4-BE49-F238E27FC236}">
                <a16:creationId xmlns:a16="http://schemas.microsoft.com/office/drawing/2014/main" id="{D0C6EC5D-ECD4-4A8C-B688-363C8E0D7404}"/>
              </a:ext>
            </a:extLst>
          </p:cNvPr>
          <p:cNvGrpSpPr/>
          <p:nvPr/>
        </p:nvGrpSpPr>
        <p:grpSpPr>
          <a:xfrm>
            <a:off x="527670" y="3027677"/>
            <a:ext cx="2005571" cy="2270873"/>
            <a:chOff x="198760" y="1168315"/>
            <a:chExt cx="2779763" cy="3830649"/>
          </a:xfrm>
        </p:grpSpPr>
        <p:sp>
          <p:nvSpPr>
            <p:cNvPr id="7" name="圆角矩形 19">
              <a:extLst>
                <a:ext uri="{FF2B5EF4-FFF2-40B4-BE49-F238E27FC236}">
                  <a16:creationId xmlns:a16="http://schemas.microsoft.com/office/drawing/2014/main" id="{787144F5-B0C7-46EE-AB36-11B64CAFD0FA}"/>
                </a:ext>
              </a:extLst>
            </p:cNvPr>
            <p:cNvSpPr/>
            <p:nvPr/>
          </p:nvSpPr>
          <p:spPr>
            <a:xfrm>
              <a:off x="198760" y="1264261"/>
              <a:ext cx="2779763" cy="3734703"/>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grpSp>
          <p:nvGrpSpPr>
            <p:cNvPr id="8" name="组合 7">
              <a:extLst>
                <a:ext uri="{FF2B5EF4-FFF2-40B4-BE49-F238E27FC236}">
                  <a16:creationId xmlns:a16="http://schemas.microsoft.com/office/drawing/2014/main" id="{5F49C143-15E8-4349-BFC1-4B0A7FED52FA}"/>
                </a:ext>
              </a:extLst>
            </p:cNvPr>
            <p:cNvGrpSpPr/>
            <p:nvPr/>
          </p:nvGrpSpPr>
          <p:grpSpPr>
            <a:xfrm>
              <a:off x="281651" y="1168315"/>
              <a:ext cx="2520816" cy="3322663"/>
              <a:chOff x="281651" y="1168315"/>
              <a:chExt cx="2520816" cy="3322663"/>
            </a:xfrm>
          </p:grpSpPr>
          <p:sp>
            <p:nvSpPr>
              <p:cNvPr id="21" name="矩形 20" hidden="1">
                <a:extLst>
                  <a:ext uri="{FF2B5EF4-FFF2-40B4-BE49-F238E27FC236}">
                    <a16:creationId xmlns:a16="http://schemas.microsoft.com/office/drawing/2014/main" id="{147BFA57-5744-417D-90BD-4EA56190102F}"/>
                  </a:ext>
                </a:extLst>
              </p:cNvPr>
              <p:cNvSpPr/>
              <p:nvPr/>
            </p:nvSpPr>
            <p:spPr>
              <a:xfrm>
                <a:off x="281651" y="1168315"/>
                <a:ext cx="2520816" cy="3322663"/>
              </a:xfrm>
              <a:prstGeom prst="rect">
                <a:avLst/>
              </a:prstGeom>
              <a:gradFill>
                <a:lin ang="3600000" scaled="0"/>
              </a:gradFill>
              <a:ln w="12700" cap="flat">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52483528-C7E1-4FA7-93B7-1B60D9AC4F9E}"/>
                  </a:ext>
                </a:extLst>
              </p:cNvPr>
              <p:cNvSpPr txBox="1"/>
              <p:nvPr/>
            </p:nvSpPr>
            <p:spPr>
              <a:xfrm>
                <a:off x="367954" y="1350066"/>
                <a:ext cx="1560800" cy="363424"/>
              </a:xfrm>
              <a:prstGeom prst="rect">
                <a:avLst/>
              </a:prstGeom>
              <a:noFill/>
            </p:spPr>
            <p:txBody>
              <a:bodyPr wrap="square" rtlCol="0">
                <a:spAutoFit/>
              </a:bodyPr>
              <a:lstStyle/>
              <a:p>
                <a:r>
                  <a:rPr lang="zh-CN" altLang="en-US" sz="800" b="1" dirty="0">
                    <a:solidFill>
                      <a:schemeClr val="accent2"/>
                    </a:solidFill>
                    <a:latin typeface="黑体" panose="02010609060101010101" pitchFamily="49" charset="-122"/>
                    <a:ea typeface="黑体" panose="02010609060101010101" pitchFamily="49" charset="-122"/>
                  </a:rPr>
                  <a:t>智能感知课程群</a:t>
                </a:r>
              </a:p>
            </p:txBody>
          </p:sp>
        </p:grpSp>
        <p:grpSp>
          <p:nvGrpSpPr>
            <p:cNvPr id="9" name="组合 8">
              <a:extLst>
                <a:ext uri="{FF2B5EF4-FFF2-40B4-BE49-F238E27FC236}">
                  <a16:creationId xmlns:a16="http://schemas.microsoft.com/office/drawing/2014/main" id="{25F5C83B-E941-4FFF-9EDB-39D216DF3F84}"/>
                </a:ext>
              </a:extLst>
            </p:cNvPr>
            <p:cNvGrpSpPr/>
            <p:nvPr/>
          </p:nvGrpSpPr>
          <p:grpSpPr>
            <a:xfrm>
              <a:off x="1734273" y="1582088"/>
              <a:ext cx="1062980" cy="924863"/>
              <a:chOff x="1734273" y="1582088"/>
              <a:chExt cx="1062980" cy="924863"/>
            </a:xfrm>
            <a:solidFill>
              <a:schemeClr val="bg1"/>
            </a:solidFill>
          </p:grpSpPr>
          <p:sp>
            <p:nvSpPr>
              <p:cNvPr id="19" name="椭圆 18">
                <a:extLst>
                  <a:ext uri="{FF2B5EF4-FFF2-40B4-BE49-F238E27FC236}">
                    <a16:creationId xmlns:a16="http://schemas.microsoft.com/office/drawing/2014/main" id="{1D59BF7F-D6F0-47CA-BC8D-105DAADDD73B}"/>
                  </a:ext>
                </a:extLst>
              </p:cNvPr>
              <p:cNvSpPr/>
              <p:nvPr/>
            </p:nvSpPr>
            <p:spPr>
              <a:xfrm>
                <a:off x="1734273" y="1582088"/>
                <a:ext cx="1062980" cy="9248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D09494F7-61B1-4079-81EE-80028316B3DF}"/>
                  </a:ext>
                </a:extLst>
              </p:cNvPr>
              <p:cNvSpPr txBox="1"/>
              <p:nvPr/>
            </p:nvSpPr>
            <p:spPr>
              <a:xfrm>
                <a:off x="1859349" y="1758972"/>
                <a:ext cx="744305" cy="57109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自然语</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言处理</a:t>
                </a:r>
              </a:p>
            </p:txBody>
          </p:sp>
        </p:grpSp>
        <p:grpSp>
          <p:nvGrpSpPr>
            <p:cNvPr id="10" name="组合 9">
              <a:extLst>
                <a:ext uri="{FF2B5EF4-FFF2-40B4-BE49-F238E27FC236}">
                  <a16:creationId xmlns:a16="http://schemas.microsoft.com/office/drawing/2014/main" id="{1DA5CBEF-C5CF-42A7-996E-243E141482E4}"/>
                </a:ext>
              </a:extLst>
            </p:cNvPr>
            <p:cNvGrpSpPr/>
            <p:nvPr/>
          </p:nvGrpSpPr>
          <p:grpSpPr>
            <a:xfrm>
              <a:off x="434051" y="2581156"/>
              <a:ext cx="1066570" cy="948660"/>
              <a:chOff x="434051" y="2581155"/>
              <a:chExt cx="1000114" cy="889551"/>
            </a:xfrm>
            <a:solidFill>
              <a:schemeClr val="bg1"/>
            </a:solidFill>
          </p:grpSpPr>
          <p:sp>
            <p:nvSpPr>
              <p:cNvPr id="17" name="椭圆 16">
                <a:extLst>
                  <a:ext uri="{FF2B5EF4-FFF2-40B4-BE49-F238E27FC236}">
                    <a16:creationId xmlns:a16="http://schemas.microsoft.com/office/drawing/2014/main" id="{BE640A45-9796-4619-B249-A5606329A2D0}"/>
                  </a:ext>
                </a:extLst>
              </p:cNvPr>
              <p:cNvSpPr/>
              <p:nvPr/>
            </p:nvSpPr>
            <p:spPr>
              <a:xfrm>
                <a:off x="434051" y="2581155"/>
                <a:ext cx="1000114" cy="88955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51DD4AB8-FBF7-40F6-89FE-0FC6FB6FC288}"/>
                  </a:ext>
                </a:extLst>
              </p:cNvPr>
              <p:cNvSpPr txBox="1"/>
              <p:nvPr/>
            </p:nvSpPr>
            <p:spPr>
              <a:xfrm>
                <a:off x="588597" y="2740707"/>
                <a:ext cx="704070" cy="535510"/>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数据</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可视化</a:t>
                </a:r>
              </a:p>
            </p:txBody>
          </p:sp>
        </p:grpSp>
        <p:grpSp>
          <p:nvGrpSpPr>
            <p:cNvPr id="11" name="组合 10">
              <a:extLst>
                <a:ext uri="{FF2B5EF4-FFF2-40B4-BE49-F238E27FC236}">
                  <a16:creationId xmlns:a16="http://schemas.microsoft.com/office/drawing/2014/main" id="{AE609B79-C067-44C6-83BB-B4069BEFFA7A}"/>
                </a:ext>
              </a:extLst>
            </p:cNvPr>
            <p:cNvGrpSpPr/>
            <p:nvPr/>
          </p:nvGrpSpPr>
          <p:grpSpPr>
            <a:xfrm>
              <a:off x="1500621" y="3580222"/>
              <a:ext cx="1198558" cy="964906"/>
              <a:chOff x="1500621" y="3580222"/>
              <a:chExt cx="1198558" cy="964906"/>
            </a:xfrm>
            <a:solidFill>
              <a:schemeClr val="bg1"/>
            </a:solidFill>
          </p:grpSpPr>
          <p:sp>
            <p:nvSpPr>
              <p:cNvPr id="15" name="椭圆 14">
                <a:extLst>
                  <a:ext uri="{FF2B5EF4-FFF2-40B4-BE49-F238E27FC236}">
                    <a16:creationId xmlns:a16="http://schemas.microsoft.com/office/drawing/2014/main" id="{4810E9D4-4228-4BD0-9DE6-2B70AF475FC3}"/>
                  </a:ext>
                </a:extLst>
              </p:cNvPr>
              <p:cNvSpPr/>
              <p:nvPr/>
            </p:nvSpPr>
            <p:spPr>
              <a:xfrm>
                <a:off x="1500621" y="3580222"/>
                <a:ext cx="1198558" cy="96490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1B59DD2C-7302-4870-936D-0266A4506828}"/>
                  </a:ext>
                </a:extLst>
              </p:cNvPr>
              <p:cNvSpPr txBox="1"/>
              <p:nvPr/>
            </p:nvSpPr>
            <p:spPr>
              <a:xfrm>
                <a:off x="1756970" y="3811523"/>
                <a:ext cx="819268" cy="571094"/>
              </a:xfrm>
              <a:prstGeom prst="rect">
                <a:avLst/>
              </a:prstGeom>
              <a:solidFill>
                <a:schemeClr val="bg1"/>
              </a:solid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计算机</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视觉</a:t>
                </a:r>
              </a:p>
            </p:txBody>
          </p:sp>
        </p:grpSp>
        <p:grpSp>
          <p:nvGrpSpPr>
            <p:cNvPr id="12" name="组合 11">
              <a:extLst>
                <a:ext uri="{FF2B5EF4-FFF2-40B4-BE49-F238E27FC236}">
                  <a16:creationId xmlns:a16="http://schemas.microsoft.com/office/drawing/2014/main" id="{FED46668-86E6-4661-AD53-6AACA8AB97F4}"/>
                </a:ext>
              </a:extLst>
            </p:cNvPr>
            <p:cNvGrpSpPr/>
            <p:nvPr/>
          </p:nvGrpSpPr>
          <p:grpSpPr>
            <a:xfrm>
              <a:off x="1734274" y="2581155"/>
              <a:ext cx="935070" cy="935070"/>
              <a:chOff x="1734274" y="2581155"/>
              <a:chExt cx="935070" cy="935070"/>
            </a:xfrm>
            <a:solidFill>
              <a:schemeClr val="bg1"/>
            </a:solidFill>
          </p:grpSpPr>
          <p:sp>
            <p:nvSpPr>
              <p:cNvPr id="13" name="椭圆 12">
                <a:extLst>
                  <a:ext uri="{FF2B5EF4-FFF2-40B4-BE49-F238E27FC236}">
                    <a16:creationId xmlns:a16="http://schemas.microsoft.com/office/drawing/2014/main" id="{56D94CC1-C41B-4AAB-89C4-9456F07AE184}"/>
                  </a:ext>
                </a:extLst>
              </p:cNvPr>
              <p:cNvSpPr/>
              <p:nvPr/>
            </p:nvSpPr>
            <p:spPr>
              <a:xfrm>
                <a:off x="1734274" y="2581155"/>
                <a:ext cx="935070" cy="9350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3DB07A92-A9F7-4E81-9631-BFF5E3867288}"/>
                  </a:ext>
                </a:extLst>
              </p:cNvPr>
              <p:cNvSpPr txBox="1"/>
              <p:nvPr/>
            </p:nvSpPr>
            <p:spPr>
              <a:xfrm>
                <a:off x="1928753" y="2787521"/>
                <a:ext cx="613465" cy="57109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数据挖掘</a:t>
                </a:r>
              </a:p>
            </p:txBody>
          </p:sp>
        </p:grpSp>
      </p:grpSp>
      <p:grpSp>
        <p:nvGrpSpPr>
          <p:cNvPr id="23" name="设计智能课程群">
            <a:extLst>
              <a:ext uri="{FF2B5EF4-FFF2-40B4-BE49-F238E27FC236}">
                <a16:creationId xmlns:a16="http://schemas.microsoft.com/office/drawing/2014/main" id="{F3A9F935-DA57-4E71-8790-21A078AECAA6}"/>
              </a:ext>
            </a:extLst>
          </p:cNvPr>
          <p:cNvGrpSpPr/>
          <p:nvPr/>
        </p:nvGrpSpPr>
        <p:grpSpPr>
          <a:xfrm>
            <a:off x="6088705" y="2879602"/>
            <a:ext cx="2268233" cy="2296973"/>
            <a:chOff x="281651" y="1168315"/>
            <a:chExt cx="3024311" cy="3962609"/>
          </a:xfrm>
        </p:grpSpPr>
        <p:sp>
          <p:nvSpPr>
            <p:cNvPr id="24" name="圆角矩形 22">
              <a:extLst>
                <a:ext uri="{FF2B5EF4-FFF2-40B4-BE49-F238E27FC236}">
                  <a16:creationId xmlns:a16="http://schemas.microsoft.com/office/drawing/2014/main" id="{42B07C5E-BD5F-4C50-A2E8-1784386BBDD8}"/>
                </a:ext>
              </a:extLst>
            </p:cNvPr>
            <p:cNvSpPr/>
            <p:nvPr/>
          </p:nvSpPr>
          <p:spPr>
            <a:xfrm>
              <a:off x="469629" y="1371724"/>
              <a:ext cx="2836333" cy="3759200"/>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grpSp>
          <p:nvGrpSpPr>
            <p:cNvPr id="25" name="组合 24">
              <a:extLst>
                <a:ext uri="{FF2B5EF4-FFF2-40B4-BE49-F238E27FC236}">
                  <a16:creationId xmlns:a16="http://schemas.microsoft.com/office/drawing/2014/main" id="{4992C783-EADF-41AC-9AAA-B3E95D96ED48}"/>
                </a:ext>
              </a:extLst>
            </p:cNvPr>
            <p:cNvGrpSpPr/>
            <p:nvPr/>
          </p:nvGrpSpPr>
          <p:grpSpPr>
            <a:xfrm>
              <a:off x="281651" y="1168315"/>
              <a:ext cx="2520816" cy="3322663"/>
              <a:chOff x="281651" y="1168315"/>
              <a:chExt cx="2520816" cy="3322663"/>
            </a:xfrm>
          </p:grpSpPr>
          <p:sp>
            <p:nvSpPr>
              <p:cNvPr id="35" name="矩形 34" hidden="1">
                <a:extLst>
                  <a:ext uri="{FF2B5EF4-FFF2-40B4-BE49-F238E27FC236}">
                    <a16:creationId xmlns:a16="http://schemas.microsoft.com/office/drawing/2014/main" id="{25A4467C-4FE0-46A9-B1C7-DF231179AFE8}"/>
                  </a:ext>
                </a:extLst>
              </p:cNvPr>
              <p:cNvSpPr/>
              <p:nvPr/>
            </p:nvSpPr>
            <p:spPr>
              <a:xfrm>
                <a:off x="281651" y="1168315"/>
                <a:ext cx="2520816" cy="3322663"/>
              </a:xfrm>
              <a:prstGeom prst="rect">
                <a:avLst/>
              </a:prstGeom>
              <a:gradFill>
                <a:lin ang="3600000" scaled="0"/>
              </a:gradFill>
              <a:ln w="12700" cap="flat">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36" name="文本框 35">
                <a:extLst>
                  <a:ext uri="{FF2B5EF4-FFF2-40B4-BE49-F238E27FC236}">
                    <a16:creationId xmlns:a16="http://schemas.microsoft.com/office/drawing/2014/main" id="{2A52CECE-DAE8-4EB9-AE6D-427F5EE05FC7}"/>
                  </a:ext>
                </a:extLst>
              </p:cNvPr>
              <p:cNvSpPr txBox="1"/>
              <p:nvPr/>
            </p:nvSpPr>
            <p:spPr>
              <a:xfrm>
                <a:off x="742462" y="1428198"/>
                <a:ext cx="1452623" cy="371672"/>
              </a:xfrm>
              <a:prstGeom prst="rect">
                <a:avLst/>
              </a:prstGeom>
              <a:noFill/>
            </p:spPr>
            <p:txBody>
              <a:bodyPr wrap="square" rtlCol="0">
                <a:spAutoFit/>
              </a:bodyPr>
              <a:lstStyle/>
              <a:p>
                <a:r>
                  <a:rPr lang="zh-CN" altLang="en-US" sz="800" b="1" dirty="0">
                    <a:solidFill>
                      <a:schemeClr val="accent2"/>
                    </a:solidFill>
                    <a:latin typeface="黑体" panose="02010609060101010101" pitchFamily="49" charset="-122"/>
                    <a:ea typeface="黑体" panose="02010609060101010101" pitchFamily="49" charset="-122"/>
                  </a:rPr>
                  <a:t>设计智能课程群</a:t>
                </a:r>
              </a:p>
            </p:txBody>
          </p:sp>
        </p:grpSp>
        <p:grpSp>
          <p:nvGrpSpPr>
            <p:cNvPr id="26" name="组合 25">
              <a:extLst>
                <a:ext uri="{FF2B5EF4-FFF2-40B4-BE49-F238E27FC236}">
                  <a16:creationId xmlns:a16="http://schemas.microsoft.com/office/drawing/2014/main" id="{F3F7BF91-27BB-4619-8E92-4EDC44EBFCAF}"/>
                </a:ext>
              </a:extLst>
            </p:cNvPr>
            <p:cNvGrpSpPr/>
            <p:nvPr/>
          </p:nvGrpSpPr>
          <p:grpSpPr>
            <a:xfrm>
              <a:off x="2175021" y="2180795"/>
              <a:ext cx="953672" cy="953672"/>
              <a:chOff x="2175021" y="2180795"/>
              <a:chExt cx="953672" cy="953672"/>
            </a:xfrm>
            <a:solidFill>
              <a:schemeClr val="bg1"/>
            </a:solidFill>
          </p:grpSpPr>
          <p:sp>
            <p:nvSpPr>
              <p:cNvPr id="33" name="椭圆 32">
                <a:extLst>
                  <a:ext uri="{FF2B5EF4-FFF2-40B4-BE49-F238E27FC236}">
                    <a16:creationId xmlns:a16="http://schemas.microsoft.com/office/drawing/2014/main" id="{9D89C4F7-D854-481A-A553-02C58C39DAFE}"/>
                  </a:ext>
                </a:extLst>
              </p:cNvPr>
              <p:cNvSpPr/>
              <p:nvPr/>
            </p:nvSpPr>
            <p:spPr>
              <a:xfrm>
                <a:off x="2175021" y="2180795"/>
                <a:ext cx="953672" cy="95367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3405FF46-9311-425A-8F2A-F779595D362C}"/>
                  </a:ext>
                </a:extLst>
              </p:cNvPr>
              <p:cNvSpPr txBox="1"/>
              <p:nvPr/>
            </p:nvSpPr>
            <p:spPr>
              <a:xfrm>
                <a:off x="2328634" y="2403327"/>
                <a:ext cx="587949" cy="584055"/>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交互</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设计</a:t>
                </a:r>
              </a:p>
            </p:txBody>
          </p:sp>
        </p:grpSp>
        <p:grpSp>
          <p:nvGrpSpPr>
            <p:cNvPr id="27" name="组合 26">
              <a:extLst>
                <a:ext uri="{FF2B5EF4-FFF2-40B4-BE49-F238E27FC236}">
                  <a16:creationId xmlns:a16="http://schemas.microsoft.com/office/drawing/2014/main" id="{B56F62CA-B7C9-431B-AE17-F4363FEEC794}"/>
                </a:ext>
              </a:extLst>
            </p:cNvPr>
            <p:cNvGrpSpPr/>
            <p:nvPr/>
          </p:nvGrpSpPr>
          <p:grpSpPr>
            <a:xfrm>
              <a:off x="580959" y="2798580"/>
              <a:ext cx="1307715" cy="975285"/>
              <a:chOff x="571806" y="2785033"/>
              <a:chExt cx="1226234" cy="914517"/>
            </a:xfrm>
            <a:solidFill>
              <a:schemeClr val="bg1"/>
            </a:solidFill>
          </p:grpSpPr>
          <p:sp>
            <p:nvSpPr>
              <p:cNvPr id="31" name="椭圆 30">
                <a:extLst>
                  <a:ext uri="{FF2B5EF4-FFF2-40B4-BE49-F238E27FC236}">
                    <a16:creationId xmlns:a16="http://schemas.microsoft.com/office/drawing/2014/main" id="{CDA540FE-1913-4279-AB9A-49DA490DD9FE}"/>
                  </a:ext>
                </a:extLst>
              </p:cNvPr>
              <p:cNvSpPr/>
              <p:nvPr/>
            </p:nvSpPr>
            <p:spPr>
              <a:xfrm>
                <a:off x="571806" y="2785033"/>
                <a:ext cx="1226234" cy="91451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32" name="文本框 31">
                <a:extLst>
                  <a:ext uri="{FF2B5EF4-FFF2-40B4-BE49-F238E27FC236}">
                    <a16:creationId xmlns:a16="http://schemas.microsoft.com/office/drawing/2014/main" id="{5A883C23-9D20-450E-BCBC-B3D27A0667D0}"/>
                  </a:ext>
                </a:extLst>
              </p:cNvPr>
              <p:cNvSpPr txBox="1"/>
              <p:nvPr/>
            </p:nvSpPr>
            <p:spPr>
              <a:xfrm>
                <a:off x="790993" y="2939260"/>
                <a:ext cx="755847" cy="547663"/>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设计认知与心理学</a:t>
                </a:r>
              </a:p>
            </p:txBody>
          </p:sp>
        </p:grpSp>
        <p:grpSp>
          <p:nvGrpSpPr>
            <p:cNvPr id="28" name="组合 27">
              <a:extLst>
                <a:ext uri="{FF2B5EF4-FFF2-40B4-BE49-F238E27FC236}">
                  <a16:creationId xmlns:a16="http://schemas.microsoft.com/office/drawing/2014/main" id="{A31E22BB-DF37-49C5-8167-22F633BE874E}"/>
                </a:ext>
              </a:extLst>
            </p:cNvPr>
            <p:cNvGrpSpPr/>
            <p:nvPr/>
          </p:nvGrpSpPr>
          <p:grpSpPr>
            <a:xfrm>
              <a:off x="1960663" y="3650684"/>
              <a:ext cx="1273309" cy="961421"/>
              <a:chOff x="1960663" y="3650684"/>
              <a:chExt cx="1273309" cy="961421"/>
            </a:xfrm>
            <a:solidFill>
              <a:schemeClr val="bg1"/>
            </a:solidFill>
          </p:grpSpPr>
          <p:sp>
            <p:nvSpPr>
              <p:cNvPr id="29" name="椭圆 28">
                <a:extLst>
                  <a:ext uri="{FF2B5EF4-FFF2-40B4-BE49-F238E27FC236}">
                    <a16:creationId xmlns:a16="http://schemas.microsoft.com/office/drawing/2014/main" id="{6733CD32-66C0-40B5-8143-5A75CD3FAC12}"/>
                  </a:ext>
                </a:extLst>
              </p:cNvPr>
              <p:cNvSpPr/>
              <p:nvPr/>
            </p:nvSpPr>
            <p:spPr>
              <a:xfrm>
                <a:off x="1960663" y="3650684"/>
                <a:ext cx="1273309" cy="96142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BA708312-ADC9-422A-8119-65931544010B}"/>
                  </a:ext>
                </a:extLst>
              </p:cNvPr>
              <p:cNvSpPr txBox="1"/>
              <p:nvPr/>
            </p:nvSpPr>
            <p:spPr>
              <a:xfrm>
                <a:off x="2195084" y="3890410"/>
                <a:ext cx="824100" cy="584054"/>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信息</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产品设计</a:t>
                </a:r>
              </a:p>
            </p:txBody>
          </p:sp>
        </p:grpSp>
      </p:grpSp>
      <p:grpSp>
        <p:nvGrpSpPr>
          <p:cNvPr id="37" name="人工智能核心课程群">
            <a:extLst>
              <a:ext uri="{FF2B5EF4-FFF2-40B4-BE49-F238E27FC236}">
                <a16:creationId xmlns:a16="http://schemas.microsoft.com/office/drawing/2014/main" id="{ED0C14F4-783E-4742-AA34-0CB7FBD89386}"/>
              </a:ext>
            </a:extLst>
          </p:cNvPr>
          <p:cNvGrpSpPr/>
          <p:nvPr/>
        </p:nvGrpSpPr>
        <p:grpSpPr>
          <a:xfrm>
            <a:off x="3159854" y="3125035"/>
            <a:ext cx="2667886" cy="2041661"/>
            <a:chOff x="411479" y="1500647"/>
            <a:chExt cx="3557181" cy="2722215"/>
          </a:xfrm>
          <a:solidFill>
            <a:schemeClr val="bg1"/>
          </a:solidFill>
        </p:grpSpPr>
        <p:sp>
          <p:nvSpPr>
            <p:cNvPr id="38" name="圆角矩形 39">
              <a:extLst>
                <a:ext uri="{FF2B5EF4-FFF2-40B4-BE49-F238E27FC236}">
                  <a16:creationId xmlns:a16="http://schemas.microsoft.com/office/drawing/2014/main" id="{36F769BA-AB8B-4951-9691-350EF9FECC5A}"/>
                </a:ext>
              </a:extLst>
            </p:cNvPr>
            <p:cNvSpPr/>
            <p:nvPr/>
          </p:nvSpPr>
          <p:spPr>
            <a:xfrm>
              <a:off x="411479" y="1500647"/>
              <a:ext cx="3557181" cy="2722215"/>
            </a:xfrm>
            <a:prstGeom prst="roundRect">
              <a:avLst/>
            </a:prstGeom>
            <a:grpFill/>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39" name="文本框 38">
              <a:extLst>
                <a:ext uri="{FF2B5EF4-FFF2-40B4-BE49-F238E27FC236}">
                  <a16:creationId xmlns:a16="http://schemas.microsoft.com/office/drawing/2014/main" id="{650585D2-19F3-4B84-BD72-0DFCADC95CBA}"/>
                </a:ext>
              </a:extLst>
            </p:cNvPr>
            <p:cNvSpPr txBox="1"/>
            <p:nvPr/>
          </p:nvSpPr>
          <p:spPr>
            <a:xfrm>
              <a:off x="557164" y="1620080"/>
              <a:ext cx="1980422" cy="287259"/>
            </a:xfrm>
            <a:prstGeom prst="rect">
              <a:avLst/>
            </a:prstGeom>
            <a:grpFill/>
          </p:spPr>
          <p:txBody>
            <a:bodyPr wrap="square" rtlCol="0">
              <a:spAutoFit/>
            </a:bodyPr>
            <a:lstStyle/>
            <a:p>
              <a:r>
                <a:rPr lang="zh-CN" altLang="en-US" sz="800" b="1" dirty="0">
                  <a:solidFill>
                    <a:schemeClr val="accent1">
                      <a:lumMod val="75000"/>
                    </a:schemeClr>
                  </a:solidFill>
                  <a:latin typeface="黑体" panose="02010609060101010101" pitchFamily="49" charset="-122"/>
                  <a:ea typeface="黑体" panose="02010609060101010101" pitchFamily="49" charset="-122"/>
                </a:rPr>
                <a:t>人工智能核心课程群</a:t>
              </a:r>
            </a:p>
          </p:txBody>
        </p:sp>
        <p:grpSp>
          <p:nvGrpSpPr>
            <p:cNvPr id="40" name="组合 39">
              <a:extLst>
                <a:ext uri="{FF2B5EF4-FFF2-40B4-BE49-F238E27FC236}">
                  <a16:creationId xmlns:a16="http://schemas.microsoft.com/office/drawing/2014/main" id="{03EA79F5-B03F-4153-8D5D-5AB32794170D}"/>
                </a:ext>
              </a:extLst>
            </p:cNvPr>
            <p:cNvGrpSpPr/>
            <p:nvPr/>
          </p:nvGrpSpPr>
          <p:grpSpPr>
            <a:xfrm>
              <a:off x="2632213" y="1937697"/>
              <a:ext cx="997975" cy="997975"/>
              <a:chOff x="2632213" y="1937697"/>
              <a:chExt cx="997975" cy="997975"/>
            </a:xfrm>
            <a:grpFill/>
          </p:grpSpPr>
          <p:sp>
            <p:nvSpPr>
              <p:cNvPr id="50" name="椭圆 49">
                <a:extLst>
                  <a:ext uri="{FF2B5EF4-FFF2-40B4-BE49-F238E27FC236}">
                    <a16:creationId xmlns:a16="http://schemas.microsoft.com/office/drawing/2014/main" id="{B39C8BFE-BDD4-4CE7-BA33-9F201C1C300F}"/>
                  </a:ext>
                </a:extLst>
              </p:cNvPr>
              <p:cNvSpPr/>
              <p:nvPr/>
            </p:nvSpPr>
            <p:spPr>
              <a:xfrm>
                <a:off x="2632213" y="1937697"/>
                <a:ext cx="997975" cy="99797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B11C7050-A398-4AF7-BB93-6978E8472D84}"/>
                  </a:ext>
                </a:extLst>
              </p:cNvPr>
              <p:cNvSpPr txBox="1"/>
              <p:nvPr/>
            </p:nvSpPr>
            <p:spPr>
              <a:xfrm>
                <a:off x="2774190" y="2151300"/>
                <a:ext cx="671334" cy="451405"/>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神经</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认知学</a:t>
                </a:r>
              </a:p>
            </p:txBody>
          </p:sp>
        </p:grpSp>
        <p:grpSp>
          <p:nvGrpSpPr>
            <p:cNvPr id="41" name="组合 40">
              <a:extLst>
                <a:ext uri="{FF2B5EF4-FFF2-40B4-BE49-F238E27FC236}">
                  <a16:creationId xmlns:a16="http://schemas.microsoft.com/office/drawing/2014/main" id="{ECDD0EF4-1BCC-46DA-9CAA-541711963AAF}"/>
                </a:ext>
              </a:extLst>
            </p:cNvPr>
            <p:cNvGrpSpPr/>
            <p:nvPr/>
          </p:nvGrpSpPr>
          <p:grpSpPr>
            <a:xfrm>
              <a:off x="1058739" y="1978771"/>
              <a:ext cx="964211" cy="964211"/>
              <a:chOff x="1019816" y="2016305"/>
              <a:chExt cx="904133" cy="904133"/>
            </a:xfrm>
            <a:grpFill/>
          </p:grpSpPr>
          <p:sp>
            <p:nvSpPr>
              <p:cNvPr id="48" name="椭圆 47">
                <a:extLst>
                  <a:ext uri="{FF2B5EF4-FFF2-40B4-BE49-F238E27FC236}">
                    <a16:creationId xmlns:a16="http://schemas.microsoft.com/office/drawing/2014/main" id="{AEA1E089-FA1A-4F5C-A47C-9605E1502B8A}"/>
                  </a:ext>
                </a:extLst>
              </p:cNvPr>
              <p:cNvSpPr/>
              <p:nvPr/>
            </p:nvSpPr>
            <p:spPr>
              <a:xfrm>
                <a:off x="1019816" y="2016305"/>
                <a:ext cx="904133" cy="90413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49" name="文本框 48">
                <a:extLst>
                  <a:ext uri="{FF2B5EF4-FFF2-40B4-BE49-F238E27FC236}">
                    <a16:creationId xmlns:a16="http://schemas.microsoft.com/office/drawing/2014/main" id="{F73EF297-E67B-45DB-8E5F-B6B5EA7ADECD}"/>
                  </a:ext>
                </a:extLst>
              </p:cNvPr>
              <p:cNvSpPr txBox="1"/>
              <p:nvPr/>
            </p:nvSpPr>
            <p:spPr>
              <a:xfrm>
                <a:off x="1189481" y="2273742"/>
                <a:ext cx="631763" cy="423279"/>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机器</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学习</a:t>
                </a:r>
              </a:p>
            </p:txBody>
          </p:sp>
        </p:grpSp>
        <p:grpSp>
          <p:nvGrpSpPr>
            <p:cNvPr id="42" name="组合 41">
              <a:extLst>
                <a:ext uri="{FF2B5EF4-FFF2-40B4-BE49-F238E27FC236}">
                  <a16:creationId xmlns:a16="http://schemas.microsoft.com/office/drawing/2014/main" id="{4B8EF342-B09A-4F3E-89BB-195E0F2134CF}"/>
                </a:ext>
              </a:extLst>
            </p:cNvPr>
            <p:cNvGrpSpPr/>
            <p:nvPr/>
          </p:nvGrpSpPr>
          <p:grpSpPr>
            <a:xfrm>
              <a:off x="2537586" y="3238821"/>
              <a:ext cx="1269342" cy="934201"/>
              <a:chOff x="2537586" y="3238821"/>
              <a:chExt cx="1269342" cy="934201"/>
            </a:xfrm>
            <a:grpFill/>
          </p:grpSpPr>
          <p:sp>
            <p:nvSpPr>
              <p:cNvPr id="46" name="椭圆 45">
                <a:extLst>
                  <a:ext uri="{FF2B5EF4-FFF2-40B4-BE49-F238E27FC236}">
                    <a16:creationId xmlns:a16="http://schemas.microsoft.com/office/drawing/2014/main" id="{E205CA85-B1D5-4D99-B43A-CCCBF2EC0B59}"/>
                  </a:ext>
                </a:extLst>
              </p:cNvPr>
              <p:cNvSpPr/>
              <p:nvPr/>
            </p:nvSpPr>
            <p:spPr>
              <a:xfrm>
                <a:off x="2537586" y="3238821"/>
                <a:ext cx="1269342" cy="93420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47" name="文本框 46">
                <a:extLst>
                  <a:ext uri="{FF2B5EF4-FFF2-40B4-BE49-F238E27FC236}">
                    <a16:creationId xmlns:a16="http://schemas.microsoft.com/office/drawing/2014/main" id="{F2C4D62F-B278-4ED7-B90F-59DE4A30DDD7}"/>
                  </a:ext>
                </a:extLst>
              </p:cNvPr>
              <p:cNvSpPr txBox="1"/>
              <p:nvPr/>
            </p:nvSpPr>
            <p:spPr>
              <a:xfrm>
                <a:off x="2699022" y="3394353"/>
                <a:ext cx="931165" cy="451405"/>
              </a:xfrm>
              <a:prstGeom prst="rect">
                <a:avLst/>
              </a:prstGeom>
              <a:grp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人工智能</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伦理与安全</a:t>
                </a:r>
              </a:p>
            </p:txBody>
          </p:sp>
        </p:grpSp>
        <p:grpSp>
          <p:nvGrpSpPr>
            <p:cNvPr id="43" name="组合 42">
              <a:extLst>
                <a:ext uri="{FF2B5EF4-FFF2-40B4-BE49-F238E27FC236}">
                  <a16:creationId xmlns:a16="http://schemas.microsoft.com/office/drawing/2014/main" id="{723A1C7B-1E0A-4D4A-ACCF-5E049B88BD35}"/>
                </a:ext>
              </a:extLst>
            </p:cNvPr>
            <p:cNvGrpSpPr/>
            <p:nvPr/>
          </p:nvGrpSpPr>
          <p:grpSpPr>
            <a:xfrm>
              <a:off x="828368" y="3171253"/>
              <a:ext cx="1464764" cy="971376"/>
              <a:chOff x="828368" y="3171253"/>
              <a:chExt cx="1464764" cy="971376"/>
            </a:xfrm>
            <a:grpFill/>
          </p:grpSpPr>
          <p:sp>
            <p:nvSpPr>
              <p:cNvPr id="44" name="椭圆 43">
                <a:extLst>
                  <a:ext uri="{FF2B5EF4-FFF2-40B4-BE49-F238E27FC236}">
                    <a16:creationId xmlns:a16="http://schemas.microsoft.com/office/drawing/2014/main" id="{014430B3-ACF5-4E96-8B03-828709A5ECE4}"/>
                  </a:ext>
                </a:extLst>
              </p:cNvPr>
              <p:cNvSpPr/>
              <p:nvPr/>
            </p:nvSpPr>
            <p:spPr>
              <a:xfrm>
                <a:off x="828368" y="3171253"/>
                <a:ext cx="1464764" cy="97137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id="{D595C0D2-2A1D-4CE9-8A46-820DE60BDCAA}"/>
                  </a:ext>
                </a:extLst>
              </p:cNvPr>
              <p:cNvSpPr txBox="1"/>
              <p:nvPr/>
            </p:nvSpPr>
            <p:spPr>
              <a:xfrm>
                <a:off x="1210505" y="3410596"/>
                <a:ext cx="863176" cy="451405"/>
              </a:xfrm>
              <a:prstGeom prst="rect">
                <a:avLst/>
              </a:prstGeom>
              <a:grp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人工智能基础</a:t>
                </a:r>
              </a:p>
            </p:txBody>
          </p:sp>
        </p:grpSp>
      </p:grpSp>
      <p:grpSp>
        <p:nvGrpSpPr>
          <p:cNvPr id="52" name="人工智能系统课程群">
            <a:extLst>
              <a:ext uri="{FF2B5EF4-FFF2-40B4-BE49-F238E27FC236}">
                <a16:creationId xmlns:a16="http://schemas.microsoft.com/office/drawing/2014/main" id="{80C36177-97CC-49F2-BE41-3C076524EC48}"/>
              </a:ext>
            </a:extLst>
          </p:cNvPr>
          <p:cNvGrpSpPr/>
          <p:nvPr/>
        </p:nvGrpSpPr>
        <p:grpSpPr>
          <a:xfrm>
            <a:off x="2759262" y="5229204"/>
            <a:ext cx="3432116" cy="983908"/>
            <a:chOff x="188300" y="2698025"/>
            <a:chExt cx="4346827" cy="1554209"/>
          </a:xfrm>
        </p:grpSpPr>
        <p:sp>
          <p:nvSpPr>
            <p:cNvPr id="53" name="圆角矩形 56">
              <a:extLst>
                <a:ext uri="{FF2B5EF4-FFF2-40B4-BE49-F238E27FC236}">
                  <a16:creationId xmlns:a16="http://schemas.microsoft.com/office/drawing/2014/main" id="{AFFF4DA7-AAA2-468B-ABAD-3088D187F18F}"/>
                </a:ext>
              </a:extLst>
            </p:cNvPr>
            <p:cNvSpPr/>
            <p:nvPr/>
          </p:nvSpPr>
          <p:spPr>
            <a:xfrm>
              <a:off x="188300" y="2698025"/>
              <a:ext cx="4346827" cy="1554209"/>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54" name="文本框 53">
              <a:extLst>
                <a:ext uri="{FF2B5EF4-FFF2-40B4-BE49-F238E27FC236}">
                  <a16:creationId xmlns:a16="http://schemas.microsoft.com/office/drawing/2014/main" id="{0B003ED2-D0DA-4598-BCF8-0B0C132F236F}"/>
                </a:ext>
              </a:extLst>
            </p:cNvPr>
            <p:cNvSpPr txBox="1"/>
            <p:nvPr/>
          </p:nvSpPr>
          <p:spPr>
            <a:xfrm>
              <a:off x="594685" y="2788189"/>
              <a:ext cx="1980423" cy="340321"/>
            </a:xfrm>
            <a:prstGeom prst="rect">
              <a:avLst/>
            </a:prstGeom>
            <a:noFill/>
          </p:spPr>
          <p:txBody>
            <a:bodyPr wrap="square" rtlCol="0">
              <a:spAutoFit/>
            </a:bodyPr>
            <a:lstStyle/>
            <a:p>
              <a:r>
                <a:rPr lang="zh-CN" altLang="en-US" sz="800" b="1" dirty="0">
                  <a:solidFill>
                    <a:schemeClr val="accent2"/>
                  </a:solidFill>
                  <a:latin typeface="黑体" panose="02010609060101010101" pitchFamily="49" charset="-122"/>
                  <a:ea typeface="黑体" panose="02010609060101010101" pitchFamily="49" charset="-122"/>
                </a:rPr>
                <a:t>人工智能系统课程群</a:t>
              </a:r>
            </a:p>
          </p:txBody>
        </p:sp>
        <p:grpSp>
          <p:nvGrpSpPr>
            <p:cNvPr id="55" name="组合 54">
              <a:extLst>
                <a:ext uri="{FF2B5EF4-FFF2-40B4-BE49-F238E27FC236}">
                  <a16:creationId xmlns:a16="http://schemas.microsoft.com/office/drawing/2014/main" id="{7F6746DB-2931-4451-A177-A8E99C1799DE}"/>
                </a:ext>
              </a:extLst>
            </p:cNvPr>
            <p:cNvGrpSpPr/>
            <p:nvPr/>
          </p:nvGrpSpPr>
          <p:grpSpPr>
            <a:xfrm>
              <a:off x="2827199" y="3128510"/>
              <a:ext cx="1189527" cy="982174"/>
              <a:chOff x="2827199" y="3128510"/>
              <a:chExt cx="1189527" cy="982174"/>
            </a:xfrm>
            <a:solidFill>
              <a:schemeClr val="bg1"/>
            </a:solidFill>
          </p:grpSpPr>
          <p:sp>
            <p:nvSpPr>
              <p:cNvPr id="59" name="椭圆 58">
                <a:extLst>
                  <a:ext uri="{FF2B5EF4-FFF2-40B4-BE49-F238E27FC236}">
                    <a16:creationId xmlns:a16="http://schemas.microsoft.com/office/drawing/2014/main" id="{5EA3F532-FE09-478A-8C86-0BBD0F37C52D}"/>
                  </a:ext>
                </a:extLst>
              </p:cNvPr>
              <p:cNvSpPr/>
              <p:nvPr/>
            </p:nvSpPr>
            <p:spPr>
              <a:xfrm>
                <a:off x="2827199" y="3128510"/>
                <a:ext cx="1189527" cy="98217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60" name="文本框 59">
                <a:extLst>
                  <a:ext uri="{FF2B5EF4-FFF2-40B4-BE49-F238E27FC236}">
                    <a16:creationId xmlns:a16="http://schemas.microsoft.com/office/drawing/2014/main" id="{C48510A3-33FC-414E-8D61-2EE9E7FACE9B}"/>
                  </a:ext>
                </a:extLst>
              </p:cNvPr>
              <p:cNvSpPr txBox="1"/>
              <p:nvPr/>
            </p:nvSpPr>
            <p:spPr>
              <a:xfrm>
                <a:off x="2939963" y="3330957"/>
                <a:ext cx="910773" cy="534790"/>
              </a:xfrm>
              <a:prstGeom prst="rect">
                <a:avLst/>
              </a:prstGeom>
              <a:solidFill>
                <a:schemeClr val="bg1"/>
              </a:solid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人工智能</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芯片与系统</a:t>
                </a:r>
              </a:p>
            </p:txBody>
          </p:sp>
        </p:grpSp>
        <p:grpSp>
          <p:nvGrpSpPr>
            <p:cNvPr id="56" name="组合 55">
              <a:extLst>
                <a:ext uri="{FF2B5EF4-FFF2-40B4-BE49-F238E27FC236}">
                  <a16:creationId xmlns:a16="http://schemas.microsoft.com/office/drawing/2014/main" id="{621FD941-1EEA-4E4D-A91F-FE85F52024A4}"/>
                </a:ext>
              </a:extLst>
            </p:cNvPr>
            <p:cNvGrpSpPr/>
            <p:nvPr/>
          </p:nvGrpSpPr>
          <p:grpSpPr>
            <a:xfrm>
              <a:off x="982690" y="3163036"/>
              <a:ext cx="1086787" cy="962370"/>
              <a:chOff x="982690" y="3163036"/>
              <a:chExt cx="1086787" cy="962370"/>
            </a:xfrm>
            <a:solidFill>
              <a:schemeClr val="bg1"/>
            </a:solidFill>
          </p:grpSpPr>
          <p:sp>
            <p:nvSpPr>
              <p:cNvPr id="57" name="椭圆 56">
                <a:extLst>
                  <a:ext uri="{FF2B5EF4-FFF2-40B4-BE49-F238E27FC236}">
                    <a16:creationId xmlns:a16="http://schemas.microsoft.com/office/drawing/2014/main" id="{4A160783-52A4-4379-AEBD-27F7026A92BA}"/>
                  </a:ext>
                </a:extLst>
              </p:cNvPr>
              <p:cNvSpPr/>
              <p:nvPr/>
            </p:nvSpPr>
            <p:spPr>
              <a:xfrm>
                <a:off x="982690" y="3163036"/>
                <a:ext cx="1086787" cy="9623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EAB32AB4-9148-45B8-9E70-A955D2DB31AE}"/>
                  </a:ext>
                </a:extLst>
              </p:cNvPr>
              <p:cNvSpPr txBox="1"/>
              <p:nvPr/>
            </p:nvSpPr>
            <p:spPr>
              <a:xfrm>
                <a:off x="1219760" y="3458942"/>
                <a:ext cx="684832" cy="340322"/>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机器人</a:t>
                </a:r>
              </a:p>
            </p:txBody>
          </p:sp>
        </p:grpSp>
      </p:grpSp>
      <p:grpSp>
        <p:nvGrpSpPr>
          <p:cNvPr id="61" name="基础课程群">
            <a:extLst>
              <a:ext uri="{FF2B5EF4-FFF2-40B4-BE49-F238E27FC236}">
                <a16:creationId xmlns:a16="http://schemas.microsoft.com/office/drawing/2014/main" id="{3EEB2830-6B9A-4AD9-A6E2-716CE0B1BC5E}"/>
              </a:ext>
            </a:extLst>
          </p:cNvPr>
          <p:cNvGrpSpPr/>
          <p:nvPr/>
        </p:nvGrpSpPr>
        <p:grpSpPr>
          <a:xfrm>
            <a:off x="4097250" y="1185520"/>
            <a:ext cx="3547763" cy="1569593"/>
            <a:chOff x="211666" y="1476093"/>
            <a:chExt cx="4730351" cy="2232333"/>
          </a:xfrm>
          <a:noFill/>
        </p:grpSpPr>
        <p:sp>
          <p:nvSpPr>
            <p:cNvPr id="62" name="圆角矩形 73">
              <a:extLst>
                <a:ext uri="{FF2B5EF4-FFF2-40B4-BE49-F238E27FC236}">
                  <a16:creationId xmlns:a16="http://schemas.microsoft.com/office/drawing/2014/main" id="{82911AC8-4E9E-4C2A-8FC4-89F2C7D47FE6}"/>
                </a:ext>
              </a:extLst>
            </p:cNvPr>
            <p:cNvSpPr/>
            <p:nvPr/>
          </p:nvSpPr>
          <p:spPr>
            <a:xfrm>
              <a:off x="211666" y="1476093"/>
              <a:ext cx="4730351" cy="2232333"/>
            </a:xfrm>
            <a:prstGeom prst="roundRect">
              <a:avLst/>
            </a:prstGeom>
            <a:grpFill/>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63" name="文本框 62">
              <a:extLst>
                <a:ext uri="{FF2B5EF4-FFF2-40B4-BE49-F238E27FC236}">
                  <a16:creationId xmlns:a16="http://schemas.microsoft.com/office/drawing/2014/main" id="{52411401-6622-4291-A5EE-CB833D13093B}"/>
                </a:ext>
              </a:extLst>
            </p:cNvPr>
            <p:cNvSpPr txBox="1"/>
            <p:nvPr/>
          </p:nvSpPr>
          <p:spPr>
            <a:xfrm>
              <a:off x="428711" y="1511323"/>
              <a:ext cx="1980423" cy="306412"/>
            </a:xfrm>
            <a:prstGeom prst="rect">
              <a:avLst/>
            </a:prstGeom>
            <a:grpFill/>
          </p:spPr>
          <p:txBody>
            <a:bodyPr wrap="square" rtlCol="0">
              <a:spAutoFit/>
            </a:bodyPr>
            <a:lstStyle/>
            <a:p>
              <a:r>
                <a:rPr lang="zh-CN" altLang="en-US" sz="800" b="1" dirty="0">
                  <a:solidFill>
                    <a:schemeClr val="accent1">
                      <a:lumMod val="75000"/>
                    </a:schemeClr>
                  </a:solidFill>
                  <a:latin typeface="黑体" panose="02010609060101010101" pitchFamily="49" charset="-122"/>
                  <a:ea typeface="黑体" panose="02010609060101010101" pitchFamily="49" charset="-122"/>
                </a:rPr>
                <a:t>计算机基础课程群</a:t>
              </a:r>
            </a:p>
          </p:txBody>
        </p:sp>
        <p:grpSp>
          <p:nvGrpSpPr>
            <p:cNvPr id="64" name="组合 63">
              <a:extLst>
                <a:ext uri="{FF2B5EF4-FFF2-40B4-BE49-F238E27FC236}">
                  <a16:creationId xmlns:a16="http://schemas.microsoft.com/office/drawing/2014/main" id="{BDBE1252-D317-4774-BFD8-19991283B415}"/>
                </a:ext>
              </a:extLst>
            </p:cNvPr>
            <p:cNvGrpSpPr/>
            <p:nvPr/>
          </p:nvGrpSpPr>
          <p:grpSpPr>
            <a:xfrm>
              <a:off x="1558098" y="1839615"/>
              <a:ext cx="911509" cy="911509"/>
              <a:chOff x="1558098" y="1839615"/>
              <a:chExt cx="911509" cy="911509"/>
            </a:xfrm>
            <a:grpFill/>
          </p:grpSpPr>
          <p:sp>
            <p:nvSpPr>
              <p:cNvPr id="74" name="椭圆 73">
                <a:extLst>
                  <a:ext uri="{FF2B5EF4-FFF2-40B4-BE49-F238E27FC236}">
                    <a16:creationId xmlns:a16="http://schemas.microsoft.com/office/drawing/2014/main" id="{BC3BE5FA-FEB1-4C9B-AD63-2AFB21B76BDE}"/>
                  </a:ext>
                </a:extLst>
              </p:cNvPr>
              <p:cNvSpPr/>
              <p:nvPr/>
            </p:nvSpPr>
            <p:spPr>
              <a:xfrm>
                <a:off x="1558098" y="1839615"/>
                <a:ext cx="911509" cy="9115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75" name="文本框 74">
                <a:extLst>
                  <a:ext uri="{FF2B5EF4-FFF2-40B4-BE49-F238E27FC236}">
                    <a16:creationId xmlns:a16="http://schemas.microsoft.com/office/drawing/2014/main" id="{88CBE750-1EE2-49CA-A10B-2055B4A3B694}"/>
                  </a:ext>
                </a:extLst>
              </p:cNvPr>
              <p:cNvSpPr txBox="1"/>
              <p:nvPr/>
            </p:nvSpPr>
            <p:spPr>
              <a:xfrm>
                <a:off x="1743118" y="2042234"/>
                <a:ext cx="572262"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程序</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设计</a:t>
                </a:r>
              </a:p>
            </p:txBody>
          </p:sp>
        </p:grpSp>
        <p:grpSp>
          <p:nvGrpSpPr>
            <p:cNvPr id="65" name="组合 64">
              <a:extLst>
                <a:ext uri="{FF2B5EF4-FFF2-40B4-BE49-F238E27FC236}">
                  <a16:creationId xmlns:a16="http://schemas.microsoft.com/office/drawing/2014/main" id="{0851333A-7263-4286-ADC0-6D992B47E741}"/>
                </a:ext>
              </a:extLst>
            </p:cNvPr>
            <p:cNvGrpSpPr/>
            <p:nvPr/>
          </p:nvGrpSpPr>
          <p:grpSpPr>
            <a:xfrm>
              <a:off x="585884" y="1849670"/>
              <a:ext cx="891831" cy="891831"/>
              <a:chOff x="576424" y="1895247"/>
              <a:chExt cx="836263" cy="836263"/>
            </a:xfrm>
            <a:grpFill/>
          </p:grpSpPr>
          <p:sp>
            <p:nvSpPr>
              <p:cNvPr id="72" name="椭圆 71">
                <a:extLst>
                  <a:ext uri="{FF2B5EF4-FFF2-40B4-BE49-F238E27FC236}">
                    <a16:creationId xmlns:a16="http://schemas.microsoft.com/office/drawing/2014/main" id="{D7202D36-A5BC-4748-AA5C-2FFB0278D6C5}"/>
                  </a:ext>
                </a:extLst>
              </p:cNvPr>
              <p:cNvSpPr/>
              <p:nvPr/>
            </p:nvSpPr>
            <p:spPr>
              <a:xfrm>
                <a:off x="576424" y="1895247"/>
                <a:ext cx="836263" cy="8362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73" name="文本框 72">
                <a:extLst>
                  <a:ext uri="{FF2B5EF4-FFF2-40B4-BE49-F238E27FC236}">
                    <a16:creationId xmlns:a16="http://schemas.microsoft.com/office/drawing/2014/main" id="{95C96BD8-9538-4640-AEE3-926FBBE5F0E0}"/>
                  </a:ext>
                </a:extLst>
              </p:cNvPr>
              <p:cNvSpPr txBox="1"/>
              <p:nvPr/>
            </p:nvSpPr>
            <p:spPr>
              <a:xfrm>
                <a:off x="722710" y="2056215"/>
                <a:ext cx="516008" cy="451503"/>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操作</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系统</a:t>
                </a:r>
              </a:p>
            </p:txBody>
          </p:sp>
        </p:grpSp>
        <p:grpSp>
          <p:nvGrpSpPr>
            <p:cNvPr id="66" name="组合 65">
              <a:extLst>
                <a:ext uri="{FF2B5EF4-FFF2-40B4-BE49-F238E27FC236}">
                  <a16:creationId xmlns:a16="http://schemas.microsoft.com/office/drawing/2014/main" id="{A310DA03-DEDC-4ACA-BFF9-A9679E81A364}"/>
                </a:ext>
              </a:extLst>
            </p:cNvPr>
            <p:cNvGrpSpPr/>
            <p:nvPr/>
          </p:nvGrpSpPr>
          <p:grpSpPr>
            <a:xfrm>
              <a:off x="2562185" y="1797557"/>
              <a:ext cx="909220" cy="909220"/>
              <a:chOff x="2562185" y="1797557"/>
              <a:chExt cx="909220" cy="909220"/>
            </a:xfrm>
            <a:grpFill/>
          </p:grpSpPr>
          <p:sp>
            <p:nvSpPr>
              <p:cNvPr id="70" name="椭圆 69">
                <a:extLst>
                  <a:ext uri="{FF2B5EF4-FFF2-40B4-BE49-F238E27FC236}">
                    <a16:creationId xmlns:a16="http://schemas.microsoft.com/office/drawing/2014/main" id="{8D80816E-9425-46ED-ACDF-5A9D689A8814}"/>
                  </a:ext>
                </a:extLst>
              </p:cNvPr>
              <p:cNvSpPr/>
              <p:nvPr/>
            </p:nvSpPr>
            <p:spPr>
              <a:xfrm>
                <a:off x="2562185" y="1797557"/>
                <a:ext cx="909220" cy="9092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71" name="文本框 70">
                <a:extLst>
                  <a:ext uri="{FF2B5EF4-FFF2-40B4-BE49-F238E27FC236}">
                    <a16:creationId xmlns:a16="http://schemas.microsoft.com/office/drawing/2014/main" id="{0C8CB29D-27FC-4B3F-9949-D39A8C14F259}"/>
                  </a:ext>
                </a:extLst>
              </p:cNvPr>
              <p:cNvSpPr txBox="1"/>
              <p:nvPr/>
            </p:nvSpPr>
            <p:spPr>
              <a:xfrm>
                <a:off x="2869225" y="1812812"/>
                <a:ext cx="502985" cy="831689"/>
              </a:xfrm>
              <a:prstGeom prst="rect">
                <a:avLst/>
              </a:prstGeom>
              <a:grp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计算</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理论</a:t>
                </a:r>
              </a:p>
            </p:txBody>
          </p:sp>
        </p:grpSp>
        <p:grpSp>
          <p:nvGrpSpPr>
            <p:cNvPr id="67" name="组合 66">
              <a:extLst>
                <a:ext uri="{FF2B5EF4-FFF2-40B4-BE49-F238E27FC236}">
                  <a16:creationId xmlns:a16="http://schemas.microsoft.com/office/drawing/2014/main" id="{81C1D5B8-59C0-407B-979C-9B78CB74B351}"/>
                </a:ext>
              </a:extLst>
            </p:cNvPr>
            <p:cNvGrpSpPr/>
            <p:nvPr/>
          </p:nvGrpSpPr>
          <p:grpSpPr>
            <a:xfrm>
              <a:off x="3616337" y="1781472"/>
              <a:ext cx="878809" cy="878809"/>
              <a:chOff x="3616337" y="1781472"/>
              <a:chExt cx="878809" cy="878809"/>
            </a:xfrm>
            <a:grpFill/>
          </p:grpSpPr>
          <p:sp>
            <p:nvSpPr>
              <p:cNvPr id="68" name="椭圆 67">
                <a:extLst>
                  <a:ext uri="{FF2B5EF4-FFF2-40B4-BE49-F238E27FC236}">
                    <a16:creationId xmlns:a16="http://schemas.microsoft.com/office/drawing/2014/main" id="{FB522A9B-3062-472E-9E2D-98703BE7B040}"/>
                  </a:ext>
                </a:extLst>
              </p:cNvPr>
              <p:cNvSpPr/>
              <p:nvPr/>
            </p:nvSpPr>
            <p:spPr>
              <a:xfrm>
                <a:off x="3616337" y="1781472"/>
                <a:ext cx="878809" cy="8788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69" name="文本框 68">
                <a:extLst>
                  <a:ext uri="{FF2B5EF4-FFF2-40B4-BE49-F238E27FC236}">
                    <a16:creationId xmlns:a16="http://schemas.microsoft.com/office/drawing/2014/main" id="{9668793A-5C04-4C8A-B2AD-DD58E0AEE747}"/>
                  </a:ext>
                </a:extLst>
              </p:cNvPr>
              <p:cNvSpPr txBox="1"/>
              <p:nvPr/>
            </p:nvSpPr>
            <p:spPr>
              <a:xfrm>
                <a:off x="3805949" y="2038847"/>
                <a:ext cx="603318"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数据</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结构</a:t>
                </a:r>
              </a:p>
            </p:txBody>
          </p:sp>
        </p:grpSp>
      </p:grpSp>
      <p:grpSp>
        <p:nvGrpSpPr>
          <p:cNvPr id="76" name="组合 75">
            <a:extLst>
              <a:ext uri="{FF2B5EF4-FFF2-40B4-BE49-F238E27FC236}">
                <a16:creationId xmlns:a16="http://schemas.microsoft.com/office/drawing/2014/main" id="{D5750FD9-288E-409E-9C00-6956BB3C561F}"/>
              </a:ext>
            </a:extLst>
          </p:cNvPr>
          <p:cNvGrpSpPr/>
          <p:nvPr/>
        </p:nvGrpSpPr>
        <p:grpSpPr>
          <a:xfrm>
            <a:off x="4364253" y="2103799"/>
            <a:ext cx="629534" cy="629534"/>
            <a:chOff x="4677208" y="1298696"/>
            <a:chExt cx="839378" cy="839378"/>
          </a:xfrm>
        </p:grpSpPr>
        <p:sp>
          <p:nvSpPr>
            <p:cNvPr id="77" name="椭圆 76">
              <a:extLst>
                <a:ext uri="{FF2B5EF4-FFF2-40B4-BE49-F238E27FC236}">
                  <a16:creationId xmlns:a16="http://schemas.microsoft.com/office/drawing/2014/main" id="{FC7CE69D-3819-4A9C-8F1A-123C3E4565A1}"/>
                </a:ext>
              </a:extLst>
            </p:cNvPr>
            <p:cNvSpPr/>
            <p:nvPr/>
          </p:nvSpPr>
          <p:spPr>
            <a:xfrm>
              <a:off x="4677208" y="1298696"/>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78" name="文本框 77">
              <a:extLst>
                <a:ext uri="{FF2B5EF4-FFF2-40B4-BE49-F238E27FC236}">
                  <a16:creationId xmlns:a16="http://schemas.microsoft.com/office/drawing/2014/main" id="{59D54BCF-C813-4F5F-B6A1-78582C3376EC}"/>
                </a:ext>
              </a:extLst>
            </p:cNvPr>
            <p:cNvSpPr txBox="1"/>
            <p:nvPr/>
          </p:nvSpPr>
          <p:spPr>
            <a:xfrm>
              <a:off x="4807019" y="1506627"/>
              <a:ext cx="586472" cy="451405"/>
            </a:xfrm>
            <a:prstGeom prst="rect">
              <a:avLst/>
            </a:prstGeom>
            <a:solidFill>
              <a:schemeClr val="bg1"/>
            </a:solidFill>
          </p:spPr>
          <p:txBody>
            <a:bodyPr wrap="square" rtlCol="0">
              <a:spAutoFit/>
            </a:bodyPr>
            <a:lstStyle/>
            <a:p>
              <a:r>
                <a:rPr lang="zh-CN" altLang="en-US" sz="800" dirty="0">
                  <a:latin typeface="黑体" panose="02010609060101010101" pitchFamily="49" charset="-122"/>
                  <a:ea typeface="黑体" panose="02010609060101010101" pitchFamily="49" charset="-122"/>
                </a:rPr>
                <a:t>离散</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数学</a:t>
              </a:r>
            </a:p>
          </p:txBody>
        </p:sp>
      </p:grpSp>
      <p:grpSp>
        <p:nvGrpSpPr>
          <p:cNvPr id="79" name="组合 78">
            <a:extLst>
              <a:ext uri="{FF2B5EF4-FFF2-40B4-BE49-F238E27FC236}">
                <a16:creationId xmlns:a16="http://schemas.microsoft.com/office/drawing/2014/main" id="{5F58504E-DA1F-4F96-8800-230B57E38ECE}"/>
              </a:ext>
            </a:extLst>
          </p:cNvPr>
          <p:cNvGrpSpPr/>
          <p:nvPr/>
        </p:nvGrpSpPr>
        <p:grpSpPr>
          <a:xfrm>
            <a:off x="5132914" y="2107532"/>
            <a:ext cx="644930" cy="644930"/>
            <a:chOff x="4677208" y="1298696"/>
            <a:chExt cx="839378" cy="839378"/>
          </a:xfrm>
        </p:grpSpPr>
        <p:sp>
          <p:nvSpPr>
            <p:cNvPr id="80" name="椭圆 79">
              <a:extLst>
                <a:ext uri="{FF2B5EF4-FFF2-40B4-BE49-F238E27FC236}">
                  <a16:creationId xmlns:a16="http://schemas.microsoft.com/office/drawing/2014/main" id="{0BC00B80-2306-485F-A1FF-B2EABDF30197}"/>
                </a:ext>
              </a:extLst>
            </p:cNvPr>
            <p:cNvSpPr/>
            <p:nvPr/>
          </p:nvSpPr>
          <p:spPr>
            <a:xfrm>
              <a:off x="4677208" y="1298696"/>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81" name="文本框 80">
              <a:extLst>
                <a:ext uri="{FF2B5EF4-FFF2-40B4-BE49-F238E27FC236}">
                  <a16:creationId xmlns:a16="http://schemas.microsoft.com/office/drawing/2014/main" id="{FFF3EB44-9729-4144-B4B2-25D91701959E}"/>
                </a:ext>
              </a:extLst>
            </p:cNvPr>
            <p:cNvSpPr txBox="1"/>
            <p:nvPr/>
          </p:nvSpPr>
          <p:spPr>
            <a:xfrm>
              <a:off x="4814190" y="1498236"/>
              <a:ext cx="525439" cy="440629"/>
            </a:xfrm>
            <a:prstGeom prst="rect">
              <a:avLst/>
            </a:prstGeom>
            <a:solidFill>
              <a:schemeClr val="bg1"/>
            </a:solidFill>
          </p:spPr>
          <p:txBody>
            <a:bodyPr wrap="square" rtlCol="0">
              <a:spAutoFit/>
            </a:bodyPr>
            <a:lstStyle/>
            <a:p>
              <a:r>
                <a:rPr lang="zh-CN" altLang="en-US" sz="800" dirty="0">
                  <a:latin typeface="黑体" panose="02010609060101010101" pitchFamily="49" charset="-122"/>
                  <a:ea typeface="黑体" panose="02010609060101010101" pitchFamily="49" charset="-122"/>
                </a:rPr>
                <a:t>随机</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优化</a:t>
              </a:r>
            </a:p>
          </p:txBody>
        </p:sp>
      </p:grpSp>
      <p:grpSp>
        <p:nvGrpSpPr>
          <p:cNvPr id="82" name="组合 81">
            <a:extLst>
              <a:ext uri="{FF2B5EF4-FFF2-40B4-BE49-F238E27FC236}">
                <a16:creationId xmlns:a16="http://schemas.microsoft.com/office/drawing/2014/main" id="{7E502743-EF3F-444A-9CFA-B309CD4E4905}"/>
              </a:ext>
            </a:extLst>
          </p:cNvPr>
          <p:cNvGrpSpPr/>
          <p:nvPr/>
        </p:nvGrpSpPr>
        <p:grpSpPr>
          <a:xfrm>
            <a:off x="5888015" y="2108271"/>
            <a:ext cx="633923" cy="633923"/>
            <a:chOff x="4638217" y="1275727"/>
            <a:chExt cx="839378" cy="839378"/>
          </a:xfrm>
        </p:grpSpPr>
        <p:sp>
          <p:nvSpPr>
            <p:cNvPr id="83" name="椭圆 82">
              <a:extLst>
                <a:ext uri="{FF2B5EF4-FFF2-40B4-BE49-F238E27FC236}">
                  <a16:creationId xmlns:a16="http://schemas.microsoft.com/office/drawing/2014/main" id="{A3A48EDE-DD66-4A91-9B6A-3A6014226258}"/>
                </a:ext>
              </a:extLst>
            </p:cNvPr>
            <p:cNvSpPr/>
            <p:nvPr/>
          </p:nvSpPr>
          <p:spPr>
            <a:xfrm>
              <a:off x="4638217" y="1275727"/>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84" name="文本框 83">
              <a:extLst>
                <a:ext uri="{FF2B5EF4-FFF2-40B4-BE49-F238E27FC236}">
                  <a16:creationId xmlns:a16="http://schemas.microsoft.com/office/drawing/2014/main" id="{8A7C8FF7-32B5-4116-BAD9-B21E29B53BD8}"/>
                </a:ext>
              </a:extLst>
            </p:cNvPr>
            <p:cNvSpPr txBox="1"/>
            <p:nvPr/>
          </p:nvSpPr>
          <p:spPr>
            <a:xfrm>
              <a:off x="4760025" y="1508092"/>
              <a:ext cx="673744" cy="285270"/>
            </a:xfrm>
            <a:prstGeom prst="rect">
              <a:avLst/>
            </a:prstGeom>
            <a:solidFill>
              <a:schemeClr val="bg1"/>
            </a:solidFill>
          </p:spPr>
          <p:txBody>
            <a:bodyPr wrap="square" rtlCol="0">
              <a:spAutoFit/>
            </a:bodyPr>
            <a:lstStyle/>
            <a:p>
              <a:r>
                <a:rPr lang="zh-CN" altLang="en-US" sz="800" dirty="0">
                  <a:latin typeface="黑体" panose="02010609060101010101" pitchFamily="49" charset="-122"/>
                  <a:ea typeface="黑体" panose="02010609060101010101" pitchFamily="49" charset="-122"/>
                </a:rPr>
                <a:t>信息论</a:t>
              </a:r>
            </a:p>
          </p:txBody>
        </p:sp>
      </p:grpSp>
      <p:grpSp>
        <p:nvGrpSpPr>
          <p:cNvPr id="85" name="组合 84">
            <a:extLst>
              <a:ext uri="{FF2B5EF4-FFF2-40B4-BE49-F238E27FC236}">
                <a16:creationId xmlns:a16="http://schemas.microsoft.com/office/drawing/2014/main" id="{5B56A893-4F1B-4E5B-9643-EF8A3D327F15}"/>
              </a:ext>
            </a:extLst>
          </p:cNvPr>
          <p:cNvGrpSpPr/>
          <p:nvPr/>
        </p:nvGrpSpPr>
        <p:grpSpPr>
          <a:xfrm>
            <a:off x="6697446" y="2071655"/>
            <a:ext cx="633406" cy="633406"/>
            <a:chOff x="4677208" y="1298696"/>
            <a:chExt cx="839378" cy="839378"/>
          </a:xfrm>
        </p:grpSpPr>
        <p:sp>
          <p:nvSpPr>
            <p:cNvPr id="86" name="椭圆 85">
              <a:extLst>
                <a:ext uri="{FF2B5EF4-FFF2-40B4-BE49-F238E27FC236}">
                  <a16:creationId xmlns:a16="http://schemas.microsoft.com/office/drawing/2014/main" id="{4FB1932D-B49F-428C-952D-242E6A7378B0}"/>
                </a:ext>
              </a:extLst>
            </p:cNvPr>
            <p:cNvSpPr/>
            <p:nvPr/>
          </p:nvSpPr>
          <p:spPr>
            <a:xfrm>
              <a:off x="4677208" y="1298696"/>
              <a:ext cx="839378" cy="8393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87" name="文本框 86">
              <a:extLst>
                <a:ext uri="{FF2B5EF4-FFF2-40B4-BE49-F238E27FC236}">
                  <a16:creationId xmlns:a16="http://schemas.microsoft.com/office/drawing/2014/main" id="{5570CD2D-4E53-482D-BDF2-09D2127C575F}"/>
                </a:ext>
              </a:extLst>
            </p:cNvPr>
            <p:cNvSpPr txBox="1"/>
            <p:nvPr/>
          </p:nvSpPr>
          <p:spPr>
            <a:xfrm>
              <a:off x="4760025" y="1508092"/>
              <a:ext cx="673744" cy="448645"/>
            </a:xfrm>
            <a:prstGeom prst="rect">
              <a:avLst/>
            </a:prstGeom>
            <a:solidFill>
              <a:schemeClr val="bg1"/>
            </a:solidFill>
          </p:spPr>
          <p:txBody>
            <a:bodyPr wrap="square" rtlCol="0">
              <a:spAutoFit/>
            </a:bodyPr>
            <a:lstStyle/>
            <a:p>
              <a:pPr algn="ctr"/>
              <a:r>
                <a:rPr lang="zh-CN" altLang="en-US" sz="800" dirty="0">
                  <a:latin typeface="黑体" panose="02010609060101010101" pitchFamily="49" charset="-122"/>
                  <a:ea typeface="黑体" panose="02010609060101010101" pitchFamily="49" charset="-122"/>
                </a:rPr>
                <a:t>计算机组成</a:t>
              </a:r>
            </a:p>
          </p:txBody>
        </p:sp>
      </p:grpSp>
      <p:grpSp>
        <p:nvGrpSpPr>
          <p:cNvPr id="88" name="基础课程群">
            <a:extLst>
              <a:ext uri="{FF2B5EF4-FFF2-40B4-BE49-F238E27FC236}">
                <a16:creationId xmlns:a16="http://schemas.microsoft.com/office/drawing/2014/main" id="{D4524B45-E570-4413-893B-9C5780106B47}"/>
              </a:ext>
            </a:extLst>
          </p:cNvPr>
          <p:cNvGrpSpPr/>
          <p:nvPr/>
        </p:nvGrpSpPr>
        <p:grpSpPr>
          <a:xfrm>
            <a:off x="408936" y="1128095"/>
            <a:ext cx="3547763" cy="1569593"/>
            <a:chOff x="211666" y="1476093"/>
            <a:chExt cx="4730351" cy="2232333"/>
          </a:xfrm>
          <a:noFill/>
        </p:grpSpPr>
        <p:sp>
          <p:nvSpPr>
            <p:cNvPr id="89" name="圆角矩形 73">
              <a:extLst>
                <a:ext uri="{FF2B5EF4-FFF2-40B4-BE49-F238E27FC236}">
                  <a16:creationId xmlns:a16="http://schemas.microsoft.com/office/drawing/2014/main" id="{54AE4FC6-6186-4EAD-9C37-6D8260ACE7B4}"/>
                </a:ext>
              </a:extLst>
            </p:cNvPr>
            <p:cNvSpPr/>
            <p:nvPr/>
          </p:nvSpPr>
          <p:spPr>
            <a:xfrm>
              <a:off x="211666" y="1476093"/>
              <a:ext cx="4730351" cy="2232333"/>
            </a:xfrm>
            <a:prstGeom prst="roundRect">
              <a:avLst/>
            </a:prstGeom>
            <a:grpFill/>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90" name="文本框 89">
              <a:extLst>
                <a:ext uri="{FF2B5EF4-FFF2-40B4-BE49-F238E27FC236}">
                  <a16:creationId xmlns:a16="http://schemas.microsoft.com/office/drawing/2014/main" id="{8E32A428-B66F-4676-AA7E-23B26CF369C0}"/>
                </a:ext>
              </a:extLst>
            </p:cNvPr>
            <p:cNvSpPr txBox="1"/>
            <p:nvPr/>
          </p:nvSpPr>
          <p:spPr>
            <a:xfrm>
              <a:off x="428711" y="1511323"/>
              <a:ext cx="1980423" cy="306412"/>
            </a:xfrm>
            <a:prstGeom prst="rect">
              <a:avLst/>
            </a:prstGeom>
            <a:grpFill/>
          </p:spPr>
          <p:txBody>
            <a:bodyPr wrap="square" rtlCol="0">
              <a:spAutoFit/>
            </a:bodyPr>
            <a:lstStyle/>
            <a:p>
              <a:r>
                <a:rPr lang="zh-CN" altLang="en-US" sz="800" b="1" dirty="0">
                  <a:solidFill>
                    <a:schemeClr val="accent1">
                      <a:lumMod val="75000"/>
                    </a:schemeClr>
                  </a:solidFill>
                  <a:latin typeface="黑体" panose="02010609060101010101" pitchFamily="49" charset="-122"/>
                  <a:ea typeface="黑体" panose="02010609060101010101" pitchFamily="49" charset="-122"/>
                </a:rPr>
                <a:t>数学类基础课程群</a:t>
              </a:r>
            </a:p>
          </p:txBody>
        </p:sp>
        <p:grpSp>
          <p:nvGrpSpPr>
            <p:cNvPr id="91" name="组合 90">
              <a:extLst>
                <a:ext uri="{FF2B5EF4-FFF2-40B4-BE49-F238E27FC236}">
                  <a16:creationId xmlns:a16="http://schemas.microsoft.com/office/drawing/2014/main" id="{027CF4D3-9AF2-48D2-BB9F-A58719A419DB}"/>
                </a:ext>
              </a:extLst>
            </p:cNvPr>
            <p:cNvGrpSpPr/>
            <p:nvPr/>
          </p:nvGrpSpPr>
          <p:grpSpPr>
            <a:xfrm>
              <a:off x="1601987" y="2333838"/>
              <a:ext cx="911509" cy="911509"/>
              <a:chOff x="1601987" y="2333838"/>
              <a:chExt cx="911509" cy="911509"/>
            </a:xfrm>
            <a:grpFill/>
          </p:grpSpPr>
          <p:sp>
            <p:nvSpPr>
              <p:cNvPr id="101" name="椭圆 100">
                <a:extLst>
                  <a:ext uri="{FF2B5EF4-FFF2-40B4-BE49-F238E27FC236}">
                    <a16:creationId xmlns:a16="http://schemas.microsoft.com/office/drawing/2014/main" id="{FE27AE1D-91DF-4ED8-B6E4-C23230E6D1ED}"/>
                  </a:ext>
                </a:extLst>
              </p:cNvPr>
              <p:cNvSpPr/>
              <p:nvPr/>
            </p:nvSpPr>
            <p:spPr>
              <a:xfrm>
                <a:off x="1601987" y="2333838"/>
                <a:ext cx="911509" cy="9115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latin typeface="黑体" panose="02010609060101010101" pitchFamily="49" charset="-122"/>
                  <a:ea typeface="黑体" panose="02010609060101010101" pitchFamily="49" charset="-122"/>
                </a:endParaRPr>
              </a:p>
            </p:txBody>
          </p:sp>
          <p:sp>
            <p:nvSpPr>
              <p:cNvPr id="102" name="文本框 101">
                <a:extLst>
                  <a:ext uri="{FF2B5EF4-FFF2-40B4-BE49-F238E27FC236}">
                    <a16:creationId xmlns:a16="http://schemas.microsoft.com/office/drawing/2014/main" id="{BA3BB761-8195-49A9-BD01-27B40A969DFC}"/>
                  </a:ext>
                </a:extLst>
              </p:cNvPr>
              <p:cNvSpPr txBox="1"/>
              <p:nvPr/>
            </p:nvSpPr>
            <p:spPr>
              <a:xfrm>
                <a:off x="1775860" y="2500749"/>
                <a:ext cx="572262"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概率</a:t>
                </a:r>
                <a:endParaRPr lang="en-US" altLang="zh-CN" sz="800" dirty="0">
                  <a:latin typeface="黑体" panose="02010609060101010101" pitchFamily="49" charset="-122"/>
                  <a:ea typeface="黑体" panose="02010609060101010101" pitchFamily="49" charset="-122"/>
                </a:endParaRPr>
              </a:p>
              <a:p>
                <a:pPr algn="ctr"/>
                <a:r>
                  <a:rPr lang="zh-CN" altLang="en-US" sz="800" dirty="0">
                    <a:latin typeface="黑体" panose="02010609060101010101" pitchFamily="49" charset="-122"/>
                    <a:ea typeface="黑体" panose="02010609060101010101" pitchFamily="49" charset="-122"/>
                  </a:rPr>
                  <a:t>论</a:t>
                </a:r>
              </a:p>
            </p:txBody>
          </p:sp>
        </p:grpSp>
        <p:grpSp>
          <p:nvGrpSpPr>
            <p:cNvPr id="92" name="组合 91">
              <a:extLst>
                <a:ext uri="{FF2B5EF4-FFF2-40B4-BE49-F238E27FC236}">
                  <a16:creationId xmlns:a16="http://schemas.microsoft.com/office/drawing/2014/main" id="{06D18C24-C172-4B92-AF58-7C29DC939A90}"/>
                </a:ext>
              </a:extLst>
            </p:cNvPr>
            <p:cNvGrpSpPr/>
            <p:nvPr/>
          </p:nvGrpSpPr>
          <p:grpSpPr>
            <a:xfrm>
              <a:off x="396452" y="2337247"/>
              <a:ext cx="891831" cy="891831"/>
              <a:chOff x="398795" y="2352444"/>
              <a:chExt cx="836263" cy="836263"/>
            </a:xfrm>
            <a:grpFill/>
          </p:grpSpPr>
          <p:sp>
            <p:nvSpPr>
              <p:cNvPr id="99" name="椭圆 98">
                <a:extLst>
                  <a:ext uri="{FF2B5EF4-FFF2-40B4-BE49-F238E27FC236}">
                    <a16:creationId xmlns:a16="http://schemas.microsoft.com/office/drawing/2014/main" id="{4A327566-C8EC-483C-8C95-5FBAA7D85060}"/>
                  </a:ext>
                </a:extLst>
              </p:cNvPr>
              <p:cNvSpPr/>
              <p:nvPr/>
            </p:nvSpPr>
            <p:spPr>
              <a:xfrm>
                <a:off x="398795" y="2352444"/>
                <a:ext cx="836263" cy="8362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100" name="文本框 99">
                <a:extLst>
                  <a:ext uri="{FF2B5EF4-FFF2-40B4-BE49-F238E27FC236}">
                    <a16:creationId xmlns:a16="http://schemas.microsoft.com/office/drawing/2014/main" id="{6458F99A-D517-4DE8-BD67-A4D6102842D6}"/>
                  </a:ext>
                </a:extLst>
              </p:cNvPr>
              <p:cNvSpPr txBox="1"/>
              <p:nvPr/>
            </p:nvSpPr>
            <p:spPr>
              <a:xfrm>
                <a:off x="591145" y="2525993"/>
                <a:ext cx="516008" cy="451503"/>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优化理论</a:t>
                </a:r>
              </a:p>
            </p:txBody>
          </p:sp>
        </p:grpSp>
        <p:grpSp>
          <p:nvGrpSpPr>
            <p:cNvPr id="93" name="组合 92">
              <a:extLst>
                <a:ext uri="{FF2B5EF4-FFF2-40B4-BE49-F238E27FC236}">
                  <a16:creationId xmlns:a16="http://schemas.microsoft.com/office/drawing/2014/main" id="{8B29404C-4E24-45AB-8104-A2441DC7724B}"/>
                </a:ext>
              </a:extLst>
            </p:cNvPr>
            <p:cNvGrpSpPr/>
            <p:nvPr/>
          </p:nvGrpSpPr>
          <p:grpSpPr>
            <a:xfrm>
              <a:off x="2775349" y="2296513"/>
              <a:ext cx="1071625" cy="909220"/>
              <a:chOff x="2775349" y="2296513"/>
              <a:chExt cx="1071625" cy="909220"/>
            </a:xfrm>
            <a:grpFill/>
          </p:grpSpPr>
          <p:sp>
            <p:nvSpPr>
              <p:cNvPr id="97" name="椭圆 96">
                <a:extLst>
                  <a:ext uri="{FF2B5EF4-FFF2-40B4-BE49-F238E27FC236}">
                    <a16:creationId xmlns:a16="http://schemas.microsoft.com/office/drawing/2014/main" id="{21E9EC63-4344-4633-B76C-F648EFB28EC6}"/>
                  </a:ext>
                </a:extLst>
              </p:cNvPr>
              <p:cNvSpPr/>
              <p:nvPr/>
            </p:nvSpPr>
            <p:spPr>
              <a:xfrm>
                <a:off x="2775349" y="2296513"/>
                <a:ext cx="909220" cy="9092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98" name="文本框 97">
                <a:extLst>
                  <a:ext uri="{FF2B5EF4-FFF2-40B4-BE49-F238E27FC236}">
                    <a16:creationId xmlns:a16="http://schemas.microsoft.com/office/drawing/2014/main" id="{05000195-A112-4F71-9FEF-EFF9895901CD}"/>
                  </a:ext>
                </a:extLst>
              </p:cNvPr>
              <p:cNvSpPr txBox="1"/>
              <p:nvPr/>
            </p:nvSpPr>
            <p:spPr>
              <a:xfrm>
                <a:off x="2968165" y="2485422"/>
                <a:ext cx="878809" cy="481504"/>
              </a:xfrm>
              <a:prstGeom prst="rect">
                <a:avLst/>
              </a:prstGeom>
              <a:grpFill/>
              <a:ln>
                <a:noFill/>
              </a:ln>
            </p:spPr>
            <p:txBody>
              <a:bodyPr wrap="square" rtlCol="0">
                <a:spAutoFit/>
              </a:bodyPr>
              <a:lstStyle/>
              <a:p>
                <a:r>
                  <a:rPr lang="zh-CN" altLang="en-US" sz="800" dirty="0">
                    <a:latin typeface="黑体" panose="02010609060101010101" pitchFamily="49" charset="-122"/>
                    <a:ea typeface="黑体" panose="02010609060101010101" pitchFamily="49" charset="-122"/>
                  </a:rPr>
                  <a:t>线性</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代数</a:t>
                </a:r>
              </a:p>
            </p:txBody>
          </p:sp>
        </p:grpSp>
        <p:grpSp>
          <p:nvGrpSpPr>
            <p:cNvPr id="94" name="组合 93">
              <a:extLst>
                <a:ext uri="{FF2B5EF4-FFF2-40B4-BE49-F238E27FC236}">
                  <a16:creationId xmlns:a16="http://schemas.microsoft.com/office/drawing/2014/main" id="{61D57078-A91E-45A4-B8CC-5BAE729DA3E7}"/>
                </a:ext>
              </a:extLst>
            </p:cNvPr>
            <p:cNvGrpSpPr/>
            <p:nvPr/>
          </p:nvGrpSpPr>
          <p:grpSpPr>
            <a:xfrm>
              <a:off x="3991906" y="2343759"/>
              <a:ext cx="878809" cy="878809"/>
              <a:chOff x="3991906" y="2343759"/>
              <a:chExt cx="878809" cy="878809"/>
            </a:xfrm>
            <a:grpFill/>
          </p:grpSpPr>
          <p:sp>
            <p:nvSpPr>
              <p:cNvPr id="95" name="椭圆 94">
                <a:extLst>
                  <a:ext uri="{FF2B5EF4-FFF2-40B4-BE49-F238E27FC236}">
                    <a16:creationId xmlns:a16="http://schemas.microsoft.com/office/drawing/2014/main" id="{82F42D4C-62D4-4153-A807-894F4B8BA757}"/>
                  </a:ext>
                </a:extLst>
              </p:cNvPr>
              <p:cNvSpPr/>
              <p:nvPr/>
            </p:nvSpPr>
            <p:spPr>
              <a:xfrm>
                <a:off x="3991906" y="2343759"/>
                <a:ext cx="878809" cy="87880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黑体" panose="02010609060101010101" pitchFamily="49" charset="-122"/>
                  <a:ea typeface="黑体" panose="02010609060101010101" pitchFamily="49" charset="-122"/>
                </a:endParaRPr>
              </a:p>
            </p:txBody>
          </p:sp>
          <p:sp>
            <p:nvSpPr>
              <p:cNvPr id="96" name="文本框 95">
                <a:extLst>
                  <a:ext uri="{FF2B5EF4-FFF2-40B4-BE49-F238E27FC236}">
                    <a16:creationId xmlns:a16="http://schemas.microsoft.com/office/drawing/2014/main" id="{34C835A0-4577-449F-9D88-6FC279CC72A7}"/>
                  </a:ext>
                </a:extLst>
              </p:cNvPr>
              <p:cNvSpPr txBox="1"/>
              <p:nvPr/>
            </p:nvSpPr>
            <p:spPr>
              <a:xfrm>
                <a:off x="4173523" y="2542411"/>
                <a:ext cx="603318" cy="481504"/>
              </a:xfrm>
              <a:prstGeom prst="rect">
                <a:avLst/>
              </a:prstGeom>
              <a:grpFill/>
            </p:spPr>
            <p:txBody>
              <a:bodyPr wrap="square" rtlCol="0">
                <a:spAutoFit/>
              </a:bodyPr>
              <a:lstStyle/>
              <a:p>
                <a:r>
                  <a:rPr lang="zh-CN" altLang="en-US" sz="800" dirty="0">
                    <a:latin typeface="黑体" panose="02010609060101010101" pitchFamily="49" charset="-122"/>
                    <a:ea typeface="黑体" panose="02010609060101010101" pitchFamily="49" charset="-122"/>
                  </a:rPr>
                  <a:t>数学</a:t>
                </a:r>
                <a:endParaRPr lang="en-US" altLang="zh-CN" sz="800" dirty="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分析</a:t>
                </a:r>
              </a:p>
            </p:txBody>
          </p:sp>
        </p:grpSp>
      </p:grpSp>
    </p:spTree>
    <p:extLst>
      <p:ext uri="{BB962C8B-B14F-4D97-AF65-F5344CB8AC3E}">
        <p14:creationId xmlns:p14="http://schemas.microsoft.com/office/powerpoint/2010/main" val="3844162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b055f7b-34c5-451f-b302-891ff818cf37}"/>
</p:tagLst>
</file>

<file path=ppt/theme/theme1.xml><?xml version="1.0" encoding="utf-8"?>
<a:theme xmlns:a="http://schemas.openxmlformats.org/drawingml/2006/main" name="白底灰边-Office2010风格">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3120</TotalTime>
  <Words>1102</Words>
  <Application>Microsoft Office PowerPoint</Application>
  <PresentationFormat>全屏显示(4:3)</PresentationFormat>
  <Paragraphs>137</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Yu Gothic UI Light</vt:lpstr>
      <vt:lpstr>黑体</vt:lpstr>
      <vt:lpstr>华文中宋</vt:lpstr>
      <vt:lpstr>微软雅黑</vt:lpstr>
      <vt:lpstr>Arial</vt:lpstr>
      <vt:lpstr>Calibri</vt:lpstr>
      <vt:lpstr>IBM Plex Sans</vt:lpstr>
      <vt:lpstr>Times New Roman</vt:lpstr>
      <vt:lpstr>Verdana</vt:lpstr>
      <vt:lpstr>Wingdings</vt:lpstr>
      <vt:lpstr>白底灰边-Office2010风格</vt:lpstr>
      <vt:lpstr>PowerPoint 演示文稿</vt:lpstr>
      <vt:lpstr>PowerPoint 演示文稿</vt:lpstr>
      <vt:lpstr>PowerPoint 演示文稿</vt:lpstr>
      <vt:lpstr>PowerPoint 演示文稿</vt:lpstr>
      <vt:lpstr>什么是人工智能？</vt:lpstr>
      <vt:lpstr>什么是人工智能？</vt:lpstr>
      <vt:lpstr>人工智能基本研究内容</vt:lpstr>
      <vt:lpstr>什么是人工智能？</vt:lpstr>
      <vt:lpstr>课程群知识点关系图</vt:lpstr>
      <vt:lpstr>学科关系</vt:lpstr>
      <vt:lpstr>《人工智能导论》《人工智能导论：模型与算法》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David yonggang</cp:lastModifiedBy>
  <cp:revision>1503</cp:revision>
  <dcterms:created xsi:type="dcterms:W3CDTF">2018-01-15T02:11:00Z</dcterms:created>
  <dcterms:modified xsi:type="dcterms:W3CDTF">2021-11-02T16:41:04Z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