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4290" r:id="rId3"/>
    <p:sldId id="758" r:id="rId4"/>
    <p:sldId id="4289" r:id="rId5"/>
    <p:sldId id="4291" r:id="rId6"/>
    <p:sldId id="4292" r:id="rId7"/>
    <p:sldId id="698" r:id="rId8"/>
    <p:sldId id="4293" r:id="rId9"/>
    <p:sldId id="759" r:id="rId10"/>
    <p:sldId id="761" r:id="rId11"/>
    <p:sldId id="762" r:id="rId12"/>
    <p:sldId id="763" r:id="rId13"/>
    <p:sldId id="764" r:id="rId14"/>
    <p:sldId id="765" r:id="rId15"/>
    <p:sldId id="661" r:id="rId16"/>
    <p:sldId id="754" r:id="rId17"/>
    <p:sldId id="659" r:id="rId18"/>
    <p:sldId id="697"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FDAB"/>
    <a:srgbClr val="DBFDAA"/>
    <a:srgbClr val="4F80BD"/>
    <a:srgbClr val="E3FDBE"/>
    <a:srgbClr val="FFAAA9"/>
    <a:srgbClr val="FFE1E1"/>
    <a:srgbClr val="ECE5F7"/>
    <a:srgbClr val="E1D6F2"/>
    <a:srgbClr val="DCFDAD"/>
    <a:srgbClr val="D4C5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1"/>
    <p:restoredTop sz="96272" autoAdjust="0"/>
  </p:normalViewPr>
  <p:slideViewPr>
    <p:cSldViewPr snapToGrid="0">
      <p:cViewPr varScale="1">
        <p:scale>
          <a:sx n="119" d="100"/>
          <a:sy n="119" d="100"/>
        </p:scale>
        <p:origin x="1944" y="101"/>
      </p:cViewPr>
      <p:guideLst>
        <p:guide orient="horz" pos="2084"/>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37CF0-5B85-4F82-8895-487FD940EFF8}" type="datetimeFigureOut">
              <a:rPr lang="zh-CN" altLang="en-US" smtClean="0"/>
              <a:t>2021/10/30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61C67-365B-455B-8333-B2F385616053}" type="slidenum">
              <a:rPr lang="zh-CN" altLang="en-US" smtClean="0"/>
              <a:t>‹#›</a:t>
            </a:fld>
            <a:endParaRPr lang="zh-CN" altLang="en-US"/>
          </a:p>
        </p:txBody>
      </p:sp>
    </p:spTree>
    <p:extLst>
      <p:ext uri="{BB962C8B-B14F-4D97-AF65-F5344CB8AC3E}">
        <p14:creationId xmlns:p14="http://schemas.microsoft.com/office/powerpoint/2010/main" val="382650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1143000" y="685800"/>
            <a:ext cx="4572000" cy="3429000"/>
          </a:xfrm>
        </p:spPr>
      </p:sp>
      <p:sp>
        <p:nvSpPr>
          <p:cNvPr id="118787" name="Notes Placeholder 2"/>
          <p:cNvSpPr>
            <a:spLocks noGrp="1"/>
          </p:cNvSpPr>
          <p:nvPr>
            <p:ph type="body" idx="1"/>
          </p:nvPr>
        </p:nvSpPr>
        <p:spPr bwMode="auto">
          <a:xfrm>
            <a:off x="685801"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18788" name="Slide Number Placeholder 3"/>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Verdana" panose="020B0604030504040204" pitchFamily="34" charset="0"/>
                <a:ea typeface="宋体" panose="02010600030101010101" pitchFamily="2" charset="-122"/>
              </a:defRPr>
            </a:lvl1pPr>
            <a:lvl2pPr marL="742950" indent="-285750">
              <a:defRPr sz="2800">
                <a:solidFill>
                  <a:schemeClr val="tx1"/>
                </a:solidFill>
                <a:latin typeface="Verdana" panose="020B0604030504040204" pitchFamily="34" charset="0"/>
                <a:ea typeface="宋体" panose="02010600030101010101" pitchFamily="2" charset="-122"/>
              </a:defRPr>
            </a:lvl2pPr>
            <a:lvl3pPr marL="1143000" indent="-228600">
              <a:defRPr sz="2800">
                <a:solidFill>
                  <a:schemeClr val="tx1"/>
                </a:solidFill>
                <a:latin typeface="Verdana" panose="020B0604030504040204" pitchFamily="34" charset="0"/>
                <a:ea typeface="宋体" panose="02010600030101010101" pitchFamily="2" charset="-122"/>
              </a:defRPr>
            </a:lvl3pPr>
            <a:lvl4pPr marL="1600200" indent="-228600">
              <a:defRPr sz="2800">
                <a:solidFill>
                  <a:schemeClr val="tx1"/>
                </a:solidFill>
                <a:latin typeface="Verdana" panose="020B0604030504040204" pitchFamily="34" charset="0"/>
                <a:ea typeface="宋体" panose="02010600030101010101" pitchFamily="2" charset="-122"/>
              </a:defRPr>
            </a:lvl4pPr>
            <a:lvl5pPr marL="2057400" indent="-228600">
              <a:defRPr sz="28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Verdana" panose="020B0604030504040204" pitchFamily="34" charset="0"/>
                <a:ea typeface="宋体" panose="02010600030101010101" pitchFamily="2" charset="-122"/>
              </a:defRPr>
            </a:lvl9pPr>
          </a:lstStyle>
          <a:p>
            <a:fld id="{7F41F2F9-585D-48FB-A43B-9B4A6039C5FD}" type="slidenum">
              <a:rPr lang="en-US" altLang="zh-CN" smtClean="0"/>
              <a:t>3</a:t>
            </a:fld>
            <a:endParaRPr lang="en-US" altLang="zh-CN"/>
          </a:p>
        </p:txBody>
      </p:sp>
    </p:spTree>
    <p:extLst>
      <p:ext uri="{BB962C8B-B14F-4D97-AF65-F5344CB8AC3E}">
        <p14:creationId xmlns:p14="http://schemas.microsoft.com/office/powerpoint/2010/main" val="28821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672398-B163-40BF-B9DB-BE79F5748C4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5254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indent="0" algn="just">
              <a:lnSpc>
                <a:spcPct val="150000"/>
              </a:lnSpc>
              <a:spcBef>
                <a:spcPts val="0"/>
              </a:spcBef>
              <a:buClr>
                <a:srgbClr val="FF0000"/>
              </a:buClr>
              <a:buFont typeface="Wingdings" pitchFamily="2" charset="2"/>
              <a:buNone/>
            </a:pPr>
            <a:endParaRPr lang="en-US" altLang="zh-CN" sz="1200" dirty="0">
              <a:latin typeface="Times New Roman" panose="02020603050405020304" pitchFamily="18" charset="0"/>
              <a:ea typeface="微软雅黑" pitchFamily="34"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fld id="{A880267C-9B34-4EB6-8147-72CDB5DD00B9}" type="slidenum">
              <a:rPr lang="zh-CN" altLang="en-US" smtClean="0"/>
              <a:t>9</a:t>
            </a:fld>
            <a:endParaRPr lang="zh-CN" altLang="en-US"/>
          </a:p>
        </p:txBody>
      </p:sp>
    </p:spTree>
    <p:extLst>
      <p:ext uri="{BB962C8B-B14F-4D97-AF65-F5344CB8AC3E}">
        <p14:creationId xmlns:p14="http://schemas.microsoft.com/office/powerpoint/2010/main" val="3341739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672398-B163-40BF-B9DB-BE79F5748C4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980122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pPr>
                <a:defRPr/>
              </a:pPr>
              <a:t>16</a:t>
            </a:fld>
            <a:endParaRPr lang="en-US" altLang="zh-CN"/>
          </a:p>
        </p:txBody>
      </p:sp>
    </p:spTree>
    <p:extLst>
      <p:ext uri="{BB962C8B-B14F-4D97-AF65-F5344CB8AC3E}">
        <p14:creationId xmlns:p14="http://schemas.microsoft.com/office/powerpoint/2010/main" val="44106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06B84B70-B244-41BD-A3FF-96714A2112BA}" type="slidenum">
              <a:rPr lang="zh-CN" altLang="en-GB" smtClean="0"/>
              <a:t>18</a:t>
            </a:fld>
            <a:endParaRPr lang="en-GB" altLang="zh-CN"/>
          </a:p>
        </p:txBody>
      </p:sp>
      <p:sp>
        <p:nvSpPr>
          <p:cNvPr id="5837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ln>
        </p:spPr>
      </p:sp>
      <p:sp>
        <p:nvSpPr>
          <p:cNvPr id="58372" name="Rectangle 3"/>
          <p:cNvSpPr>
            <a:spLocks noGrp="1" noChangeArrowheads="1"/>
          </p:cNvSpPr>
          <p:nvPr>
            <p:ph type="body" idx="1"/>
          </p:nvPr>
        </p:nvSpPr>
        <p:spPr bwMode="auto">
          <a:noFill/>
        </p:spPr>
        <p:txBody>
          <a:bodyPr wrap="square" numCol="1" anchor="t" anchorCtr="0" compatLnSpc="1"/>
          <a:lstStyle/>
          <a:p>
            <a:pPr eaLnBrk="1" hangingPunct="1"/>
            <a:endParaRPr lang="zh-CN" altLang="en-US" dirty="0"/>
          </a:p>
        </p:txBody>
      </p:sp>
    </p:spTree>
    <p:extLst>
      <p:ext uri="{BB962C8B-B14F-4D97-AF65-F5344CB8AC3E}">
        <p14:creationId xmlns:p14="http://schemas.microsoft.com/office/powerpoint/2010/main" val="2978437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2578" y="1057014"/>
            <a:ext cx="7772400" cy="1535184"/>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159778" y="402987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5AFABB-F632-4F91-92AF-0E2D2EA81731}" type="datetime1">
              <a:rPr lang="zh-CN" altLang="en-US" smtClean="0"/>
              <a:t>2021/10/30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F906368-F392-4465-AD91-AE646936C52B}" type="datetime1">
              <a:rPr lang="zh-CN" altLang="en-US" smtClean="0"/>
              <a:t>2021/10/30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3AE443-EA00-4061-899C-73E3EB4E23B9}" type="datetime1">
              <a:rPr lang="zh-CN" altLang="en-US" smtClean="0"/>
              <a:t>2021/10/30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198437"/>
            <a:ext cx="8640960" cy="566267"/>
          </a:xfrm>
          <a:prstGeom prst="rect">
            <a:avLst/>
          </a:prstGeom>
        </p:spPr>
        <p:txBody>
          <a:bodyPr/>
          <a:lstStyle>
            <a:lvl1pPr algn="l">
              <a:defRPr sz="3200" b="1">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Rectangle 4"/>
          <p:cNvSpPr>
            <a:spLocks noGrp="1" noChangeArrowheads="1"/>
          </p:cNvSpPr>
          <p:nvPr>
            <p:ph type="dt" sz="half" idx="10"/>
          </p:nvPr>
        </p:nvSpPr>
        <p:spPr>
          <a:xfrm>
            <a:off x="457200" y="6245225"/>
            <a:ext cx="2133600" cy="476251"/>
          </a:xfrm>
          <a:prstGeom prst="rect">
            <a:avLst/>
          </a:prstGeom>
        </p:spPr>
        <p:txBody>
          <a:bodyPr/>
          <a:lstStyle>
            <a:lvl1pPr>
              <a:defRPr>
                <a:latin typeface="Arial" panose="020B0604020202020204" pitchFamily="34" charset="0"/>
                <a:ea typeface="宋体" panose="02010600030101010101" pitchFamily="2" charset="-122"/>
              </a:defRPr>
            </a:lvl1pPr>
          </a:lstStyle>
          <a:p>
            <a:pPr eaLnBrk="0" hangingPunct="0">
              <a:buFont typeface="Arial" panose="020B0604020202020204" pitchFamily="34" charset="0"/>
              <a:buNone/>
              <a:defRPr/>
            </a:pPr>
            <a:endParaRPr lang="en-US" altLang="zh-CN" sz="2800">
              <a:solidFill>
                <a:srgbClr val="000000"/>
              </a:solidFill>
            </a:endParaRPr>
          </a:p>
        </p:txBody>
      </p:sp>
      <p:sp>
        <p:nvSpPr>
          <p:cNvPr id="4" name="灯片编号占位符 3"/>
          <p:cNvSpPr>
            <a:spLocks noGrp="1"/>
          </p:cNvSpPr>
          <p:nvPr userDrawn="1">
            <p:ph type="sldNum" sz="quarter" idx="11"/>
          </p:nvPr>
        </p:nvSpPr>
        <p:spPr>
          <a:xfrm>
            <a:off x="8604250" y="404814"/>
            <a:ext cx="539750" cy="412751"/>
          </a:xfrm>
          <a:prstGeom prst="rect">
            <a:avLst/>
          </a:prstGeom>
          <a:ln>
            <a:miter lim="800000"/>
          </a:ln>
        </p:spPr>
        <p:txBody>
          <a:bodyPr/>
          <a:lstStyle>
            <a:lvl1pPr algn="r">
              <a:defRPr sz="1400">
                <a:solidFill>
                  <a:srgbClr val="000000"/>
                </a:solidFill>
                <a:latin typeface="+mn-lt"/>
                <a:ea typeface="宋体" panose="02010600030101010101" pitchFamily="2" charset="-122"/>
              </a:defRPr>
            </a:lvl1pPr>
          </a:lstStyle>
          <a:p>
            <a:pPr>
              <a:defRPr/>
            </a:pPr>
            <a:fld id="{C3934957-00BC-4EF7-9686-5EB32B13AF42}" type="slidenum">
              <a:rPr lang="zh-CN" altLang="en-US"/>
              <a:t>‹#›</a:t>
            </a:fld>
            <a:endParaRPr lang="en-US" altLang="zh-CN" dirty="0"/>
          </a:p>
        </p:txBody>
      </p:sp>
    </p:spTree>
    <p:extLst>
      <p:ext uri="{BB962C8B-B14F-4D97-AF65-F5344CB8AC3E}">
        <p14:creationId xmlns:p14="http://schemas.microsoft.com/office/powerpoint/2010/main" val="1813519490"/>
      </p:ext>
    </p:extLst>
  </p:cSld>
  <p:clrMapOvr>
    <a:masterClrMapping/>
  </p:clrMapOv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E03C160-1CF6-4197-853C-5DD8144FA9BE}" type="datetime1">
              <a:rPr lang="zh-CN" altLang="en-US" smtClean="0"/>
              <a:t>2021/10/30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9389" y="1057014"/>
            <a:ext cx="7772400" cy="1533600"/>
          </a:xfrm>
        </p:spPr>
        <p:txBody>
          <a:bodyPr anchor="b"/>
          <a:lstStyle>
            <a:lvl1pPr>
              <a:defRPr sz="4800"/>
            </a:lvl1pPr>
          </a:lstStyle>
          <a:p>
            <a:r>
              <a:rPr lang="zh-CN" altLang="en-US"/>
              <a:t>单击此处编辑母版标题样式</a:t>
            </a:r>
            <a:endParaRPr lang="en-US" dirty="0"/>
          </a:p>
        </p:txBody>
      </p:sp>
      <p:sp>
        <p:nvSpPr>
          <p:cNvPr id="3" name="Text Placeholder 2"/>
          <p:cNvSpPr>
            <a:spLocks noGrp="1"/>
          </p:cNvSpPr>
          <p:nvPr>
            <p:ph type="body" idx="1"/>
          </p:nvPr>
        </p:nvSpPr>
        <p:spPr>
          <a:xfrm>
            <a:off x="1164978" y="4027400"/>
            <a:ext cx="6858000" cy="1656000"/>
          </a:xfrm>
        </p:spPr>
        <p:txBody>
          <a:bodyPr/>
          <a:lstStyle>
            <a:lvl1pPr marL="0" indent="0" algn="ctr">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42E54B1-0884-4633-8327-893DAA1E511F}" type="datetime1">
              <a:rPr lang="zh-CN" altLang="en-US" smtClean="0"/>
              <a:t>2021/10/30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A1650BB-E4E8-4483-82DA-D58DEBC4998C}" type="datetime1">
              <a:rPr lang="zh-CN" altLang="en-US" smtClean="0"/>
              <a:t>2021/10/30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6604BCF-E610-4FCE-ADC3-9F4D58E19C5C}" type="datetime1">
              <a:rPr lang="zh-CN" altLang="en-US" smtClean="0"/>
              <a:t>2021/10/30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CBA7D6D-E156-4C2B-9FF2-B27706CE389A}" type="datetime1">
              <a:rPr lang="zh-CN" altLang="en-US" smtClean="0"/>
              <a:t>2021/10/30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0FCEF-073A-4FC7-8BAD-A662F97179A2}" type="datetime1">
              <a:rPr lang="zh-CN" altLang="en-US" smtClean="0"/>
              <a:t>2021/10/30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5B6709-067F-4154-9C9A-D56718F28438}" type="datetime1">
              <a:rPr lang="zh-CN" altLang="en-US" smtClean="0"/>
              <a:t>2021/10/30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8D4C65-E77B-45F2-BD81-CFF9643C0CCF}" type="datetime1">
              <a:rPr lang="zh-CN" altLang="en-US" smtClean="0"/>
              <a:t>2021/10/30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4399"/>
            <a:ext cx="9144000" cy="817721"/>
          </a:xfrm>
          <a:prstGeom prst="rect">
            <a:avLst/>
          </a:prstGeom>
        </p:spPr>
        <p:txBody>
          <a:bodyPr vert="horz" lIns="91440" tIns="14400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34223" y="906011"/>
            <a:ext cx="8883941" cy="5637402"/>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525" y="6660859"/>
            <a:ext cx="2057400" cy="197140"/>
          </a:xfrm>
          <a:prstGeom prst="rect">
            <a:avLst/>
          </a:prstGeom>
        </p:spPr>
        <p:txBody>
          <a:bodyPr vert="horz" lIns="91440" tIns="36000" rIns="91440" bIns="45720" rtlCol="0" anchor="ctr"/>
          <a:lstStyle>
            <a:lvl1pPr algn="l">
              <a:defRPr sz="1200" b="1">
                <a:solidFill>
                  <a:srgbClr val="002060"/>
                </a:solidFill>
              </a:defRPr>
            </a:lvl1pPr>
          </a:lstStyle>
          <a:p>
            <a:fld id="{7181A378-AD84-4E06-B1B5-6D5F5ACB78AE}" type="datetime1">
              <a:rPr lang="zh-CN" altLang="en-US" smtClean="0"/>
              <a:t>2021/10/30</a:t>
            </a:fld>
            <a:endParaRPr lang="zh-CN" altLang="en-US"/>
          </a:p>
        </p:txBody>
      </p:sp>
      <p:sp>
        <p:nvSpPr>
          <p:cNvPr id="5" name="Footer Placeholder 4"/>
          <p:cNvSpPr>
            <a:spLocks noGrp="1"/>
          </p:cNvSpPr>
          <p:nvPr>
            <p:ph type="ftr" sz="quarter" idx="3"/>
          </p:nvPr>
        </p:nvSpPr>
        <p:spPr>
          <a:xfrm>
            <a:off x="2273417" y="6660859"/>
            <a:ext cx="4597165" cy="197140"/>
          </a:xfrm>
          <a:prstGeom prst="rect">
            <a:avLst/>
          </a:prstGeom>
        </p:spPr>
        <p:txBody>
          <a:bodyPr vert="horz" lIns="91440" tIns="36000" rIns="91440" bIns="45720" rtlCol="0" anchor="ctr"/>
          <a:lstStyle>
            <a:lvl1pPr algn="ctr">
              <a:defRPr sz="1200" b="0">
                <a:solidFill>
                  <a:srgbClr val="002060"/>
                </a:solidFill>
              </a:defRPr>
            </a:lvl1pPr>
          </a:lstStyle>
          <a:p>
            <a:endParaRPr lang="zh-CN" altLang="en-US"/>
          </a:p>
        </p:txBody>
      </p:sp>
      <p:sp>
        <p:nvSpPr>
          <p:cNvPr id="6" name="Slide Number Placeholder 5"/>
          <p:cNvSpPr>
            <a:spLocks noGrp="1"/>
          </p:cNvSpPr>
          <p:nvPr>
            <p:ph type="sldNum" sz="quarter" idx="4"/>
          </p:nvPr>
        </p:nvSpPr>
        <p:spPr>
          <a:xfrm>
            <a:off x="7086600" y="6660859"/>
            <a:ext cx="2057400" cy="197140"/>
          </a:xfrm>
          <a:prstGeom prst="rect">
            <a:avLst/>
          </a:prstGeom>
        </p:spPr>
        <p:txBody>
          <a:bodyPr vert="horz" lIns="91440" tIns="36000" rIns="91440" bIns="45720" rtlCol="0" anchor="ctr"/>
          <a:lstStyle>
            <a:lvl1pPr algn="r">
              <a:defRPr sz="1200" b="1">
                <a:solidFill>
                  <a:srgbClr val="002060"/>
                </a:solidFill>
              </a:defRPr>
            </a:lvl1pPr>
          </a:lstStyle>
          <a:p>
            <a:fld id="{5AD84F5B-1672-4D3F-9FEC-5DF89A7B79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hf hdr="0" ftr="0" dt="0"/>
  <p:txStyles>
    <p:titleStyle>
      <a:lvl1pPr algn="ctr" defTabSz="914400" rtl="0" eaLnBrk="1" latinLnBrk="0" hangingPunct="1">
        <a:lnSpc>
          <a:spcPct val="90000"/>
        </a:lnSpc>
        <a:spcBef>
          <a:spcPct val="0"/>
        </a:spcBef>
        <a:buNone/>
        <a:defRPr sz="3600" kern="1200">
          <a:solidFill>
            <a:srgbClr val="C00000"/>
          </a:solidFill>
          <a:latin typeface="+mj-lt"/>
          <a:ea typeface="+mj-ea"/>
          <a:cs typeface="+mj-cs"/>
        </a:defRPr>
      </a:lvl1pPr>
    </p:titleStyle>
    <p:bodyStyle>
      <a:lvl1pPr marL="360680" indent="-360680" algn="l" defTabSz="914400" rtl="0" eaLnBrk="1" latinLnBrk="0" hangingPunct="1">
        <a:lnSpc>
          <a:spcPct val="130000"/>
        </a:lnSpc>
        <a:spcBef>
          <a:spcPts val="1000"/>
        </a:spcBef>
        <a:buSzPct val="85000"/>
        <a:buFont typeface="Wingdings" panose="05000000000000000000" pitchFamily="2" charset="2"/>
        <a:buChar char="n"/>
        <a:defRPr sz="2400" kern="1200">
          <a:solidFill>
            <a:srgbClr val="002060"/>
          </a:solidFill>
          <a:latin typeface="+mn-lt"/>
          <a:ea typeface="+mn-ea"/>
          <a:cs typeface="+mn-cs"/>
        </a:defRPr>
      </a:lvl1pPr>
      <a:lvl2pPr marL="720725" indent="-360680" algn="l" defTabSz="914400" rtl="0" eaLnBrk="1" latinLnBrk="0" hangingPunct="1">
        <a:lnSpc>
          <a:spcPct val="130000"/>
        </a:lnSpc>
        <a:spcBef>
          <a:spcPts val="500"/>
        </a:spcBef>
        <a:buSzPct val="85000"/>
        <a:buFont typeface="Wingdings" panose="05000000000000000000" pitchFamily="2" charset="2"/>
        <a:buChar char="u"/>
        <a:defRPr sz="2000" kern="1200">
          <a:solidFill>
            <a:srgbClr val="002060"/>
          </a:solidFill>
          <a:latin typeface="+mn-lt"/>
          <a:ea typeface="+mn-ea"/>
          <a:cs typeface="+mn-cs"/>
        </a:defRPr>
      </a:lvl2pPr>
      <a:lvl3pPr marL="990600" indent="-269875" algn="l" defTabSz="914400" rtl="0" eaLnBrk="1" latinLnBrk="0" hangingPunct="1">
        <a:lnSpc>
          <a:spcPct val="130000"/>
        </a:lnSpc>
        <a:spcBef>
          <a:spcPts val="500"/>
        </a:spcBef>
        <a:buSzPct val="85000"/>
        <a:buFont typeface="Wingdings" panose="05000000000000000000" pitchFamily="2" charset="2"/>
        <a:buChar char="l"/>
        <a:defRPr sz="1800" kern="1200">
          <a:solidFill>
            <a:srgbClr val="002060"/>
          </a:solidFill>
          <a:latin typeface="+mn-lt"/>
          <a:ea typeface="+mn-ea"/>
          <a:cs typeface="+mn-cs"/>
        </a:defRPr>
      </a:lvl3pPr>
      <a:lvl4pPr marL="1259205" indent="-268605" algn="l" defTabSz="914400" rtl="0" eaLnBrk="1" latinLnBrk="0" hangingPunct="1">
        <a:lnSpc>
          <a:spcPct val="130000"/>
        </a:lnSpc>
        <a:spcBef>
          <a:spcPts val="500"/>
        </a:spcBef>
        <a:buSzPct val="85000"/>
        <a:buFont typeface="Wingdings" panose="05000000000000000000" pitchFamily="2" charset="2"/>
        <a:buChar char="p"/>
        <a:defRPr sz="1600" kern="1200">
          <a:solidFill>
            <a:srgbClr val="002060"/>
          </a:solidFill>
          <a:latin typeface="+mn-lt"/>
          <a:ea typeface="+mn-ea"/>
          <a:cs typeface="+mn-cs"/>
        </a:defRPr>
      </a:lvl4pPr>
      <a:lvl5pPr marL="1527175" indent="-268605" algn="l" defTabSz="914400" rtl="0" eaLnBrk="1" latinLnBrk="0" hangingPunct="1">
        <a:lnSpc>
          <a:spcPct val="130000"/>
        </a:lnSpc>
        <a:spcBef>
          <a:spcPts val="500"/>
        </a:spcBef>
        <a:buSzPct val="85000"/>
        <a:buFont typeface="Wingdings" panose="05000000000000000000" pitchFamily="2" charset="2"/>
        <a:buChar char="Ø"/>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575" y="923032"/>
            <a:ext cx="7192850" cy="1292662"/>
          </a:xfrm>
          <a:prstGeom prst="rect">
            <a:avLst/>
          </a:prstGeom>
        </p:spPr>
        <p:txBody>
          <a:bodyPr wrap="square">
            <a:spAutoFit/>
          </a:bodyPr>
          <a:lstStyle/>
          <a:p>
            <a:r>
              <a:rPr lang="zh-CN" altLang="en-US" sz="6000" kern="100" dirty="0">
                <a:latin typeface="+mj-ea"/>
                <a:ea typeface="+mj-ea"/>
                <a:cs typeface="Times New Roman" panose="02020603050405020304" pitchFamily="18" charset="0"/>
              </a:rPr>
              <a:t>人工智能基础</a:t>
            </a:r>
            <a:endParaRPr lang="en-US" altLang="zh-CN" sz="6000" kern="100" dirty="0">
              <a:latin typeface="+mj-ea"/>
              <a:ea typeface="+mj-ea"/>
              <a:cs typeface="Times New Roman" panose="02020603050405020304" pitchFamily="18" charset="0"/>
            </a:endParaRPr>
          </a:p>
          <a:p>
            <a:r>
              <a:rPr lang="en-US" altLang="zh-CN" sz="1800" kern="100" dirty="0">
                <a:effectLst/>
                <a:latin typeface="Yu Gothic UI Light" panose="020B0300000000000000" pitchFamily="34" charset="-128"/>
                <a:ea typeface="Yu Gothic UI Light" panose="020B0300000000000000" pitchFamily="34" charset="-128"/>
                <a:cs typeface="Times New Roman" panose="02020603050405020304" pitchFamily="18" charset="0"/>
              </a:rPr>
              <a:t>Fundamentals of Artificial Intelligence</a:t>
            </a:r>
            <a:endParaRPr lang="zh-CN" altLang="en-US" sz="2000" dirty="0">
              <a:latin typeface="Yu Gothic UI Light" panose="020B0300000000000000" pitchFamily="34" charset="-128"/>
              <a:ea typeface="Yu Gothic UI Light" panose="020B0300000000000000" pitchFamily="34" charset="-128"/>
            </a:endParaRPr>
          </a:p>
        </p:txBody>
      </p:sp>
      <p:pic>
        <p:nvPicPr>
          <p:cNvPr id="3" name="图片 2">
            <a:extLst>
              <a:ext uri="{FF2B5EF4-FFF2-40B4-BE49-F238E27FC236}">
                <a16:creationId xmlns:a16="http://schemas.microsoft.com/office/drawing/2014/main" id="{CD77A1DB-9E83-422D-97FC-B0ACBF7868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943" y="2215694"/>
            <a:ext cx="7450234" cy="41905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886" y="118769"/>
            <a:ext cx="8681156" cy="657727"/>
          </a:xfrm>
        </p:spPr>
        <p:txBody>
          <a:bodyPr/>
          <a:lstStyle/>
          <a:p>
            <a:r>
              <a:rPr lang="zh-CN" altLang="en-US" sz="2400" dirty="0">
                <a:latin typeface="Times New Roman" panose="02020603050405020304" pitchFamily="18" charset="0"/>
                <a:cs typeface="Times New Roman" panose="02020603050405020304" pitchFamily="18" charset="0"/>
              </a:rPr>
              <a:t>计算机体系架构赋能（深度）机器学习革命的六点建议</a:t>
            </a:r>
          </a:p>
        </p:txBody>
      </p:sp>
      <p:sp>
        <p:nvSpPr>
          <p:cNvPr id="6" name="矩形 5"/>
          <p:cNvSpPr/>
          <p:nvPr/>
        </p:nvSpPr>
        <p:spPr>
          <a:xfrm>
            <a:off x="550844" y="5985609"/>
            <a:ext cx="8163497" cy="584775"/>
          </a:xfrm>
          <a:prstGeom prst="rect">
            <a:avLst/>
          </a:prstGeom>
        </p:spPr>
        <p:txBody>
          <a:bodyPr wrap="square">
            <a:spAutoFit/>
          </a:bodyPr>
          <a:lstStyle/>
          <a:p>
            <a:pPr algn="ctr"/>
            <a:r>
              <a:rPr lang="en-US" altLang="zh-CN" sz="1600" dirty="0"/>
              <a:t>Jeff Dean, David Patterson, Cliff Young, A New Golden Age in Computer Architecture: Empowering the Machine-Learning Revolution, </a:t>
            </a:r>
            <a:r>
              <a:rPr lang="en-US" altLang="zh-CN" sz="1600" i="1" dirty="0"/>
              <a:t>IEEE Micro</a:t>
            </a:r>
            <a:r>
              <a:rPr lang="en-US" altLang="zh-CN" sz="1600" dirty="0"/>
              <a:t>, 2018</a:t>
            </a:r>
            <a:endParaRPr lang="zh-CN" altLang="en-US" sz="1600" dirty="0"/>
          </a:p>
        </p:txBody>
      </p:sp>
      <p:graphicFrame>
        <p:nvGraphicFramePr>
          <p:cNvPr id="7" name="表格 6"/>
          <p:cNvGraphicFramePr>
            <a:graphicFrameLocks noGrp="1"/>
          </p:cNvGraphicFramePr>
          <p:nvPr/>
        </p:nvGraphicFramePr>
        <p:xfrm>
          <a:off x="121185" y="1178805"/>
          <a:ext cx="5497417" cy="4198498"/>
        </p:xfrm>
        <a:graphic>
          <a:graphicData uri="http://schemas.openxmlformats.org/drawingml/2006/table">
            <a:tbl>
              <a:tblPr firstRow="1" bandRow="1">
                <a:tableStyleId>{5C22544A-7EE6-4342-B048-85BDC9FD1C3A}</a:tableStyleId>
              </a:tblPr>
              <a:tblGrid>
                <a:gridCol w="1509334">
                  <a:extLst>
                    <a:ext uri="{9D8B030D-6E8A-4147-A177-3AD203B41FA5}">
                      <a16:colId xmlns:a16="http://schemas.microsoft.com/office/drawing/2014/main" val="20000"/>
                    </a:ext>
                  </a:extLst>
                </a:gridCol>
                <a:gridCol w="3988083">
                  <a:extLst>
                    <a:ext uri="{9D8B030D-6E8A-4147-A177-3AD203B41FA5}">
                      <a16:colId xmlns:a16="http://schemas.microsoft.com/office/drawing/2014/main" val="20001"/>
                    </a:ext>
                  </a:extLst>
                </a:gridCol>
              </a:tblGrid>
              <a:tr h="504926">
                <a:tc>
                  <a:txBody>
                    <a:bodyPr/>
                    <a:lstStyle/>
                    <a:p>
                      <a:pPr marL="0" algn="ctr" defTabSz="914400" rtl="0" eaLnBrk="1" latinLnBrk="0" hangingPunct="1"/>
                      <a:r>
                        <a:rPr lang="zh-CN" altLang="en-US" sz="1600" b="0" kern="1200" dirty="0">
                          <a:solidFill>
                            <a:schemeClr val="dk1"/>
                          </a:solidFill>
                          <a:latin typeface="+mn-lt"/>
                          <a:ea typeface="+mn-ea"/>
                          <a:cs typeface="+mn-cs"/>
                        </a:rPr>
                        <a:t>建议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600" b="0" kern="1200" dirty="0">
                          <a:solidFill>
                            <a:schemeClr val="dk1"/>
                          </a:solidFill>
                          <a:latin typeface="+mn-lt"/>
                          <a:ea typeface="+mn-ea"/>
                          <a:cs typeface="+mn-cs"/>
                        </a:rPr>
                        <a:t>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784534">
                <a:tc>
                  <a:txBody>
                    <a:bodyPr/>
                    <a:lstStyle/>
                    <a:p>
                      <a:pPr marL="0" algn="ctr" defTabSz="914400" rtl="0" eaLnBrk="1" latinLnBrk="0" hangingPunct="1"/>
                      <a:r>
                        <a:rPr lang="en-US" altLang="zh-CN" sz="1600" b="0" kern="1200" dirty="0">
                          <a:solidFill>
                            <a:schemeClr val="dk1"/>
                          </a:solidFill>
                          <a:latin typeface="+mn-lt"/>
                          <a:ea typeface="+mn-ea"/>
                          <a:cs typeface="+mn-cs"/>
                        </a:rPr>
                        <a:t>Training</a:t>
                      </a:r>
                      <a:endParaRPr lang="zh-CN" altLang="en-U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600" b="0" kern="1200" dirty="0">
                          <a:solidFill>
                            <a:schemeClr val="dk1"/>
                          </a:solidFill>
                          <a:latin typeface="+mn-lt"/>
                          <a:ea typeface="+mn-ea"/>
                          <a:cs typeface="+mn-cs"/>
                        </a:rPr>
                        <a:t>对机器学习模型进行训练比应用机器学习模型推理更加困难（因为训练中要将全部激活函数值存储以进行误差后向传播，训练过程所需存储远比推理高，如谷歌公司从模型推理的</a:t>
                      </a:r>
                      <a:r>
                        <a:rPr lang="en-US" altLang="zh-CN" sz="1600" b="0" kern="1200" dirty="0">
                          <a:solidFill>
                            <a:schemeClr val="dk1"/>
                          </a:solidFill>
                          <a:latin typeface="+mn-lt"/>
                          <a:ea typeface="+mn-ea"/>
                          <a:cs typeface="+mn-cs"/>
                        </a:rPr>
                        <a:t>TPU V1</a:t>
                      </a:r>
                      <a:r>
                        <a:rPr lang="zh-CN" altLang="en-US" sz="1600" b="0" kern="1200" dirty="0">
                          <a:solidFill>
                            <a:schemeClr val="dk1"/>
                          </a:solidFill>
                          <a:latin typeface="+mn-lt"/>
                          <a:ea typeface="+mn-ea"/>
                          <a:cs typeface="+mn-cs"/>
                        </a:rPr>
                        <a:t>到模型训练</a:t>
                      </a:r>
                      <a:r>
                        <a:rPr lang="en-US" altLang="zh-CN" sz="1600" b="0" kern="1200" dirty="0">
                          <a:solidFill>
                            <a:schemeClr val="dk1"/>
                          </a:solidFill>
                          <a:latin typeface="+mn-lt"/>
                          <a:ea typeface="+mn-ea"/>
                          <a:cs typeface="+mn-cs"/>
                        </a:rPr>
                        <a:t>TPU V2</a:t>
                      </a:r>
                      <a:r>
                        <a:rPr lang="zh-CN" altLang="en-US" sz="1600" b="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120522">
                <a:tc>
                  <a:txBody>
                    <a:bodyPr/>
                    <a:lstStyle/>
                    <a:p>
                      <a:pPr marL="0" algn="ctr" defTabSz="914400" rtl="0" eaLnBrk="1" latinLnBrk="0" hangingPunct="1"/>
                      <a:r>
                        <a:rPr lang="zh-CN" altLang="en-US" sz="1600" b="0" kern="1200" dirty="0">
                          <a:solidFill>
                            <a:schemeClr val="dk1"/>
                          </a:solidFill>
                          <a:latin typeface="+mn-lt"/>
                          <a:ea typeface="+mn-ea"/>
                          <a:cs typeface="+mn-cs"/>
                        </a:rPr>
                        <a:t>  </a:t>
                      </a:r>
                      <a:r>
                        <a:rPr lang="en-US" altLang="zh-CN" sz="1600" b="0" kern="1200" dirty="0">
                          <a:solidFill>
                            <a:schemeClr val="dk1"/>
                          </a:solidFill>
                          <a:latin typeface="+mn-lt"/>
                          <a:ea typeface="+mn-ea"/>
                          <a:cs typeface="+mn-cs"/>
                        </a:rPr>
                        <a:t>batch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600" b="0" kern="1200" dirty="0">
                          <a:solidFill>
                            <a:schemeClr val="dk1"/>
                          </a:solidFill>
                          <a:latin typeface="+mn-lt"/>
                          <a:ea typeface="+mn-ea"/>
                          <a:cs typeface="+mn-cs"/>
                        </a:rPr>
                        <a:t>数据并行是提高深度学习效率的主要方法。数据批次规模越大、并行度越高、但会损害模型精度。</a:t>
                      </a:r>
                      <a:endParaRPr lang="en-US" altLang="zh-CN"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88516">
                <a:tc>
                  <a:txBody>
                    <a:bodyPr/>
                    <a:lstStyle/>
                    <a:p>
                      <a:pPr marL="0" algn="ctr" defTabSz="914400" rtl="0" eaLnBrk="1" latinLnBrk="0" hangingPunct="1"/>
                      <a:r>
                        <a:rPr lang="en-US" altLang="zh-CN" sz="1600" b="0" kern="1200" dirty="0">
                          <a:solidFill>
                            <a:schemeClr val="dk1"/>
                          </a:solidFill>
                          <a:latin typeface="+mn-lt"/>
                          <a:ea typeface="+mn-ea"/>
                          <a:cs typeface="+mn-cs"/>
                        </a:rPr>
                        <a:t>Sparsity and </a:t>
                      </a:r>
                      <a:r>
                        <a:rPr lang="en-US" altLang="zh-CN" sz="1600" b="0" kern="1200" dirty="0" err="1">
                          <a:solidFill>
                            <a:schemeClr val="dk1"/>
                          </a:solidFill>
                          <a:latin typeface="+mn-lt"/>
                          <a:ea typeface="+mn-ea"/>
                          <a:cs typeface="+mn-cs"/>
                        </a:rPr>
                        <a:t>Embeddings</a:t>
                      </a:r>
                      <a:endParaRPr lang="zh-CN" altLang="en-U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endParaRPr lang="en-US" altLang="zh-CN" sz="1600" b="0" kern="1200" dirty="0">
                        <a:solidFill>
                          <a:schemeClr val="dk1"/>
                        </a:solidFill>
                        <a:latin typeface="+mn-lt"/>
                        <a:ea typeface="+mn-ea"/>
                        <a:cs typeface="+mn-cs"/>
                      </a:endParaRPr>
                    </a:p>
                    <a:p>
                      <a:pPr marL="0" algn="ctr" defTabSz="914400" rtl="0" eaLnBrk="1" latinLnBrk="0" hangingPunct="1"/>
                      <a:r>
                        <a:rPr lang="zh-CN" altLang="en-US" sz="1600" b="0" kern="1200" dirty="0">
                          <a:solidFill>
                            <a:schemeClr val="dk1"/>
                          </a:solidFill>
                          <a:latin typeface="+mn-lt"/>
                          <a:ea typeface="+mn-ea"/>
                          <a:cs typeface="+mn-cs"/>
                        </a:rPr>
                        <a:t>保留大模型、但是分而治之、按需激活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103" y="870330"/>
            <a:ext cx="3345761" cy="2401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5798239" y="3507162"/>
            <a:ext cx="3345761" cy="2031325"/>
          </a:xfrm>
          <a:prstGeom prst="rect">
            <a:avLst/>
          </a:prstGeom>
        </p:spPr>
        <p:txBody>
          <a:bodyPr wrap="square">
            <a:spAutoFit/>
          </a:bodyPr>
          <a:lstStyle/>
          <a:p>
            <a:pPr marL="285750" indent="-285750">
              <a:buFont typeface="Wingdings" panose="05000000000000000000" pitchFamily="2" charset="2"/>
              <a:buChar char="l"/>
            </a:pPr>
            <a:r>
              <a:rPr lang="zh-CN" altLang="en-US" sz="1400" dirty="0"/>
              <a:t>自然语言中需要超大规模数据和计算能力</a:t>
            </a:r>
            <a:r>
              <a:rPr lang="en-US" altLang="zh-CN" sz="1400" dirty="0"/>
              <a:t>(</a:t>
            </a:r>
            <a:r>
              <a:rPr lang="zh-CN" altLang="en-US" sz="1400" dirty="0"/>
              <a:t>如</a:t>
            </a:r>
            <a:r>
              <a:rPr lang="en-US" altLang="zh-CN" sz="1400" dirty="0"/>
              <a:t>BERT</a:t>
            </a:r>
            <a:r>
              <a:rPr lang="zh-CN" altLang="en-US" sz="1400" dirty="0"/>
              <a:t>等模型），目前只有</a:t>
            </a:r>
            <a:r>
              <a:rPr lang="en-US" altLang="zh-CN" sz="1400" dirty="0"/>
              <a:t>TPU</a:t>
            </a:r>
            <a:r>
              <a:rPr lang="zh-CN" altLang="en-US" sz="1400" dirty="0"/>
              <a:t>能跑得起来。</a:t>
            </a:r>
            <a:endParaRPr lang="en-US" altLang="zh-CN" sz="1400" dirty="0"/>
          </a:p>
          <a:p>
            <a:pPr marL="285750" indent="-285750">
              <a:buFont typeface="Wingdings" panose="05000000000000000000" pitchFamily="2" charset="2"/>
              <a:buChar char="l"/>
            </a:pPr>
            <a:r>
              <a:rPr lang="zh-CN" altLang="en-US" sz="1400" dirty="0"/>
              <a:t>并行</a:t>
            </a:r>
            <a:r>
              <a:rPr lang="en-US" altLang="zh-CN" sz="1400" dirty="0"/>
              <a:t>GPU </a:t>
            </a:r>
            <a:r>
              <a:rPr lang="zh-CN" altLang="en-US" sz="1400" dirty="0"/>
              <a:t>因为其通讯的延迟，性能上远不如</a:t>
            </a:r>
            <a:r>
              <a:rPr lang="en-US" altLang="zh-CN" sz="1400" dirty="0"/>
              <a:t>TPU</a:t>
            </a:r>
            <a:r>
              <a:rPr lang="zh-CN" altLang="en-US" sz="1400" dirty="0"/>
              <a:t>。</a:t>
            </a:r>
            <a:endParaRPr lang="en-US" altLang="zh-CN" sz="1400" dirty="0"/>
          </a:p>
          <a:p>
            <a:pPr marL="285750" indent="-285750">
              <a:buFont typeface="Wingdings" panose="05000000000000000000" pitchFamily="2" charset="2"/>
              <a:buChar char="l"/>
            </a:pPr>
            <a:r>
              <a:rPr lang="zh-CN" altLang="en-US" sz="1400" dirty="0"/>
              <a:t>谷歌是个软件公司，硬件开发周期按理说非常漫长，其在短短几年时间就能研发出性能</a:t>
            </a:r>
            <a:r>
              <a:rPr lang="en-US" altLang="zh-CN" sz="1400" dirty="0"/>
              <a:t>10</a:t>
            </a:r>
            <a:r>
              <a:rPr lang="zh-CN" altLang="en-US" sz="1400" dirty="0"/>
              <a:t>倍优于</a:t>
            </a:r>
            <a:r>
              <a:rPr lang="en-US" altLang="zh-CN" sz="1400" dirty="0"/>
              <a:t>GPU</a:t>
            </a:r>
            <a:r>
              <a:rPr lang="zh-CN" altLang="en-US" sz="1400" dirty="0"/>
              <a:t>的硬件，值得思考。</a:t>
            </a:r>
          </a:p>
        </p:txBody>
      </p:sp>
    </p:spTree>
    <p:extLst>
      <p:ext uri="{BB962C8B-B14F-4D97-AF65-F5344CB8AC3E}">
        <p14:creationId xmlns:p14="http://schemas.microsoft.com/office/powerpoint/2010/main" val="220089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886" y="118769"/>
            <a:ext cx="8681156" cy="657727"/>
          </a:xfrm>
        </p:spPr>
        <p:txBody>
          <a:bodyPr/>
          <a:lstStyle/>
          <a:p>
            <a:r>
              <a:rPr lang="zh-CN" altLang="en-US" sz="2400" dirty="0">
                <a:latin typeface="Times New Roman" panose="02020603050405020304" pitchFamily="18" charset="0"/>
                <a:cs typeface="Times New Roman" panose="02020603050405020304" pitchFamily="18" charset="0"/>
              </a:rPr>
              <a:t>计算机体系架构赋能（深度）机器学习革命的六点建议</a:t>
            </a:r>
          </a:p>
        </p:txBody>
      </p:sp>
      <p:sp>
        <p:nvSpPr>
          <p:cNvPr id="6" name="矩形 5"/>
          <p:cNvSpPr/>
          <p:nvPr/>
        </p:nvSpPr>
        <p:spPr>
          <a:xfrm>
            <a:off x="649996" y="5693222"/>
            <a:ext cx="8163497" cy="584775"/>
          </a:xfrm>
          <a:prstGeom prst="rect">
            <a:avLst/>
          </a:prstGeom>
        </p:spPr>
        <p:txBody>
          <a:bodyPr wrap="square">
            <a:spAutoFit/>
          </a:bodyPr>
          <a:lstStyle/>
          <a:p>
            <a:pPr algn="ctr"/>
            <a:r>
              <a:rPr lang="en-US" altLang="zh-CN" sz="1600" dirty="0"/>
              <a:t>Jeff Dean, David </a:t>
            </a:r>
            <a:r>
              <a:rPr lang="en-US" altLang="zh-CN" sz="1600" dirty="0" err="1"/>
              <a:t>Patterson,Cliff</a:t>
            </a:r>
            <a:r>
              <a:rPr lang="en-US" altLang="zh-CN" sz="1600" dirty="0"/>
              <a:t> Young, A New Golden Age in Computer Architecture: Empowering the Machine-Learning Revolution, </a:t>
            </a:r>
            <a:r>
              <a:rPr lang="en-US" altLang="zh-CN" sz="1600" i="1" dirty="0"/>
              <a:t>IEEE Micro</a:t>
            </a:r>
            <a:r>
              <a:rPr lang="en-US" altLang="zh-CN" sz="1600" dirty="0"/>
              <a:t>, 2018</a:t>
            </a:r>
            <a:endParaRPr lang="zh-CN" altLang="en-US" sz="1600" dirty="0"/>
          </a:p>
        </p:txBody>
      </p:sp>
      <p:graphicFrame>
        <p:nvGraphicFramePr>
          <p:cNvPr id="7" name="表格 6"/>
          <p:cNvGraphicFramePr>
            <a:graphicFrameLocks noGrp="1"/>
          </p:cNvGraphicFramePr>
          <p:nvPr/>
        </p:nvGraphicFramePr>
        <p:xfrm>
          <a:off x="165253" y="1881742"/>
          <a:ext cx="4814371" cy="3083560"/>
        </p:xfrm>
        <a:graphic>
          <a:graphicData uri="http://schemas.openxmlformats.org/drawingml/2006/table">
            <a:tbl>
              <a:tblPr firstRow="1" bandRow="1">
                <a:tableStyleId>{5C22544A-7EE6-4342-B048-85BDC9FD1C3A}</a:tableStyleId>
              </a:tblPr>
              <a:tblGrid>
                <a:gridCol w="1288974">
                  <a:extLst>
                    <a:ext uri="{9D8B030D-6E8A-4147-A177-3AD203B41FA5}">
                      <a16:colId xmlns:a16="http://schemas.microsoft.com/office/drawing/2014/main" val="20000"/>
                    </a:ext>
                  </a:extLst>
                </a:gridCol>
                <a:gridCol w="3525397">
                  <a:extLst>
                    <a:ext uri="{9D8B030D-6E8A-4147-A177-3AD203B41FA5}">
                      <a16:colId xmlns:a16="http://schemas.microsoft.com/office/drawing/2014/main" val="20001"/>
                    </a:ext>
                  </a:extLst>
                </a:gridCol>
              </a:tblGrid>
              <a:tr h="370840">
                <a:tc>
                  <a:txBody>
                    <a:bodyPr/>
                    <a:lstStyle/>
                    <a:p>
                      <a:pPr marL="0" algn="ctr" defTabSz="914400" rtl="0" eaLnBrk="1" latinLnBrk="0" hangingPunct="1"/>
                      <a:r>
                        <a:rPr lang="zh-CN" altLang="en-US" sz="1600" b="0" kern="1200" dirty="0">
                          <a:solidFill>
                            <a:schemeClr val="dk1"/>
                          </a:solidFill>
                          <a:latin typeface="+mn-lt"/>
                          <a:ea typeface="+mn-ea"/>
                          <a:cs typeface="+mn-cs"/>
                        </a:rPr>
                        <a:t>建议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600" b="0" kern="1200" dirty="0">
                          <a:solidFill>
                            <a:schemeClr val="dk1"/>
                          </a:solidFill>
                          <a:latin typeface="+mn-lt"/>
                          <a:ea typeface="+mn-ea"/>
                          <a:cs typeface="+mn-cs"/>
                        </a:rPr>
                        <a:t>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dk1"/>
                          </a:solidFill>
                          <a:effectLst/>
                          <a:latin typeface="+mn-lt"/>
                          <a:ea typeface="+mn-ea"/>
                          <a:cs typeface="+mn-cs"/>
                        </a:rPr>
                        <a:t>Quantization and Distillation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600" b="0" kern="1200" dirty="0">
                          <a:solidFill>
                            <a:schemeClr val="dk1"/>
                          </a:solidFill>
                          <a:latin typeface="+mn-lt"/>
                          <a:ea typeface="+mn-ea"/>
                          <a:cs typeface="+mn-cs"/>
                        </a:rPr>
                        <a:t>保留小模型、但是一定程度损害模型精度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dk1"/>
                          </a:solidFill>
                          <a:effectLst/>
                          <a:latin typeface="+mn-lt"/>
                          <a:ea typeface="+mn-ea"/>
                          <a:cs typeface="+mn-cs"/>
                        </a:rPr>
                        <a:t>Networks with Soft Memory</a:t>
                      </a:r>
                    </a:p>
                    <a:p>
                      <a:pPr marL="0" algn="ctr" defTabSz="914400" rtl="0" eaLnBrk="1" latinLnBrk="0" hangingPunct="1"/>
                      <a:endParaRPr lang="zh-CN" altLang="en-U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600" b="0" kern="1200" dirty="0">
                          <a:solidFill>
                            <a:schemeClr val="dk1"/>
                          </a:solidFill>
                          <a:latin typeface="+mn-lt"/>
                          <a:ea typeface="+mn-ea"/>
                          <a:cs typeface="+mn-cs"/>
                        </a:rPr>
                        <a:t>如基于外在记忆体的神经图灵机</a:t>
                      </a:r>
                      <a:r>
                        <a:rPr lang="en-US" altLang="zh-CN" sz="1600" b="0" kern="1200" dirty="0">
                          <a:solidFill>
                            <a:schemeClr val="dk1"/>
                          </a:solidFill>
                          <a:latin typeface="+mn-lt"/>
                          <a:ea typeface="+mn-ea"/>
                          <a:cs typeface="+mn-cs"/>
                        </a:rPr>
                        <a:t>(neural Turing machine,</a:t>
                      </a:r>
                      <a:r>
                        <a:rPr lang="en-US" altLang="zh-CN" sz="1600" b="0" kern="1200" baseline="0" dirty="0">
                          <a:solidFill>
                            <a:schemeClr val="dk1"/>
                          </a:solidFill>
                          <a:latin typeface="+mn-lt"/>
                          <a:ea typeface="+mn-ea"/>
                          <a:cs typeface="+mn-cs"/>
                        </a:rPr>
                        <a:t> deep reasoning</a:t>
                      </a:r>
                      <a:r>
                        <a:rPr lang="en-US" altLang="zh-CN" sz="1600" b="0" kern="1200" dirty="0">
                          <a:solidFill>
                            <a:schemeClr val="dk1"/>
                          </a:solidFill>
                          <a:latin typeface="+mn-lt"/>
                          <a:ea typeface="+mn-ea"/>
                          <a:cs typeface="+mn-cs"/>
                        </a:rPr>
                        <a:t>)</a:t>
                      </a:r>
                      <a:r>
                        <a:rPr lang="zh-CN" altLang="en-US" sz="1600" b="0" kern="1200" dirty="0">
                          <a:solidFill>
                            <a:schemeClr val="dk1"/>
                          </a:solidFill>
                          <a:latin typeface="+mn-lt"/>
                          <a:ea typeface="+mn-ea"/>
                          <a:cs typeface="+mn-cs"/>
                        </a:rPr>
                        <a:t>或注意力机制 </a:t>
                      </a:r>
                      <a:r>
                        <a:rPr lang="en-US" altLang="zh-CN" sz="1600" b="0" kern="1200" dirty="0">
                          <a:solidFill>
                            <a:schemeClr val="dk1"/>
                          </a:solidFill>
                          <a:latin typeface="+mn-lt"/>
                          <a:ea typeface="+mn-ea"/>
                          <a:cs typeface="+mn-cs"/>
                        </a:rPr>
                        <a:t>(attention)</a:t>
                      </a:r>
                      <a:endParaRPr lang="zh-CN" altLang="en-U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dk1"/>
                          </a:solidFill>
                          <a:effectLst/>
                          <a:latin typeface="+mn-lt"/>
                          <a:ea typeface="+mn-ea"/>
                          <a:cs typeface="+mn-cs"/>
                        </a:rPr>
                        <a:t>Learning to Learn (L2L)</a:t>
                      </a:r>
                    </a:p>
                    <a:p>
                      <a:pPr marL="0" algn="ctr" defTabSz="914400" rtl="0" eaLnBrk="1" latinLnBrk="0" hangingPunct="1"/>
                      <a:endParaRPr lang="zh-CN" altLang="en-U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zh-CN" sz="1600" b="0" kern="1200" dirty="0">
                          <a:solidFill>
                            <a:schemeClr val="dk1"/>
                          </a:solidFill>
                          <a:latin typeface="+mn-lt"/>
                          <a:ea typeface="+mn-ea"/>
                          <a:cs typeface="+mn-cs"/>
                        </a:rPr>
                        <a:t>充分协调数据驱动下归纳、知识指导中演绎以及行为探索内顿悟等不同学习手段和方法</a:t>
                      </a:r>
                      <a:endParaRPr lang="zh-CN" altLang="en-U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186" y="3164516"/>
            <a:ext cx="3566509" cy="1981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图片 8" descr="C:\Users\lenovo\AppData\Local\Microsoft\Windows Live Mail\WLMDSS.tmp\WLM6140.tmp\图2.1.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6983" y="1008043"/>
            <a:ext cx="3191935" cy="1773716"/>
          </a:xfrm>
          <a:prstGeom prst="rect">
            <a:avLst/>
          </a:prstGeom>
          <a:noFill/>
          <a:ln>
            <a:noFill/>
          </a:ln>
        </p:spPr>
      </p:pic>
    </p:spTree>
    <p:extLst>
      <p:ext uri="{BB962C8B-B14F-4D97-AF65-F5344CB8AC3E}">
        <p14:creationId xmlns:p14="http://schemas.microsoft.com/office/powerpoint/2010/main" val="236458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425246" y="1433691"/>
            <a:ext cx="4536206" cy="4842933"/>
          </a:xfrm>
          <a:prstGeom prst="roundRect">
            <a:avLst>
              <a:gd name="adj" fmla="val 10838"/>
            </a:avLst>
          </a:prstGeom>
          <a:solidFill>
            <a:srgbClr val="F79646">
              <a:lumMod val="40000"/>
              <a:lumOff val="60000"/>
            </a:srgbClr>
          </a:solidFill>
          <a:ln w="25400" cap="flat" cmpd="sng" algn="ctr">
            <a:solidFill>
              <a:srgbClr val="4F81BD">
                <a:shade val="50000"/>
              </a:srgbClr>
            </a:solidFill>
            <a:prstDash val="solid"/>
          </a:ln>
          <a:effectLst/>
        </p:spPr>
        <p:txBody>
          <a:bodyPr anchor="ctr"/>
          <a:lstStyle/>
          <a:p>
            <a:pPr marL="0" marR="0" lvl="0" indent="0" algn="ctr" defTabSz="914400" eaLnBrk="0" fontAlgn="auto" latinLnBrk="0" hangingPunct="0">
              <a:lnSpc>
                <a:spcPct val="100000"/>
              </a:lnSpc>
              <a:spcBef>
                <a:spcPts val="0"/>
              </a:spcBef>
              <a:spcAft>
                <a:spcPts val="0"/>
              </a:spcAft>
              <a:buClrTx/>
              <a:buSzTx/>
              <a:buFont typeface="Arial" pitchFamily="34" charset="0"/>
              <a:buNone/>
              <a:tabLst/>
              <a:defRPr/>
            </a:pPr>
            <a:endParaRPr kumimoji="0" lang="zh-CN" altLang="en-US" sz="2800" b="0" i="0" u="none" strike="noStrike" kern="0" cap="none" spc="0" normalizeH="0" baseline="0" noProof="0">
              <a:ln>
                <a:noFill/>
              </a:ln>
              <a:solidFill>
                <a:srgbClr val="FFFFFF"/>
              </a:solidFill>
              <a:effectLst/>
              <a:uLnTx/>
              <a:uFillTx/>
              <a:latin typeface="Times New Roman"/>
              <a:ea typeface="黑体"/>
              <a:cs typeface="+mn-cs"/>
            </a:endParaRPr>
          </a:p>
        </p:txBody>
      </p:sp>
      <p:sp>
        <p:nvSpPr>
          <p:cNvPr id="12" name="圆角矩形 11"/>
          <p:cNvSpPr/>
          <p:nvPr/>
        </p:nvSpPr>
        <p:spPr bwMode="auto">
          <a:xfrm>
            <a:off x="4648165" y="1803400"/>
            <a:ext cx="4013688" cy="872069"/>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lvl="0" algn="ctr" eaLnBrk="0" hangingPunct="0">
              <a:defRPr/>
            </a:pPr>
            <a:r>
              <a:rPr lang="zh-CN" altLang="zh-CN" sz="2000" b="1" kern="0" dirty="0">
                <a:solidFill>
                  <a:srgbClr val="C00000"/>
                </a:solidFill>
                <a:latin typeface="Times New Roman"/>
                <a:ea typeface="微软雅黑" pitchFamily="34" charset="-122"/>
                <a:cs typeface="Times New Roman" pitchFamily="18" charset="0"/>
              </a:rPr>
              <a:t>关联</a:t>
            </a:r>
            <a:r>
              <a:rPr lang="en-US" altLang="zh-CN" sz="2000" b="1" kern="0" dirty="0">
                <a:solidFill>
                  <a:srgbClr val="C00000"/>
                </a:solidFill>
                <a:latin typeface="Times New Roman"/>
                <a:ea typeface="微软雅黑" pitchFamily="34" charset="-122"/>
                <a:cs typeface="Times New Roman" pitchFamily="18" charset="0"/>
              </a:rPr>
              <a:t>(association)</a:t>
            </a:r>
            <a:r>
              <a:rPr lang="zh-CN" altLang="zh-CN" sz="2000" b="1" kern="0" dirty="0">
                <a:solidFill>
                  <a:srgbClr val="C00000"/>
                </a:solidFill>
                <a:latin typeface="Times New Roman"/>
                <a:ea typeface="微软雅黑" pitchFamily="34" charset="-122"/>
                <a:cs typeface="Times New Roman" pitchFamily="18" charset="0"/>
              </a:rPr>
              <a:t>： </a:t>
            </a:r>
            <a:endParaRPr lang="en-US" altLang="zh-CN" sz="2000" b="1" kern="0" dirty="0">
              <a:solidFill>
                <a:srgbClr val="C00000"/>
              </a:solidFill>
              <a:latin typeface="Times New Roman"/>
              <a:ea typeface="微软雅黑" pitchFamily="34" charset="-122"/>
              <a:cs typeface="Times New Roman" pitchFamily="18" charset="0"/>
            </a:endParaRPr>
          </a:p>
          <a:p>
            <a:pPr lvl="0" eaLnBrk="0" hangingPunct="0">
              <a:defRPr/>
            </a:pPr>
            <a:r>
              <a:rPr lang="en-US" altLang="zh-CN" sz="1600" b="1" kern="0" dirty="0">
                <a:solidFill>
                  <a:srgbClr val="0070C0"/>
                </a:solidFill>
                <a:latin typeface="Times New Roman"/>
                <a:ea typeface="微软雅黑" pitchFamily="34" charset="-122"/>
                <a:cs typeface="Times New Roman" pitchFamily="18" charset="0"/>
              </a:rPr>
              <a:t>    </a:t>
            </a:r>
            <a:r>
              <a:rPr lang="zh-CN" altLang="zh-CN" sz="1600" b="1" kern="0" dirty="0">
                <a:solidFill>
                  <a:srgbClr val="0070C0"/>
                </a:solidFill>
                <a:latin typeface="Times New Roman"/>
                <a:ea typeface="微软雅黑" pitchFamily="34" charset="-122"/>
                <a:cs typeface="Times New Roman" pitchFamily="18" charset="0"/>
              </a:rPr>
              <a:t>直接可从数据中计算得到的统计相关</a:t>
            </a:r>
            <a:endParaRPr lang="en-US" altLang="zh-CN" sz="1600" b="1" kern="0" dirty="0">
              <a:solidFill>
                <a:srgbClr val="0070C0"/>
              </a:solidFill>
              <a:latin typeface="Times New Roman"/>
              <a:ea typeface="微软雅黑" pitchFamily="34" charset="-122"/>
              <a:cs typeface="Times New Roman" pitchFamily="18" charset="0"/>
            </a:endParaRPr>
          </a:p>
        </p:txBody>
      </p:sp>
      <p:sp>
        <p:nvSpPr>
          <p:cNvPr id="13" name="圆角矩形 12"/>
          <p:cNvSpPr/>
          <p:nvPr/>
        </p:nvSpPr>
        <p:spPr bwMode="auto">
          <a:xfrm>
            <a:off x="4663154" y="4741435"/>
            <a:ext cx="4082802" cy="1236031"/>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lvl="0" algn="ctr" eaLnBrk="0" hangingPunct="0">
              <a:defRPr/>
            </a:pPr>
            <a:r>
              <a:rPr kumimoji="0" lang="en-US" altLang="zh-CN" sz="2400" b="1" i="0" u="none" strike="noStrike" kern="0" cap="none" spc="0" normalizeH="0" baseline="0" noProof="0" dirty="0">
                <a:ln>
                  <a:noFill/>
                </a:ln>
                <a:solidFill>
                  <a:srgbClr val="C00000"/>
                </a:solidFill>
                <a:effectLst/>
                <a:uLnTx/>
                <a:uFillTx/>
                <a:latin typeface="Times New Roman"/>
                <a:ea typeface="微软雅黑" pitchFamily="34" charset="-122"/>
                <a:cs typeface="Times New Roman" pitchFamily="18" charset="0"/>
              </a:rPr>
              <a:t>      </a:t>
            </a:r>
            <a:r>
              <a:rPr lang="zh-CN" altLang="zh-CN" sz="2000" b="1" kern="0" dirty="0">
                <a:solidFill>
                  <a:srgbClr val="C00000"/>
                </a:solidFill>
                <a:latin typeface="Times New Roman"/>
                <a:ea typeface="微软雅黑" pitchFamily="34" charset="-122"/>
                <a:cs typeface="Times New Roman" pitchFamily="18" charset="0"/>
              </a:rPr>
              <a:t>反事实</a:t>
            </a:r>
            <a:r>
              <a:rPr lang="en-US" altLang="zh-CN" sz="2000" b="1" kern="0" dirty="0">
                <a:solidFill>
                  <a:srgbClr val="C00000"/>
                </a:solidFill>
                <a:latin typeface="Times New Roman"/>
                <a:ea typeface="微软雅黑" pitchFamily="34" charset="-122"/>
                <a:cs typeface="Times New Roman" pitchFamily="18" charset="0"/>
              </a:rPr>
              <a:t>(counterfactual)</a:t>
            </a:r>
            <a:r>
              <a:rPr lang="zh-CN" altLang="zh-CN" sz="2000" b="1" kern="0" dirty="0">
                <a:solidFill>
                  <a:srgbClr val="C00000"/>
                </a:solidFill>
                <a:latin typeface="Times New Roman"/>
                <a:ea typeface="微软雅黑" pitchFamily="34" charset="-122"/>
                <a:cs typeface="Times New Roman" pitchFamily="18" charset="0"/>
              </a:rPr>
              <a:t>：</a:t>
            </a:r>
            <a:endParaRPr lang="en-US" altLang="zh-CN" sz="2000" b="1" kern="0" dirty="0">
              <a:solidFill>
                <a:srgbClr val="C00000"/>
              </a:solidFill>
              <a:latin typeface="Times New Roman"/>
              <a:ea typeface="微软雅黑" pitchFamily="34" charset="-122"/>
              <a:cs typeface="Times New Roman" pitchFamily="18" charset="0"/>
            </a:endParaRPr>
          </a:p>
          <a:p>
            <a:pPr lvl="0" algn="ctr" eaLnBrk="0" hangingPunct="0">
              <a:defRPr/>
            </a:pPr>
            <a:r>
              <a:rPr lang="zh-CN" altLang="zh-CN" sz="1600" b="1" kern="0" dirty="0">
                <a:solidFill>
                  <a:srgbClr val="0070C0"/>
                </a:solidFill>
                <a:latin typeface="Times New Roman"/>
                <a:ea typeface="微软雅黑" pitchFamily="34" charset="-122"/>
                <a:cs typeface="Times New Roman" pitchFamily="18" charset="0"/>
              </a:rPr>
              <a:t>某个事情已经发生了</a:t>
            </a:r>
            <a:r>
              <a:rPr lang="zh-CN" altLang="en-US" sz="1600" b="1" kern="0" dirty="0">
                <a:solidFill>
                  <a:srgbClr val="0070C0"/>
                </a:solidFill>
                <a:latin typeface="Times New Roman"/>
                <a:ea typeface="微软雅黑" pitchFamily="34" charset="-122"/>
                <a:cs typeface="Times New Roman" pitchFamily="18" charset="0"/>
              </a:rPr>
              <a:t>，</a:t>
            </a:r>
            <a:r>
              <a:rPr lang="zh-CN" altLang="zh-CN" sz="1600" b="1" kern="0" dirty="0">
                <a:solidFill>
                  <a:srgbClr val="0070C0"/>
                </a:solidFill>
                <a:latin typeface="Times New Roman"/>
                <a:ea typeface="微软雅黑" pitchFamily="34" charset="-122"/>
                <a:cs typeface="Times New Roman" pitchFamily="18" charset="0"/>
              </a:rPr>
              <a:t>则在相同环境中，</a:t>
            </a:r>
            <a:endParaRPr lang="en-US" altLang="zh-CN" sz="1600" b="1" kern="0" dirty="0">
              <a:solidFill>
                <a:srgbClr val="0070C0"/>
              </a:solidFill>
              <a:latin typeface="Times New Roman"/>
              <a:ea typeface="微软雅黑" pitchFamily="34" charset="-122"/>
              <a:cs typeface="Times New Roman" pitchFamily="18" charset="0"/>
            </a:endParaRPr>
          </a:p>
          <a:p>
            <a:pPr lvl="0" algn="ctr" eaLnBrk="0" hangingPunct="0">
              <a:defRPr/>
            </a:pPr>
            <a:r>
              <a:rPr lang="zh-CN" altLang="zh-CN" sz="1600" b="1" kern="0" dirty="0">
                <a:solidFill>
                  <a:srgbClr val="0070C0"/>
                </a:solidFill>
                <a:latin typeface="Times New Roman"/>
                <a:ea typeface="微软雅黑" pitchFamily="34" charset="-122"/>
                <a:cs typeface="Times New Roman" pitchFamily="18" charset="0"/>
              </a:rPr>
              <a:t>这个事情不发生会带来怎样的新结果</a:t>
            </a:r>
            <a:endParaRPr lang="en-US" altLang="zh-CN" sz="1600" b="1" kern="0" dirty="0">
              <a:solidFill>
                <a:srgbClr val="0070C0"/>
              </a:solidFill>
              <a:latin typeface="Times New Roman"/>
              <a:ea typeface="微软雅黑" pitchFamily="34" charset="-122"/>
              <a:cs typeface="Times New Roman" pitchFamily="18" charset="0"/>
            </a:endParaRPr>
          </a:p>
        </p:txBody>
      </p:sp>
      <p:sp>
        <p:nvSpPr>
          <p:cNvPr id="16" name="圆角矩形 15"/>
          <p:cNvSpPr/>
          <p:nvPr/>
        </p:nvSpPr>
        <p:spPr bwMode="auto">
          <a:xfrm>
            <a:off x="4648164" y="3095580"/>
            <a:ext cx="4013688" cy="1273221"/>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lvl="0" algn="ctr" eaLnBrk="0" hangingPunct="0">
              <a:defRPr/>
            </a:pPr>
            <a:r>
              <a:rPr kumimoji="0" lang="en-US" altLang="zh-CN" sz="2400" b="1" i="0" u="none" strike="noStrike" kern="0" cap="none" spc="0" normalizeH="0" baseline="0" noProof="0" dirty="0">
                <a:ln>
                  <a:noFill/>
                </a:ln>
                <a:solidFill>
                  <a:srgbClr val="C00000"/>
                </a:solidFill>
                <a:effectLst/>
                <a:uLnTx/>
                <a:uFillTx/>
                <a:latin typeface="Times New Roman"/>
                <a:ea typeface="微软雅黑" pitchFamily="34" charset="-122"/>
                <a:cs typeface="Times New Roman" pitchFamily="18" charset="0"/>
              </a:rPr>
              <a:t>   </a:t>
            </a:r>
            <a:r>
              <a:rPr lang="zh-CN" altLang="en-US" sz="2400" b="1" kern="0" dirty="0">
                <a:solidFill>
                  <a:srgbClr val="C00000"/>
                </a:solidFill>
                <a:latin typeface="Times New Roman"/>
                <a:ea typeface="微软雅黑" pitchFamily="34" charset="-122"/>
                <a:cs typeface="Times New Roman" pitchFamily="18" charset="0"/>
              </a:rPr>
              <a:t> </a:t>
            </a:r>
            <a:r>
              <a:rPr lang="zh-CN" altLang="zh-CN" sz="2000" b="1" kern="0" dirty="0">
                <a:solidFill>
                  <a:srgbClr val="C00000"/>
                </a:solidFill>
                <a:latin typeface="Times New Roman"/>
                <a:ea typeface="微软雅黑" pitchFamily="34" charset="-122"/>
                <a:cs typeface="Times New Roman" pitchFamily="18" charset="0"/>
              </a:rPr>
              <a:t>介入</a:t>
            </a:r>
            <a:r>
              <a:rPr lang="en-US" altLang="zh-CN" sz="2000" b="1" kern="0" dirty="0">
                <a:solidFill>
                  <a:srgbClr val="C00000"/>
                </a:solidFill>
                <a:latin typeface="Times New Roman"/>
                <a:ea typeface="微软雅黑" pitchFamily="34" charset="-122"/>
                <a:cs typeface="Times New Roman" pitchFamily="18" charset="0"/>
              </a:rPr>
              <a:t>(intervention): </a:t>
            </a:r>
          </a:p>
          <a:p>
            <a:pPr lvl="0" algn="ctr" eaLnBrk="0" hangingPunct="0">
              <a:defRPr/>
            </a:pPr>
            <a:r>
              <a:rPr lang="zh-CN" altLang="zh-CN" sz="1600" b="1" kern="0" dirty="0">
                <a:solidFill>
                  <a:srgbClr val="0070C0"/>
                </a:solidFill>
                <a:latin typeface="Times New Roman"/>
                <a:ea typeface="微软雅黑" pitchFamily="34" charset="-122"/>
                <a:cs typeface="Times New Roman" pitchFamily="18" charset="0"/>
              </a:rPr>
              <a:t>无法直接从观测数据就能得到关系，</a:t>
            </a:r>
            <a:endParaRPr lang="en-US" altLang="zh-CN" sz="1600" b="1" kern="0" dirty="0">
              <a:solidFill>
                <a:srgbClr val="0070C0"/>
              </a:solidFill>
              <a:latin typeface="Times New Roman"/>
              <a:ea typeface="微软雅黑" pitchFamily="34" charset="-122"/>
              <a:cs typeface="Times New Roman" pitchFamily="18" charset="0"/>
            </a:endParaRPr>
          </a:p>
          <a:p>
            <a:pPr lvl="0" algn="ctr" eaLnBrk="0" hangingPunct="0">
              <a:defRPr/>
            </a:pPr>
            <a:r>
              <a:rPr lang="zh-CN" altLang="zh-CN" sz="1600" b="1" kern="0" dirty="0">
                <a:solidFill>
                  <a:srgbClr val="0070C0"/>
                </a:solidFill>
                <a:latin typeface="Times New Roman"/>
                <a:ea typeface="微软雅黑" pitchFamily="34" charset="-122"/>
                <a:cs typeface="Times New Roman" pitchFamily="18" charset="0"/>
              </a:rPr>
              <a:t>如“某个商品涨价会产生什么结果”</a:t>
            </a:r>
            <a:endParaRPr lang="en-US" altLang="zh-CN" sz="1600" b="1" kern="0" dirty="0">
              <a:solidFill>
                <a:srgbClr val="0070C0"/>
              </a:solidFill>
              <a:latin typeface="Times New Roman"/>
              <a:ea typeface="微软雅黑" pitchFamily="34" charset="-122"/>
              <a:cs typeface="Times New Roman" pitchFamily="18" charset="0"/>
            </a:endParaRPr>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361953" y="1604788"/>
              <a:ext cx="3768021" cy="4500739"/>
            </p:xfrm>
            <a:graphic>
              <a:graphicData uri="http://schemas.openxmlformats.org/drawingml/2006/table">
                <a:tbl>
                  <a:tblPr firstRow="1" bandRow="1">
                    <a:tableStyleId>{5C22544A-7EE6-4342-B048-85BDC9FD1C3A}</a:tableStyleId>
                  </a:tblPr>
                  <a:tblGrid>
                    <a:gridCol w="1009649">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501072">
                      <a:extLst>
                        <a:ext uri="{9D8B030D-6E8A-4147-A177-3AD203B41FA5}">
                          <a16:colId xmlns:a16="http://schemas.microsoft.com/office/drawing/2014/main" val="20002"/>
                        </a:ext>
                      </a:extLst>
                    </a:gridCol>
                  </a:tblGrid>
                  <a:tr h="1066800">
                    <a:tc>
                      <a:txBody>
                        <a:bodyPr/>
                        <a:lstStyle/>
                        <a:p>
                          <a:pPr algn="ctr"/>
                          <a:r>
                            <a:rPr lang="zh-CN" altLang="en-US" sz="19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可观测性问题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900" b="0" dirty="0">
                              <a:solidFill>
                                <a:schemeClr val="tx1"/>
                              </a:solidFill>
                              <a:latin typeface="Times New Roman" panose="02020603050405020304" pitchFamily="18" charset="0"/>
                              <a:cs typeface="Times New Roman" panose="02020603050405020304" pitchFamily="18" charset="0"/>
                            </a:rPr>
                            <a:t>What if we see A </a:t>
                          </a:r>
                        </a:p>
                        <a:p>
                          <a:pPr algn="ctr"/>
                          <a:r>
                            <a:rPr lang="en-US" altLang="zh-CN" sz="1900" b="0" dirty="0">
                              <a:solidFill>
                                <a:schemeClr val="tx1"/>
                              </a:solidFill>
                              <a:latin typeface="Times New Roman" panose="02020603050405020304" pitchFamily="18" charset="0"/>
                              <a:cs typeface="Times New Roman" panose="02020603050405020304" pitchFamily="18" charset="0"/>
                            </a:rPr>
                            <a:t>(what is?)</a:t>
                          </a:r>
                          <a:endParaRPr lang="zh-CN" altLang="en-US" sz="19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900" b="0" i="1" smtClean="0">
                                    <a:solidFill>
                                      <a:schemeClr val="tx1"/>
                                    </a:solidFill>
                                    <a:latin typeface="Cambria Math"/>
                                  </a:rPr>
                                  <m:t>𝑃</m:t>
                                </m:r>
                                <m:r>
                                  <a:rPr lang="en-US" altLang="zh-CN" sz="1900" b="0" i="1" smtClean="0">
                                    <a:solidFill>
                                      <a:schemeClr val="tx1"/>
                                    </a:solidFill>
                                    <a:latin typeface="Cambria Math"/>
                                  </a:rPr>
                                  <m:t>(</m:t>
                                </m:r>
                                <m:r>
                                  <a:rPr lang="en-US" altLang="zh-CN" sz="1900" b="0" i="1" smtClean="0">
                                    <a:solidFill>
                                      <a:schemeClr val="tx1"/>
                                    </a:solidFill>
                                    <a:latin typeface="Cambria Math"/>
                                  </a:rPr>
                                  <m:t>𝑦</m:t>
                                </m:r>
                                <m:r>
                                  <a:rPr lang="en-US" altLang="zh-CN" sz="1900" b="0" i="1" smtClean="0">
                                    <a:solidFill>
                                      <a:schemeClr val="tx1"/>
                                    </a:solidFill>
                                    <a:latin typeface="Cambria Math"/>
                                  </a:rPr>
                                  <m:t>|</m:t>
                                </m:r>
                                <m:r>
                                  <a:rPr lang="en-US" altLang="zh-CN" sz="1900" b="0" i="1" smtClean="0">
                                    <a:solidFill>
                                      <a:schemeClr val="tx1"/>
                                    </a:solidFill>
                                    <a:latin typeface="Cambria Math"/>
                                  </a:rPr>
                                  <m:t>𝐴</m:t>
                                </m:r>
                                <m:r>
                                  <a:rPr lang="en-US" altLang="zh-CN" sz="1900" b="0" i="1" smtClean="0">
                                    <a:solidFill>
                                      <a:schemeClr val="tx1"/>
                                    </a:solidFill>
                                    <a:latin typeface="Cambria Math"/>
                                  </a:rPr>
                                  <m:t>)</m:t>
                                </m:r>
                              </m:oMath>
                            </m:oMathPara>
                          </a14:m>
                          <a:endParaRPr lang="zh-CN" altLang="en-US" sz="19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49211">
                    <a:tc>
                      <a:txBody>
                        <a:bodyPr/>
                        <a:lstStyle/>
                        <a:p>
                          <a:pPr algn="ctr"/>
                          <a:r>
                            <a:rPr lang="zh-CN" altLang="en-US" sz="19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决策行动问题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900" b="0" dirty="0">
                              <a:solidFill>
                                <a:schemeClr val="tx1"/>
                              </a:solidFill>
                              <a:latin typeface="Times New Roman" panose="02020603050405020304" pitchFamily="18" charset="0"/>
                              <a:cs typeface="Times New Roman" panose="02020603050405020304" pitchFamily="18" charset="0"/>
                            </a:rPr>
                            <a:t>What</a:t>
                          </a:r>
                          <a:r>
                            <a:rPr lang="en-US" altLang="zh-CN" sz="1900" b="0" baseline="0" dirty="0">
                              <a:solidFill>
                                <a:schemeClr val="tx1"/>
                              </a:solidFill>
                              <a:latin typeface="Times New Roman" panose="02020603050405020304" pitchFamily="18" charset="0"/>
                              <a:cs typeface="Times New Roman" panose="02020603050405020304" pitchFamily="18" charset="0"/>
                            </a:rPr>
                            <a:t> if we do A (what if?)</a:t>
                          </a:r>
                          <a:endParaRPr lang="zh-CN" altLang="en-US" sz="19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900" b="0" i="1" smtClean="0">
                                    <a:solidFill>
                                      <a:schemeClr val="tx1"/>
                                    </a:solidFill>
                                    <a:latin typeface="Cambria Math"/>
                                  </a:rPr>
                                  <m:t>𝑃</m:t>
                                </m:r>
                                <m:r>
                                  <a:rPr lang="en-US" altLang="zh-CN" sz="1900" b="0" i="1" smtClean="0">
                                    <a:solidFill>
                                      <a:schemeClr val="tx1"/>
                                    </a:solidFill>
                                    <a:latin typeface="Cambria Math"/>
                                  </a:rPr>
                                  <m:t>(</m:t>
                                </m:r>
                                <m:r>
                                  <a:rPr lang="en-US" altLang="zh-CN" sz="1900" b="0" i="1" smtClean="0">
                                    <a:solidFill>
                                      <a:schemeClr val="tx1"/>
                                    </a:solidFill>
                                    <a:latin typeface="Cambria Math"/>
                                  </a:rPr>
                                  <m:t>𝑦</m:t>
                                </m:r>
                                <m:r>
                                  <a:rPr lang="en-US" altLang="zh-CN" sz="1900" b="0" i="1" smtClean="0">
                                    <a:solidFill>
                                      <a:schemeClr val="tx1"/>
                                    </a:solidFill>
                                    <a:latin typeface="Cambria Math"/>
                                  </a:rPr>
                                  <m:t>|</m:t>
                                </m:r>
                                <m:r>
                                  <a:rPr lang="en-US" altLang="zh-CN" sz="1900" b="0" i="1" smtClean="0">
                                    <a:solidFill>
                                      <a:schemeClr val="tx1"/>
                                    </a:solidFill>
                                    <a:latin typeface="Cambria Math"/>
                                  </a:rPr>
                                  <m:t>𝑑𝑜</m:t>
                                </m:r>
                                <m:r>
                                  <a:rPr lang="en-US" altLang="zh-CN" sz="1900" b="0" i="1" smtClean="0">
                                    <a:solidFill>
                                      <a:schemeClr val="tx1"/>
                                    </a:solidFill>
                                    <a:latin typeface="Cambria Math"/>
                                  </a:rPr>
                                  <m:t>(</m:t>
                                </m:r>
                                <m:r>
                                  <a:rPr lang="en-US" altLang="zh-CN" sz="1900" b="0" i="1" smtClean="0">
                                    <a:solidFill>
                                      <a:schemeClr val="tx1"/>
                                    </a:solidFill>
                                    <a:latin typeface="Cambria Math"/>
                                  </a:rPr>
                                  <m:t>𝐴</m:t>
                                </m:r>
                                <m:r>
                                  <a:rPr lang="en-US" altLang="zh-CN" sz="1900" b="0" i="1" smtClean="0">
                                    <a:solidFill>
                                      <a:schemeClr val="tx1"/>
                                    </a:solidFill>
                                    <a:latin typeface="Cambria Math"/>
                                  </a:rPr>
                                  <m:t>))</m:t>
                                </m:r>
                              </m:oMath>
                            </m:oMathPara>
                          </a14:m>
                          <a:endParaRPr lang="en-US" altLang="zh-CN" sz="1900" b="0" dirty="0">
                            <a:solidFill>
                              <a:schemeClr val="tx1"/>
                            </a:solidFill>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（如果采取</a:t>
                          </a:r>
                          <a:r>
                            <a:rPr lang="en-US" altLang="zh-CN"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行为，则</a:t>
                          </a:r>
                          <a:r>
                            <a:rPr lang="en-US" altLang="zh-CN"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68168">
                    <a:tc>
                      <a:txBody>
                        <a:bodyPr/>
                        <a:lstStyle/>
                        <a:p>
                          <a:pPr algn="ctr"/>
                          <a:r>
                            <a:rPr lang="zh-CN" altLang="en-US" sz="19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反事实问题</a:t>
                          </a:r>
                          <a:r>
                            <a:rPr lang="en-US" altLang="zh-CN" sz="19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(Counterfactual)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900" b="0" dirty="0">
                              <a:solidFill>
                                <a:schemeClr val="tx1"/>
                              </a:solidFill>
                              <a:latin typeface="Times New Roman" panose="02020603050405020304" pitchFamily="18" charset="0"/>
                              <a:cs typeface="Times New Roman" panose="02020603050405020304" pitchFamily="18" charset="0"/>
                            </a:rPr>
                            <a:t>What</a:t>
                          </a:r>
                          <a:r>
                            <a:rPr lang="en-US" altLang="zh-CN" sz="1900" b="0" baseline="0" dirty="0">
                              <a:solidFill>
                                <a:schemeClr val="tx1"/>
                              </a:solidFill>
                              <a:latin typeface="Times New Roman" panose="02020603050405020304" pitchFamily="18" charset="0"/>
                              <a:cs typeface="Times New Roman" panose="02020603050405020304" pitchFamily="18" charset="0"/>
                            </a:rPr>
                            <a:t> if we did things differently</a:t>
                          </a:r>
                          <a:endParaRPr lang="zh-CN" altLang="en-US" sz="19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b="0" dirty="0">
                              <a:solidFill>
                                <a:schemeClr val="tx1"/>
                              </a:solidFill>
                              <a:latin typeface="Times New Roman" panose="02020603050405020304" pitchFamily="18" charset="0"/>
                              <a:cs typeface="Times New Roman" panose="02020603050405020304" pitchFamily="18" charset="0"/>
                            </a:rPr>
                            <a:t>(why?) </a:t>
                          </a:r>
                          <a14:m>
                            <m:oMath xmlns:m="http://schemas.openxmlformats.org/officeDocument/2006/math">
                              <m:r>
                                <a:rPr lang="en-US" altLang="zh-CN" sz="1900" b="0" i="1" smtClean="0">
                                  <a:solidFill>
                                    <a:schemeClr val="tx1"/>
                                  </a:solidFill>
                                  <a:latin typeface="Cambria Math"/>
                                </a:rPr>
                                <m:t>𝑃</m:t>
                              </m:r>
                              <m:r>
                                <a:rPr lang="en-US" altLang="zh-CN" sz="1900" b="0" i="1" smtClean="0">
                                  <a:solidFill>
                                    <a:schemeClr val="tx1"/>
                                  </a:solidFill>
                                  <a:latin typeface="Cambria Math"/>
                                </a:rPr>
                                <m:t>(</m:t>
                              </m:r>
                              <m:sSup>
                                <m:sSupPr>
                                  <m:ctrlPr>
                                    <a:rPr lang="en-US" altLang="zh-CN" sz="1900" b="0" i="1" smtClean="0">
                                      <a:solidFill>
                                        <a:schemeClr val="tx1"/>
                                      </a:solidFill>
                                      <a:latin typeface="Cambria Math" panose="02040503050406030204" pitchFamily="18" charset="0"/>
                                    </a:rPr>
                                  </m:ctrlPr>
                                </m:sSupPr>
                                <m:e>
                                  <m:r>
                                    <a:rPr lang="en-US" altLang="zh-CN" sz="1900" b="0" i="1" smtClean="0">
                                      <a:solidFill>
                                        <a:schemeClr val="tx1"/>
                                      </a:solidFill>
                                      <a:latin typeface="Cambria Math"/>
                                    </a:rPr>
                                    <m:t>𝑦</m:t>
                                  </m:r>
                                </m:e>
                                <m:sup>
                                  <m:r>
                                    <a:rPr lang="en-US" altLang="zh-CN" sz="1900" b="0" i="1" smtClean="0">
                                      <a:solidFill>
                                        <a:schemeClr val="tx1"/>
                                      </a:solidFill>
                                      <a:latin typeface="Cambria Math"/>
                                    </a:rPr>
                                    <m:t>′</m:t>
                                  </m:r>
                                </m:sup>
                              </m:sSup>
                              <m:r>
                                <a:rPr lang="en-US" altLang="zh-CN" sz="1900" b="0" i="1" smtClean="0">
                                  <a:solidFill>
                                    <a:schemeClr val="tx1"/>
                                  </a:solidFill>
                                  <a:latin typeface="Cambria Math"/>
                                </a:rPr>
                                <m:t>|</m:t>
                              </m:r>
                              <m:r>
                                <a:rPr lang="en-US" altLang="zh-CN" sz="1900" b="0" i="1" smtClean="0">
                                  <a:solidFill>
                                    <a:schemeClr val="tx1"/>
                                  </a:solidFill>
                                  <a:latin typeface="Cambria Math"/>
                                </a:rPr>
                                <m:t>𝐴</m:t>
                              </m:r>
                              <m:r>
                                <a:rPr lang="en-US" altLang="zh-CN" sz="1900" b="0" i="1" smtClean="0">
                                  <a:solidFill>
                                    <a:schemeClr val="tx1"/>
                                  </a:solidFill>
                                  <a:latin typeface="Cambria Math"/>
                                </a:rPr>
                                <m:t>)</m:t>
                              </m:r>
                            </m:oMath>
                          </a14:m>
                          <a:endParaRPr lang="zh-CN" altLang="en-US" sz="1900" b="0" dirty="0">
                            <a:solidFill>
                              <a:schemeClr val="tx1"/>
                            </a:solidFill>
                            <a:latin typeface="Times New Roman" panose="02020603050405020304" pitchFamily="18" charset="0"/>
                            <a:cs typeface="Times New Roman" panose="02020603050405020304" pitchFamily="18" charset="0"/>
                          </a:endParaRPr>
                        </a:p>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为真，则</a:t>
                          </a:r>
                          <a:r>
                            <a:rPr lang="en-US" altLang="zh-CN"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19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将不同）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6560">
                    <a:tc gridSpan="3">
                      <a:txBody>
                        <a:bodyPr/>
                        <a:lstStyle/>
                        <a:p>
                          <a:pPr algn="ctr"/>
                          <a:r>
                            <a:rPr lang="en-US" altLang="zh-CN" sz="1900" b="0" dirty="0">
                              <a:solidFill>
                                <a:schemeClr val="tx1"/>
                              </a:solidFill>
                              <a:latin typeface="Times New Roman" panose="02020603050405020304" pitchFamily="18" charset="0"/>
                              <a:cs typeface="Times New Roman" panose="02020603050405020304" pitchFamily="18" charset="0"/>
                            </a:rPr>
                            <a:t>Options: with what probability</a:t>
                          </a:r>
                          <a:endParaRPr lang="zh-CN" altLang="en-US" sz="19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3965307023"/>
                  </p:ext>
                </p:extLst>
              </p:nvPr>
            </p:nvGraphicFramePr>
            <p:xfrm>
              <a:off x="361953" y="1203591"/>
              <a:ext cx="3768021" cy="3375554"/>
            </p:xfrm>
            <a:graphic>
              <a:graphicData uri="http://schemas.openxmlformats.org/drawingml/2006/table">
                <a:tbl>
                  <a:tblPr firstRow="1" bandRow="1">
                    <a:tableStyleId>{5C22544A-7EE6-4342-B048-85BDC9FD1C3A}</a:tableStyleId>
                  </a:tblPr>
                  <a:tblGrid>
                    <a:gridCol w="1009649"/>
                    <a:gridCol w="1257300"/>
                    <a:gridCol w="1501072"/>
                  </a:tblGrid>
                  <a:tr h="800100">
                    <a:tc>
                      <a:txBody>
                        <a:bodyPr/>
                        <a:lstStyle/>
                        <a:p>
                          <a:pPr algn="ctr"/>
                          <a:r>
                            <a:rPr lang="zh-CN" altLang="en-US" sz="1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可观测性问题</a:t>
                          </a:r>
                          <a:endParaRPr lang="zh-CN" altLang="en-US" sz="1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smtClean="0">
                              <a:solidFill>
                                <a:schemeClr val="tx1"/>
                              </a:solidFill>
                              <a:latin typeface="Times New Roman" panose="02020603050405020304" pitchFamily="18" charset="0"/>
                              <a:cs typeface="Times New Roman" panose="02020603050405020304" pitchFamily="18" charset="0"/>
                            </a:rPr>
                            <a:t>What if we see A </a:t>
                          </a:r>
                        </a:p>
                        <a:p>
                          <a:pPr algn="ctr"/>
                          <a:r>
                            <a:rPr lang="en-US" altLang="zh-CN" sz="1400" b="0" dirty="0" smtClean="0">
                              <a:solidFill>
                                <a:schemeClr val="tx1"/>
                              </a:solidFill>
                              <a:latin typeface="Times New Roman" panose="02020603050405020304" pitchFamily="18" charset="0"/>
                              <a:cs typeface="Times New Roman" panose="02020603050405020304" pitchFamily="18" charset="0"/>
                            </a:rPr>
                            <a:t>(what is?)</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51220" t="-1527" r="-407" b="-328244"/>
                          </a:stretch>
                        </a:blipFill>
                      </a:tcPr>
                    </a:tc>
                  </a:tr>
                  <a:tr h="1086908">
                    <a:tc>
                      <a:txBody>
                        <a:bodyPr/>
                        <a:lstStyle/>
                        <a:p>
                          <a:pPr algn="ctr"/>
                          <a:r>
                            <a:rPr lang="zh-CN" altLang="en-US" sz="1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决策行动问题</a:t>
                          </a:r>
                          <a:endParaRPr lang="zh-CN" altLang="en-US" sz="1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smtClean="0">
                              <a:solidFill>
                                <a:schemeClr val="tx1"/>
                              </a:solidFill>
                              <a:latin typeface="Times New Roman" panose="02020603050405020304" pitchFamily="18" charset="0"/>
                              <a:cs typeface="Times New Roman" panose="02020603050405020304" pitchFamily="18" charset="0"/>
                            </a:rPr>
                            <a:t>What</a:t>
                          </a:r>
                          <a:r>
                            <a:rPr lang="en-US" altLang="zh-CN" sz="1400" b="0" baseline="0" dirty="0" smtClean="0">
                              <a:solidFill>
                                <a:schemeClr val="tx1"/>
                              </a:solidFill>
                              <a:latin typeface="Times New Roman" panose="02020603050405020304" pitchFamily="18" charset="0"/>
                              <a:cs typeface="Times New Roman" panose="02020603050405020304" pitchFamily="18" charset="0"/>
                            </a:rPr>
                            <a:t> if we do A (what if?)</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51220" t="-74302" r="-407" b="-140223"/>
                          </a:stretch>
                        </a:blipFill>
                      </a:tcPr>
                    </a:tc>
                  </a:tr>
                  <a:tr h="1176126">
                    <a:tc>
                      <a:txBody>
                        <a:bodyPr/>
                        <a:lstStyle/>
                        <a:p>
                          <a:pPr algn="ctr"/>
                          <a:r>
                            <a:rPr lang="zh-CN" altLang="en-US" sz="1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反事实问题</a:t>
                          </a:r>
                          <a:r>
                            <a:rPr lang="en-US" altLang="zh-CN" sz="1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(Counterfactual)</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smtClean="0">
                              <a:solidFill>
                                <a:schemeClr val="tx1"/>
                              </a:solidFill>
                              <a:latin typeface="Times New Roman" panose="02020603050405020304" pitchFamily="18" charset="0"/>
                              <a:cs typeface="Times New Roman" panose="02020603050405020304" pitchFamily="18" charset="0"/>
                            </a:rPr>
                            <a:t>What</a:t>
                          </a:r>
                          <a:r>
                            <a:rPr lang="en-US" altLang="zh-CN" sz="1400" b="0" baseline="0" dirty="0" smtClean="0">
                              <a:solidFill>
                                <a:schemeClr val="tx1"/>
                              </a:solidFill>
                              <a:latin typeface="Times New Roman" panose="02020603050405020304" pitchFamily="18" charset="0"/>
                              <a:cs typeface="Times New Roman" panose="02020603050405020304" pitchFamily="18" charset="0"/>
                            </a:rPr>
                            <a:t> if we did things differently</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51220" t="-161658" r="-407" b="-30052"/>
                          </a:stretch>
                        </a:blipFill>
                      </a:tcPr>
                    </a:tc>
                  </a:tr>
                  <a:tr h="312420">
                    <a:tc gridSpan="3">
                      <a:txBody>
                        <a:bodyPr/>
                        <a:lstStyle/>
                        <a:p>
                          <a:pPr algn="ctr"/>
                          <a:r>
                            <a:rPr lang="en-US" altLang="zh-CN" sz="1400" b="0" dirty="0" smtClean="0">
                              <a:solidFill>
                                <a:schemeClr val="tx1"/>
                              </a:solidFill>
                              <a:latin typeface="Times New Roman" panose="02020603050405020304" pitchFamily="18" charset="0"/>
                              <a:cs typeface="Times New Roman" panose="02020603050405020304" pitchFamily="18" charset="0"/>
                            </a:rPr>
                            <a:t>Options: with what probability</a:t>
                          </a: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r>
                </a:tbl>
              </a:graphicData>
            </a:graphic>
          </p:graphicFrame>
        </mc:Fallback>
      </mc:AlternateContent>
      <p:sp>
        <p:nvSpPr>
          <p:cNvPr id="8" name="标题 1"/>
          <p:cNvSpPr>
            <a:spLocks noGrp="1"/>
          </p:cNvSpPr>
          <p:nvPr>
            <p:ph type="title"/>
          </p:nvPr>
        </p:nvSpPr>
        <p:spPr>
          <a:xfrm>
            <a:off x="369600" y="138783"/>
            <a:ext cx="8376356" cy="657727"/>
          </a:xfrm>
        </p:spPr>
        <p:txBody>
          <a:bodyPr/>
          <a:lstStyle/>
          <a:p>
            <a:r>
              <a:rPr lang="zh-CN" altLang="en-US" sz="2800" dirty="0">
                <a:latin typeface="黑体" panose="02010609060101010101" pitchFamily="49" charset="-122"/>
                <a:ea typeface="黑体" panose="02010609060101010101" pitchFamily="49" charset="-122"/>
                <a:cs typeface="Times New Roman" panose="02020603050405020304" pitchFamily="18" charset="0"/>
              </a:rPr>
              <a:t>从关联到推理：因果推理</a:t>
            </a:r>
          </a:p>
        </p:txBody>
      </p:sp>
    </p:spTree>
    <p:extLst>
      <p:ext uri="{BB962C8B-B14F-4D97-AF65-F5344CB8AC3E}">
        <p14:creationId xmlns:p14="http://schemas.microsoft.com/office/powerpoint/2010/main" val="36387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939088" y="1456196"/>
            <a:ext cx="3904977" cy="3934760"/>
          </a:xfrm>
          <a:prstGeom prst="roundRect">
            <a:avLst>
              <a:gd name="adj" fmla="val 1083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 typeface="Arial" pitchFamily="34" charset="0"/>
              <a:buNone/>
              <a:defRPr/>
            </a:pPr>
            <a:endParaRPr lang="zh-CN" altLang="en-US" sz="2800">
              <a:solidFill>
                <a:srgbClr val="FFFFFF"/>
              </a:solidFill>
            </a:endParaRPr>
          </a:p>
        </p:txBody>
      </p:sp>
      <p:sp>
        <p:nvSpPr>
          <p:cNvPr id="14" name="圆角矩形 13"/>
          <p:cNvSpPr/>
          <p:nvPr/>
        </p:nvSpPr>
        <p:spPr bwMode="auto">
          <a:xfrm>
            <a:off x="1220951" y="1572071"/>
            <a:ext cx="3254433" cy="820229"/>
          </a:xfrm>
          <a:prstGeom prst="roundRect">
            <a:avLst/>
          </a:prstGeom>
          <a:gradFill>
            <a:gsLst>
              <a:gs pos="0">
                <a:srgbClr val="FFEFD1"/>
              </a:gs>
              <a:gs pos="64999">
                <a:srgbClr val="F0EBD5"/>
              </a:gs>
              <a:gs pos="100000">
                <a:srgbClr val="D1C39F"/>
              </a:gs>
            </a:gsLst>
            <a:lin ang="5400000" scaled="0"/>
          </a:gradFill>
          <a:ln>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eaLnBrk="0" hangingPunct="0">
              <a:defRPr/>
            </a:pPr>
            <a:r>
              <a:rPr lang="en-US" altLang="zh-CN" sz="2400" b="1" dirty="0">
                <a:solidFill>
                  <a:srgbClr val="C00000"/>
                </a:solidFill>
                <a:latin typeface="Times New Roman" pitchFamily="18" charset="0"/>
                <a:ea typeface="微软雅黑" pitchFamily="34" charset="-122"/>
                <a:cs typeface="Times New Roman" pitchFamily="18" charset="0"/>
              </a:rPr>
              <a:t>  </a:t>
            </a:r>
            <a:r>
              <a:rPr lang="zh-CN" altLang="en-US" sz="2000" b="1" dirty="0">
                <a:solidFill>
                  <a:srgbClr val="C00000"/>
                </a:solidFill>
                <a:latin typeface="Times New Roman" pitchFamily="18" charset="0"/>
                <a:ea typeface="微软雅黑" pitchFamily="34" charset="-122"/>
                <a:cs typeface="Times New Roman" pitchFamily="18" charset="0"/>
              </a:rPr>
              <a:t>自主无人系统具备</a:t>
            </a:r>
            <a:endParaRPr lang="en-US" altLang="zh-CN" sz="2000" b="1" dirty="0">
              <a:solidFill>
                <a:srgbClr val="C00000"/>
              </a:solidFill>
              <a:latin typeface="Times New Roman" pitchFamily="18" charset="0"/>
              <a:ea typeface="微软雅黑" pitchFamily="34" charset="-122"/>
              <a:cs typeface="Times New Roman" pitchFamily="18" charset="0"/>
            </a:endParaRPr>
          </a:p>
          <a:p>
            <a:pPr algn="ctr" eaLnBrk="0" hangingPunct="0">
              <a:defRPr/>
            </a:pPr>
            <a:r>
              <a:rPr lang="zh-CN" altLang="en-US" sz="2000" b="1" dirty="0">
                <a:solidFill>
                  <a:srgbClr val="C00000"/>
                </a:solidFill>
                <a:latin typeface="Times New Roman" pitchFamily="18" charset="0"/>
                <a:ea typeface="微软雅黑" pitchFamily="34" charset="-122"/>
                <a:cs typeface="Times New Roman" pitchFamily="18" charset="0"/>
              </a:rPr>
              <a:t>对未知的未知建模能力</a:t>
            </a:r>
            <a:endParaRPr lang="en-US" altLang="zh-CN" sz="2000" b="1" dirty="0">
              <a:solidFill>
                <a:srgbClr val="C00000"/>
              </a:solidFill>
              <a:latin typeface="Times New Roman" pitchFamily="18" charset="0"/>
              <a:ea typeface="微软雅黑" pitchFamily="34" charset="-122"/>
              <a:cs typeface="Times New Roman" pitchFamily="18" charset="0"/>
            </a:endParaRPr>
          </a:p>
        </p:txBody>
      </p:sp>
      <p:sp>
        <p:nvSpPr>
          <p:cNvPr id="17" name="圆角矩形 16"/>
          <p:cNvSpPr/>
          <p:nvPr/>
        </p:nvSpPr>
        <p:spPr bwMode="auto">
          <a:xfrm>
            <a:off x="1222066" y="2464308"/>
            <a:ext cx="3254433" cy="820229"/>
          </a:xfrm>
          <a:prstGeom prst="roundRect">
            <a:avLst/>
          </a:prstGeom>
          <a:gradFill>
            <a:gsLst>
              <a:gs pos="0">
                <a:srgbClr val="FFEFD1"/>
              </a:gs>
              <a:gs pos="64999">
                <a:srgbClr val="F0EBD5"/>
              </a:gs>
              <a:gs pos="100000">
                <a:srgbClr val="D1C39F"/>
              </a:gs>
            </a:gsLst>
            <a:lin ang="5400000" scaled="0"/>
          </a:gradFill>
          <a:ln>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eaLnBrk="0" hangingPunct="0">
              <a:buFont typeface="Arial" charset="0"/>
              <a:buNone/>
              <a:defRPr/>
            </a:pPr>
            <a:r>
              <a:rPr lang="en-US" altLang="zh-CN" sz="2400" b="1" dirty="0">
                <a:solidFill>
                  <a:srgbClr val="C00000"/>
                </a:solidFill>
                <a:latin typeface="Times New Roman" pitchFamily="18" charset="0"/>
                <a:ea typeface="微软雅黑" pitchFamily="34" charset="-122"/>
                <a:cs typeface="Times New Roman" pitchFamily="18" charset="0"/>
              </a:rPr>
              <a:t>  </a:t>
            </a:r>
            <a:r>
              <a:rPr lang="zh-CN" altLang="en-US" sz="2000" b="1" dirty="0">
                <a:solidFill>
                  <a:srgbClr val="C00000"/>
                </a:solidFill>
                <a:latin typeface="Times New Roman" pitchFamily="18" charset="0"/>
                <a:ea typeface="微软雅黑" pitchFamily="34" charset="-122"/>
                <a:cs typeface="Times New Roman" pitchFamily="18" charset="0"/>
              </a:rPr>
              <a:t>健壮人工智能呼唤</a:t>
            </a:r>
            <a:endParaRPr lang="en-US" altLang="zh-CN" sz="2000" b="1" dirty="0">
              <a:solidFill>
                <a:srgbClr val="C00000"/>
              </a:solidFill>
              <a:latin typeface="Times New Roman" pitchFamily="18" charset="0"/>
              <a:ea typeface="微软雅黑" pitchFamily="34" charset="-122"/>
              <a:cs typeface="Times New Roman" pitchFamily="18" charset="0"/>
            </a:endParaRPr>
          </a:p>
          <a:p>
            <a:pPr algn="ctr" eaLnBrk="0" hangingPunct="0">
              <a:buFont typeface="Arial" charset="0"/>
              <a:buNone/>
              <a:defRPr/>
            </a:pPr>
            <a:r>
              <a:rPr lang="zh-CN" altLang="en-US" sz="2000" b="1" dirty="0">
                <a:solidFill>
                  <a:srgbClr val="C00000"/>
                </a:solidFill>
                <a:latin typeface="Times New Roman" pitchFamily="18" charset="0"/>
                <a:ea typeface="微软雅黑" pitchFamily="34" charset="-122"/>
                <a:cs typeface="Times New Roman" pitchFamily="18" charset="0"/>
              </a:rPr>
              <a:t>可解释性</a:t>
            </a:r>
          </a:p>
        </p:txBody>
      </p:sp>
      <p:sp>
        <p:nvSpPr>
          <p:cNvPr id="18" name="圆角矩形 17"/>
          <p:cNvSpPr/>
          <p:nvPr/>
        </p:nvSpPr>
        <p:spPr bwMode="auto">
          <a:xfrm>
            <a:off x="1227120" y="3372271"/>
            <a:ext cx="3254433" cy="820229"/>
          </a:xfrm>
          <a:prstGeom prst="roundRect">
            <a:avLst/>
          </a:prstGeom>
          <a:gradFill>
            <a:gsLst>
              <a:gs pos="0">
                <a:srgbClr val="FFEFD1"/>
              </a:gs>
              <a:gs pos="64999">
                <a:srgbClr val="F0EBD5"/>
              </a:gs>
              <a:gs pos="100000">
                <a:srgbClr val="D1C39F"/>
              </a:gs>
            </a:gsLst>
            <a:lin ang="5400000" scaled="0"/>
          </a:gradFill>
          <a:ln>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eaLnBrk="0" hangingPunct="0">
              <a:defRPr/>
            </a:pPr>
            <a:r>
              <a:rPr lang="en-US" altLang="zh-CN" sz="2400" b="1" dirty="0">
                <a:solidFill>
                  <a:srgbClr val="C00000"/>
                </a:solidFill>
                <a:latin typeface="Times New Roman" pitchFamily="18" charset="0"/>
                <a:ea typeface="微软雅黑" pitchFamily="34" charset="-122"/>
                <a:cs typeface="Times New Roman" pitchFamily="18" charset="0"/>
              </a:rPr>
              <a:t>  </a:t>
            </a:r>
            <a:r>
              <a:rPr lang="zh-CN" altLang="en-US" sz="2000" b="1" dirty="0">
                <a:solidFill>
                  <a:srgbClr val="C00000"/>
                </a:solidFill>
                <a:latin typeface="Times New Roman" pitchFamily="18" charset="0"/>
                <a:ea typeface="微软雅黑" pitchFamily="34" charset="-122"/>
                <a:cs typeface="Times New Roman" pitchFamily="18" charset="0"/>
              </a:rPr>
              <a:t>非完全信息下</a:t>
            </a:r>
            <a:endParaRPr lang="en-US" altLang="zh-CN" sz="2000" b="1" dirty="0">
              <a:solidFill>
                <a:srgbClr val="C00000"/>
              </a:solidFill>
              <a:latin typeface="Times New Roman" pitchFamily="18" charset="0"/>
              <a:ea typeface="微软雅黑" pitchFamily="34" charset="-122"/>
              <a:cs typeface="Times New Roman" pitchFamily="18" charset="0"/>
            </a:endParaRPr>
          </a:p>
          <a:p>
            <a:pPr algn="ctr" eaLnBrk="0" hangingPunct="0">
              <a:defRPr/>
            </a:pPr>
            <a:r>
              <a:rPr lang="zh-CN" altLang="en-US" sz="2000" b="1" dirty="0">
                <a:solidFill>
                  <a:srgbClr val="C00000"/>
                </a:solidFill>
                <a:latin typeface="Times New Roman" pitchFamily="18" charset="0"/>
                <a:ea typeface="微软雅黑" pitchFamily="34" charset="-122"/>
                <a:cs typeface="Times New Roman" pitchFamily="18" charset="0"/>
              </a:rPr>
              <a:t>博弈对抗以应对高度综合</a:t>
            </a:r>
          </a:p>
        </p:txBody>
      </p:sp>
      <p:sp>
        <p:nvSpPr>
          <p:cNvPr id="19" name="圆角矩形 18"/>
          <p:cNvSpPr/>
          <p:nvPr/>
        </p:nvSpPr>
        <p:spPr bwMode="auto">
          <a:xfrm>
            <a:off x="1285055" y="4264508"/>
            <a:ext cx="3254433" cy="820229"/>
          </a:xfrm>
          <a:prstGeom prst="roundRect">
            <a:avLst/>
          </a:prstGeom>
          <a:gradFill>
            <a:gsLst>
              <a:gs pos="0">
                <a:srgbClr val="FFEFD1"/>
              </a:gs>
              <a:gs pos="64999">
                <a:srgbClr val="F0EBD5"/>
              </a:gs>
              <a:gs pos="100000">
                <a:srgbClr val="D1C39F"/>
              </a:gs>
            </a:gsLst>
            <a:lin ang="5400000" scaled="0"/>
          </a:gradFill>
          <a:ln>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eaLnBrk="0" hangingPunct="0">
              <a:defRPr/>
            </a:pPr>
            <a:r>
              <a:rPr lang="en-US" altLang="zh-CN" sz="2400" b="1" dirty="0">
                <a:solidFill>
                  <a:srgbClr val="C00000"/>
                </a:solidFill>
                <a:latin typeface="Times New Roman" pitchFamily="18" charset="0"/>
                <a:ea typeface="微软雅黑" pitchFamily="34" charset="-122"/>
                <a:cs typeface="Times New Roman" pitchFamily="18" charset="0"/>
              </a:rPr>
              <a:t>  </a:t>
            </a:r>
            <a:r>
              <a:rPr lang="zh-CN" altLang="en-US" sz="2000" b="1" dirty="0">
                <a:solidFill>
                  <a:srgbClr val="C00000"/>
                </a:solidFill>
                <a:latin typeface="Times New Roman" pitchFamily="18" charset="0"/>
                <a:ea typeface="微软雅黑" pitchFamily="34" charset="-122"/>
                <a:cs typeface="Times New Roman" pitchFamily="18" charset="0"/>
              </a:rPr>
              <a:t>人在回路把握智能对抗</a:t>
            </a:r>
            <a:endParaRPr lang="en-US" altLang="zh-CN" sz="2000" b="1" dirty="0">
              <a:solidFill>
                <a:srgbClr val="C00000"/>
              </a:solidFill>
              <a:latin typeface="Times New Roman" pitchFamily="18" charset="0"/>
              <a:ea typeface="微软雅黑" pitchFamily="34" charset="-122"/>
              <a:cs typeface="Times New Roman" pitchFamily="18" charset="0"/>
            </a:endParaRPr>
          </a:p>
          <a:p>
            <a:pPr algn="ctr" eaLnBrk="0" hangingPunct="0">
              <a:defRPr/>
            </a:pPr>
            <a:r>
              <a:rPr lang="zh-CN" altLang="en-US" sz="2000" b="1" dirty="0">
                <a:solidFill>
                  <a:srgbClr val="C00000"/>
                </a:solidFill>
                <a:latin typeface="Times New Roman" pitchFamily="18" charset="0"/>
                <a:ea typeface="微软雅黑" pitchFamily="34" charset="-122"/>
                <a:cs typeface="Times New Roman" pitchFamily="18" charset="0"/>
              </a:rPr>
              <a:t>“总开关”</a:t>
            </a:r>
          </a:p>
        </p:txBody>
      </p:sp>
      <p:sp>
        <p:nvSpPr>
          <p:cNvPr id="20" name="右箭头 16"/>
          <p:cNvSpPr>
            <a:spLocks noChangeArrowheads="1"/>
          </p:cNvSpPr>
          <p:nvPr/>
        </p:nvSpPr>
        <p:spPr bwMode="auto">
          <a:xfrm>
            <a:off x="4899528" y="3071395"/>
            <a:ext cx="327659" cy="339725"/>
          </a:xfrm>
          <a:prstGeom prst="rightArrow">
            <a:avLst>
              <a:gd name="adj1" fmla="val 50000"/>
              <a:gd name="adj2" fmla="val 50272"/>
            </a:avLst>
          </a:prstGeom>
          <a:ln>
            <a:headEnd/>
            <a:tailEnd/>
          </a:ln>
        </p:spPr>
        <p:style>
          <a:lnRef idx="1">
            <a:schemeClr val="accent5"/>
          </a:lnRef>
          <a:fillRef idx="3">
            <a:schemeClr val="accent5"/>
          </a:fillRef>
          <a:effectRef idx="2">
            <a:schemeClr val="accent5"/>
          </a:effectRef>
          <a:fontRef idx="minor">
            <a:schemeClr val="lt1"/>
          </a:fontRef>
        </p:style>
        <p:txBody>
          <a:bodyPr wrap="square" anchor="ctr">
            <a:spAutoFit/>
          </a:bodyPr>
          <a:lstStyle>
            <a:lvl1pPr marL="342900" indent="-342900" algn="l" eaLnBrk="0" hangingPunct="0">
              <a:buClr>
                <a:schemeClr val="accent2"/>
              </a:buClr>
              <a:buChar char="o"/>
              <a:defRPr sz="3000">
                <a:solidFill>
                  <a:schemeClr val="tx1"/>
                </a:solidFill>
                <a:latin typeface="Verdana" pitchFamily="34" charset="0"/>
                <a:ea typeface="黑体" pitchFamily="2" charset="-122"/>
              </a:defRPr>
            </a:lvl1pPr>
            <a:lvl2pPr marL="742950" indent="-285750" algn="l" eaLnBrk="0" hangingPunct="0">
              <a:buClr>
                <a:schemeClr val="accent2"/>
              </a:buClr>
              <a:buChar char="n"/>
              <a:defRPr sz="2800">
                <a:solidFill>
                  <a:schemeClr val="tx1"/>
                </a:solidFill>
                <a:latin typeface="Verdana" pitchFamily="34" charset="0"/>
                <a:ea typeface="黑体" pitchFamily="2" charset="-122"/>
              </a:defRPr>
            </a:lvl2pPr>
            <a:lvl3pPr marL="1143000" indent="-228600" algn="l" eaLnBrk="0" hangingPunct="0">
              <a:buClr>
                <a:schemeClr val="accent2"/>
              </a:buClr>
              <a:buChar char="o"/>
              <a:defRPr sz="2400">
                <a:solidFill>
                  <a:schemeClr val="tx1"/>
                </a:solidFill>
                <a:latin typeface="Verdana" pitchFamily="34" charset="0"/>
                <a:ea typeface="黑体" pitchFamily="2" charset="-122"/>
              </a:defRPr>
            </a:lvl3pPr>
            <a:lvl4pPr marL="1600200" indent="-228600" algn="l" eaLnBrk="0" hangingPunct="0">
              <a:buClr>
                <a:schemeClr val="accent2"/>
              </a:buClr>
              <a:buChar char="n"/>
              <a:defRPr sz="2000">
                <a:solidFill>
                  <a:schemeClr val="tx1"/>
                </a:solidFill>
                <a:latin typeface="Verdana" pitchFamily="34" charset="0"/>
                <a:ea typeface="黑体" pitchFamily="2" charset="-122"/>
              </a:defRPr>
            </a:lvl4pPr>
            <a:lvl5pPr marL="2057400" indent="-228600" algn="l" eaLnBrk="0" hangingPunct="0">
              <a:spcBef>
                <a:spcPct val="25000"/>
              </a:spcBef>
              <a:buClr>
                <a:schemeClr val="accent2"/>
              </a:buClr>
              <a:buChar char="§"/>
              <a:defRPr sz="2000">
                <a:solidFill>
                  <a:schemeClr val="tx1"/>
                </a:solidFill>
                <a:latin typeface="Verdana" pitchFamily="34" charset="0"/>
                <a:ea typeface="黑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黑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黑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黑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黑体" pitchFamily="2" charset="-122"/>
              </a:defRPr>
            </a:lvl9pPr>
          </a:lstStyle>
          <a:p>
            <a:pPr algn="ctr" eaLnBrk="1" hangingPunct="1">
              <a:buClr>
                <a:srgbClr val="EEECE1"/>
              </a:buClr>
              <a:buFont typeface="Wingdings" pitchFamily="2" charset="2"/>
              <a:buNone/>
              <a:defRPr/>
            </a:pPr>
            <a:endParaRPr lang="zh-CN" altLang="en-US" sz="2000">
              <a:solidFill>
                <a:srgbClr val="000000"/>
              </a:solidFill>
              <a:latin typeface="黑体" pitchFamily="2" charset="-122"/>
            </a:endParaRPr>
          </a:p>
        </p:txBody>
      </p:sp>
      <p:sp>
        <p:nvSpPr>
          <p:cNvPr id="21" name="圆角矩形 20"/>
          <p:cNvSpPr>
            <a:spLocks noChangeArrowheads="1"/>
          </p:cNvSpPr>
          <p:nvPr/>
        </p:nvSpPr>
        <p:spPr bwMode="auto">
          <a:xfrm>
            <a:off x="5331576" y="2256832"/>
            <a:ext cx="2331532" cy="2214882"/>
          </a:xfrm>
          <a:prstGeom prst="roundRect">
            <a:avLst>
              <a:gd name="adj" fmla="val 16667"/>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w="9525">
            <a:solidFill>
              <a:srgbClr val="F69240"/>
            </a:solidFill>
            <a:round/>
            <a:headEnd/>
            <a:tailEnd/>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buClrTx/>
            </a:pPr>
            <a:r>
              <a:rPr lang="zh-CN" altLang="en-US" sz="2800" b="1" dirty="0">
                <a:solidFill>
                  <a:srgbClr val="FF0000"/>
                </a:solidFill>
                <a:latin typeface="黑体" pitchFamily="49" charset="-122"/>
                <a:ea typeface="黑体" pitchFamily="49" charset="-122"/>
                <a:cs typeface="Times New Roman" pitchFamily="18" charset="0"/>
              </a:rPr>
              <a:t>人机物协同增效</a:t>
            </a:r>
            <a:endParaRPr lang="zh-CN" sz="2800" b="1" dirty="0">
              <a:solidFill>
                <a:srgbClr val="FF0000"/>
              </a:solidFill>
              <a:latin typeface="黑体" pitchFamily="49" charset="-122"/>
              <a:ea typeface="黑体" pitchFamily="49" charset="-122"/>
              <a:cs typeface="Times New Roman" pitchFamily="18" charset="0"/>
            </a:endParaRPr>
          </a:p>
        </p:txBody>
      </p:sp>
      <p:sp>
        <p:nvSpPr>
          <p:cNvPr id="15" name="标题 1"/>
          <p:cNvSpPr txBox="1">
            <a:spLocks/>
          </p:cNvSpPr>
          <p:nvPr/>
        </p:nvSpPr>
        <p:spPr>
          <a:xfrm>
            <a:off x="462997" y="132202"/>
            <a:ext cx="8376356" cy="657727"/>
          </a:xfrm>
          <a:prstGeom prst="rect">
            <a:avLst/>
          </a:prstGeom>
        </p:spPr>
        <p:txBody>
          <a:bodyPr vert="horz" lIns="91440" tIns="144000" rIns="91440" bIns="45720" rtlCol="0" anchor="ctr">
            <a:noAutofit/>
          </a:bodyPr>
          <a:lstStyle>
            <a:lvl1pPr algn="ctr" defTabSz="914400" rtl="0" eaLnBrk="1" latinLnBrk="0" hangingPunct="1">
              <a:lnSpc>
                <a:spcPct val="90000"/>
              </a:lnSpc>
              <a:spcBef>
                <a:spcPct val="0"/>
              </a:spcBef>
              <a:buNone/>
              <a:defRPr sz="3600" kern="1200">
                <a:solidFill>
                  <a:srgbClr val="C00000"/>
                </a:solidFill>
                <a:latin typeface="+mj-lt"/>
                <a:ea typeface="+mj-ea"/>
                <a:cs typeface="+mj-cs"/>
              </a:defRPr>
            </a:lvl1pPr>
          </a:lstStyle>
          <a:p>
            <a:pPr>
              <a:lnSpc>
                <a:spcPts val="3000"/>
              </a:lnSpc>
            </a:pPr>
            <a:r>
              <a:rPr lang="zh-CN" altLang="en-US" sz="2400" b="1" dirty="0">
                <a:latin typeface="+mn-lt"/>
                <a:ea typeface="微软雅黑" panose="020B0503020204020204" pitchFamily="34" charset="-122"/>
                <a:cs typeface="+mn-cs"/>
              </a:rPr>
              <a:t>人机物协同增效</a:t>
            </a:r>
            <a:endParaRPr lang="en-US" altLang="zh-CN" sz="2400" b="1" dirty="0">
              <a:latin typeface="+mn-lt"/>
              <a:ea typeface="微软雅黑" panose="020B0503020204020204" pitchFamily="34" charset="-122"/>
              <a:cs typeface="+mn-cs"/>
            </a:endParaRPr>
          </a:p>
        </p:txBody>
      </p:sp>
    </p:spTree>
    <p:extLst>
      <p:ext uri="{BB962C8B-B14F-4D97-AF65-F5344CB8AC3E}">
        <p14:creationId xmlns:p14="http://schemas.microsoft.com/office/powerpoint/2010/main" val="317661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38379" y="127131"/>
            <a:ext cx="8085948" cy="657727"/>
          </a:xfrm>
        </p:spPr>
        <p:txBody>
          <a:bodyPr>
            <a:normAutofit/>
          </a:bodyPr>
          <a:lstStyle/>
          <a:p>
            <a:pPr>
              <a:lnSpc>
                <a:spcPts val="3000"/>
              </a:lnSpc>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mn-lt"/>
                <a:ea typeface="微软雅黑" panose="020B0503020204020204" pitchFamily="34" charset="-122"/>
                <a:cs typeface="+mn-cs"/>
              </a:rPr>
              <a:t>协同与对抗</a:t>
            </a:r>
          </a:p>
        </p:txBody>
      </p:sp>
      <p:sp>
        <p:nvSpPr>
          <p:cNvPr id="13" name="圆角矩形 12"/>
          <p:cNvSpPr/>
          <p:nvPr/>
        </p:nvSpPr>
        <p:spPr>
          <a:xfrm>
            <a:off x="1592214" y="1209955"/>
            <a:ext cx="5357701" cy="5191869"/>
          </a:xfrm>
          <a:prstGeom prst="roundRect">
            <a:avLst>
              <a:gd name="adj" fmla="val 10838"/>
            </a:avLst>
          </a:prstGeom>
          <a:solidFill>
            <a:srgbClr val="E7BB01">
              <a:lumMod val="40000"/>
              <a:lumOff val="60000"/>
            </a:srgbClr>
          </a:solidFill>
          <a:ln w="25400" cap="flat" cmpd="sng" algn="ctr">
            <a:solidFill>
              <a:srgbClr val="00E4A8">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ahoma"/>
              <a:ea typeface="宋体"/>
              <a:cs typeface="+mn-cs"/>
            </a:endParaRPr>
          </a:p>
        </p:txBody>
      </p:sp>
      <p:sp>
        <p:nvSpPr>
          <p:cNvPr id="14" name="圆角矩形 13"/>
          <p:cNvSpPr/>
          <p:nvPr/>
        </p:nvSpPr>
        <p:spPr bwMode="auto">
          <a:xfrm>
            <a:off x="1995344" y="1646819"/>
            <a:ext cx="4558155" cy="1054812"/>
          </a:xfrm>
          <a:prstGeom prst="round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Times New Roman" pitchFamily="18" charset="0"/>
                <a:ea typeface="微软雅黑" pitchFamily="34" charset="-122"/>
                <a:cs typeface="Times New Roman" pitchFamily="18" charset="0"/>
              </a:rPr>
              <a:t>   从完全信息到不完全信息</a:t>
            </a:r>
            <a:endParaRPr kumimoji="0" lang="en-US" altLang="zh-CN" sz="2400" b="1" i="0" u="none" strike="noStrike" kern="0" cap="none" spc="0" normalizeH="0" baseline="0" noProof="0" dirty="0">
              <a:ln>
                <a:noFill/>
              </a:ln>
              <a:solidFill>
                <a:srgbClr val="C00000"/>
              </a:solidFill>
              <a:effectLst/>
              <a:uLnTx/>
              <a:uFillTx/>
              <a:latin typeface="Times New Roman" pitchFamily="18" charset="0"/>
              <a:ea typeface="微软雅黑" pitchFamily="34" charset="-122"/>
              <a:cs typeface="Times New Roman" pitchFamily="18" charset="0"/>
            </a:endParaRPr>
          </a:p>
          <a:p>
            <a:pPr lvl="0" fontAlgn="base">
              <a:spcBef>
                <a:spcPct val="0"/>
              </a:spcBef>
              <a:spcAft>
                <a:spcPct val="0"/>
              </a:spcAft>
              <a:defRPr/>
            </a:pPr>
            <a:r>
              <a:rPr lang="zh-CN" altLang="en-US" sz="2000" b="1" kern="0" dirty="0">
                <a:solidFill>
                  <a:srgbClr val="0070C0"/>
                </a:solidFill>
                <a:latin typeface="Times New Roman" pitchFamily="18" charset="0"/>
                <a:ea typeface="微软雅黑" pitchFamily="34" charset="-122"/>
                <a:cs typeface="Times New Roman" pitchFamily="18" charset="0"/>
              </a:rPr>
              <a:t>                        反事实后悔最小化</a:t>
            </a:r>
            <a:r>
              <a:rPr kumimoji="0" lang="zh-CN" altLang="en-US"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等</a:t>
            </a:r>
            <a:endParaRPr kumimoji="0" lang="en-US" altLang="zh-CN"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endParaRPr>
          </a:p>
        </p:txBody>
      </p:sp>
      <p:sp>
        <p:nvSpPr>
          <p:cNvPr id="15" name="圆角矩形 14"/>
          <p:cNvSpPr/>
          <p:nvPr/>
        </p:nvSpPr>
        <p:spPr bwMode="auto">
          <a:xfrm>
            <a:off x="1995344" y="3324229"/>
            <a:ext cx="4558155" cy="1045747"/>
          </a:xfrm>
          <a:prstGeom prst="round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Times New Roman" pitchFamily="18" charset="0"/>
                <a:ea typeface="微软雅黑" pitchFamily="34" charset="-122"/>
                <a:cs typeface="Times New Roman" pitchFamily="18" charset="0"/>
              </a:rPr>
              <a:t>  从集中式结构到分布式结构</a:t>
            </a:r>
            <a:endParaRPr kumimoji="0" lang="en-US" altLang="zh-CN" sz="2400" b="1" i="0" u="none" strike="noStrike" kern="0" cap="none" spc="0" normalizeH="0" baseline="0" noProof="0" dirty="0">
              <a:ln>
                <a:noFill/>
              </a:ln>
              <a:solidFill>
                <a:srgbClr val="C00000"/>
              </a:solidFill>
              <a:effectLst/>
              <a:uLnTx/>
              <a:uFillTx/>
              <a:latin typeface="Times New Roman" pitchFamily="18" charset="0"/>
              <a:ea typeface="微软雅黑" pitchFamily="34" charset="-122"/>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                     </a:t>
            </a:r>
            <a:r>
              <a:rPr kumimoji="0" lang="zh-CN" altLang="en-US"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    区块链与智能合约等</a:t>
            </a:r>
            <a:endParaRPr kumimoji="0" lang="en-US" altLang="zh-CN"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endParaRPr>
          </a:p>
        </p:txBody>
      </p:sp>
      <p:sp>
        <p:nvSpPr>
          <p:cNvPr id="16" name="圆角矩形 15"/>
          <p:cNvSpPr/>
          <p:nvPr/>
        </p:nvSpPr>
        <p:spPr bwMode="auto">
          <a:xfrm>
            <a:off x="2017063" y="4935825"/>
            <a:ext cx="4536435" cy="1045747"/>
          </a:xfrm>
          <a:prstGeom prst="round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Times New Roman" pitchFamily="18" charset="0"/>
                <a:ea typeface="微软雅黑" pitchFamily="34" charset="-122"/>
                <a:cs typeface="Times New Roman" pitchFamily="18" charset="0"/>
              </a:rPr>
              <a:t>  从最优思维到均衡思维</a:t>
            </a:r>
            <a:endParaRPr kumimoji="0" lang="en-US" altLang="zh-CN" sz="2400" b="1" i="0" u="none" strike="noStrike" kern="0" cap="none" spc="0" normalizeH="0" baseline="0" noProof="0" dirty="0">
              <a:ln>
                <a:noFill/>
              </a:ln>
              <a:solidFill>
                <a:srgbClr val="C00000"/>
              </a:solidFill>
              <a:effectLst/>
              <a:uLnTx/>
              <a:uFillTx/>
              <a:latin typeface="Times New Roman" pitchFamily="18" charset="0"/>
              <a:ea typeface="微软雅黑" pitchFamily="34" charset="-122"/>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                          纳什均衡与多策略学习</a:t>
            </a:r>
            <a:r>
              <a:rPr kumimoji="0" lang="zh-CN" altLang="en-US"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等</a:t>
            </a:r>
            <a:endParaRPr kumimoji="0" lang="en-US" altLang="zh-CN"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388174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5"/>
          <p:cNvSpPr>
            <a:spLocks noGrp="1"/>
          </p:cNvSpPr>
          <p:nvPr>
            <p:ph type="title"/>
          </p:nvPr>
        </p:nvSpPr>
        <p:spPr>
          <a:xfrm>
            <a:off x="550053" y="141349"/>
            <a:ext cx="8365349" cy="657727"/>
          </a:xfrm>
        </p:spPr>
        <p:txBody>
          <a:bodyPr/>
          <a:lstStyle/>
          <a:p>
            <a:r>
              <a:rPr lang="zh-CN" altLang="en-US" sz="1800" b="1" dirty="0">
                <a:latin typeface="+mn-lt"/>
                <a:ea typeface="微软雅黑" panose="020B0503020204020204" pitchFamily="34" charset="-122"/>
              </a:rPr>
              <a:t>人类智能与机器智能存在巨大不同</a:t>
            </a:r>
          </a:p>
        </p:txBody>
      </p:sp>
      <p:graphicFrame>
        <p:nvGraphicFramePr>
          <p:cNvPr id="9" name="内容占位符 12"/>
          <p:cNvGraphicFramePr>
            <a:graphicFrameLocks/>
          </p:cNvGraphicFramePr>
          <p:nvPr/>
        </p:nvGraphicFramePr>
        <p:xfrm>
          <a:off x="1892372" y="2152169"/>
          <a:ext cx="5558056" cy="3697603"/>
        </p:xfrm>
        <a:graphic>
          <a:graphicData uri="http://schemas.openxmlformats.org/drawingml/2006/table">
            <a:tbl>
              <a:tblPr firstRow="1" bandCol="1">
                <a:tableStyleId>{00A15C55-8517-42AA-B614-E9B94910E393}</a:tableStyleId>
              </a:tblPr>
              <a:tblGrid>
                <a:gridCol w="2345422">
                  <a:extLst>
                    <a:ext uri="{9D8B030D-6E8A-4147-A177-3AD203B41FA5}">
                      <a16:colId xmlns:a16="http://schemas.microsoft.com/office/drawing/2014/main" val="20000"/>
                    </a:ext>
                  </a:extLst>
                </a:gridCol>
                <a:gridCol w="3212634">
                  <a:extLst>
                    <a:ext uri="{9D8B030D-6E8A-4147-A177-3AD203B41FA5}">
                      <a16:colId xmlns:a16="http://schemas.microsoft.com/office/drawing/2014/main" val="20001"/>
                    </a:ext>
                  </a:extLst>
                </a:gridCol>
              </a:tblGrid>
              <a:tr h="5455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u="none" strike="noStrike" kern="1200" cap="none" normalizeH="0" baseline="0" dirty="0">
                          <a:ln>
                            <a:noFill/>
                          </a:ln>
                          <a:solidFill>
                            <a:schemeClr val="lt1"/>
                          </a:solidFill>
                          <a:effectLst/>
                          <a:latin typeface="Times New Roman" panose="02020603050405020304" pitchFamily="18" charset="0"/>
                          <a:ea typeface="黑体" panose="02010609060101010101" pitchFamily="49" charset="-122"/>
                          <a:cs typeface="Times New Roman" panose="02020603050405020304" pitchFamily="18" charset="0"/>
                        </a:rPr>
                        <a:t>人类大脑</a:t>
                      </a:r>
                    </a:p>
                  </a:txBody>
                  <a:tcPr marL="90308" marR="90308"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u="none" strike="noStrike" kern="1200" cap="none" normalizeH="0" baseline="0" dirty="0">
                          <a:ln>
                            <a:noFill/>
                          </a:ln>
                          <a:solidFill>
                            <a:schemeClr val="lt1"/>
                          </a:solidFill>
                          <a:effectLst/>
                          <a:latin typeface="Times New Roman" panose="02020603050405020304" pitchFamily="18" charset="0"/>
                          <a:ea typeface="黑体" panose="02010609060101010101" pitchFamily="49" charset="-122"/>
                          <a:cs typeface="Times New Roman" panose="02020603050405020304" pitchFamily="18" charset="0"/>
                        </a:rPr>
                        <a:t>机器智能</a:t>
                      </a:r>
                    </a:p>
                  </a:txBody>
                  <a:tcPr marL="90308" marR="90308"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76027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b="0" i="0" u="none" strike="noStrike" kern="1200"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self-learning</a:t>
                      </a: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u="none" strike="noStrike" kern="1200"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learning by examples</a:t>
                      </a:r>
                      <a:r>
                        <a:rPr kumimoji="0" lang="zh-CN" altLang="en-US" sz="1900" u="none" strike="noStrike" kern="1200"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11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b="0" i="0" u="none" strike="noStrike" kern="1200"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adaptation</a:t>
                      </a: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routine </a:t>
                      </a:r>
                      <a:endParaRPr kumimoji="0" lang="zh-CN" altLang="en-US"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6916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b="0" i="0" u="none" strike="noStrike" kern="1200"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common sense </a:t>
                      </a: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No</a:t>
                      </a:r>
                      <a:endParaRPr kumimoji="0" lang="zh-CN" altLang="en-US"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355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b="0" i="0" u="none" strike="noStrike" kern="1200"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intuition</a:t>
                      </a: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logic </a:t>
                      </a:r>
                      <a:endParaRPr kumimoji="0" lang="zh-CN" altLang="en-US"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2789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b="0" i="0" u="none" strike="noStrike" kern="1200"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sz="1900" u="none" strike="noStrike" kern="1200" cap="none" normalizeH="0" baseline="0" dirty="0">
                        <a:ln>
                          <a:noFill/>
                        </a:ln>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308" marR="90308"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1" name="矩形 10"/>
          <p:cNvSpPr/>
          <p:nvPr/>
        </p:nvSpPr>
        <p:spPr>
          <a:xfrm>
            <a:off x="0" y="948268"/>
            <a:ext cx="9144000" cy="830997"/>
          </a:xfrm>
          <a:prstGeom prst="rect">
            <a:avLst/>
          </a:prstGeom>
        </p:spPr>
        <p:txBody>
          <a:bodyPr wrap="square">
            <a:spAutoFit/>
          </a:bodyPr>
          <a:lstStyle/>
          <a:p>
            <a:pPr algn="ctr"/>
            <a:r>
              <a:rPr lang="zh-CN" altLang="en-US" sz="3200" b="1" dirty="0">
                <a:solidFill>
                  <a:srgbClr val="C00000"/>
                </a:solidFill>
              </a:rPr>
              <a:t>           </a:t>
            </a:r>
            <a:r>
              <a:rPr lang="zh-CN" altLang="en-US" sz="2400" b="1" dirty="0">
                <a:solidFill>
                  <a:srgbClr val="C00000"/>
                </a:solidFill>
                <a:latin typeface="黑体" panose="02010609060101010101" pitchFamily="49" charset="-122"/>
                <a:ea typeface="黑体" panose="02010609060101010101" pitchFamily="49" charset="-122"/>
              </a:rPr>
              <a:t>大数据、小任务；小数据、大任务</a:t>
            </a:r>
            <a:endParaRPr lang="en-US" altLang="zh-CN" sz="2400" b="1" dirty="0">
              <a:solidFill>
                <a:srgbClr val="C00000"/>
              </a:solidFill>
              <a:latin typeface="黑体" panose="02010609060101010101" pitchFamily="49" charset="-122"/>
              <a:ea typeface="黑体" panose="02010609060101010101" pitchFamily="49" charset="-122"/>
            </a:endParaRPr>
          </a:p>
          <a:p>
            <a:pPr algn="ct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莫拉维克悖论</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黑体" panose="02010609060101010101" pitchFamily="49" charset="-122"/>
                <a:cs typeface="Times New Roman" panose="02020603050405020304" pitchFamily="18" charset="0"/>
              </a:rPr>
              <a:t>Moravec’s</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 paradox)</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：困难的问题是易解的，容易的问题是难解的</a:t>
            </a:r>
          </a:p>
        </p:txBody>
      </p:sp>
    </p:spTree>
    <p:extLst>
      <p:ext uri="{BB962C8B-B14F-4D97-AF65-F5344CB8AC3E}">
        <p14:creationId xmlns:p14="http://schemas.microsoft.com/office/powerpoint/2010/main" val="1004959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927D-645E-C240-BA7A-753005D9F63B}"/>
              </a:ext>
            </a:extLst>
          </p:cNvPr>
          <p:cNvSpPr>
            <a:spLocks noGrp="1"/>
          </p:cNvSpPr>
          <p:nvPr>
            <p:ph type="title"/>
          </p:nvPr>
        </p:nvSpPr>
        <p:spPr/>
        <p:txBody>
          <a:bodyPr lIns="77925" tIns="38963" rIns="77925" bIns="38963"/>
          <a:lstStyle/>
          <a:p>
            <a:r>
              <a:rPr lang="zh-CN" altLang="en-US" sz="1800" dirty="0">
                <a:latin typeface="Times New Roman" panose="02020603050405020304" pitchFamily="18" charset="0"/>
                <a:cs typeface="Times New Roman" panose="02020603050405020304" pitchFamily="18" charset="0"/>
              </a:rPr>
              <a:t>课程群知识点关系图</a:t>
            </a:r>
            <a:endParaRPr lang="en-US" sz="1800" dirty="0">
              <a:solidFill>
                <a:srgbClr val="0070C0"/>
              </a:solidFill>
            </a:endParaRPr>
          </a:p>
        </p:txBody>
      </p:sp>
      <p:grpSp>
        <p:nvGrpSpPr>
          <p:cNvPr id="6" name="智能感知课程群">
            <a:extLst>
              <a:ext uri="{FF2B5EF4-FFF2-40B4-BE49-F238E27FC236}">
                <a16:creationId xmlns:a16="http://schemas.microsoft.com/office/drawing/2014/main" id="{D0C6EC5D-ECD4-4A8C-B688-363C8E0D7404}"/>
              </a:ext>
            </a:extLst>
          </p:cNvPr>
          <p:cNvGrpSpPr/>
          <p:nvPr/>
        </p:nvGrpSpPr>
        <p:grpSpPr>
          <a:xfrm>
            <a:off x="527670" y="3027677"/>
            <a:ext cx="2005571" cy="2270873"/>
            <a:chOff x="198760" y="1168315"/>
            <a:chExt cx="2779763" cy="3830649"/>
          </a:xfrm>
        </p:grpSpPr>
        <p:sp>
          <p:nvSpPr>
            <p:cNvPr id="7" name="圆角矩形 19">
              <a:extLst>
                <a:ext uri="{FF2B5EF4-FFF2-40B4-BE49-F238E27FC236}">
                  <a16:creationId xmlns:a16="http://schemas.microsoft.com/office/drawing/2014/main" id="{787144F5-B0C7-46EE-AB36-11B64CAFD0FA}"/>
                </a:ext>
              </a:extLst>
            </p:cNvPr>
            <p:cNvSpPr/>
            <p:nvPr/>
          </p:nvSpPr>
          <p:spPr>
            <a:xfrm>
              <a:off x="198760" y="1264261"/>
              <a:ext cx="2779763" cy="3734703"/>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grpSp>
          <p:nvGrpSpPr>
            <p:cNvPr id="8" name="组合 7">
              <a:extLst>
                <a:ext uri="{FF2B5EF4-FFF2-40B4-BE49-F238E27FC236}">
                  <a16:creationId xmlns:a16="http://schemas.microsoft.com/office/drawing/2014/main" id="{5F49C143-15E8-4349-BFC1-4B0A7FED52FA}"/>
                </a:ext>
              </a:extLst>
            </p:cNvPr>
            <p:cNvGrpSpPr/>
            <p:nvPr/>
          </p:nvGrpSpPr>
          <p:grpSpPr>
            <a:xfrm>
              <a:off x="281651" y="1168315"/>
              <a:ext cx="2520816" cy="3322663"/>
              <a:chOff x="281651" y="1168315"/>
              <a:chExt cx="2520816" cy="3322663"/>
            </a:xfrm>
          </p:grpSpPr>
          <p:sp>
            <p:nvSpPr>
              <p:cNvPr id="21" name="矩形 20" hidden="1">
                <a:extLst>
                  <a:ext uri="{FF2B5EF4-FFF2-40B4-BE49-F238E27FC236}">
                    <a16:creationId xmlns:a16="http://schemas.microsoft.com/office/drawing/2014/main" id="{147BFA57-5744-417D-90BD-4EA56190102F}"/>
                  </a:ext>
                </a:extLst>
              </p:cNvPr>
              <p:cNvSpPr/>
              <p:nvPr/>
            </p:nvSpPr>
            <p:spPr>
              <a:xfrm>
                <a:off x="281651" y="1168315"/>
                <a:ext cx="2520816" cy="3322663"/>
              </a:xfrm>
              <a:prstGeom prst="rect">
                <a:avLst/>
              </a:prstGeom>
              <a:gradFill>
                <a:lin ang="3600000" scaled="0"/>
              </a:gradFill>
              <a:ln w="12700" cap="flat">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52483528-C7E1-4FA7-93B7-1B60D9AC4F9E}"/>
                  </a:ext>
                </a:extLst>
              </p:cNvPr>
              <p:cNvSpPr txBox="1"/>
              <p:nvPr/>
            </p:nvSpPr>
            <p:spPr>
              <a:xfrm>
                <a:off x="367954" y="1350066"/>
                <a:ext cx="1560800" cy="363424"/>
              </a:xfrm>
              <a:prstGeom prst="rect">
                <a:avLst/>
              </a:prstGeom>
              <a:noFill/>
            </p:spPr>
            <p:txBody>
              <a:bodyPr wrap="square" rtlCol="0">
                <a:spAutoFit/>
              </a:bodyPr>
              <a:lstStyle/>
              <a:p>
                <a:r>
                  <a:rPr lang="zh-CN" altLang="en-US" sz="800" b="1" dirty="0">
                    <a:solidFill>
                      <a:schemeClr val="accent2"/>
                    </a:solidFill>
                    <a:latin typeface="黑体" panose="02010609060101010101" pitchFamily="49" charset="-122"/>
                    <a:ea typeface="黑体" panose="02010609060101010101" pitchFamily="49" charset="-122"/>
                  </a:rPr>
                  <a:t>智能感知课程群</a:t>
                </a:r>
              </a:p>
            </p:txBody>
          </p:sp>
        </p:grpSp>
        <p:grpSp>
          <p:nvGrpSpPr>
            <p:cNvPr id="9" name="组合 8">
              <a:extLst>
                <a:ext uri="{FF2B5EF4-FFF2-40B4-BE49-F238E27FC236}">
                  <a16:creationId xmlns:a16="http://schemas.microsoft.com/office/drawing/2014/main" id="{25F5C83B-E941-4FFF-9EDB-39D216DF3F84}"/>
                </a:ext>
              </a:extLst>
            </p:cNvPr>
            <p:cNvGrpSpPr/>
            <p:nvPr/>
          </p:nvGrpSpPr>
          <p:grpSpPr>
            <a:xfrm>
              <a:off x="1734273" y="1582088"/>
              <a:ext cx="1062980" cy="924863"/>
              <a:chOff x="1734273" y="1582088"/>
              <a:chExt cx="1062980" cy="924863"/>
            </a:xfrm>
            <a:solidFill>
              <a:schemeClr val="bg1"/>
            </a:solidFill>
          </p:grpSpPr>
          <p:sp>
            <p:nvSpPr>
              <p:cNvPr id="19" name="椭圆 18">
                <a:extLst>
                  <a:ext uri="{FF2B5EF4-FFF2-40B4-BE49-F238E27FC236}">
                    <a16:creationId xmlns:a16="http://schemas.microsoft.com/office/drawing/2014/main" id="{1D59BF7F-D6F0-47CA-BC8D-105DAADDD73B}"/>
                  </a:ext>
                </a:extLst>
              </p:cNvPr>
              <p:cNvSpPr/>
              <p:nvPr/>
            </p:nvSpPr>
            <p:spPr>
              <a:xfrm>
                <a:off x="1734273" y="1582088"/>
                <a:ext cx="1062980" cy="92486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D09494F7-61B1-4079-81EE-80028316B3DF}"/>
                  </a:ext>
                </a:extLst>
              </p:cNvPr>
              <p:cNvSpPr txBox="1"/>
              <p:nvPr/>
            </p:nvSpPr>
            <p:spPr>
              <a:xfrm>
                <a:off x="1859349" y="1758972"/>
                <a:ext cx="744305" cy="57109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自然语</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言处理</a:t>
                </a:r>
              </a:p>
            </p:txBody>
          </p:sp>
        </p:grpSp>
        <p:grpSp>
          <p:nvGrpSpPr>
            <p:cNvPr id="10" name="组合 9">
              <a:extLst>
                <a:ext uri="{FF2B5EF4-FFF2-40B4-BE49-F238E27FC236}">
                  <a16:creationId xmlns:a16="http://schemas.microsoft.com/office/drawing/2014/main" id="{1DA5CBEF-C5CF-42A7-996E-243E141482E4}"/>
                </a:ext>
              </a:extLst>
            </p:cNvPr>
            <p:cNvGrpSpPr/>
            <p:nvPr/>
          </p:nvGrpSpPr>
          <p:grpSpPr>
            <a:xfrm>
              <a:off x="434051" y="2581156"/>
              <a:ext cx="1066570" cy="948660"/>
              <a:chOff x="434051" y="2581155"/>
              <a:chExt cx="1000114" cy="889551"/>
            </a:xfrm>
            <a:solidFill>
              <a:schemeClr val="bg1"/>
            </a:solidFill>
          </p:grpSpPr>
          <p:sp>
            <p:nvSpPr>
              <p:cNvPr id="17" name="椭圆 16">
                <a:extLst>
                  <a:ext uri="{FF2B5EF4-FFF2-40B4-BE49-F238E27FC236}">
                    <a16:creationId xmlns:a16="http://schemas.microsoft.com/office/drawing/2014/main" id="{BE640A45-9796-4619-B249-A5606329A2D0}"/>
                  </a:ext>
                </a:extLst>
              </p:cNvPr>
              <p:cNvSpPr/>
              <p:nvPr/>
            </p:nvSpPr>
            <p:spPr>
              <a:xfrm>
                <a:off x="434051" y="2581155"/>
                <a:ext cx="1000114" cy="88955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51DD4AB8-FBF7-40F6-89FE-0FC6FB6FC288}"/>
                  </a:ext>
                </a:extLst>
              </p:cNvPr>
              <p:cNvSpPr txBox="1"/>
              <p:nvPr/>
            </p:nvSpPr>
            <p:spPr>
              <a:xfrm>
                <a:off x="588597" y="2740707"/>
                <a:ext cx="704070" cy="535510"/>
              </a:xfrm>
              <a:prstGeom prst="rect">
                <a:avLst/>
              </a:prstGeom>
              <a:grp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数据</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可视化</a:t>
                </a:r>
              </a:p>
            </p:txBody>
          </p:sp>
        </p:grpSp>
        <p:grpSp>
          <p:nvGrpSpPr>
            <p:cNvPr id="11" name="组合 10">
              <a:extLst>
                <a:ext uri="{FF2B5EF4-FFF2-40B4-BE49-F238E27FC236}">
                  <a16:creationId xmlns:a16="http://schemas.microsoft.com/office/drawing/2014/main" id="{AE609B79-C067-44C6-83BB-B4069BEFFA7A}"/>
                </a:ext>
              </a:extLst>
            </p:cNvPr>
            <p:cNvGrpSpPr/>
            <p:nvPr/>
          </p:nvGrpSpPr>
          <p:grpSpPr>
            <a:xfrm>
              <a:off x="1500621" y="3580222"/>
              <a:ext cx="1198558" cy="964906"/>
              <a:chOff x="1500621" y="3580222"/>
              <a:chExt cx="1198558" cy="964906"/>
            </a:xfrm>
            <a:solidFill>
              <a:schemeClr val="bg1"/>
            </a:solidFill>
          </p:grpSpPr>
          <p:sp>
            <p:nvSpPr>
              <p:cNvPr id="15" name="椭圆 14">
                <a:extLst>
                  <a:ext uri="{FF2B5EF4-FFF2-40B4-BE49-F238E27FC236}">
                    <a16:creationId xmlns:a16="http://schemas.microsoft.com/office/drawing/2014/main" id="{4810E9D4-4228-4BD0-9DE6-2B70AF475FC3}"/>
                  </a:ext>
                </a:extLst>
              </p:cNvPr>
              <p:cNvSpPr/>
              <p:nvPr/>
            </p:nvSpPr>
            <p:spPr>
              <a:xfrm>
                <a:off x="1500621" y="3580222"/>
                <a:ext cx="1198558" cy="96490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1B59DD2C-7302-4870-936D-0266A4506828}"/>
                  </a:ext>
                </a:extLst>
              </p:cNvPr>
              <p:cNvSpPr txBox="1"/>
              <p:nvPr/>
            </p:nvSpPr>
            <p:spPr>
              <a:xfrm>
                <a:off x="1756970" y="3811523"/>
                <a:ext cx="819268" cy="571094"/>
              </a:xfrm>
              <a:prstGeom prst="rect">
                <a:avLst/>
              </a:prstGeom>
              <a:solidFill>
                <a:schemeClr val="bg1"/>
              </a:solid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计算机</a:t>
                </a:r>
                <a:endParaRPr lang="en-US" altLang="zh-CN" sz="800" dirty="0">
                  <a:latin typeface="黑体" panose="02010609060101010101" pitchFamily="49" charset="-122"/>
                  <a:ea typeface="黑体" panose="02010609060101010101" pitchFamily="49" charset="-122"/>
                </a:endParaRPr>
              </a:p>
              <a:p>
                <a:pPr algn="ctr"/>
                <a:r>
                  <a:rPr lang="zh-CN" altLang="en-US" sz="800" dirty="0">
                    <a:latin typeface="黑体" panose="02010609060101010101" pitchFamily="49" charset="-122"/>
                    <a:ea typeface="黑体" panose="02010609060101010101" pitchFamily="49" charset="-122"/>
                  </a:rPr>
                  <a:t>视觉</a:t>
                </a:r>
              </a:p>
            </p:txBody>
          </p:sp>
        </p:grpSp>
        <p:grpSp>
          <p:nvGrpSpPr>
            <p:cNvPr id="12" name="组合 11">
              <a:extLst>
                <a:ext uri="{FF2B5EF4-FFF2-40B4-BE49-F238E27FC236}">
                  <a16:creationId xmlns:a16="http://schemas.microsoft.com/office/drawing/2014/main" id="{FED46668-86E6-4661-AD53-6AACA8AB97F4}"/>
                </a:ext>
              </a:extLst>
            </p:cNvPr>
            <p:cNvGrpSpPr/>
            <p:nvPr/>
          </p:nvGrpSpPr>
          <p:grpSpPr>
            <a:xfrm>
              <a:off x="1734274" y="2581155"/>
              <a:ext cx="935070" cy="935070"/>
              <a:chOff x="1734274" y="2581155"/>
              <a:chExt cx="935070" cy="935070"/>
            </a:xfrm>
            <a:solidFill>
              <a:schemeClr val="bg1"/>
            </a:solidFill>
          </p:grpSpPr>
          <p:sp>
            <p:nvSpPr>
              <p:cNvPr id="13" name="椭圆 12">
                <a:extLst>
                  <a:ext uri="{FF2B5EF4-FFF2-40B4-BE49-F238E27FC236}">
                    <a16:creationId xmlns:a16="http://schemas.microsoft.com/office/drawing/2014/main" id="{56D94CC1-C41B-4AAB-89C4-9456F07AE184}"/>
                  </a:ext>
                </a:extLst>
              </p:cNvPr>
              <p:cNvSpPr/>
              <p:nvPr/>
            </p:nvSpPr>
            <p:spPr>
              <a:xfrm>
                <a:off x="1734274" y="2581155"/>
                <a:ext cx="935070" cy="9350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3DB07A92-A9F7-4E81-9631-BFF5E3867288}"/>
                  </a:ext>
                </a:extLst>
              </p:cNvPr>
              <p:cNvSpPr txBox="1"/>
              <p:nvPr/>
            </p:nvSpPr>
            <p:spPr>
              <a:xfrm>
                <a:off x="1928753" y="2787521"/>
                <a:ext cx="613465" cy="57109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数据挖掘</a:t>
                </a:r>
              </a:p>
            </p:txBody>
          </p:sp>
        </p:grpSp>
      </p:grpSp>
      <p:grpSp>
        <p:nvGrpSpPr>
          <p:cNvPr id="23" name="设计智能课程群">
            <a:extLst>
              <a:ext uri="{FF2B5EF4-FFF2-40B4-BE49-F238E27FC236}">
                <a16:creationId xmlns:a16="http://schemas.microsoft.com/office/drawing/2014/main" id="{F3A9F935-DA57-4E71-8790-21A078AECAA6}"/>
              </a:ext>
            </a:extLst>
          </p:cNvPr>
          <p:cNvGrpSpPr/>
          <p:nvPr/>
        </p:nvGrpSpPr>
        <p:grpSpPr>
          <a:xfrm>
            <a:off x="6088705" y="2879602"/>
            <a:ext cx="2268233" cy="2296973"/>
            <a:chOff x="281651" y="1168315"/>
            <a:chExt cx="3024311" cy="3962609"/>
          </a:xfrm>
        </p:grpSpPr>
        <p:sp>
          <p:nvSpPr>
            <p:cNvPr id="24" name="圆角矩形 22">
              <a:extLst>
                <a:ext uri="{FF2B5EF4-FFF2-40B4-BE49-F238E27FC236}">
                  <a16:creationId xmlns:a16="http://schemas.microsoft.com/office/drawing/2014/main" id="{42B07C5E-BD5F-4C50-A2E8-1784386BBDD8}"/>
                </a:ext>
              </a:extLst>
            </p:cNvPr>
            <p:cNvSpPr/>
            <p:nvPr/>
          </p:nvSpPr>
          <p:spPr>
            <a:xfrm>
              <a:off x="469629" y="1371724"/>
              <a:ext cx="2836333" cy="3759200"/>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grpSp>
          <p:nvGrpSpPr>
            <p:cNvPr id="25" name="组合 24">
              <a:extLst>
                <a:ext uri="{FF2B5EF4-FFF2-40B4-BE49-F238E27FC236}">
                  <a16:creationId xmlns:a16="http://schemas.microsoft.com/office/drawing/2014/main" id="{4992C783-EADF-41AC-9AAA-B3E95D96ED48}"/>
                </a:ext>
              </a:extLst>
            </p:cNvPr>
            <p:cNvGrpSpPr/>
            <p:nvPr/>
          </p:nvGrpSpPr>
          <p:grpSpPr>
            <a:xfrm>
              <a:off x="281651" y="1168315"/>
              <a:ext cx="2520816" cy="3322663"/>
              <a:chOff x="281651" y="1168315"/>
              <a:chExt cx="2520816" cy="3322663"/>
            </a:xfrm>
          </p:grpSpPr>
          <p:sp>
            <p:nvSpPr>
              <p:cNvPr id="35" name="矩形 34" hidden="1">
                <a:extLst>
                  <a:ext uri="{FF2B5EF4-FFF2-40B4-BE49-F238E27FC236}">
                    <a16:creationId xmlns:a16="http://schemas.microsoft.com/office/drawing/2014/main" id="{25A4467C-4FE0-46A9-B1C7-DF231179AFE8}"/>
                  </a:ext>
                </a:extLst>
              </p:cNvPr>
              <p:cNvSpPr/>
              <p:nvPr/>
            </p:nvSpPr>
            <p:spPr>
              <a:xfrm>
                <a:off x="281651" y="1168315"/>
                <a:ext cx="2520816" cy="3322663"/>
              </a:xfrm>
              <a:prstGeom prst="rect">
                <a:avLst/>
              </a:prstGeom>
              <a:gradFill>
                <a:lin ang="3600000" scaled="0"/>
              </a:gradFill>
              <a:ln w="12700" cap="flat">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36" name="文本框 35">
                <a:extLst>
                  <a:ext uri="{FF2B5EF4-FFF2-40B4-BE49-F238E27FC236}">
                    <a16:creationId xmlns:a16="http://schemas.microsoft.com/office/drawing/2014/main" id="{2A52CECE-DAE8-4EB9-AE6D-427F5EE05FC7}"/>
                  </a:ext>
                </a:extLst>
              </p:cNvPr>
              <p:cNvSpPr txBox="1"/>
              <p:nvPr/>
            </p:nvSpPr>
            <p:spPr>
              <a:xfrm>
                <a:off x="742462" y="1428198"/>
                <a:ext cx="1452623" cy="371672"/>
              </a:xfrm>
              <a:prstGeom prst="rect">
                <a:avLst/>
              </a:prstGeom>
              <a:noFill/>
            </p:spPr>
            <p:txBody>
              <a:bodyPr wrap="square" rtlCol="0">
                <a:spAutoFit/>
              </a:bodyPr>
              <a:lstStyle/>
              <a:p>
                <a:r>
                  <a:rPr lang="zh-CN" altLang="en-US" sz="800" b="1" dirty="0">
                    <a:solidFill>
                      <a:schemeClr val="accent2"/>
                    </a:solidFill>
                    <a:latin typeface="黑体" panose="02010609060101010101" pitchFamily="49" charset="-122"/>
                    <a:ea typeface="黑体" panose="02010609060101010101" pitchFamily="49" charset="-122"/>
                  </a:rPr>
                  <a:t>设计智能课程群</a:t>
                </a:r>
              </a:p>
            </p:txBody>
          </p:sp>
        </p:grpSp>
        <p:grpSp>
          <p:nvGrpSpPr>
            <p:cNvPr id="26" name="组合 25">
              <a:extLst>
                <a:ext uri="{FF2B5EF4-FFF2-40B4-BE49-F238E27FC236}">
                  <a16:creationId xmlns:a16="http://schemas.microsoft.com/office/drawing/2014/main" id="{F3F7BF91-27BB-4619-8E92-4EDC44EBFCAF}"/>
                </a:ext>
              </a:extLst>
            </p:cNvPr>
            <p:cNvGrpSpPr/>
            <p:nvPr/>
          </p:nvGrpSpPr>
          <p:grpSpPr>
            <a:xfrm>
              <a:off x="2175021" y="2180795"/>
              <a:ext cx="953672" cy="953672"/>
              <a:chOff x="2175021" y="2180795"/>
              <a:chExt cx="953672" cy="953672"/>
            </a:xfrm>
            <a:solidFill>
              <a:schemeClr val="bg1"/>
            </a:solidFill>
          </p:grpSpPr>
          <p:sp>
            <p:nvSpPr>
              <p:cNvPr id="33" name="椭圆 32">
                <a:extLst>
                  <a:ext uri="{FF2B5EF4-FFF2-40B4-BE49-F238E27FC236}">
                    <a16:creationId xmlns:a16="http://schemas.microsoft.com/office/drawing/2014/main" id="{9D89C4F7-D854-481A-A553-02C58C39DAFE}"/>
                  </a:ext>
                </a:extLst>
              </p:cNvPr>
              <p:cNvSpPr/>
              <p:nvPr/>
            </p:nvSpPr>
            <p:spPr>
              <a:xfrm>
                <a:off x="2175021" y="2180795"/>
                <a:ext cx="953672" cy="9536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3405FF46-9311-425A-8F2A-F779595D362C}"/>
                  </a:ext>
                </a:extLst>
              </p:cNvPr>
              <p:cNvSpPr txBox="1"/>
              <p:nvPr/>
            </p:nvSpPr>
            <p:spPr>
              <a:xfrm>
                <a:off x="2328634" y="2403327"/>
                <a:ext cx="587949" cy="584055"/>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交互</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设计</a:t>
                </a:r>
              </a:p>
            </p:txBody>
          </p:sp>
        </p:grpSp>
        <p:grpSp>
          <p:nvGrpSpPr>
            <p:cNvPr id="27" name="组合 26">
              <a:extLst>
                <a:ext uri="{FF2B5EF4-FFF2-40B4-BE49-F238E27FC236}">
                  <a16:creationId xmlns:a16="http://schemas.microsoft.com/office/drawing/2014/main" id="{B56F62CA-B7C9-431B-AE17-F4363FEEC794}"/>
                </a:ext>
              </a:extLst>
            </p:cNvPr>
            <p:cNvGrpSpPr/>
            <p:nvPr/>
          </p:nvGrpSpPr>
          <p:grpSpPr>
            <a:xfrm>
              <a:off x="580959" y="2798580"/>
              <a:ext cx="1307715" cy="975285"/>
              <a:chOff x="571806" y="2785033"/>
              <a:chExt cx="1226234" cy="914517"/>
            </a:xfrm>
            <a:solidFill>
              <a:schemeClr val="bg1"/>
            </a:solidFill>
          </p:grpSpPr>
          <p:sp>
            <p:nvSpPr>
              <p:cNvPr id="31" name="椭圆 30">
                <a:extLst>
                  <a:ext uri="{FF2B5EF4-FFF2-40B4-BE49-F238E27FC236}">
                    <a16:creationId xmlns:a16="http://schemas.microsoft.com/office/drawing/2014/main" id="{CDA540FE-1913-4279-AB9A-49DA490DD9FE}"/>
                  </a:ext>
                </a:extLst>
              </p:cNvPr>
              <p:cNvSpPr/>
              <p:nvPr/>
            </p:nvSpPr>
            <p:spPr>
              <a:xfrm>
                <a:off x="571806" y="2785033"/>
                <a:ext cx="1226234" cy="91451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32" name="文本框 31">
                <a:extLst>
                  <a:ext uri="{FF2B5EF4-FFF2-40B4-BE49-F238E27FC236}">
                    <a16:creationId xmlns:a16="http://schemas.microsoft.com/office/drawing/2014/main" id="{5A883C23-9D20-450E-BCBC-B3D27A0667D0}"/>
                  </a:ext>
                </a:extLst>
              </p:cNvPr>
              <p:cNvSpPr txBox="1"/>
              <p:nvPr/>
            </p:nvSpPr>
            <p:spPr>
              <a:xfrm>
                <a:off x="790993" y="2939260"/>
                <a:ext cx="755847" cy="547663"/>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设计认知与心理学</a:t>
                </a:r>
              </a:p>
            </p:txBody>
          </p:sp>
        </p:grpSp>
        <p:grpSp>
          <p:nvGrpSpPr>
            <p:cNvPr id="28" name="组合 27">
              <a:extLst>
                <a:ext uri="{FF2B5EF4-FFF2-40B4-BE49-F238E27FC236}">
                  <a16:creationId xmlns:a16="http://schemas.microsoft.com/office/drawing/2014/main" id="{A31E22BB-DF37-49C5-8167-22F633BE874E}"/>
                </a:ext>
              </a:extLst>
            </p:cNvPr>
            <p:cNvGrpSpPr/>
            <p:nvPr/>
          </p:nvGrpSpPr>
          <p:grpSpPr>
            <a:xfrm>
              <a:off x="1960663" y="3650684"/>
              <a:ext cx="1273309" cy="961421"/>
              <a:chOff x="1960663" y="3650684"/>
              <a:chExt cx="1273309" cy="961421"/>
            </a:xfrm>
            <a:solidFill>
              <a:schemeClr val="bg1"/>
            </a:solidFill>
          </p:grpSpPr>
          <p:sp>
            <p:nvSpPr>
              <p:cNvPr id="29" name="椭圆 28">
                <a:extLst>
                  <a:ext uri="{FF2B5EF4-FFF2-40B4-BE49-F238E27FC236}">
                    <a16:creationId xmlns:a16="http://schemas.microsoft.com/office/drawing/2014/main" id="{6733CD32-66C0-40B5-8143-5A75CD3FAC12}"/>
                  </a:ext>
                </a:extLst>
              </p:cNvPr>
              <p:cNvSpPr/>
              <p:nvPr/>
            </p:nvSpPr>
            <p:spPr>
              <a:xfrm>
                <a:off x="1960663" y="3650684"/>
                <a:ext cx="1273309" cy="96142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BA708312-ADC9-422A-8119-65931544010B}"/>
                  </a:ext>
                </a:extLst>
              </p:cNvPr>
              <p:cNvSpPr txBox="1"/>
              <p:nvPr/>
            </p:nvSpPr>
            <p:spPr>
              <a:xfrm>
                <a:off x="2195084" y="3890410"/>
                <a:ext cx="824100" cy="584054"/>
              </a:xfrm>
              <a:prstGeom prst="rect">
                <a:avLst/>
              </a:prstGeom>
              <a:grp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信息</a:t>
                </a:r>
                <a:endParaRPr lang="en-US" altLang="zh-CN" sz="800" dirty="0">
                  <a:latin typeface="黑体" panose="02010609060101010101" pitchFamily="49" charset="-122"/>
                  <a:ea typeface="黑体" panose="02010609060101010101" pitchFamily="49" charset="-122"/>
                </a:endParaRPr>
              </a:p>
              <a:p>
                <a:pPr algn="ctr"/>
                <a:r>
                  <a:rPr lang="zh-CN" altLang="en-US" sz="800" dirty="0">
                    <a:latin typeface="黑体" panose="02010609060101010101" pitchFamily="49" charset="-122"/>
                    <a:ea typeface="黑体" panose="02010609060101010101" pitchFamily="49" charset="-122"/>
                  </a:rPr>
                  <a:t>产品设计</a:t>
                </a:r>
              </a:p>
            </p:txBody>
          </p:sp>
        </p:grpSp>
      </p:grpSp>
      <p:grpSp>
        <p:nvGrpSpPr>
          <p:cNvPr id="37" name="人工智能核心课程群">
            <a:extLst>
              <a:ext uri="{FF2B5EF4-FFF2-40B4-BE49-F238E27FC236}">
                <a16:creationId xmlns:a16="http://schemas.microsoft.com/office/drawing/2014/main" id="{ED0C14F4-783E-4742-AA34-0CB7FBD89386}"/>
              </a:ext>
            </a:extLst>
          </p:cNvPr>
          <p:cNvGrpSpPr/>
          <p:nvPr/>
        </p:nvGrpSpPr>
        <p:grpSpPr>
          <a:xfrm>
            <a:off x="3159854" y="3125035"/>
            <a:ext cx="2667886" cy="2041661"/>
            <a:chOff x="411479" y="1500647"/>
            <a:chExt cx="3557181" cy="2722215"/>
          </a:xfrm>
          <a:solidFill>
            <a:schemeClr val="bg1"/>
          </a:solidFill>
        </p:grpSpPr>
        <p:sp>
          <p:nvSpPr>
            <p:cNvPr id="38" name="圆角矩形 39">
              <a:extLst>
                <a:ext uri="{FF2B5EF4-FFF2-40B4-BE49-F238E27FC236}">
                  <a16:creationId xmlns:a16="http://schemas.microsoft.com/office/drawing/2014/main" id="{36F769BA-AB8B-4951-9691-350EF9FECC5A}"/>
                </a:ext>
              </a:extLst>
            </p:cNvPr>
            <p:cNvSpPr/>
            <p:nvPr/>
          </p:nvSpPr>
          <p:spPr>
            <a:xfrm>
              <a:off x="411479" y="1500647"/>
              <a:ext cx="3557181" cy="2722215"/>
            </a:xfrm>
            <a:prstGeom prst="roundRect">
              <a:avLst/>
            </a:prstGeom>
            <a:grpFill/>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39" name="文本框 38">
              <a:extLst>
                <a:ext uri="{FF2B5EF4-FFF2-40B4-BE49-F238E27FC236}">
                  <a16:creationId xmlns:a16="http://schemas.microsoft.com/office/drawing/2014/main" id="{650585D2-19F3-4B84-BD72-0DFCADC95CBA}"/>
                </a:ext>
              </a:extLst>
            </p:cNvPr>
            <p:cNvSpPr txBox="1"/>
            <p:nvPr/>
          </p:nvSpPr>
          <p:spPr>
            <a:xfrm>
              <a:off x="557164" y="1620080"/>
              <a:ext cx="1980422" cy="287259"/>
            </a:xfrm>
            <a:prstGeom prst="rect">
              <a:avLst/>
            </a:prstGeom>
            <a:grpFill/>
          </p:spPr>
          <p:txBody>
            <a:bodyPr wrap="square" rtlCol="0">
              <a:spAutoFit/>
            </a:bodyPr>
            <a:lstStyle/>
            <a:p>
              <a:r>
                <a:rPr lang="zh-CN" altLang="en-US" sz="800" b="1" dirty="0">
                  <a:solidFill>
                    <a:schemeClr val="accent1">
                      <a:lumMod val="75000"/>
                    </a:schemeClr>
                  </a:solidFill>
                  <a:latin typeface="黑体" panose="02010609060101010101" pitchFamily="49" charset="-122"/>
                  <a:ea typeface="黑体" panose="02010609060101010101" pitchFamily="49" charset="-122"/>
                </a:rPr>
                <a:t>人工智能核心课程群</a:t>
              </a:r>
            </a:p>
          </p:txBody>
        </p:sp>
        <p:grpSp>
          <p:nvGrpSpPr>
            <p:cNvPr id="40" name="组合 39">
              <a:extLst>
                <a:ext uri="{FF2B5EF4-FFF2-40B4-BE49-F238E27FC236}">
                  <a16:creationId xmlns:a16="http://schemas.microsoft.com/office/drawing/2014/main" id="{03EA79F5-B03F-4153-8D5D-5AB32794170D}"/>
                </a:ext>
              </a:extLst>
            </p:cNvPr>
            <p:cNvGrpSpPr/>
            <p:nvPr/>
          </p:nvGrpSpPr>
          <p:grpSpPr>
            <a:xfrm>
              <a:off x="2632213" y="1937697"/>
              <a:ext cx="997975" cy="997975"/>
              <a:chOff x="2632213" y="1937697"/>
              <a:chExt cx="997975" cy="997975"/>
            </a:xfrm>
            <a:grpFill/>
          </p:grpSpPr>
          <p:sp>
            <p:nvSpPr>
              <p:cNvPr id="50" name="椭圆 49">
                <a:extLst>
                  <a:ext uri="{FF2B5EF4-FFF2-40B4-BE49-F238E27FC236}">
                    <a16:creationId xmlns:a16="http://schemas.microsoft.com/office/drawing/2014/main" id="{B39C8BFE-BDD4-4CE7-BA33-9F201C1C300F}"/>
                  </a:ext>
                </a:extLst>
              </p:cNvPr>
              <p:cNvSpPr/>
              <p:nvPr/>
            </p:nvSpPr>
            <p:spPr>
              <a:xfrm>
                <a:off x="2632213" y="1937697"/>
                <a:ext cx="997975" cy="99797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B11C7050-A398-4AF7-BB93-6978E8472D84}"/>
                  </a:ext>
                </a:extLst>
              </p:cNvPr>
              <p:cNvSpPr txBox="1"/>
              <p:nvPr/>
            </p:nvSpPr>
            <p:spPr>
              <a:xfrm>
                <a:off x="2774190" y="2151300"/>
                <a:ext cx="671334" cy="451405"/>
              </a:xfrm>
              <a:prstGeom prst="rect">
                <a:avLst/>
              </a:prstGeom>
              <a:grp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神经</a:t>
                </a:r>
                <a:endParaRPr lang="en-US" altLang="zh-CN" sz="800" dirty="0">
                  <a:latin typeface="黑体" panose="02010609060101010101" pitchFamily="49" charset="-122"/>
                  <a:ea typeface="黑体" panose="02010609060101010101" pitchFamily="49" charset="-122"/>
                </a:endParaRPr>
              </a:p>
              <a:p>
                <a:pPr algn="ctr"/>
                <a:r>
                  <a:rPr lang="zh-CN" altLang="en-US" sz="800" dirty="0">
                    <a:latin typeface="黑体" panose="02010609060101010101" pitchFamily="49" charset="-122"/>
                    <a:ea typeface="黑体" panose="02010609060101010101" pitchFamily="49" charset="-122"/>
                  </a:rPr>
                  <a:t>认知学</a:t>
                </a:r>
              </a:p>
            </p:txBody>
          </p:sp>
        </p:grpSp>
        <p:grpSp>
          <p:nvGrpSpPr>
            <p:cNvPr id="41" name="组合 40">
              <a:extLst>
                <a:ext uri="{FF2B5EF4-FFF2-40B4-BE49-F238E27FC236}">
                  <a16:creationId xmlns:a16="http://schemas.microsoft.com/office/drawing/2014/main" id="{ECDD0EF4-1BCC-46DA-9CAA-541711963AAF}"/>
                </a:ext>
              </a:extLst>
            </p:cNvPr>
            <p:cNvGrpSpPr/>
            <p:nvPr/>
          </p:nvGrpSpPr>
          <p:grpSpPr>
            <a:xfrm>
              <a:off x="1058739" y="1978771"/>
              <a:ext cx="964211" cy="964211"/>
              <a:chOff x="1019816" y="2016305"/>
              <a:chExt cx="904133" cy="904133"/>
            </a:xfrm>
            <a:grpFill/>
          </p:grpSpPr>
          <p:sp>
            <p:nvSpPr>
              <p:cNvPr id="48" name="椭圆 47">
                <a:extLst>
                  <a:ext uri="{FF2B5EF4-FFF2-40B4-BE49-F238E27FC236}">
                    <a16:creationId xmlns:a16="http://schemas.microsoft.com/office/drawing/2014/main" id="{AEA1E089-FA1A-4F5C-A47C-9605E1502B8A}"/>
                  </a:ext>
                </a:extLst>
              </p:cNvPr>
              <p:cNvSpPr/>
              <p:nvPr/>
            </p:nvSpPr>
            <p:spPr>
              <a:xfrm>
                <a:off x="1019816" y="2016305"/>
                <a:ext cx="904133" cy="9041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49" name="文本框 48">
                <a:extLst>
                  <a:ext uri="{FF2B5EF4-FFF2-40B4-BE49-F238E27FC236}">
                    <a16:creationId xmlns:a16="http://schemas.microsoft.com/office/drawing/2014/main" id="{F73EF297-E67B-45DB-8E5F-B6B5EA7ADECD}"/>
                  </a:ext>
                </a:extLst>
              </p:cNvPr>
              <p:cNvSpPr txBox="1"/>
              <p:nvPr/>
            </p:nvSpPr>
            <p:spPr>
              <a:xfrm>
                <a:off x="1189481" y="2273742"/>
                <a:ext cx="631763" cy="423279"/>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机器</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学习</a:t>
                </a:r>
              </a:p>
            </p:txBody>
          </p:sp>
        </p:grpSp>
        <p:grpSp>
          <p:nvGrpSpPr>
            <p:cNvPr id="42" name="组合 41">
              <a:extLst>
                <a:ext uri="{FF2B5EF4-FFF2-40B4-BE49-F238E27FC236}">
                  <a16:creationId xmlns:a16="http://schemas.microsoft.com/office/drawing/2014/main" id="{4B8EF342-B09A-4F3E-89BB-195E0F2134CF}"/>
                </a:ext>
              </a:extLst>
            </p:cNvPr>
            <p:cNvGrpSpPr/>
            <p:nvPr/>
          </p:nvGrpSpPr>
          <p:grpSpPr>
            <a:xfrm>
              <a:off x="2537586" y="3238821"/>
              <a:ext cx="1269342" cy="934201"/>
              <a:chOff x="2537586" y="3238821"/>
              <a:chExt cx="1269342" cy="934201"/>
            </a:xfrm>
            <a:grpFill/>
          </p:grpSpPr>
          <p:sp>
            <p:nvSpPr>
              <p:cNvPr id="46" name="椭圆 45">
                <a:extLst>
                  <a:ext uri="{FF2B5EF4-FFF2-40B4-BE49-F238E27FC236}">
                    <a16:creationId xmlns:a16="http://schemas.microsoft.com/office/drawing/2014/main" id="{E205CA85-B1D5-4D99-B43A-CCCBF2EC0B59}"/>
                  </a:ext>
                </a:extLst>
              </p:cNvPr>
              <p:cNvSpPr/>
              <p:nvPr/>
            </p:nvSpPr>
            <p:spPr>
              <a:xfrm>
                <a:off x="2537586" y="3238821"/>
                <a:ext cx="1269342" cy="93420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47" name="文本框 46">
                <a:extLst>
                  <a:ext uri="{FF2B5EF4-FFF2-40B4-BE49-F238E27FC236}">
                    <a16:creationId xmlns:a16="http://schemas.microsoft.com/office/drawing/2014/main" id="{F2C4D62F-B278-4ED7-B90F-59DE4A30DDD7}"/>
                  </a:ext>
                </a:extLst>
              </p:cNvPr>
              <p:cNvSpPr txBox="1"/>
              <p:nvPr/>
            </p:nvSpPr>
            <p:spPr>
              <a:xfrm>
                <a:off x="2699022" y="3394353"/>
                <a:ext cx="931165" cy="451405"/>
              </a:xfrm>
              <a:prstGeom prst="rect">
                <a:avLst/>
              </a:prstGeom>
              <a:grp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人工智能</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伦理与安全</a:t>
                </a:r>
              </a:p>
            </p:txBody>
          </p:sp>
        </p:grpSp>
        <p:grpSp>
          <p:nvGrpSpPr>
            <p:cNvPr id="43" name="组合 42">
              <a:extLst>
                <a:ext uri="{FF2B5EF4-FFF2-40B4-BE49-F238E27FC236}">
                  <a16:creationId xmlns:a16="http://schemas.microsoft.com/office/drawing/2014/main" id="{723A1C7B-1E0A-4D4A-ACCF-5E049B88BD35}"/>
                </a:ext>
              </a:extLst>
            </p:cNvPr>
            <p:cNvGrpSpPr/>
            <p:nvPr/>
          </p:nvGrpSpPr>
          <p:grpSpPr>
            <a:xfrm>
              <a:off x="828368" y="3171253"/>
              <a:ext cx="1464764" cy="971376"/>
              <a:chOff x="828368" y="3171253"/>
              <a:chExt cx="1464764" cy="971376"/>
            </a:xfrm>
            <a:grpFill/>
          </p:grpSpPr>
          <p:sp>
            <p:nvSpPr>
              <p:cNvPr id="44" name="椭圆 43">
                <a:extLst>
                  <a:ext uri="{FF2B5EF4-FFF2-40B4-BE49-F238E27FC236}">
                    <a16:creationId xmlns:a16="http://schemas.microsoft.com/office/drawing/2014/main" id="{014430B3-ACF5-4E96-8B03-828709A5ECE4}"/>
                  </a:ext>
                </a:extLst>
              </p:cNvPr>
              <p:cNvSpPr/>
              <p:nvPr/>
            </p:nvSpPr>
            <p:spPr>
              <a:xfrm>
                <a:off x="828368" y="3171253"/>
                <a:ext cx="1464764" cy="97137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45" name="文本框 44">
                <a:extLst>
                  <a:ext uri="{FF2B5EF4-FFF2-40B4-BE49-F238E27FC236}">
                    <a16:creationId xmlns:a16="http://schemas.microsoft.com/office/drawing/2014/main" id="{D595C0D2-2A1D-4CE9-8A46-820DE60BDCAA}"/>
                  </a:ext>
                </a:extLst>
              </p:cNvPr>
              <p:cNvSpPr txBox="1"/>
              <p:nvPr/>
            </p:nvSpPr>
            <p:spPr>
              <a:xfrm>
                <a:off x="1210505" y="3410596"/>
                <a:ext cx="863176" cy="451405"/>
              </a:xfrm>
              <a:prstGeom prst="rect">
                <a:avLst/>
              </a:prstGeom>
              <a:grp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人工智能基础</a:t>
                </a:r>
              </a:p>
            </p:txBody>
          </p:sp>
        </p:grpSp>
      </p:grpSp>
      <p:grpSp>
        <p:nvGrpSpPr>
          <p:cNvPr id="52" name="人工智能系统课程群">
            <a:extLst>
              <a:ext uri="{FF2B5EF4-FFF2-40B4-BE49-F238E27FC236}">
                <a16:creationId xmlns:a16="http://schemas.microsoft.com/office/drawing/2014/main" id="{80C36177-97CC-49F2-BE41-3C076524EC48}"/>
              </a:ext>
            </a:extLst>
          </p:cNvPr>
          <p:cNvGrpSpPr/>
          <p:nvPr/>
        </p:nvGrpSpPr>
        <p:grpSpPr>
          <a:xfrm>
            <a:off x="2759262" y="5229204"/>
            <a:ext cx="3432116" cy="983908"/>
            <a:chOff x="188300" y="2698025"/>
            <a:chExt cx="4346827" cy="1554209"/>
          </a:xfrm>
        </p:grpSpPr>
        <p:sp>
          <p:nvSpPr>
            <p:cNvPr id="53" name="圆角矩形 56">
              <a:extLst>
                <a:ext uri="{FF2B5EF4-FFF2-40B4-BE49-F238E27FC236}">
                  <a16:creationId xmlns:a16="http://schemas.microsoft.com/office/drawing/2014/main" id="{AFFF4DA7-AAA2-468B-ABAD-3088D187F18F}"/>
                </a:ext>
              </a:extLst>
            </p:cNvPr>
            <p:cNvSpPr/>
            <p:nvPr/>
          </p:nvSpPr>
          <p:spPr>
            <a:xfrm>
              <a:off x="188300" y="2698025"/>
              <a:ext cx="4346827" cy="1554209"/>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54" name="文本框 53">
              <a:extLst>
                <a:ext uri="{FF2B5EF4-FFF2-40B4-BE49-F238E27FC236}">
                  <a16:creationId xmlns:a16="http://schemas.microsoft.com/office/drawing/2014/main" id="{0B003ED2-D0DA-4598-BCF8-0B0C132F236F}"/>
                </a:ext>
              </a:extLst>
            </p:cNvPr>
            <p:cNvSpPr txBox="1"/>
            <p:nvPr/>
          </p:nvSpPr>
          <p:spPr>
            <a:xfrm>
              <a:off x="594685" y="2788189"/>
              <a:ext cx="1980423" cy="340321"/>
            </a:xfrm>
            <a:prstGeom prst="rect">
              <a:avLst/>
            </a:prstGeom>
            <a:noFill/>
          </p:spPr>
          <p:txBody>
            <a:bodyPr wrap="square" rtlCol="0">
              <a:spAutoFit/>
            </a:bodyPr>
            <a:lstStyle/>
            <a:p>
              <a:r>
                <a:rPr lang="zh-CN" altLang="en-US" sz="800" b="1" dirty="0">
                  <a:solidFill>
                    <a:schemeClr val="accent2"/>
                  </a:solidFill>
                  <a:latin typeface="黑体" panose="02010609060101010101" pitchFamily="49" charset="-122"/>
                  <a:ea typeface="黑体" panose="02010609060101010101" pitchFamily="49" charset="-122"/>
                </a:rPr>
                <a:t>人工智能系统课程群</a:t>
              </a:r>
            </a:p>
          </p:txBody>
        </p:sp>
        <p:grpSp>
          <p:nvGrpSpPr>
            <p:cNvPr id="55" name="组合 54">
              <a:extLst>
                <a:ext uri="{FF2B5EF4-FFF2-40B4-BE49-F238E27FC236}">
                  <a16:creationId xmlns:a16="http://schemas.microsoft.com/office/drawing/2014/main" id="{7F6746DB-2931-4451-A177-A8E99C1799DE}"/>
                </a:ext>
              </a:extLst>
            </p:cNvPr>
            <p:cNvGrpSpPr/>
            <p:nvPr/>
          </p:nvGrpSpPr>
          <p:grpSpPr>
            <a:xfrm>
              <a:off x="2827199" y="3128510"/>
              <a:ext cx="1189527" cy="982174"/>
              <a:chOff x="2827199" y="3128510"/>
              <a:chExt cx="1189527" cy="982174"/>
            </a:xfrm>
            <a:solidFill>
              <a:schemeClr val="bg1"/>
            </a:solidFill>
          </p:grpSpPr>
          <p:sp>
            <p:nvSpPr>
              <p:cNvPr id="59" name="椭圆 58">
                <a:extLst>
                  <a:ext uri="{FF2B5EF4-FFF2-40B4-BE49-F238E27FC236}">
                    <a16:creationId xmlns:a16="http://schemas.microsoft.com/office/drawing/2014/main" id="{5EA3F532-FE09-478A-8C86-0BBD0F37C52D}"/>
                  </a:ext>
                </a:extLst>
              </p:cNvPr>
              <p:cNvSpPr/>
              <p:nvPr/>
            </p:nvSpPr>
            <p:spPr>
              <a:xfrm>
                <a:off x="2827199" y="3128510"/>
                <a:ext cx="1189527" cy="982174"/>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60" name="文本框 59">
                <a:extLst>
                  <a:ext uri="{FF2B5EF4-FFF2-40B4-BE49-F238E27FC236}">
                    <a16:creationId xmlns:a16="http://schemas.microsoft.com/office/drawing/2014/main" id="{C48510A3-33FC-414E-8D61-2EE9E7FACE9B}"/>
                  </a:ext>
                </a:extLst>
              </p:cNvPr>
              <p:cNvSpPr txBox="1"/>
              <p:nvPr/>
            </p:nvSpPr>
            <p:spPr>
              <a:xfrm>
                <a:off x="2939963" y="3330957"/>
                <a:ext cx="910773" cy="534790"/>
              </a:xfrm>
              <a:prstGeom prst="rect">
                <a:avLst/>
              </a:prstGeom>
              <a:solidFill>
                <a:schemeClr val="bg1"/>
              </a:solid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人工智能</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芯片与系统</a:t>
                </a:r>
              </a:p>
            </p:txBody>
          </p:sp>
        </p:grpSp>
        <p:grpSp>
          <p:nvGrpSpPr>
            <p:cNvPr id="56" name="组合 55">
              <a:extLst>
                <a:ext uri="{FF2B5EF4-FFF2-40B4-BE49-F238E27FC236}">
                  <a16:creationId xmlns:a16="http://schemas.microsoft.com/office/drawing/2014/main" id="{621FD941-1EEA-4E4D-A91F-FE85F52024A4}"/>
                </a:ext>
              </a:extLst>
            </p:cNvPr>
            <p:cNvGrpSpPr/>
            <p:nvPr/>
          </p:nvGrpSpPr>
          <p:grpSpPr>
            <a:xfrm>
              <a:off x="982690" y="3163036"/>
              <a:ext cx="1086787" cy="962370"/>
              <a:chOff x="982690" y="3163036"/>
              <a:chExt cx="1086787" cy="962370"/>
            </a:xfrm>
            <a:solidFill>
              <a:schemeClr val="bg1"/>
            </a:solidFill>
          </p:grpSpPr>
          <p:sp>
            <p:nvSpPr>
              <p:cNvPr id="57" name="椭圆 56">
                <a:extLst>
                  <a:ext uri="{FF2B5EF4-FFF2-40B4-BE49-F238E27FC236}">
                    <a16:creationId xmlns:a16="http://schemas.microsoft.com/office/drawing/2014/main" id="{4A160783-52A4-4379-AEBD-27F7026A92BA}"/>
                  </a:ext>
                </a:extLst>
              </p:cNvPr>
              <p:cNvSpPr/>
              <p:nvPr/>
            </p:nvSpPr>
            <p:spPr>
              <a:xfrm>
                <a:off x="982690" y="3163036"/>
                <a:ext cx="1086787" cy="9623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EAB32AB4-9148-45B8-9E70-A955D2DB31AE}"/>
                  </a:ext>
                </a:extLst>
              </p:cNvPr>
              <p:cNvSpPr txBox="1"/>
              <p:nvPr/>
            </p:nvSpPr>
            <p:spPr>
              <a:xfrm>
                <a:off x="1219760" y="3458942"/>
                <a:ext cx="684832" cy="340322"/>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机器人</a:t>
                </a:r>
              </a:p>
            </p:txBody>
          </p:sp>
        </p:grpSp>
      </p:grpSp>
      <p:grpSp>
        <p:nvGrpSpPr>
          <p:cNvPr id="61" name="基础课程群">
            <a:extLst>
              <a:ext uri="{FF2B5EF4-FFF2-40B4-BE49-F238E27FC236}">
                <a16:creationId xmlns:a16="http://schemas.microsoft.com/office/drawing/2014/main" id="{3EEB2830-6B9A-4AD9-A6E2-716CE0B1BC5E}"/>
              </a:ext>
            </a:extLst>
          </p:cNvPr>
          <p:cNvGrpSpPr/>
          <p:nvPr/>
        </p:nvGrpSpPr>
        <p:grpSpPr>
          <a:xfrm>
            <a:off x="4097250" y="1185520"/>
            <a:ext cx="3547763" cy="1569593"/>
            <a:chOff x="211666" y="1476093"/>
            <a:chExt cx="4730351" cy="2232333"/>
          </a:xfrm>
          <a:noFill/>
        </p:grpSpPr>
        <p:sp>
          <p:nvSpPr>
            <p:cNvPr id="62" name="圆角矩形 73">
              <a:extLst>
                <a:ext uri="{FF2B5EF4-FFF2-40B4-BE49-F238E27FC236}">
                  <a16:creationId xmlns:a16="http://schemas.microsoft.com/office/drawing/2014/main" id="{82911AC8-4E9E-4C2A-8FC4-89F2C7D47FE6}"/>
                </a:ext>
              </a:extLst>
            </p:cNvPr>
            <p:cNvSpPr/>
            <p:nvPr/>
          </p:nvSpPr>
          <p:spPr>
            <a:xfrm>
              <a:off x="211666" y="1476093"/>
              <a:ext cx="4730351" cy="2232333"/>
            </a:xfrm>
            <a:prstGeom prst="roundRect">
              <a:avLst/>
            </a:prstGeom>
            <a:grpFill/>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63" name="文本框 62">
              <a:extLst>
                <a:ext uri="{FF2B5EF4-FFF2-40B4-BE49-F238E27FC236}">
                  <a16:creationId xmlns:a16="http://schemas.microsoft.com/office/drawing/2014/main" id="{52411401-6622-4291-A5EE-CB833D13093B}"/>
                </a:ext>
              </a:extLst>
            </p:cNvPr>
            <p:cNvSpPr txBox="1"/>
            <p:nvPr/>
          </p:nvSpPr>
          <p:spPr>
            <a:xfrm>
              <a:off x="428711" y="1511323"/>
              <a:ext cx="1980423" cy="306412"/>
            </a:xfrm>
            <a:prstGeom prst="rect">
              <a:avLst/>
            </a:prstGeom>
            <a:grpFill/>
          </p:spPr>
          <p:txBody>
            <a:bodyPr wrap="square" rtlCol="0">
              <a:spAutoFit/>
            </a:bodyPr>
            <a:lstStyle/>
            <a:p>
              <a:r>
                <a:rPr lang="zh-CN" altLang="en-US" sz="800" b="1" dirty="0">
                  <a:solidFill>
                    <a:schemeClr val="accent1">
                      <a:lumMod val="75000"/>
                    </a:schemeClr>
                  </a:solidFill>
                  <a:latin typeface="黑体" panose="02010609060101010101" pitchFamily="49" charset="-122"/>
                  <a:ea typeface="黑体" panose="02010609060101010101" pitchFamily="49" charset="-122"/>
                </a:rPr>
                <a:t>计算机基础课程群</a:t>
              </a:r>
            </a:p>
          </p:txBody>
        </p:sp>
        <p:grpSp>
          <p:nvGrpSpPr>
            <p:cNvPr id="64" name="组合 63">
              <a:extLst>
                <a:ext uri="{FF2B5EF4-FFF2-40B4-BE49-F238E27FC236}">
                  <a16:creationId xmlns:a16="http://schemas.microsoft.com/office/drawing/2014/main" id="{BDBE1252-D317-4774-BFD8-19991283B415}"/>
                </a:ext>
              </a:extLst>
            </p:cNvPr>
            <p:cNvGrpSpPr/>
            <p:nvPr/>
          </p:nvGrpSpPr>
          <p:grpSpPr>
            <a:xfrm>
              <a:off x="1558098" y="1839615"/>
              <a:ext cx="911509" cy="911509"/>
              <a:chOff x="1558098" y="1839615"/>
              <a:chExt cx="911509" cy="911509"/>
            </a:xfrm>
            <a:grpFill/>
          </p:grpSpPr>
          <p:sp>
            <p:nvSpPr>
              <p:cNvPr id="74" name="椭圆 73">
                <a:extLst>
                  <a:ext uri="{FF2B5EF4-FFF2-40B4-BE49-F238E27FC236}">
                    <a16:creationId xmlns:a16="http://schemas.microsoft.com/office/drawing/2014/main" id="{BC3BE5FA-FEB1-4C9B-AD63-2AFB21B76BDE}"/>
                  </a:ext>
                </a:extLst>
              </p:cNvPr>
              <p:cNvSpPr/>
              <p:nvPr/>
            </p:nvSpPr>
            <p:spPr>
              <a:xfrm>
                <a:off x="1558098" y="1839615"/>
                <a:ext cx="911509" cy="91150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75" name="文本框 74">
                <a:extLst>
                  <a:ext uri="{FF2B5EF4-FFF2-40B4-BE49-F238E27FC236}">
                    <a16:creationId xmlns:a16="http://schemas.microsoft.com/office/drawing/2014/main" id="{88CBE750-1EE2-49CA-A10B-2055B4A3B694}"/>
                  </a:ext>
                </a:extLst>
              </p:cNvPr>
              <p:cNvSpPr txBox="1"/>
              <p:nvPr/>
            </p:nvSpPr>
            <p:spPr>
              <a:xfrm>
                <a:off x="1743118" y="2042234"/>
                <a:ext cx="572262" cy="48150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程序</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设计</a:t>
                </a:r>
              </a:p>
            </p:txBody>
          </p:sp>
        </p:grpSp>
        <p:grpSp>
          <p:nvGrpSpPr>
            <p:cNvPr id="65" name="组合 64">
              <a:extLst>
                <a:ext uri="{FF2B5EF4-FFF2-40B4-BE49-F238E27FC236}">
                  <a16:creationId xmlns:a16="http://schemas.microsoft.com/office/drawing/2014/main" id="{0851333A-7263-4286-ADC0-6D992B47E741}"/>
                </a:ext>
              </a:extLst>
            </p:cNvPr>
            <p:cNvGrpSpPr/>
            <p:nvPr/>
          </p:nvGrpSpPr>
          <p:grpSpPr>
            <a:xfrm>
              <a:off x="585884" y="1849670"/>
              <a:ext cx="891831" cy="891831"/>
              <a:chOff x="576424" y="1895247"/>
              <a:chExt cx="836263" cy="836263"/>
            </a:xfrm>
            <a:grpFill/>
          </p:grpSpPr>
          <p:sp>
            <p:nvSpPr>
              <p:cNvPr id="72" name="椭圆 71">
                <a:extLst>
                  <a:ext uri="{FF2B5EF4-FFF2-40B4-BE49-F238E27FC236}">
                    <a16:creationId xmlns:a16="http://schemas.microsoft.com/office/drawing/2014/main" id="{D7202D36-A5BC-4748-AA5C-2FFB0278D6C5}"/>
                  </a:ext>
                </a:extLst>
              </p:cNvPr>
              <p:cNvSpPr/>
              <p:nvPr/>
            </p:nvSpPr>
            <p:spPr>
              <a:xfrm>
                <a:off x="576424" y="1895247"/>
                <a:ext cx="836263" cy="83626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73" name="文本框 72">
                <a:extLst>
                  <a:ext uri="{FF2B5EF4-FFF2-40B4-BE49-F238E27FC236}">
                    <a16:creationId xmlns:a16="http://schemas.microsoft.com/office/drawing/2014/main" id="{95C96BD8-9538-4640-AEE3-926FBBE5F0E0}"/>
                  </a:ext>
                </a:extLst>
              </p:cNvPr>
              <p:cNvSpPr txBox="1"/>
              <p:nvPr/>
            </p:nvSpPr>
            <p:spPr>
              <a:xfrm>
                <a:off x="722710" y="2056215"/>
                <a:ext cx="516008" cy="451503"/>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操作</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系统</a:t>
                </a:r>
              </a:p>
            </p:txBody>
          </p:sp>
        </p:grpSp>
        <p:grpSp>
          <p:nvGrpSpPr>
            <p:cNvPr id="66" name="组合 65">
              <a:extLst>
                <a:ext uri="{FF2B5EF4-FFF2-40B4-BE49-F238E27FC236}">
                  <a16:creationId xmlns:a16="http://schemas.microsoft.com/office/drawing/2014/main" id="{A310DA03-DEDC-4ACA-BFF9-A9679E81A364}"/>
                </a:ext>
              </a:extLst>
            </p:cNvPr>
            <p:cNvGrpSpPr/>
            <p:nvPr/>
          </p:nvGrpSpPr>
          <p:grpSpPr>
            <a:xfrm>
              <a:off x="2562185" y="1797557"/>
              <a:ext cx="909220" cy="909220"/>
              <a:chOff x="2562185" y="1797557"/>
              <a:chExt cx="909220" cy="909220"/>
            </a:xfrm>
            <a:grpFill/>
          </p:grpSpPr>
          <p:sp>
            <p:nvSpPr>
              <p:cNvPr id="70" name="椭圆 69">
                <a:extLst>
                  <a:ext uri="{FF2B5EF4-FFF2-40B4-BE49-F238E27FC236}">
                    <a16:creationId xmlns:a16="http://schemas.microsoft.com/office/drawing/2014/main" id="{8D80816E-9425-46ED-ACDF-5A9D689A8814}"/>
                  </a:ext>
                </a:extLst>
              </p:cNvPr>
              <p:cNvSpPr/>
              <p:nvPr/>
            </p:nvSpPr>
            <p:spPr>
              <a:xfrm>
                <a:off x="2562185" y="1797557"/>
                <a:ext cx="909220" cy="90922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71" name="文本框 70">
                <a:extLst>
                  <a:ext uri="{FF2B5EF4-FFF2-40B4-BE49-F238E27FC236}">
                    <a16:creationId xmlns:a16="http://schemas.microsoft.com/office/drawing/2014/main" id="{0C8CB29D-27FC-4B3F-9949-D39A8C14F259}"/>
                  </a:ext>
                </a:extLst>
              </p:cNvPr>
              <p:cNvSpPr txBox="1"/>
              <p:nvPr/>
            </p:nvSpPr>
            <p:spPr>
              <a:xfrm>
                <a:off x="2869225" y="1812812"/>
                <a:ext cx="502985" cy="831689"/>
              </a:xfrm>
              <a:prstGeom prst="rect">
                <a:avLst/>
              </a:prstGeom>
              <a:grp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计算</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理论</a:t>
                </a:r>
              </a:p>
            </p:txBody>
          </p:sp>
        </p:grpSp>
        <p:grpSp>
          <p:nvGrpSpPr>
            <p:cNvPr id="67" name="组合 66">
              <a:extLst>
                <a:ext uri="{FF2B5EF4-FFF2-40B4-BE49-F238E27FC236}">
                  <a16:creationId xmlns:a16="http://schemas.microsoft.com/office/drawing/2014/main" id="{81C1D5B8-59C0-407B-979C-9B78CB74B351}"/>
                </a:ext>
              </a:extLst>
            </p:cNvPr>
            <p:cNvGrpSpPr/>
            <p:nvPr/>
          </p:nvGrpSpPr>
          <p:grpSpPr>
            <a:xfrm>
              <a:off x="3616337" y="1781472"/>
              <a:ext cx="878809" cy="878809"/>
              <a:chOff x="3616337" y="1781472"/>
              <a:chExt cx="878809" cy="878809"/>
            </a:xfrm>
            <a:grpFill/>
          </p:grpSpPr>
          <p:sp>
            <p:nvSpPr>
              <p:cNvPr id="68" name="椭圆 67">
                <a:extLst>
                  <a:ext uri="{FF2B5EF4-FFF2-40B4-BE49-F238E27FC236}">
                    <a16:creationId xmlns:a16="http://schemas.microsoft.com/office/drawing/2014/main" id="{FB522A9B-3062-472E-9E2D-98703BE7B040}"/>
                  </a:ext>
                </a:extLst>
              </p:cNvPr>
              <p:cNvSpPr/>
              <p:nvPr/>
            </p:nvSpPr>
            <p:spPr>
              <a:xfrm>
                <a:off x="3616337" y="1781472"/>
                <a:ext cx="878809" cy="87880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69" name="文本框 68">
                <a:extLst>
                  <a:ext uri="{FF2B5EF4-FFF2-40B4-BE49-F238E27FC236}">
                    <a16:creationId xmlns:a16="http://schemas.microsoft.com/office/drawing/2014/main" id="{9668793A-5C04-4C8A-B2AD-DD58E0AEE747}"/>
                  </a:ext>
                </a:extLst>
              </p:cNvPr>
              <p:cNvSpPr txBox="1"/>
              <p:nvPr/>
            </p:nvSpPr>
            <p:spPr>
              <a:xfrm>
                <a:off x="3805949" y="2038847"/>
                <a:ext cx="603318" cy="48150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数据</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结构</a:t>
                </a:r>
              </a:p>
            </p:txBody>
          </p:sp>
        </p:grpSp>
      </p:grpSp>
      <p:grpSp>
        <p:nvGrpSpPr>
          <p:cNvPr id="76" name="组合 75">
            <a:extLst>
              <a:ext uri="{FF2B5EF4-FFF2-40B4-BE49-F238E27FC236}">
                <a16:creationId xmlns:a16="http://schemas.microsoft.com/office/drawing/2014/main" id="{D5750FD9-288E-409E-9C00-6956BB3C561F}"/>
              </a:ext>
            </a:extLst>
          </p:cNvPr>
          <p:cNvGrpSpPr/>
          <p:nvPr/>
        </p:nvGrpSpPr>
        <p:grpSpPr>
          <a:xfrm>
            <a:off x="4364253" y="2103799"/>
            <a:ext cx="629534" cy="629534"/>
            <a:chOff x="4677208" y="1298696"/>
            <a:chExt cx="839378" cy="839378"/>
          </a:xfrm>
        </p:grpSpPr>
        <p:sp>
          <p:nvSpPr>
            <p:cNvPr id="77" name="椭圆 76">
              <a:extLst>
                <a:ext uri="{FF2B5EF4-FFF2-40B4-BE49-F238E27FC236}">
                  <a16:creationId xmlns:a16="http://schemas.microsoft.com/office/drawing/2014/main" id="{FC7CE69D-3819-4A9C-8F1A-123C3E4565A1}"/>
                </a:ext>
              </a:extLst>
            </p:cNvPr>
            <p:cNvSpPr/>
            <p:nvPr/>
          </p:nvSpPr>
          <p:spPr>
            <a:xfrm>
              <a:off x="4677208" y="1298696"/>
              <a:ext cx="839378" cy="8393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78" name="文本框 77">
              <a:extLst>
                <a:ext uri="{FF2B5EF4-FFF2-40B4-BE49-F238E27FC236}">
                  <a16:creationId xmlns:a16="http://schemas.microsoft.com/office/drawing/2014/main" id="{59D54BCF-C813-4F5F-B6A1-78582C3376EC}"/>
                </a:ext>
              </a:extLst>
            </p:cNvPr>
            <p:cNvSpPr txBox="1"/>
            <p:nvPr/>
          </p:nvSpPr>
          <p:spPr>
            <a:xfrm>
              <a:off x="4807019" y="1506627"/>
              <a:ext cx="586472" cy="451405"/>
            </a:xfrm>
            <a:prstGeom prst="rect">
              <a:avLst/>
            </a:prstGeom>
            <a:solidFill>
              <a:schemeClr val="bg1"/>
            </a:solidFill>
          </p:spPr>
          <p:txBody>
            <a:bodyPr wrap="square" rtlCol="0">
              <a:spAutoFit/>
            </a:bodyPr>
            <a:lstStyle/>
            <a:p>
              <a:r>
                <a:rPr lang="zh-CN" altLang="en-US" sz="800" dirty="0">
                  <a:latin typeface="黑体" panose="02010609060101010101" pitchFamily="49" charset="-122"/>
                  <a:ea typeface="黑体" panose="02010609060101010101" pitchFamily="49" charset="-122"/>
                </a:rPr>
                <a:t>离散</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数学</a:t>
              </a:r>
            </a:p>
          </p:txBody>
        </p:sp>
      </p:grpSp>
      <p:grpSp>
        <p:nvGrpSpPr>
          <p:cNvPr id="79" name="组合 78">
            <a:extLst>
              <a:ext uri="{FF2B5EF4-FFF2-40B4-BE49-F238E27FC236}">
                <a16:creationId xmlns:a16="http://schemas.microsoft.com/office/drawing/2014/main" id="{5F58504E-DA1F-4F96-8800-230B57E38ECE}"/>
              </a:ext>
            </a:extLst>
          </p:cNvPr>
          <p:cNvGrpSpPr/>
          <p:nvPr/>
        </p:nvGrpSpPr>
        <p:grpSpPr>
          <a:xfrm>
            <a:off x="5132914" y="2107532"/>
            <a:ext cx="644930" cy="644930"/>
            <a:chOff x="4677208" y="1298696"/>
            <a:chExt cx="839378" cy="839378"/>
          </a:xfrm>
        </p:grpSpPr>
        <p:sp>
          <p:nvSpPr>
            <p:cNvPr id="80" name="椭圆 79">
              <a:extLst>
                <a:ext uri="{FF2B5EF4-FFF2-40B4-BE49-F238E27FC236}">
                  <a16:creationId xmlns:a16="http://schemas.microsoft.com/office/drawing/2014/main" id="{0BC00B80-2306-485F-A1FF-B2EABDF30197}"/>
                </a:ext>
              </a:extLst>
            </p:cNvPr>
            <p:cNvSpPr/>
            <p:nvPr/>
          </p:nvSpPr>
          <p:spPr>
            <a:xfrm>
              <a:off x="4677208" y="1298696"/>
              <a:ext cx="839378" cy="8393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81" name="文本框 80">
              <a:extLst>
                <a:ext uri="{FF2B5EF4-FFF2-40B4-BE49-F238E27FC236}">
                  <a16:creationId xmlns:a16="http://schemas.microsoft.com/office/drawing/2014/main" id="{FFF3EB44-9729-4144-B4B2-25D91701959E}"/>
                </a:ext>
              </a:extLst>
            </p:cNvPr>
            <p:cNvSpPr txBox="1"/>
            <p:nvPr/>
          </p:nvSpPr>
          <p:spPr>
            <a:xfrm>
              <a:off x="4814190" y="1498236"/>
              <a:ext cx="525439" cy="440629"/>
            </a:xfrm>
            <a:prstGeom prst="rect">
              <a:avLst/>
            </a:prstGeom>
            <a:solidFill>
              <a:schemeClr val="bg1"/>
            </a:solidFill>
          </p:spPr>
          <p:txBody>
            <a:bodyPr wrap="square" rtlCol="0">
              <a:spAutoFit/>
            </a:bodyPr>
            <a:lstStyle/>
            <a:p>
              <a:r>
                <a:rPr lang="zh-CN" altLang="en-US" sz="800" dirty="0">
                  <a:latin typeface="黑体" panose="02010609060101010101" pitchFamily="49" charset="-122"/>
                  <a:ea typeface="黑体" panose="02010609060101010101" pitchFamily="49" charset="-122"/>
                </a:rPr>
                <a:t>随机</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优化</a:t>
              </a:r>
            </a:p>
          </p:txBody>
        </p:sp>
      </p:grpSp>
      <p:grpSp>
        <p:nvGrpSpPr>
          <p:cNvPr id="82" name="组合 81">
            <a:extLst>
              <a:ext uri="{FF2B5EF4-FFF2-40B4-BE49-F238E27FC236}">
                <a16:creationId xmlns:a16="http://schemas.microsoft.com/office/drawing/2014/main" id="{7E502743-EF3F-444A-9CFA-B309CD4E4905}"/>
              </a:ext>
            </a:extLst>
          </p:cNvPr>
          <p:cNvGrpSpPr/>
          <p:nvPr/>
        </p:nvGrpSpPr>
        <p:grpSpPr>
          <a:xfrm>
            <a:off x="5888015" y="2108271"/>
            <a:ext cx="633923" cy="633923"/>
            <a:chOff x="4638217" y="1275727"/>
            <a:chExt cx="839378" cy="839378"/>
          </a:xfrm>
        </p:grpSpPr>
        <p:sp>
          <p:nvSpPr>
            <p:cNvPr id="83" name="椭圆 82">
              <a:extLst>
                <a:ext uri="{FF2B5EF4-FFF2-40B4-BE49-F238E27FC236}">
                  <a16:creationId xmlns:a16="http://schemas.microsoft.com/office/drawing/2014/main" id="{A3A48EDE-DD66-4A91-9B6A-3A6014226258}"/>
                </a:ext>
              </a:extLst>
            </p:cNvPr>
            <p:cNvSpPr/>
            <p:nvPr/>
          </p:nvSpPr>
          <p:spPr>
            <a:xfrm>
              <a:off x="4638217" y="1275727"/>
              <a:ext cx="839378" cy="8393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84" name="文本框 83">
              <a:extLst>
                <a:ext uri="{FF2B5EF4-FFF2-40B4-BE49-F238E27FC236}">
                  <a16:creationId xmlns:a16="http://schemas.microsoft.com/office/drawing/2014/main" id="{8A7C8FF7-32B5-4116-BAD9-B21E29B53BD8}"/>
                </a:ext>
              </a:extLst>
            </p:cNvPr>
            <p:cNvSpPr txBox="1"/>
            <p:nvPr/>
          </p:nvSpPr>
          <p:spPr>
            <a:xfrm>
              <a:off x="4760025" y="1508092"/>
              <a:ext cx="673744" cy="285270"/>
            </a:xfrm>
            <a:prstGeom prst="rect">
              <a:avLst/>
            </a:prstGeom>
            <a:solidFill>
              <a:schemeClr val="bg1"/>
            </a:solidFill>
          </p:spPr>
          <p:txBody>
            <a:bodyPr wrap="square" rtlCol="0">
              <a:spAutoFit/>
            </a:bodyPr>
            <a:lstStyle/>
            <a:p>
              <a:r>
                <a:rPr lang="zh-CN" altLang="en-US" sz="800" dirty="0">
                  <a:latin typeface="黑体" panose="02010609060101010101" pitchFamily="49" charset="-122"/>
                  <a:ea typeface="黑体" panose="02010609060101010101" pitchFamily="49" charset="-122"/>
                </a:rPr>
                <a:t>信息论</a:t>
              </a:r>
            </a:p>
          </p:txBody>
        </p:sp>
      </p:grpSp>
      <p:grpSp>
        <p:nvGrpSpPr>
          <p:cNvPr id="85" name="组合 84">
            <a:extLst>
              <a:ext uri="{FF2B5EF4-FFF2-40B4-BE49-F238E27FC236}">
                <a16:creationId xmlns:a16="http://schemas.microsoft.com/office/drawing/2014/main" id="{5B56A893-4F1B-4E5B-9643-EF8A3D327F15}"/>
              </a:ext>
            </a:extLst>
          </p:cNvPr>
          <p:cNvGrpSpPr/>
          <p:nvPr/>
        </p:nvGrpSpPr>
        <p:grpSpPr>
          <a:xfrm>
            <a:off x="6697446" y="2071655"/>
            <a:ext cx="633406" cy="633406"/>
            <a:chOff x="4677208" y="1298696"/>
            <a:chExt cx="839378" cy="839378"/>
          </a:xfrm>
        </p:grpSpPr>
        <p:sp>
          <p:nvSpPr>
            <p:cNvPr id="86" name="椭圆 85">
              <a:extLst>
                <a:ext uri="{FF2B5EF4-FFF2-40B4-BE49-F238E27FC236}">
                  <a16:creationId xmlns:a16="http://schemas.microsoft.com/office/drawing/2014/main" id="{4FB1932D-B49F-428C-952D-242E6A7378B0}"/>
                </a:ext>
              </a:extLst>
            </p:cNvPr>
            <p:cNvSpPr/>
            <p:nvPr/>
          </p:nvSpPr>
          <p:spPr>
            <a:xfrm>
              <a:off x="4677208" y="1298696"/>
              <a:ext cx="839378" cy="8393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87" name="文本框 86">
              <a:extLst>
                <a:ext uri="{FF2B5EF4-FFF2-40B4-BE49-F238E27FC236}">
                  <a16:creationId xmlns:a16="http://schemas.microsoft.com/office/drawing/2014/main" id="{5570CD2D-4E53-482D-BDF2-09D2127C575F}"/>
                </a:ext>
              </a:extLst>
            </p:cNvPr>
            <p:cNvSpPr txBox="1"/>
            <p:nvPr/>
          </p:nvSpPr>
          <p:spPr>
            <a:xfrm>
              <a:off x="4760025" y="1508092"/>
              <a:ext cx="673744" cy="448645"/>
            </a:xfrm>
            <a:prstGeom prst="rect">
              <a:avLst/>
            </a:prstGeom>
            <a:solidFill>
              <a:schemeClr val="bg1"/>
            </a:solid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计算机组成</a:t>
              </a:r>
            </a:p>
          </p:txBody>
        </p:sp>
      </p:grpSp>
      <p:grpSp>
        <p:nvGrpSpPr>
          <p:cNvPr id="88" name="基础课程群">
            <a:extLst>
              <a:ext uri="{FF2B5EF4-FFF2-40B4-BE49-F238E27FC236}">
                <a16:creationId xmlns:a16="http://schemas.microsoft.com/office/drawing/2014/main" id="{D4524B45-E570-4413-893B-9C5780106B47}"/>
              </a:ext>
            </a:extLst>
          </p:cNvPr>
          <p:cNvGrpSpPr/>
          <p:nvPr/>
        </p:nvGrpSpPr>
        <p:grpSpPr>
          <a:xfrm>
            <a:off x="408936" y="1128095"/>
            <a:ext cx="3547763" cy="1569593"/>
            <a:chOff x="211666" y="1476093"/>
            <a:chExt cx="4730351" cy="2232333"/>
          </a:xfrm>
          <a:noFill/>
        </p:grpSpPr>
        <p:sp>
          <p:nvSpPr>
            <p:cNvPr id="89" name="圆角矩形 73">
              <a:extLst>
                <a:ext uri="{FF2B5EF4-FFF2-40B4-BE49-F238E27FC236}">
                  <a16:creationId xmlns:a16="http://schemas.microsoft.com/office/drawing/2014/main" id="{54AE4FC6-6186-4EAD-9C37-6D8260ACE7B4}"/>
                </a:ext>
              </a:extLst>
            </p:cNvPr>
            <p:cNvSpPr/>
            <p:nvPr/>
          </p:nvSpPr>
          <p:spPr>
            <a:xfrm>
              <a:off x="211666" y="1476093"/>
              <a:ext cx="4730351" cy="2232333"/>
            </a:xfrm>
            <a:prstGeom prst="roundRect">
              <a:avLst/>
            </a:prstGeom>
            <a:grpFill/>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90" name="文本框 89">
              <a:extLst>
                <a:ext uri="{FF2B5EF4-FFF2-40B4-BE49-F238E27FC236}">
                  <a16:creationId xmlns:a16="http://schemas.microsoft.com/office/drawing/2014/main" id="{8E32A428-B66F-4676-AA7E-23B26CF369C0}"/>
                </a:ext>
              </a:extLst>
            </p:cNvPr>
            <p:cNvSpPr txBox="1"/>
            <p:nvPr/>
          </p:nvSpPr>
          <p:spPr>
            <a:xfrm>
              <a:off x="428711" y="1511323"/>
              <a:ext cx="1980423" cy="306412"/>
            </a:xfrm>
            <a:prstGeom prst="rect">
              <a:avLst/>
            </a:prstGeom>
            <a:grpFill/>
          </p:spPr>
          <p:txBody>
            <a:bodyPr wrap="square" rtlCol="0">
              <a:spAutoFit/>
            </a:bodyPr>
            <a:lstStyle/>
            <a:p>
              <a:r>
                <a:rPr lang="zh-CN" altLang="en-US" sz="800" b="1" dirty="0">
                  <a:solidFill>
                    <a:schemeClr val="accent1">
                      <a:lumMod val="75000"/>
                    </a:schemeClr>
                  </a:solidFill>
                  <a:latin typeface="黑体" panose="02010609060101010101" pitchFamily="49" charset="-122"/>
                  <a:ea typeface="黑体" panose="02010609060101010101" pitchFamily="49" charset="-122"/>
                </a:rPr>
                <a:t>数学类基础课程群</a:t>
              </a:r>
            </a:p>
          </p:txBody>
        </p:sp>
        <p:grpSp>
          <p:nvGrpSpPr>
            <p:cNvPr id="91" name="组合 90">
              <a:extLst>
                <a:ext uri="{FF2B5EF4-FFF2-40B4-BE49-F238E27FC236}">
                  <a16:creationId xmlns:a16="http://schemas.microsoft.com/office/drawing/2014/main" id="{027CF4D3-9AF2-48D2-BB9F-A58719A419DB}"/>
                </a:ext>
              </a:extLst>
            </p:cNvPr>
            <p:cNvGrpSpPr/>
            <p:nvPr/>
          </p:nvGrpSpPr>
          <p:grpSpPr>
            <a:xfrm>
              <a:off x="1601987" y="2333838"/>
              <a:ext cx="911509" cy="911509"/>
              <a:chOff x="1601987" y="2333838"/>
              <a:chExt cx="911509" cy="911509"/>
            </a:xfrm>
            <a:grpFill/>
          </p:grpSpPr>
          <p:sp>
            <p:nvSpPr>
              <p:cNvPr id="101" name="椭圆 100">
                <a:extLst>
                  <a:ext uri="{FF2B5EF4-FFF2-40B4-BE49-F238E27FC236}">
                    <a16:creationId xmlns:a16="http://schemas.microsoft.com/office/drawing/2014/main" id="{FE27AE1D-91DF-4ED8-B6E4-C23230E6D1ED}"/>
                  </a:ext>
                </a:extLst>
              </p:cNvPr>
              <p:cNvSpPr/>
              <p:nvPr/>
            </p:nvSpPr>
            <p:spPr>
              <a:xfrm>
                <a:off x="1601987" y="2333838"/>
                <a:ext cx="911509" cy="91150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102" name="文本框 101">
                <a:extLst>
                  <a:ext uri="{FF2B5EF4-FFF2-40B4-BE49-F238E27FC236}">
                    <a16:creationId xmlns:a16="http://schemas.microsoft.com/office/drawing/2014/main" id="{BA3BB761-8195-49A9-BD01-27B40A969DFC}"/>
                  </a:ext>
                </a:extLst>
              </p:cNvPr>
              <p:cNvSpPr txBox="1"/>
              <p:nvPr/>
            </p:nvSpPr>
            <p:spPr>
              <a:xfrm>
                <a:off x="1775860" y="2500749"/>
                <a:ext cx="572262" cy="48150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概率</a:t>
                </a:r>
                <a:endParaRPr lang="en-US" altLang="zh-CN" sz="800" dirty="0">
                  <a:latin typeface="黑体" panose="02010609060101010101" pitchFamily="49" charset="-122"/>
                  <a:ea typeface="黑体" panose="02010609060101010101" pitchFamily="49" charset="-122"/>
                </a:endParaRPr>
              </a:p>
              <a:p>
                <a:pPr algn="ctr"/>
                <a:r>
                  <a:rPr lang="zh-CN" altLang="en-US" sz="800" dirty="0">
                    <a:latin typeface="黑体" panose="02010609060101010101" pitchFamily="49" charset="-122"/>
                    <a:ea typeface="黑体" panose="02010609060101010101" pitchFamily="49" charset="-122"/>
                  </a:rPr>
                  <a:t>论</a:t>
                </a:r>
              </a:p>
            </p:txBody>
          </p:sp>
        </p:grpSp>
        <p:grpSp>
          <p:nvGrpSpPr>
            <p:cNvPr id="92" name="组合 91">
              <a:extLst>
                <a:ext uri="{FF2B5EF4-FFF2-40B4-BE49-F238E27FC236}">
                  <a16:creationId xmlns:a16="http://schemas.microsoft.com/office/drawing/2014/main" id="{06D18C24-C172-4B92-AF58-7C29DC939A90}"/>
                </a:ext>
              </a:extLst>
            </p:cNvPr>
            <p:cNvGrpSpPr/>
            <p:nvPr/>
          </p:nvGrpSpPr>
          <p:grpSpPr>
            <a:xfrm>
              <a:off x="396452" y="2337247"/>
              <a:ext cx="891831" cy="891831"/>
              <a:chOff x="398795" y="2352444"/>
              <a:chExt cx="836263" cy="836263"/>
            </a:xfrm>
            <a:grpFill/>
          </p:grpSpPr>
          <p:sp>
            <p:nvSpPr>
              <p:cNvPr id="99" name="椭圆 98">
                <a:extLst>
                  <a:ext uri="{FF2B5EF4-FFF2-40B4-BE49-F238E27FC236}">
                    <a16:creationId xmlns:a16="http://schemas.microsoft.com/office/drawing/2014/main" id="{4A327566-C8EC-483C-8C95-5FBAA7D85060}"/>
                  </a:ext>
                </a:extLst>
              </p:cNvPr>
              <p:cNvSpPr/>
              <p:nvPr/>
            </p:nvSpPr>
            <p:spPr>
              <a:xfrm>
                <a:off x="398795" y="2352444"/>
                <a:ext cx="836263" cy="83626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100" name="文本框 99">
                <a:extLst>
                  <a:ext uri="{FF2B5EF4-FFF2-40B4-BE49-F238E27FC236}">
                    <a16:creationId xmlns:a16="http://schemas.microsoft.com/office/drawing/2014/main" id="{6458F99A-D517-4DE8-BD67-A4D6102842D6}"/>
                  </a:ext>
                </a:extLst>
              </p:cNvPr>
              <p:cNvSpPr txBox="1"/>
              <p:nvPr/>
            </p:nvSpPr>
            <p:spPr>
              <a:xfrm>
                <a:off x="591145" y="2525993"/>
                <a:ext cx="516008" cy="451503"/>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优化理论</a:t>
                </a:r>
              </a:p>
            </p:txBody>
          </p:sp>
        </p:grpSp>
        <p:grpSp>
          <p:nvGrpSpPr>
            <p:cNvPr id="93" name="组合 92">
              <a:extLst>
                <a:ext uri="{FF2B5EF4-FFF2-40B4-BE49-F238E27FC236}">
                  <a16:creationId xmlns:a16="http://schemas.microsoft.com/office/drawing/2014/main" id="{8B29404C-4E24-45AB-8104-A2441DC7724B}"/>
                </a:ext>
              </a:extLst>
            </p:cNvPr>
            <p:cNvGrpSpPr/>
            <p:nvPr/>
          </p:nvGrpSpPr>
          <p:grpSpPr>
            <a:xfrm>
              <a:off x="2775349" y="2296513"/>
              <a:ext cx="1071625" cy="909220"/>
              <a:chOff x="2775349" y="2296513"/>
              <a:chExt cx="1071625" cy="909220"/>
            </a:xfrm>
            <a:grpFill/>
          </p:grpSpPr>
          <p:sp>
            <p:nvSpPr>
              <p:cNvPr id="97" name="椭圆 96">
                <a:extLst>
                  <a:ext uri="{FF2B5EF4-FFF2-40B4-BE49-F238E27FC236}">
                    <a16:creationId xmlns:a16="http://schemas.microsoft.com/office/drawing/2014/main" id="{21E9EC63-4344-4633-B76C-F648EFB28EC6}"/>
                  </a:ext>
                </a:extLst>
              </p:cNvPr>
              <p:cNvSpPr/>
              <p:nvPr/>
            </p:nvSpPr>
            <p:spPr>
              <a:xfrm>
                <a:off x="2775349" y="2296513"/>
                <a:ext cx="909220" cy="90922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98" name="文本框 97">
                <a:extLst>
                  <a:ext uri="{FF2B5EF4-FFF2-40B4-BE49-F238E27FC236}">
                    <a16:creationId xmlns:a16="http://schemas.microsoft.com/office/drawing/2014/main" id="{05000195-A112-4F71-9FEF-EFF9895901CD}"/>
                  </a:ext>
                </a:extLst>
              </p:cNvPr>
              <p:cNvSpPr txBox="1"/>
              <p:nvPr/>
            </p:nvSpPr>
            <p:spPr>
              <a:xfrm>
                <a:off x="2968165" y="2485422"/>
                <a:ext cx="878809" cy="481504"/>
              </a:xfrm>
              <a:prstGeom prst="rect">
                <a:avLst/>
              </a:prstGeom>
              <a:grp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线性</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代数</a:t>
                </a:r>
              </a:p>
            </p:txBody>
          </p:sp>
        </p:grpSp>
        <p:grpSp>
          <p:nvGrpSpPr>
            <p:cNvPr id="94" name="组合 93">
              <a:extLst>
                <a:ext uri="{FF2B5EF4-FFF2-40B4-BE49-F238E27FC236}">
                  <a16:creationId xmlns:a16="http://schemas.microsoft.com/office/drawing/2014/main" id="{61D57078-A91E-45A4-B8CC-5BAE729DA3E7}"/>
                </a:ext>
              </a:extLst>
            </p:cNvPr>
            <p:cNvGrpSpPr/>
            <p:nvPr/>
          </p:nvGrpSpPr>
          <p:grpSpPr>
            <a:xfrm>
              <a:off x="3991906" y="2343759"/>
              <a:ext cx="878809" cy="878809"/>
              <a:chOff x="3991906" y="2343759"/>
              <a:chExt cx="878809" cy="878809"/>
            </a:xfrm>
            <a:grpFill/>
          </p:grpSpPr>
          <p:sp>
            <p:nvSpPr>
              <p:cNvPr id="95" name="椭圆 94">
                <a:extLst>
                  <a:ext uri="{FF2B5EF4-FFF2-40B4-BE49-F238E27FC236}">
                    <a16:creationId xmlns:a16="http://schemas.microsoft.com/office/drawing/2014/main" id="{82F42D4C-62D4-4153-A807-894F4B8BA757}"/>
                  </a:ext>
                </a:extLst>
              </p:cNvPr>
              <p:cNvSpPr/>
              <p:nvPr/>
            </p:nvSpPr>
            <p:spPr>
              <a:xfrm>
                <a:off x="3991906" y="2343759"/>
                <a:ext cx="878809" cy="87880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96" name="文本框 95">
                <a:extLst>
                  <a:ext uri="{FF2B5EF4-FFF2-40B4-BE49-F238E27FC236}">
                    <a16:creationId xmlns:a16="http://schemas.microsoft.com/office/drawing/2014/main" id="{34C835A0-4577-449F-9D88-6FC279CC72A7}"/>
                  </a:ext>
                </a:extLst>
              </p:cNvPr>
              <p:cNvSpPr txBox="1"/>
              <p:nvPr/>
            </p:nvSpPr>
            <p:spPr>
              <a:xfrm>
                <a:off x="4173523" y="2542411"/>
                <a:ext cx="603318" cy="48150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数学</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分析</a:t>
                </a:r>
              </a:p>
            </p:txBody>
          </p:sp>
        </p:grpSp>
      </p:grpSp>
    </p:spTree>
    <p:extLst>
      <p:ext uri="{BB962C8B-B14F-4D97-AF65-F5344CB8AC3E}">
        <p14:creationId xmlns:p14="http://schemas.microsoft.com/office/powerpoint/2010/main" val="384416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5948980-B463-4968-90AA-39FF306CFEBE}"/>
              </a:ext>
            </a:extLst>
          </p:cNvPr>
          <p:cNvSpPr/>
          <p:nvPr/>
        </p:nvSpPr>
        <p:spPr>
          <a:xfrm>
            <a:off x="1131770" y="3192293"/>
            <a:ext cx="7403738" cy="8366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 name="矩形 5">
            <a:extLst>
              <a:ext uri="{FF2B5EF4-FFF2-40B4-BE49-F238E27FC236}">
                <a16:creationId xmlns:a16="http://schemas.microsoft.com/office/drawing/2014/main" id="{5EB36DC3-DE92-424A-97B4-4854B03CEC84}"/>
              </a:ext>
            </a:extLst>
          </p:cNvPr>
          <p:cNvSpPr/>
          <p:nvPr/>
        </p:nvSpPr>
        <p:spPr>
          <a:xfrm>
            <a:off x="1131770" y="1966984"/>
            <a:ext cx="7403737" cy="8223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 name="组合 12">
            <a:extLst>
              <a:ext uri="{FF2B5EF4-FFF2-40B4-BE49-F238E27FC236}">
                <a16:creationId xmlns:a16="http://schemas.microsoft.com/office/drawing/2014/main" id="{3FCA3CEB-5634-4DCE-875A-B856480C9D27}"/>
              </a:ext>
            </a:extLst>
          </p:cNvPr>
          <p:cNvGrpSpPr/>
          <p:nvPr/>
        </p:nvGrpSpPr>
        <p:grpSpPr>
          <a:xfrm>
            <a:off x="1271342" y="4588896"/>
            <a:ext cx="4547852" cy="1522003"/>
            <a:chOff x="236390" y="3989763"/>
            <a:chExt cx="6063802" cy="2029335"/>
          </a:xfrm>
          <a:solidFill>
            <a:schemeClr val="accent6"/>
          </a:solidFill>
        </p:grpSpPr>
        <p:sp>
          <p:nvSpPr>
            <p:cNvPr id="8" name="圆角矩形 30">
              <a:extLst>
                <a:ext uri="{FF2B5EF4-FFF2-40B4-BE49-F238E27FC236}">
                  <a16:creationId xmlns:a16="http://schemas.microsoft.com/office/drawing/2014/main" id="{F0FD4B6C-4E74-4330-BC48-90DF7DBEB798}"/>
                </a:ext>
              </a:extLst>
            </p:cNvPr>
            <p:cNvSpPr/>
            <p:nvPr/>
          </p:nvSpPr>
          <p:spPr bwMode="auto">
            <a:xfrm>
              <a:off x="236390" y="5238627"/>
              <a:ext cx="3102089" cy="780471"/>
            </a:xfrm>
            <a:prstGeom prst="roundRect">
              <a:avLst/>
            </a:prstGeom>
            <a:solidFill>
              <a:schemeClr val="accent6">
                <a:lumMod val="60000"/>
                <a:lumOff val="40000"/>
              </a:schemeClr>
            </a:solidFill>
            <a:ln w="19050" cmpd="dbl">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r>
                <a:rPr lang="zh-CN" altLang="en-US" sz="1600" b="1" dirty="0">
                  <a:solidFill>
                    <a:schemeClr val="tx1"/>
                  </a:solidFill>
                  <a:latin typeface="黑体" panose="02010609060101010101" pitchFamily="49" charset="-122"/>
                  <a:ea typeface="黑体" panose="02010609060101010101" pitchFamily="49" charset="-122"/>
                  <a:cs typeface="Times New Roman" pitchFamily="18" charset="0"/>
                </a:rPr>
                <a:t>人工智能基础</a:t>
              </a:r>
              <a:endParaRPr lang="en-US" altLang="zh-CN" sz="1600" b="1" dirty="0">
                <a:solidFill>
                  <a:schemeClr val="tx1"/>
                </a:solidFill>
                <a:latin typeface="黑体" panose="02010609060101010101" pitchFamily="49" charset="-122"/>
                <a:ea typeface="黑体" panose="02010609060101010101" pitchFamily="49" charset="-122"/>
                <a:cs typeface="Times New Roman" pitchFamily="18" charset="0"/>
              </a:endParaRPr>
            </a:p>
            <a:p>
              <a:pPr algn="ctr">
                <a:defRPr/>
              </a:pP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数学方法、物理模型</a:t>
              </a:r>
              <a:r>
                <a:rPr lang="en-US" altLang="zh-CN" sz="1600" b="1" dirty="0">
                  <a:solidFill>
                    <a:schemeClr val="tx1"/>
                  </a:solidFill>
                  <a:latin typeface="微软雅黑" panose="020B0503020204020204" pitchFamily="34" charset="-122"/>
                  <a:ea typeface="微软雅黑" panose="020B0503020204020204" pitchFamily="34" charset="-122"/>
                </a:rPr>
                <a:t>)</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9" name="上箭头 4">
              <a:extLst>
                <a:ext uri="{FF2B5EF4-FFF2-40B4-BE49-F238E27FC236}">
                  <a16:creationId xmlns:a16="http://schemas.microsoft.com/office/drawing/2014/main" id="{4256AF53-2F46-414F-A824-4A1F3CB42390}"/>
                </a:ext>
              </a:extLst>
            </p:cNvPr>
            <p:cNvSpPr/>
            <p:nvPr/>
          </p:nvSpPr>
          <p:spPr>
            <a:xfrm>
              <a:off x="1456630" y="4782898"/>
              <a:ext cx="360040" cy="432048"/>
            </a:xfrm>
            <a:prstGeom prst="upArrow">
              <a:avLst/>
            </a:prstGeom>
            <a:solidFill>
              <a:srgbClr val="595959"/>
            </a:solidFill>
            <a:ln w="1905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 name="圆角矩形 6">
              <a:extLst>
                <a:ext uri="{FF2B5EF4-FFF2-40B4-BE49-F238E27FC236}">
                  <a16:creationId xmlns:a16="http://schemas.microsoft.com/office/drawing/2014/main" id="{BA33F2D5-4128-44A2-BAC3-A24173FE7A41}"/>
                </a:ext>
              </a:extLst>
            </p:cNvPr>
            <p:cNvSpPr/>
            <p:nvPr/>
          </p:nvSpPr>
          <p:spPr bwMode="auto">
            <a:xfrm>
              <a:off x="236390" y="4011398"/>
              <a:ext cx="2440479" cy="733425"/>
            </a:xfrm>
            <a:prstGeom prst="roundRect">
              <a:avLst/>
            </a:prstGeom>
            <a:solidFill>
              <a:srgbClr val="92D050"/>
            </a:solidFill>
            <a:ln w="19050" cmpd="dbl">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endParaRPr lang="en-US" altLang="zh-CN" sz="1200" b="1" dirty="0">
                <a:solidFill>
                  <a:srgbClr val="0070C0"/>
                </a:solidFill>
                <a:ea typeface="微软雅黑" pitchFamily="34" charset="-122"/>
                <a:cs typeface="Times New Roman" pitchFamily="18" charset="0"/>
                <a:sym typeface="+mn-ea"/>
              </a:endParaRPr>
            </a:p>
            <a:p>
              <a:pPr algn="ctr">
                <a:defRPr/>
              </a:pPr>
              <a:r>
                <a:rPr lang="zh-CN" altLang="en-US" sz="2100" b="1" dirty="0">
                  <a:solidFill>
                    <a:srgbClr val="C00000"/>
                  </a:solidFill>
                  <a:latin typeface="黑体" panose="02010609060101010101" pitchFamily="49" charset="-122"/>
                  <a:ea typeface="黑体" panose="02010609060101010101" pitchFamily="49" charset="-122"/>
                  <a:cs typeface="Times New Roman" pitchFamily="18" charset="0"/>
                  <a:sym typeface="+mn-ea"/>
                </a:rPr>
                <a:t>机器学习</a:t>
              </a:r>
            </a:p>
            <a:p>
              <a:pPr algn="ctr">
                <a:defRPr/>
              </a:pPr>
              <a:r>
                <a:rPr lang="zh-CN" altLang="en-US" sz="1200" b="1" dirty="0">
                  <a:solidFill>
                    <a:srgbClr val="C00000"/>
                  </a:solidFill>
                  <a:ea typeface="微软雅黑" pitchFamily="34" charset="-122"/>
                  <a:cs typeface="Times New Roman" pitchFamily="18" charset="0"/>
                  <a:sym typeface="+mn-ea"/>
                </a:rPr>
                <a:t>       </a:t>
              </a:r>
              <a:endParaRPr lang="zh-CN" altLang="en-US" sz="1200" b="1" dirty="0">
                <a:solidFill>
                  <a:srgbClr val="0070C0"/>
                </a:solidFill>
                <a:ea typeface="微软雅黑" pitchFamily="34" charset="-122"/>
                <a:cs typeface="Times New Roman" pitchFamily="18" charset="0"/>
                <a:sym typeface="+mn-ea"/>
              </a:endParaRPr>
            </a:p>
          </p:txBody>
        </p:sp>
        <p:sp>
          <p:nvSpPr>
            <p:cNvPr id="11" name="圆角矩形 7">
              <a:extLst>
                <a:ext uri="{FF2B5EF4-FFF2-40B4-BE49-F238E27FC236}">
                  <a16:creationId xmlns:a16="http://schemas.microsoft.com/office/drawing/2014/main" id="{B9376939-A04B-46D5-8265-C1AB7B8993C7}"/>
                </a:ext>
              </a:extLst>
            </p:cNvPr>
            <p:cNvSpPr/>
            <p:nvPr/>
          </p:nvSpPr>
          <p:spPr bwMode="auto">
            <a:xfrm>
              <a:off x="3403322" y="3989763"/>
              <a:ext cx="2896870" cy="733425"/>
            </a:xfrm>
            <a:prstGeom prst="roundRect">
              <a:avLst/>
            </a:prstGeom>
            <a:noFill/>
            <a:ln w="19050" cmpd="dbl">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defRPr/>
              </a:pPr>
              <a:endParaRPr lang="en-US" altLang="zh-CN" sz="1200" b="1" dirty="0">
                <a:solidFill>
                  <a:srgbClr val="0070C0"/>
                </a:solidFill>
                <a:ea typeface="微软雅黑" pitchFamily="34" charset="-122"/>
                <a:cs typeface="Times New Roman" pitchFamily="18" charset="0"/>
                <a:sym typeface="+mn-ea"/>
              </a:endParaRPr>
            </a:p>
            <a:p>
              <a:pPr>
                <a:defRPr/>
              </a:pPr>
              <a:r>
                <a:rPr lang="zh-CN" altLang="en-US" sz="2100" b="1" dirty="0">
                  <a:solidFill>
                    <a:srgbClr val="C00000"/>
                  </a:solidFill>
                  <a:latin typeface="黑体" panose="02010609060101010101" pitchFamily="49" charset="-122"/>
                  <a:ea typeface="黑体" panose="02010609060101010101" pitchFamily="49" charset="-122"/>
                  <a:cs typeface="Times New Roman" pitchFamily="18" charset="0"/>
                  <a:sym typeface="+mn-ea"/>
                </a:rPr>
                <a:t>知识表示与处理</a:t>
              </a:r>
            </a:p>
            <a:p>
              <a:pPr>
                <a:defRPr/>
              </a:pPr>
              <a:r>
                <a:rPr lang="zh-CN" altLang="en-US" sz="1200" b="1" dirty="0">
                  <a:solidFill>
                    <a:srgbClr val="C00000"/>
                  </a:solidFill>
                  <a:ea typeface="微软雅黑" pitchFamily="34" charset="-122"/>
                  <a:cs typeface="Times New Roman" pitchFamily="18" charset="0"/>
                  <a:sym typeface="+mn-ea"/>
                </a:rPr>
                <a:t>       </a:t>
              </a:r>
              <a:endParaRPr lang="zh-CN" altLang="en-US" sz="1200" b="1" dirty="0">
                <a:solidFill>
                  <a:srgbClr val="0070C0"/>
                </a:solidFill>
                <a:ea typeface="微软雅黑" pitchFamily="34" charset="-122"/>
                <a:cs typeface="Times New Roman" pitchFamily="18" charset="0"/>
                <a:sym typeface="+mn-ea"/>
              </a:endParaRPr>
            </a:p>
          </p:txBody>
        </p:sp>
        <p:sp>
          <p:nvSpPr>
            <p:cNvPr id="12" name="左右箭头 8">
              <a:extLst>
                <a:ext uri="{FF2B5EF4-FFF2-40B4-BE49-F238E27FC236}">
                  <a16:creationId xmlns:a16="http://schemas.microsoft.com/office/drawing/2014/main" id="{BC1CF543-F519-46DF-8C38-E0172F979CAF}"/>
                </a:ext>
              </a:extLst>
            </p:cNvPr>
            <p:cNvSpPr/>
            <p:nvPr/>
          </p:nvSpPr>
          <p:spPr>
            <a:xfrm>
              <a:off x="2715828" y="4261041"/>
              <a:ext cx="648072" cy="366713"/>
            </a:xfrm>
            <a:prstGeom prst="leftRightArrow">
              <a:avLst/>
            </a:prstGeom>
            <a:solidFill>
              <a:srgbClr val="595959"/>
            </a:solidFill>
            <a:ln w="1905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
        <p:nvSpPr>
          <p:cNvPr id="14" name="圆角矩形 9">
            <a:extLst>
              <a:ext uri="{FF2B5EF4-FFF2-40B4-BE49-F238E27FC236}">
                <a16:creationId xmlns:a16="http://schemas.microsoft.com/office/drawing/2014/main" id="{D4E0B75C-F3F9-453E-AD51-8E63118D49C9}"/>
              </a:ext>
            </a:extLst>
          </p:cNvPr>
          <p:cNvSpPr/>
          <p:nvPr/>
        </p:nvSpPr>
        <p:spPr bwMode="auto">
          <a:xfrm>
            <a:off x="1437332" y="3331993"/>
            <a:ext cx="1737787" cy="550086"/>
          </a:xfrm>
          <a:prstGeom prst="roundRect">
            <a:avLst/>
          </a:prstGeom>
          <a:solidFill>
            <a:srgbClr val="002060"/>
          </a:solid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defRPr/>
            </a:pPr>
            <a:endParaRPr lang="en-US" altLang="zh-CN" sz="1200" b="1" dirty="0">
              <a:solidFill>
                <a:schemeClr val="bg1"/>
              </a:solidFill>
              <a:ea typeface="微软雅黑" pitchFamily="34" charset="-122"/>
              <a:cs typeface="Times New Roman" pitchFamily="18" charset="0"/>
              <a:sym typeface="+mn-ea"/>
            </a:endParaRPr>
          </a:p>
          <a:p>
            <a:pPr>
              <a:defRPr/>
            </a:pPr>
            <a:r>
              <a:rPr lang="zh-CN" altLang="en-US" b="1" dirty="0">
                <a:solidFill>
                  <a:srgbClr val="C00000"/>
                </a:solidFill>
                <a:ea typeface="微软雅黑" pitchFamily="34" charset="-122"/>
                <a:cs typeface="Times New Roman" pitchFamily="18" charset="0"/>
                <a:sym typeface="+mn-ea"/>
              </a:rPr>
              <a:t>    </a:t>
            </a:r>
            <a:r>
              <a:rPr lang="zh-CN" altLang="en-US" sz="2100" b="1" dirty="0">
                <a:solidFill>
                  <a:srgbClr val="C00000"/>
                </a:solidFill>
                <a:latin typeface="黑体" panose="02010609060101010101" pitchFamily="49" charset="-122"/>
                <a:ea typeface="黑体" panose="02010609060101010101" pitchFamily="49" charset="-122"/>
                <a:cs typeface="Times New Roman" pitchFamily="18" charset="0"/>
                <a:sym typeface="+mn-ea"/>
              </a:rPr>
              <a:t>机器视觉</a:t>
            </a:r>
          </a:p>
          <a:p>
            <a:pPr>
              <a:defRPr/>
            </a:pPr>
            <a:r>
              <a:rPr lang="zh-CN" altLang="en-US" sz="1200" b="1" dirty="0">
                <a:solidFill>
                  <a:srgbClr val="C00000"/>
                </a:solidFill>
                <a:ea typeface="微软雅黑" pitchFamily="34" charset="-122"/>
                <a:cs typeface="Times New Roman" pitchFamily="18" charset="0"/>
                <a:sym typeface="+mn-ea"/>
              </a:rPr>
              <a:t>       </a:t>
            </a:r>
            <a:endParaRPr lang="zh-CN" altLang="en-US" sz="1200" b="1" dirty="0">
              <a:solidFill>
                <a:srgbClr val="0070C0"/>
              </a:solidFill>
              <a:ea typeface="微软雅黑" pitchFamily="34" charset="-122"/>
              <a:cs typeface="Times New Roman" pitchFamily="18" charset="0"/>
              <a:sym typeface="+mn-ea"/>
            </a:endParaRPr>
          </a:p>
        </p:txBody>
      </p:sp>
      <p:sp>
        <p:nvSpPr>
          <p:cNvPr id="15" name="圆角矩形 10">
            <a:extLst>
              <a:ext uri="{FF2B5EF4-FFF2-40B4-BE49-F238E27FC236}">
                <a16:creationId xmlns:a16="http://schemas.microsoft.com/office/drawing/2014/main" id="{AE9533F1-2388-416A-B8DC-17B88479AEDC}"/>
              </a:ext>
            </a:extLst>
          </p:cNvPr>
          <p:cNvSpPr/>
          <p:nvPr/>
        </p:nvSpPr>
        <p:spPr bwMode="auto">
          <a:xfrm>
            <a:off x="5691945" y="3348644"/>
            <a:ext cx="1865200" cy="550086"/>
          </a:xfrm>
          <a:prstGeom prst="roundRect">
            <a:avLst/>
          </a:prstGeom>
          <a:solidFill>
            <a:srgbClr val="00B0F0"/>
          </a:solid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defRPr/>
            </a:pPr>
            <a:endParaRPr lang="en-US" altLang="zh-CN" sz="1200" b="1" dirty="0">
              <a:solidFill>
                <a:schemeClr val="bg1"/>
              </a:solidFill>
              <a:ea typeface="微软雅黑" pitchFamily="34" charset="-122"/>
              <a:cs typeface="Times New Roman" pitchFamily="18" charset="0"/>
              <a:sym typeface="+mn-ea"/>
            </a:endParaRPr>
          </a:p>
          <a:p>
            <a:pPr>
              <a:defRPr/>
            </a:pPr>
            <a:r>
              <a:rPr lang="zh-CN" altLang="en-US" sz="2100" b="1" dirty="0">
                <a:solidFill>
                  <a:srgbClr val="C00000"/>
                </a:solidFill>
                <a:latin typeface="黑体" panose="02010609060101010101" pitchFamily="49" charset="-122"/>
                <a:ea typeface="黑体" panose="02010609060101010101" pitchFamily="49" charset="-122"/>
                <a:cs typeface="Times New Roman" pitchFamily="18" charset="0"/>
                <a:sym typeface="+mn-ea"/>
              </a:rPr>
              <a:t>自然语言处理</a:t>
            </a:r>
          </a:p>
          <a:p>
            <a:pPr>
              <a:defRPr/>
            </a:pPr>
            <a:r>
              <a:rPr lang="zh-CN" altLang="en-US" sz="1200" b="1" dirty="0">
                <a:solidFill>
                  <a:srgbClr val="C00000"/>
                </a:solidFill>
                <a:ea typeface="微软雅黑" pitchFamily="34" charset="-122"/>
                <a:cs typeface="Times New Roman" pitchFamily="18" charset="0"/>
                <a:sym typeface="+mn-ea"/>
              </a:rPr>
              <a:t>       </a:t>
            </a:r>
            <a:endParaRPr lang="zh-CN" altLang="en-US" sz="1200" b="1" dirty="0">
              <a:solidFill>
                <a:srgbClr val="0070C0"/>
              </a:solidFill>
              <a:ea typeface="微软雅黑" pitchFamily="34" charset="-122"/>
              <a:cs typeface="Times New Roman" pitchFamily="18" charset="0"/>
              <a:sym typeface="+mn-ea"/>
            </a:endParaRPr>
          </a:p>
        </p:txBody>
      </p:sp>
      <p:sp>
        <p:nvSpPr>
          <p:cNvPr id="16" name="Text Box 35">
            <a:extLst>
              <a:ext uri="{FF2B5EF4-FFF2-40B4-BE49-F238E27FC236}">
                <a16:creationId xmlns:a16="http://schemas.microsoft.com/office/drawing/2014/main" id="{C5D66BDE-AFDF-4793-8E5B-2FE50805A51E}"/>
              </a:ext>
            </a:extLst>
          </p:cNvPr>
          <p:cNvSpPr txBox="1">
            <a:spLocks noChangeArrowheads="1"/>
          </p:cNvSpPr>
          <p:nvPr/>
        </p:nvSpPr>
        <p:spPr bwMode="auto">
          <a:xfrm>
            <a:off x="3725962" y="3381080"/>
            <a:ext cx="1448887" cy="500673"/>
          </a:xfrm>
          <a:prstGeom prst="rect">
            <a:avLst/>
          </a:prstGeom>
          <a:solidFill>
            <a:srgbClr val="DBFDAA"/>
          </a:solidFill>
          <a:ln w="28575">
            <a:noFill/>
            <a:headEnd/>
            <a:tailEnd/>
          </a:ln>
          <a:effectLst>
            <a:glow>
              <a:schemeClr val="accent3"/>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lIns="0" tIns="0" rIns="0" bIns="0" anchor="ctr" anchorCtr="1"/>
          <a:lstStyle>
            <a:defPPr>
              <a:defRPr lang="zh-CN"/>
            </a:defPPr>
            <a:lvl1pPr algn="ctr">
              <a:lnSpc>
                <a:spcPct val="90000"/>
              </a:lnSpc>
              <a:spcBef>
                <a:spcPts val="0"/>
              </a:spcBef>
              <a:buClr>
                <a:schemeClr val="bg2"/>
              </a:buClr>
              <a:buSzPct val="75000"/>
              <a:buFont typeface="Wingdings" pitchFamily="2" charset="2"/>
              <a:buNone/>
              <a:defRPr sz="2400" b="1">
                <a:solidFill>
                  <a:srgbClr val="C00000"/>
                </a:solidFill>
                <a:latin typeface="Times New Roman" panose="02020603050405020304" pitchFamily="18" charset="0"/>
                <a:ea typeface="黑体" pitchFamily="49" charset="-122"/>
                <a:cs typeface="Times New Roman" panose="02020603050405020304" pitchFamily="18" charset="0"/>
              </a:defRPr>
            </a:lvl1pPr>
          </a:lstStyle>
          <a:p>
            <a:pPr>
              <a:defRPr/>
            </a:pPr>
            <a:r>
              <a:rPr lang="zh-CN" altLang="en-US" sz="2100" dirty="0"/>
              <a:t>模式识别</a:t>
            </a:r>
          </a:p>
        </p:txBody>
      </p:sp>
      <p:grpSp>
        <p:nvGrpSpPr>
          <p:cNvPr id="17" name="组合 17">
            <a:extLst>
              <a:ext uri="{FF2B5EF4-FFF2-40B4-BE49-F238E27FC236}">
                <a16:creationId xmlns:a16="http://schemas.microsoft.com/office/drawing/2014/main" id="{1FDBE07D-B66B-41AB-89B3-5D9CB06D5AD9}"/>
              </a:ext>
            </a:extLst>
          </p:cNvPr>
          <p:cNvGrpSpPr>
            <a:grpSpLocks/>
          </p:cNvGrpSpPr>
          <p:nvPr/>
        </p:nvGrpSpPr>
        <p:grpSpPr bwMode="auto">
          <a:xfrm>
            <a:off x="1219843" y="2081959"/>
            <a:ext cx="7062788" cy="636587"/>
            <a:chOff x="128069" y="1523755"/>
            <a:chExt cx="8208455" cy="846816"/>
          </a:xfrm>
        </p:grpSpPr>
        <p:sp>
          <p:nvSpPr>
            <p:cNvPr id="18" name="椭圆 17">
              <a:extLst>
                <a:ext uri="{FF2B5EF4-FFF2-40B4-BE49-F238E27FC236}">
                  <a16:creationId xmlns:a16="http://schemas.microsoft.com/office/drawing/2014/main" id="{C63F081A-06AB-4F3E-952A-8F4830A2D1E1}"/>
                </a:ext>
              </a:extLst>
            </p:cNvPr>
            <p:cNvSpPr/>
            <p:nvPr/>
          </p:nvSpPr>
          <p:spPr bwMode="auto">
            <a:xfrm>
              <a:off x="128069" y="1538537"/>
              <a:ext cx="2005528" cy="813029"/>
            </a:xfrm>
            <a:prstGeom prst="ellipse">
              <a:avLst/>
            </a:prstGeom>
            <a:noFill/>
            <a:ln w="1905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1400" b="1" dirty="0">
                  <a:solidFill>
                    <a:schemeClr val="tx1"/>
                  </a:solidFill>
                  <a:latin typeface="微软雅黑" panose="020B0503020204020204" pitchFamily="34" charset="-122"/>
                  <a:ea typeface="微软雅黑" panose="020B0503020204020204" pitchFamily="34" charset="-122"/>
                </a:rPr>
                <a:t>人工智能芯片与软硬件</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063C3F3A-CC47-4716-B60E-3365A2ACA2D7}"/>
                </a:ext>
              </a:extLst>
            </p:cNvPr>
            <p:cNvSpPr/>
            <p:nvPr/>
          </p:nvSpPr>
          <p:spPr bwMode="auto">
            <a:xfrm>
              <a:off x="2906656" y="1557543"/>
              <a:ext cx="2440950" cy="813028"/>
            </a:xfrm>
            <a:prstGeom prst="ellipse">
              <a:avLst/>
            </a:prstGeom>
            <a:noFill/>
            <a:ln w="1905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1400" b="1" dirty="0">
                  <a:solidFill>
                    <a:schemeClr val="tx1"/>
                  </a:solidFill>
                  <a:latin typeface="微软雅黑" panose="020B0503020204020204" pitchFamily="34" charset="-122"/>
                  <a:ea typeface="微软雅黑" panose="020B0503020204020204" pitchFamily="34" charset="-122"/>
                </a:rPr>
                <a:t>智能系统与应用</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A9237D28-B58A-4FE2-AB35-8DC90630BAA9}"/>
                </a:ext>
              </a:extLst>
            </p:cNvPr>
            <p:cNvSpPr/>
            <p:nvPr/>
          </p:nvSpPr>
          <p:spPr bwMode="auto">
            <a:xfrm>
              <a:off x="5895574" y="1523755"/>
              <a:ext cx="2440950" cy="813028"/>
            </a:xfrm>
            <a:prstGeom prst="ellipse">
              <a:avLst/>
            </a:prstGeom>
            <a:noFill/>
            <a:ln w="1905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1400" b="1" dirty="0">
                  <a:solidFill>
                    <a:schemeClr val="tx1"/>
                  </a:solidFill>
                  <a:latin typeface="微软雅黑" panose="020B0503020204020204" pitchFamily="34" charset="-122"/>
                  <a:ea typeface="微软雅黑" panose="020B0503020204020204" pitchFamily="34" charset="-122"/>
                </a:rPr>
                <a:t>新型和</a:t>
              </a:r>
              <a:r>
                <a:rPr lang="zh-CN" altLang="en-US" sz="1600" b="1" dirty="0">
                  <a:solidFill>
                    <a:schemeClr val="tx1"/>
                  </a:solidFill>
                  <a:latin typeface="微软雅黑" panose="020B0503020204020204" pitchFamily="34" charset="-122"/>
                  <a:ea typeface="微软雅黑" panose="020B0503020204020204" pitchFamily="34" charset="-122"/>
                </a:rPr>
                <a:t>交叉</a:t>
              </a:r>
              <a:r>
                <a:rPr lang="zh-CN" altLang="en-US" sz="1400" b="1" dirty="0">
                  <a:solidFill>
                    <a:schemeClr val="tx1"/>
                  </a:solidFill>
                  <a:latin typeface="微软雅黑" panose="020B0503020204020204" pitchFamily="34" charset="-122"/>
                  <a:ea typeface="微软雅黑" panose="020B0503020204020204" pitchFamily="34" charset="-122"/>
                </a:rPr>
                <a:t>的人工智能</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grpSp>
      <p:sp>
        <p:nvSpPr>
          <p:cNvPr id="21" name="圆角矩形 27">
            <a:extLst>
              <a:ext uri="{FF2B5EF4-FFF2-40B4-BE49-F238E27FC236}">
                <a16:creationId xmlns:a16="http://schemas.microsoft.com/office/drawing/2014/main" id="{82E5FA10-3C4C-4657-86A6-218C0C6194A2}"/>
              </a:ext>
            </a:extLst>
          </p:cNvPr>
          <p:cNvSpPr/>
          <p:nvPr/>
        </p:nvSpPr>
        <p:spPr bwMode="auto">
          <a:xfrm>
            <a:off x="7169209" y="4358708"/>
            <a:ext cx="1366299" cy="868019"/>
          </a:xfrm>
          <a:prstGeom prst="roundRect">
            <a:avLst/>
          </a:prstGeom>
          <a:no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r>
              <a:rPr lang="zh-CN" altLang="en-US" sz="1600" b="1" dirty="0">
                <a:solidFill>
                  <a:srgbClr val="0033CC"/>
                </a:solidFill>
                <a:ea typeface="微软雅黑" pitchFamily="34" charset="-122"/>
                <a:cs typeface="Times New Roman" pitchFamily="18" charset="0"/>
              </a:rPr>
              <a:t>仿生智能</a:t>
            </a:r>
            <a:endParaRPr lang="en-US" altLang="zh-CN" sz="1600" b="1" dirty="0">
              <a:solidFill>
                <a:srgbClr val="0033CC"/>
              </a:solidFill>
              <a:ea typeface="微软雅黑" pitchFamily="34" charset="-122"/>
              <a:cs typeface="Times New Roman" pitchFamily="18" charset="0"/>
            </a:endParaRPr>
          </a:p>
          <a:p>
            <a:pPr algn="ctr">
              <a:defRPr/>
            </a:pPr>
            <a:r>
              <a:rPr lang="zh-CN" altLang="en-US" sz="1600" b="1" dirty="0">
                <a:solidFill>
                  <a:srgbClr val="0033CC"/>
                </a:solidFill>
                <a:ea typeface="微软雅黑" pitchFamily="34" charset="-122"/>
                <a:cs typeface="Times New Roman" pitchFamily="18" charset="0"/>
              </a:rPr>
              <a:t>类脑机制</a:t>
            </a:r>
            <a:endParaRPr lang="en-US" altLang="zh-CN" sz="1600" b="1" dirty="0">
              <a:solidFill>
                <a:srgbClr val="0033CC"/>
              </a:solidFill>
              <a:ea typeface="微软雅黑" pitchFamily="34" charset="-122"/>
              <a:cs typeface="Times New Roman" pitchFamily="18" charset="0"/>
            </a:endParaRPr>
          </a:p>
        </p:txBody>
      </p:sp>
      <p:sp>
        <p:nvSpPr>
          <p:cNvPr id="22" name="左右箭头 8">
            <a:extLst>
              <a:ext uri="{FF2B5EF4-FFF2-40B4-BE49-F238E27FC236}">
                <a16:creationId xmlns:a16="http://schemas.microsoft.com/office/drawing/2014/main" id="{13CDA123-F2AD-4550-993E-CBB2C57D375E}"/>
              </a:ext>
            </a:extLst>
          </p:cNvPr>
          <p:cNvSpPr/>
          <p:nvPr/>
        </p:nvSpPr>
        <p:spPr>
          <a:xfrm>
            <a:off x="6126805" y="5173492"/>
            <a:ext cx="717550" cy="274637"/>
          </a:xfrm>
          <a:prstGeom prst="leftRightArrow">
            <a:avLst/>
          </a:prstGeom>
          <a:solidFill>
            <a:srgbClr val="595959"/>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左右箭头 8">
            <a:extLst>
              <a:ext uri="{FF2B5EF4-FFF2-40B4-BE49-F238E27FC236}">
                <a16:creationId xmlns:a16="http://schemas.microsoft.com/office/drawing/2014/main" id="{11263D66-26CE-4CCF-9E66-8377F0DD141E}"/>
              </a:ext>
            </a:extLst>
          </p:cNvPr>
          <p:cNvSpPr/>
          <p:nvPr/>
        </p:nvSpPr>
        <p:spPr>
          <a:xfrm>
            <a:off x="5190182" y="3476454"/>
            <a:ext cx="487363" cy="274639"/>
          </a:xfrm>
          <a:prstGeom prst="leftRightArrow">
            <a:avLst/>
          </a:prstGeom>
          <a:solidFill>
            <a:srgbClr val="595959"/>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左右箭头 8">
            <a:extLst>
              <a:ext uri="{FF2B5EF4-FFF2-40B4-BE49-F238E27FC236}">
                <a16:creationId xmlns:a16="http://schemas.microsoft.com/office/drawing/2014/main" id="{2083C422-AC3B-4BFB-B333-1C85B086F337}"/>
              </a:ext>
            </a:extLst>
          </p:cNvPr>
          <p:cNvSpPr/>
          <p:nvPr/>
        </p:nvSpPr>
        <p:spPr>
          <a:xfrm>
            <a:off x="3194695" y="3508205"/>
            <a:ext cx="485775" cy="274639"/>
          </a:xfrm>
          <a:prstGeom prst="leftRightArrow">
            <a:avLst/>
          </a:prstGeom>
          <a:solidFill>
            <a:srgbClr val="595959"/>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矩形 24">
            <a:extLst>
              <a:ext uri="{FF2B5EF4-FFF2-40B4-BE49-F238E27FC236}">
                <a16:creationId xmlns:a16="http://schemas.microsoft.com/office/drawing/2014/main" id="{5CF98D73-5271-4B86-B565-BDE96500E937}"/>
              </a:ext>
            </a:extLst>
          </p:cNvPr>
          <p:cNvSpPr/>
          <p:nvPr/>
        </p:nvSpPr>
        <p:spPr>
          <a:xfrm>
            <a:off x="1131770" y="4460705"/>
            <a:ext cx="4958525" cy="17287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圆角矩形 34">
            <a:extLst>
              <a:ext uri="{FF2B5EF4-FFF2-40B4-BE49-F238E27FC236}">
                <a16:creationId xmlns:a16="http://schemas.microsoft.com/office/drawing/2014/main" id="{ABDFF02A-F8AB-4D57-AD44-2C3284F9745B}"/>
              </a:ext>
            </a:extLst>
          </p:cNvPr>
          <p:cNvSpPr/>
          <p:nvPr/>
        </p:nvSpPr>
        <p:spPr bwMode="auto">
          <a:xfrm>
            <a:off x="7230625" y="5448129"/>
            <a:ext cx="1304884" cy="868019"/>
          </a:xfrm>
          <a:prstGeom prst="roundRect">
            <a:avLst/>
          </a:prstGeom>
          <a:no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r>
              <a:rPr lang="zh-CN" altLang="en-US" sz="1600" b="1" dirty="0">
                <a:solidFill>
                  <a:srgbClr val="0033CC"/>
                </a:solidFill>
                <a:ea typeface="微软雅黑" pitchFamily="34" charset="-122"/>
                <a:cs typeface="Times New Roman" pitchFamily="18" charset="0"/>
              </a:rPr>
              <a:t>人工智能安全</a:t>
            </a:r>
            <a:endParaRPr lang="en-US" altLang="zh-CN" sz="1600" b="1" dirty="0">
              <a:solidFill>
                <a:srgbClr val="0033CC"/>
              </a:solidFill>
              <a:ea typeface="微软雅黑" pitchFamily="34" charset="-122"/>
              <a:cs typeface="Times New Roman" pitchFamily="18" charset="0"/>
            </a:endParaRPr>
          </a:p>
        </p:txBody>
      </p:sp>
      <p:sp>
        <p:nvSpPr>
          <p:cNvPr id="28" name="上箭头 5">
            <a:extLst>
              <a:ext uri="{FF2B5EF4-FFF2-40B4-BE49-F238E27FC236}">
                <a16:creationId xmlns:a16="http://schemas.microsoft.com/office/drawing/2014/main" id="{EFF62412-5C00-4EE7-A9EE-640ED2F87971}"/>
              </a:ext>
            </a:extLst>
          </p:cNvPr>
          <p:cNvSpPr/>
          <p:nvPr/>
        </p:nvSpPr>
        <p:spPr>
          <a:xfrm>
            <a:off x="7130611" y="1664706"/>
            <a:ext cx="200025" cy="401637"/>
          </a:xfrm>
          <a:prstGeom prst="upArrow">
            <a:avLst/>
          </a:prstGeom>
          <a:solidFill>
            <a:srgbClr val="C00000"/>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9" name="上箭头 5">
            <a:extLst>
              <a:ext uri="{FF2B5EF4-FFF2-40B4-BE49-F238E27FC236}">
                <a16:creationId xmlns:a16="http://schemas.microsoft.com/office/drawing/2014/main" id="{506D55E9-A785-4655-9954-AE916DEBFF19}"/>
              </a:ext>
            </a:extLst>
          </p:cNvPr>
          <p:cNvSpPr/>
          <p:nvPr/>
        </p:nvSpPr>
        <p:spPr>
          <a:xfrm>
            <a:off x="4255143" y="4044779"/>
            <a:ext cx="576262" cy="401639"/>
          </a:xfrm>
          <a:prstGeom prst="upArrow">
            <a:avLst/>
          </a:prstGeom>
          <a:solidFill>
            <a:srgbClr val="C00000"/>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30" name="左大括号 2">
            <a:extLst>
              <a:ext uri="{FF2B5EF4-FFF2-40B4-BE49-F238E27FC236}">
                <a16:creationId xmlns:a16="http://schemas.microsoft.com/office/drawing/2014/main" id="{2A219952-C627-44DE-8A15-18043F764694}"/>
              </a:ext>
            </a:extLst>
          </p:cNvPr>
          <p:cNvSpPr>
            <a:spLocks/>
          </p:cNvSpPr>
          <p:nvPr/>
        </p:nvSpPr>
        <p:spPr bwMode="auto">
          <a:xfrm>
            <a:off x="6793557" y="4832180"/>
            <a:ext cx="396233" cy="970229"/>
          </a:xfrm>
          <a:prstGeom prst="leftBrace">
            <a:avLst>
              <a:gd name="adj1" fmla="val 8326"/>
              <a:gd name="adj2" fmla="val 50000"/>
            </a:avLst>
          </a:prstGeom>
          <a:noFill/>
          <a:ln w="38100" algn="ctr">
            <a:solidFill>
              <a:srgbClr val="C00000"/>
            </a:solidFill>
            <a:round/>
            <a:headEnd/>
            <a:tailEnd/>
          </a:ln>
        </p:spPr>
        <p:txBody>
          <a:bodyPr/>
          <a:lstStyle/>
          <a:p>
            <a:pPr marL="342900" indent="-342900" eaLnBrk="1" hangingPunct="1">
              <a:spcBef>
                <a:spcPct val="20000"/>
              </a:spcBef>
              <a:buFontTx/>
              <a:buChar char="•"/>
            </a:pPr>
            <a:endParaRPr lang="zh-CN" altLang="en-US"/>
          </a:p>
        </p:txBody>
      </p:sp>
      <p:sp>
        <p:nvSpPr>
          <p:cNvPr id="31" name="文本框 7">
            <a:extLst>
              <a:ext uri="{FF2B5EF4-FFF2-40B4-BE49-F238E27FC236}">
                <a16:creationId xmlns:a16="http://schemas.microsoft.com/office/drawing/2014/main" id="{B01A80AC-70B7-447F-84C3-8893E3544C48}"/>
              </a:ext>
            </a:extLst>
          </p:cNvPr>
          <p:cNvSpPr txBox="1">
            <a:spLocks noChangeArrowheads="1"/>
          </p:cNvSpPr>
          <p:nvPr/>
        </p:nvSpPr>
        <p:spPr bwMode="auto">
          <a:xfrm>
            <a:off x="287980" y="5154441"/>
            <a:ext cx="931863" cy="400110"/>
          </a:xfrm>
          <a:prstGeom prst="rect">
            <a:avLst/>
          </a:prstGeom>
          <a:noFill/>
          <a:ln w="9525">
            <a:noFill/>
            <a:miter lim="800000"/>
            <a:headEnd/>
            <a:tailEnd/>
          </a:ln>
        </p:spPr>
        <p:txBody>
          <a:bodyPr>
            <a:spAutoFit/>
          </a:bodyPr>
          <a:lstStyle/>
          <a:p>
            <a:r>
              <a:rPr lang="zh-CN" altLang="en-US" sz="2000" b="1" dirty="0">
                <a:latin typeface="微软雅黑" pitchFamily="34" charset="-122"/>
                <a:ea typeface="微软雅黑" pitchFamily="34" charset="-122"/>
              </a:rPr>
              <a:t>基础</a:t>
            </a:r>
          </a:p>
        </p:txBody>
      </p:sp>
      <p:sp>
        <p:nvSpPr>
          <p:cNvPr id="32" name="文本框 7">
            <a:extLst>
              <a:ext uri="{FF2B5EF4-FFF2-40B4-BE49-F238E27FC236}">
                <a16:creationId xmlns:a16="http://schemas.microsoft.com/office/drawing/2014/main" id="{1CFE68A6-AFB8-40CF-AF7F-0632B3A7B080}"/>
              </a:ext>
            </a:extLst>
          </p:cNvPr>
          <p:cNvSpPr txBox="1">
            <a:spLocks noChangeArrowheads="1"/>
          </p:cNvSpPr>
          <p:nvPr/>
        </p:nvSpPr>
        <p:spPr bwMode="auto">
          <a:xfrm>
            <a:off x="6118868" y="4632153"/>
            <a:ext cx="900112" cy="400110"/>
          </a:xfrm>
          <a:prstGeom prst="rect">
            <a:avLst/>
          </a:prstGeom>
          <a:noFill/>
          <a:ln w="9525">
            <a:noFill/>
            <a:miter lim="800000"/>
            <a:headEnd/>
            <a:tailEnd/>
          </a:ln>
        </p:spPr>
        <p:txBody>
          <a:bodyPr>
            <a:spAutoFit/>
          </a:bodyPr>
          <a:lstStyle/>
          <a:p>
            <a:r>
              <a:rPr lang="zh-CN" altLang="en-US" sz="2000" b="1" dirty="0">
                <a:latin typeface="微软雅黑" pitchFamily="34" charset="-122"/>
                <a:ea typeface="微软雅黑" pitchFamily="34" charset="-122"/>
              </a:rPr>
              <a:t>推动</a:t>
            </a:r>
          </a:p>
        </p:txBody>
      </p:sp>
      <p:sp>
        <p:nvSpPr>
          <p:cNvPr id="33" name="文本框 7">
            <a:extLst>
              <a:ext uri="{FF2B5EF4-FFF2-40B4-BE49-F238E27FC236}">
                <a16:creationId xmlns:a16="http://schemas.microsoft.com/office/drawing/2014/main" id="{A2BD2288-E37A-477B-8F41-635B22FACC8C}"/>
              </a:ext>
            </a:extLst>
          </p:cNvPr>
          <p:cNvSpPr txBox="1">
            <a:spLocks noChangeArrowheads="1"/>
          </p:cNvSpPr>
          <p:nvPr/>
        </p:nvSpPr>
        <p:spPr bwMode="auto">
          <a:xfrm>
            <a:off x="304648" y="3455210"/>
            <a:ext cx="898525" cy="400110"/>
          </a:xfrm>
          <a:prstGeom prst="rect">
            <a:avLst/>
          </a:prstGeom>
          <a:noFill/>
          <a:ln w="9525">
            <a:noFill/>
            <a:miter lim="800000"/>
            <a:headEnd/>
            <a:tailEnd/>
          </a:ln>
        </p:spPr>
        <p:txBody>
          <a:bodyPr>
            <a:spAutoFit/>
          </a:bodyPr>
          <a:lstStyle/>
          <a:p>
            <a:r>
              <a:rPr lang="zh-CN" altLang="en-US" sz="2000" b="1" dirty="0">
                <a:latin typeface="微软雅黑" pitchFamily="34" charset="-122"/>
                <a:ea typeface="微软雅黑" pitchFamily="34" charset="-122"/>
              </a:rPr>
              <a:t>方法</a:t>
            </a:r>
          </a:p>
        </p:txBody>
      </p:sp>
      <p:sp>
        <p:nvSpPr>
          <p:cNvPr id="34" name="文本框 7">
            <a:extLst>
              <a:ext uri="{FF2B5EF4-FFF2-40B4-BE49-F238E27FC236}">
                <a16:creationId xmlns:a16="http://schemas.microsoft.com/office/drawing/2014/main" id="{A00F983E-B1BC-428C-83A1-47CE230188F2}"/>
              </a:ext>
            </a:extLst>
          </p:cNvPr>
          <p:cNvSpPr txBox="1">
            <a:spLocks noChangeArrowheads="1"/>
          </p:cNvSpPr>
          <p:nvPr/>
        </p:nvSpPr>
        <p:spPr bwMode="auto">
          <a:xfrm>
            <a:off x="334318" y="2142623"/>
            <a:ext cx="898525" cy="400110"/>
          </a:xfrm>
          <a:prstGeom prst="rect">
            <a:avLst/>
          </a:prstGeom>
          <a:noFill/>
          <a:ln w="9525">
            <a:noFill/>
            <a:miter lim="800000"/>
            <a:headEnd/>
            <a:tailEnd/>
          </a:ln>
        </p:spPr>
        <p:txBody>
          <a:bodyPr>
            <a:spAutoFit/>
          </a:bodyPr>
          <a:lstStyle/>
          <a:p>
            <a:r>
              <a:rPr lang="zh-CN" altLang="en-US" sz="2000" b="1" dirty="0">
                <a:latin typeface="微软雅黑" pitchFamily="34" charset="-122"/>
                <a:ea typeface="微软雅黑" pitchFamily="34" charset="-122"/>
              </a:rPr>
              <a:t>应用</a:t>
            </a:r>
          </a:p>
        </p:txBody>
      </p:sp>
      <p:sp>
        <p:nvSpPr>
          <p:cNvPr id="35" name="左右箭头 40">
            <a:extLst>
              <a:ext uri="{FF2B5EF4-FFF2-40B4-BE49-F238E27FC236}">
                <a16:creationId xmlns:a16="http://schemas.microsoft.com/office/drawing/2014/main" id="{80530DDD-89CD-49D3-B73E-1D29E9F320C2}"/>
              </a:ext>
            </a:extLst>
          </p:cNvPr>
          <p:cNvSpPr/>
          <p:nvPr/>
        </p:nvSpPr>
        <p:spPr bwMode="auto">
          <a:xfrm>
            <a:off x="2843858" y="2204195"/>
            <a:ext cx="860425" cy="406400"/>
          </a:xfrm>
          <a:prstGeom prst="leftRightArrow">
            <a:avLst/>
          </a:prstGeom>
          <a:solidFill>
            <a:schemeClr val="bg2">
              <a:lumMod val="65000"/>
              <a:lumOff val="35000"/>
            </a:schemeClr>
          </a:solidFill>
          <a:ln w="9525" cap="flat" cmpd="sng" algn="ctr">
            <a:solidFill>
              <a:srgbClr val="C00000"/>
            </a:solidFill>
            <a:prstDash val="solid"/>
            <a:round/>
            <a:headEnd type="none" w="med" len="med"/>
            <a:tailEnd type="none" w="med" len="med"/>
          </a:ln>
          <a:effectLst>
            <a:outerShdw blurRad="76200" dist="12700" dir="2700000" sy="-23000" kx="-800400" algn="bl" rotWithShape="0">
              <a:schemeClr val="tx1">
                <a:lumMod val="75000"/>
                <a:alpha val="20000"/>
              </a:schemeClr>
            </a:outerShdw>
          </a:effectLst>
        </p:spPr>
        <p:txBody>
          <a:bodyPr/>
          <a:lstStyle/>
          <a:p>
            <a:pPr marL="342900" indent="-342900" eaLnBrk="1" hangingPunct="1">
              <a:spcBef>
                <a:spcPct val="20000"/>
              </a:spcBef>
              <a:buFont typeface="Arial" charset="0"/>
              <a:buChar char="•"/>
              <a:defRPr/>
            </a:pPr>
            <a:endParaRPr lang="zh-CN" altLang="en-US"/>
          </a:p>
        </p:txBody>
      </p:sp>
      <p:sp>
        <p:nvSpPr>
          <p:cNvPr id="36" name="左右箭头 41">
            <a:extLst>
              <a:ext uri="{FF2B5EF4-FFF2-40B4-BE49-F238E27FC236}">
                <a16:creationId xmlns:a16="http://schemas.microsoft.com/office/drawing/2014/main" id="{ABABE8F2-CA95-4F19-B951-E63352EC5514}"/>
              </a:ext>
            </a:extLst>
          </p:cNvPr>
          <p:cNvSpPr/>
          <p:nvPr/>
        </p:nvSpPr>
        <p:spPr bwMode="auto">
          <a:xfrm>
            <a:off x="5506351" y="2187646"/>
            <a:ext cx="860425" cy="406400"/>
          </a:xfrm>
          <a:prstGeom prst="leftRightArrow">
            <a:avLst/>
          </a:prstGeom>
          <a:solidFill>
            <a:schemeClr val="bg2">
              <a:lumMod val="65000"/>
              <a:lumOff val="35000"/>
            </a:schemeClr>
          </a:solidFill>
          <a:ln w="9525" cap="flat" cmpd="sng" algn="ctr">
            <a:solidFill>
              <a:srgbClr val="C00000"/>
            </a:solidFill>
            <a:prstDash val="solid"/>
            <a:round/>
            <a:headEnd type="none" w="med" len="med"/>
            <a:tailEnd type="none" w="med" len="med"/>
          </a:ln>
          <a:effectLst>
            <a:outerShdw blurRad="76200" dist="12700" dir="2700000" sy="-23000" kx="-800400" algn="bl" rotWithShape="0">
              <a:schemeClr val="tx1">
                <a:lumMod val="75000"/>
                <a:alpha val="20000"/>
              </a:schemeClr>
            </a:outerShdw>
          </a:effectLst>
        </p:spPr>
        <p:txBody>
          <a:bodyPr/>
          <a:lstStyle/>
          <a:p>
            <a:pPr marL="342900" indent="-342900" eaLnBrk="1" hangingPunct="1">
              <a:spcBef>
                <a:spcPct val="20000"/>
              </a:spcBef>
              <a:buFont typeface="Arial" charset="0"/>
              <a:buChar char="•"/>
              <a:defRPr/>
            </a:pPr>
            <a:endParaRPr lang="zh-CN" altLang="en-US"/>
          </a:p>
        </p:txBody>
      </p:sp>
      <p:sp>
        <p:nvSpPr>
          <p:cNvPr id="37" name="上箭头 4">
            <a:extLst>
              <a:ext uri="{FF2B5EF4-FFF2-40B4-BE49-F238E27FC236}">
                <a16:creationId xmlns:a16="http://schemas.microsoft.com/office/drawing/2014/main" id="{54163A58-C55E-40EC-8963-F0413B0F863F}"/>
              </a:ext>
            </a:extLst>
          </p:cNvPr>
          <p:cNvSpPr/>
          <p:nvPr/>
        </p:nvSpPr>
        <p:spPr>
          <a:xfrm>
            <a:off x="4597929" y="5125953"/>
            <a:ext cx="269875" cy="323851"/>
          </a:xfrm>
          <a:prstGeom prst="upArrow">
            <a:avLst/>
          </a:prstGeom>
          <a:solidFill>
            <a:srgbClr val="595959"/>
          </a:solidFill>
          <a:ln w="1905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39" name="上箭头 5">
            <a:extLst>
              <a:ext uri="{FF2B5EF4-FFF2-40B4-BE49-F238E27FC236}">
                <a16:creationId xmlns:a16="http://schemas.microsoft.com/office/drawing/2014/main" id="{9F929E65-7FE3-4D4C-8B1A-C45AAE712177}"/>
              </a:ext>
            </a:extLst>
          </p:cNvPr>
          <p:cNvSpPr/>
          <p:nvPr/>
        </p:nvSpPr>
        <p:spPr>
          <a:xfrm>
            <a:off x="4255143" y="2784305"/>
            <a:ext cx="576262" cy="401639"/>
          </a:xfrm>
          <a:prstGeom prst="upArrow">
            <a:avLst/>
          </a:prstGeom>
          <a:solidFill>
            <a:srgbClr val="C00000"/>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40" name="圆角矩形 43">
            <a:extLst>
              <a:ext uri="{FF2B5EF4-FFF2-40B4-BE49-F238E27FC236}">
                <a16:creationId xmlns:a16="http://schemas.microsoft.com/office/drawing/2014/main" id="{0F495F7B-E067-4B98-8F28-AAA590F83571}"/>
              </a:ext>
            </a:extLst>
          </p:cNvPr>
          <p:cNvSpPr/>
          <p:nvPr/>
        </p:nvSpPr>
        <p:spPr bwMode="auto">
          <a:xfrm>
            <a:off x="6245342" y="1008939"/>
            <a:ext cx="2194450" cy="600631"/>
          </a:xfrm>
          <a:prstGeom prst="roundRect">
            <a:avLst/>
          </a:prstGeom>
          <a:no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r>
              <a:rPr lang="zh-CN" altLang="en-US" sz="1400" b="1" dirty="0">
                <a:solidFill>
                  <a:srgbClr val="0033CC"/>
                </a:solidFill>
                <a:ea typeface="微软雅黑" pitchFamily="34" charset="-122"/>
                <a:cs typeface="Times New Roman" pitchFamily="18" charset="0"/>
              </a:rPr>
              <a:t>生物、医学、化学、</a:t>
            </a:r>
            <a:endParaRPr lang="en-US" altLang="zh-CN" sz="1400" b="1" dirty="0">
              <a:solidFill>
                <a:srgbClr val="0033CC"/>
              </a:solidFill>
              <a:ea typeface="微软雅黑" pitchFamily="34" charset="-122"/>
              <a:cs typeface="Times New Roman" pitchFamily="18" charset="0"/>
            </a:endParaRPr>
          </a:p>
          <a:p>
            <a:pPr algn="ctr">
              <a:defRPr/>
            </a:pPr>
            <a:r>
              <a:rPr lang="zh-CN" altLang="en-US" sz="1400" b="1" dirty="0">
                <a:solidFill>
                  <a:srgbClr val="0033CC"/>
                </a:solidFill>
                <a:ea typeface="微软雅黑" pitchFamily="34" charset="-122"/>
                <a:cs typeface="Times New Roman" pitchFamily="18" charset="0"/>
              </a:rPr>
              <a:t>材料、地学</a:t>
            </a:r>
            <a:r>
              <a:rPr lang="en-US" altLang="zh-CN" sz="1400" b="1" dirty="0">
                <a:solidFill>
                  <a:srgbClr val="0033CC"/>
                </a:solidFill>
                <a:ea typeface="微软雅黑" pitchFamily="34" charset="-122"/>
                <a:cs typeface="Times New Roman" pitchFamily="18" charset="0"/>
              </a:rPr>
              <a:t>……</a:t>
            </a:r>
          </a:p>
        </p:txBody>
      </p:sp>
      <p:sp>
        <p:nvSpPr>
          <p:cNvPr id="41" name="矩形 40">
            <a:extLst>
              <a:ext uri="{FF2B5EF4-FFF2-40B4-BE49-F238E27FC236}">
                <a16:creationId xmlns:a16="http://schemas.microsoft.com/office/drawing/2014/main" id="{0CF1D87E-47FC-425B-A6CD-12767BCC52CF}"/>
              </a:ext>
            </a:extLst>
          </p:cNvPr>
          <p:cNvSpPr/>
          <p:nvPr/>
        </p:nvSpPr>
        <p:spPr>
          <a:xfrm>
            <a:off x="4052071" y="5504746"/>
            <a:ext cx="1701958" cy="584775"/>
          </a:xfrm>
          <a:prstGeom prst="rect">
            <a:avLst/>
          </a:prstGeom>
          <a:ln>
            <a:solidFill>
              <a:srgbClr val="C0504D"/>
            </a:solidFill>
          </a:ln>
        </p:spPr>
        <p:txBody>
          <a:bodyPr wrap="square">
            <a:spAutoFit/>
          </a:bodyPr>
          <a:lstStyle/>
          <a:p>
            <a:pPr algn="ctr">
              <a:defRPr/>
            </a:pPr>
            <a:r>
              <a:rPr lang="zh-CN" altLang="en-US" sz="1600" b="1" dirty="0">
                <a:latin typeface="黑体" panose="02010609060101010101" pitchFamily="49" charset="-122"/>
                <a:ea typeface="黑体" panose="02010609060101010101" pitchFamily="49" charset="-122"/>
                <a:cs typeface="Times New Roman" pitchFamily="18" charset="0"/>
              </a:rPr>
              <a:t>复杂理论</a:t>
            </a:r>
            <a:endParaRPr lang="en-US" altLang="zh-CN" sz="1600" b="1" dirty="0">
              <a:latin typeface="黑体" panose="02010609060101010101" pitchFamily="49" charset="-122"/>
              <a:ea typeface="黑体" panose="02010609060101010101" pitchFamily="49" charset="-122"/>
              <a:cs typeface="Times New Roman" pitchFamily="18" charset="0"/>
            </a:endParaRPr>
          </a:p>
          <a:p>
            <a:pPr algn="ctr">
              <a:defRPr/>
            </a:pPr>
            <a:r>
              <a:rPr lang="zh-CN" altLang="en-US" sz="1600" b="1" dirty="0">
                <a:latin typeface="黑体" panose="02010609060101010101" pitchFamily="49" charset="-122"/>
                <a:ea typeface="黑体" panose="02010609060101010101" pitchFamily="49" charset="-122"/>
                <a:cs typeface="Times New Roman" pitchFamily="18" charset="0"/>
              </a:rPr>
              <a:t>与系统</a:t>
            </a:r>
          </a:p>
        </p:txBody>
      </p:sp>
      <p:sp>
        <p:nvSpPr>
          <p:cNvPr id="43" name="标题 1"/>
          <p:cNvSpPr>
            <a:spLocks noGrp="1"/>
          </p:cNvSpPr>
          <p:nvPr>
            <p:ph type="title"/>
          </p:nvPr>
        </p:nvSpPr>
        <p:spPr>
          <a:xfrm>
            <a:off x="347135" y="105263"/>
            <a:ext cx="8466453" cy="691563"/>
          </a:xfrm>
        </p:spPr>
        <p:txBody>
          <a:bodyPr/>
          <a:lstStyle/>
          <a:p>
            <a:r>
              <a:rPr lang="zh-CN" altLang="en-US" sz="1800" b="1" dirty="0">
                <a:latin typeface="+mn-lt"/>
                <a:ea typeface="微软雅黑" panose="020B0503020204020204" pitchFamily="34" charset="-122"/>
              </a:rPr>
              <a:t>学科关系</a:t>
            </a:r>
            <a:endParaRPr lang="en-US" altLang="zh-CN" sz="1800" b="1" dirty="0">
              <a:latin typeface="+mn-lt"/>
              <a:ea typeface="微软雅黑" panose="020B0503020204020204" pitchFamily="34" charset="-122"/>
            </a:endParaRPr>
          </a:p>
        </p:txBody>
      </p:sp>
    </p:spTree>
    <p:extLst>
      <p:ext uri="{BB962C8B-B14F-4D97-AF65-F5344CB8AC3E}">
        <p14:creationId xmlns:p14="http://schemas.microsoft.com/office/powerpoint/2010/main" val="427069276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52070" y="130175"/>
            <a:ext cx="9091930" cy="657860"/>
          </a:xfrm>
        </p:spPr>
        <p:txBody>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教材：</a:t>
            </a:r>
            <a:r>
              <a:rPr lang="zh-CN" altLang="en-US" sz="2400" dirty="0"/>
              <a:t>吴飞，</a:t>
            </a:r>
            <a:r>
              <a:rPr lang="en-US" altLang="zh-CN" sz="2400" dirty="0"/>
              <a:t>《</a:t>
            </a:r>
            <a:r>
              <a:rPr lang="zh-CN" altLang="en-US" sz="2400" dirty="0"/>
              <a:t>人工智能导论：模型与算法</a:t>
            </a:r>
            <a:r>
              <a:rPr lang="en-US" altLang="zh-CN" sz="2400" dirty="0"/>
              <a:t>》</a:t>
            </a:r>
            <a:r>
              <a:rPr lang="zh-CN" altLang="en-US" sz="2400" dirty="0"/>
              <a:t>，高等教育出版社 </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 name="Picture 2"/>
          <p:cNvPicPr>
            <a:picLocks noChangeAspect="1" noChangeArrowheads="1"/>
          </p:cNvPicPr>
          <p:nvPr/>
        </p:nvPicPr>
        <p:blipFill>
          <a:blip r:embed="rId3" cstate="print"/>
          <a:srcRect/>
          <a:stretch>
            <a:fillRect/>
          </a:stretch>
        </p:blipFill>
        <p:spPr bwMode="auto">
          <a:xfrm>
            <a:off x="288165" y="1055024"/>
            <a:ext cx="3920666" cy="5218603"/>
          </a:xfrm>
          <a:prstGeom prst="rect">
            <a:avLst/>
          </a:prstGeom>
          <a:noFill/>
          <a:ln w="9525">
            <a:noFill/>
            <a:miter lim="800000"/>
            <a:headEnd/>
            <a:tailEnd/>
          </a:ln>
        </p:spPr>
      </p:pic>
      <p:pic>
        <p:nvPicPr>
          <p:cNvPr id="2" name="图片 1">
            <a:extLst>
              <a:ext uri="{FF2B5EF4-FFF2-40B4-BE49-F238E27FC236}">
                <a16:creationId xmlns:a16="http://schemas.microsoft.com/office/drawing/2014/main" id="{6DE98E2D-26F1-4ED2-ACD9-862F4CDA5927}"/>
              </a:ext>
            </a:extLst>
          </p:cNvPr>
          <p:cNvPicPr>
            <a:picLocks noChangeAspect="1"/>
          </p:cNvPicPr>
          <p:nvPr/>
        </p:nvPicPr>
        <p:blipFill>
          <a:blip r:embed="rId4"/>
          <a:stretch>
            <a:fillRect/>
          </a:stretch>
        </p:blipFill>
        <p:spPr>
          <a:xfrm>
            <a:off x="4419063" y="1055024"/>
            <a:ext cx="4436772" cy="2972291"/>
          </a:xfrm>
          <a:prstGeom prst="rect">
            <a:avLst/>
          </a:prstGeom>
        </p:spPr>
      </p:pic>
      <p:sp>
        <p:nvSpPr>
          <p:cNvPr id="7" name="文本框 6">
            <a:extLst>
              <a:ext uri="{FF2B5EF4-FFF2-40B4-BE49-F238E27FC236}">
                <a16:creationId xmlns:a16="http://schemas.microsoft.com/office/drawing/2014/main" id="{41E0C67C-25E5-428A-AEC3-75C1BEA14BCF}"/>
              </a:ext>
            </a:extLst>
          </p:cNvPr>
          <p:cNvSpPr txBox="1"/>
          <p:nvPr/>
        </p:nvSpPr>
        <p:spPr>
          <a:xfrm>
            <a:off x="4340180" y="4149969"/>
            <a:ext cx="4594538" cy="2123658"/>
          </a:xfrm>
          <a:prstGeom prst="rect">
            <a:avLst/>
          </a:prstGeom>
          <a:noFill/>
        </p:spPr>
        <p:txBody>
          <a:bodyPr wrap="square">
            <a:spAutoFit/>
          </a:bodyPr>
          <a:lstStyle/>
          <a:p>
            <a:r>
              <a:rPr lang="zh-CN" altLang="en-US" sz="1200" dirty="0">
                <a:latin typeface="+mn-ea"/>
              </a:rPr>
              <a:t>吴飞</a:t>
            </a:r>
            <a:endParaRPr lang="en-US" altLang="zh-CN" sz="1200" dirty="0">
              <a:latin typeface="+mn-ea"/>
            </a:endParaRPr>
          </a:p>
          <a:p>
            <a:pPr marL="171450" indent="-171450">
              <a:buFont typeface="Arial" panose="020B0604020202020204" pitchFamily="34" charset="0"/>
              <a:buChar char="•"/>
            </a:pPr>
            <a:r>
              <a:rPr lang="zh-CN" altLang="en-US" sz="1200" dirty="0">
                <a:latin typeface="+mn-ea"/>
              </a:rPr>
              <a:t>浙江大学求是特聘教授，博士生导师。</a:t>
            </a:r>
            <a:endParaRPr lang="en-US" altLang="zh-CN" sz="1200" dirty="0">
              <a:latin typeface="+mn-ea"/>
            </a:endParaRPr>
          </a:p>
          <a:p>
            <a:pPr marL="171450" indent="-171450">
              <a:buFont typeface="Arial" panose="020B0604020202020204" pitchFamily="34" charset="0"/>
              <a:buChar char="•"/>
            </a:pPr>
            <a:r>
              <a:rPr lang="zh-CN" altLang="en-US" sz="1200" dirty="0">
                <a:latin typeface="+mn-ea"/>
              </a:rPr>
              <a:t>主要研究领域为人工智能、多媒体分析与检索和统计学习理论</a:t>
            </a:r>
            <a:endParaRPr lang="en-US" altLang="zh-CN" sz="1200" dirty="0">
              <a:latin typeface="+mn-ea"/>
            </a:endParaRPr>
          </a:p>
          <a:p>
            <a:pPr marL="171450" indent="-171450">
              <a:buFont typeface="Arial" panose="020B0604020202020204" pitchFamily="34" charset="0"/>
              <a:buChar char="•"/>
            </a:pPr>
            <a:r>
              <a:rPr lang="zh-CN" altLang="en-US" sz="1200" dirty="0">
                <a:latin typeface="+mn-ea"/>
              </a:rPr>
              <a:t>浙江大学人工智能研究所所长</a:t>
            </a:r>
            <a:endParaRPr lang="en-US" altLang="zh-CN" sz="1200" dirty="0">
              <a:latin typeface="+mn-ea"/>
            </a:endParaRPr>
          </a:p>
          <a:p>
            <a:pPr marL="171450" indent="-171450">
              <a:buFont typeface="Arial" panose="020B0604020202020204" pitchFamily="34" charset="0"/>
              <a:buChar char="•"/>
            </a:pPr>
            <a:r>
              <a:rPr lang="zh-CN" altLang="en-US" sz="1200" dirty="0">
                <a:latin typeface="+mn-ea"/>
              </a:rPr>
              <a:t>国家杰出青年科学基金获得者（</a:t>
            </a:r>
            <a:r>
              <a:rPr lang="en-US" altLang="zh-CN" sz="1200" dirty="0">
                <a:latin typeface="+mn-ea"/>
              </a:rPr>
              <a:t>2016</a:t>
            </a:r>
            <a:r>
              <a:rPr lang="zh-CN" altLang="en-US" sz="1200" dirty="0">
                <a:latin typeface="+mn-ea"/>
              </a:rPr>
              <a:t>年）</a:t>
            </a:r>
            <a:endParaRPr lang="en-US" altLang="zh-CN" sz="1200" dirty="0">
              <a:latin typeface="+mn-ea"/>
            </a:endParaRPr>
          </a:p>
          <a:p>
            <a:pPr marL="171450" indent="-171450">
              <a:buFont typeface="Arial" panose="020B0604020202020204" pitchFamily="34" charset="0"/>
              <a:buChar char="•"/>
            </a:pPr>
            <a:r>
              <a:rPr lang="zh-CN" altLang="en-US" sz="1200" dirty="0">
                <a:latin typeface="+mn-ea"/>
              </a:rPr>
              <a:t>入选“高校计算机专业优秀教师奖励计划”</a:t>
            </a:r>
            <a:r>
              <a:rPr lang="en-US" altLang="zh-CN" sz="1200" dirty="0">
                <a:latin typeface="+mn-ea"/>
              </a:rPr>
              <a:t>(2018</a:t>
            </a:r>
            <a:r>
              <a:rPr lang="zh-CN" altLang="en-US" sz="1200" dirty="0">
                <a:latin typeface="+mn-ea"/>
              </a:rPr>
              <a:t>年</a:t>
            </a:r>
            <a:r>
              <a:rPr lang="en-US" altLang="zh-CN" sz="1200" dirty="0">
                <a:latin typeface="+mn-ea"/>
              </a:rPr>
              <a:t>)</a:t>
            </a:r>
          </a:p>
          <a:p>
            <a:pPr marL="171450" indent="-171450">
              <a:buFont typeface="Arial" panose="020B0604020202020204" pitchFamily="34" charset="0"/>
              <a:buChar char="•"/>
            </a:pPr>
            <a:r>
              <a:rPr lang="zh-CN" altLang="en-US" sz="1200" dirty="0">
                <a:latin typeface="+mn-ea"/>
              </a:rPr>
              <a:t>宝钢优秀教师奖（</a:t>
            </a:r>
            <a:r>
              <a:rPr lang="en-US" altLang="zh-CN" sz="1200" dirty="0">
                <a:latin typeface="+mn-ea"/>
              </a:rPr>
              <a:t>2019</a:t>
            </a:r>
            <a:r>
              <a:rPr lang="zh-CN" altLang="en-US" sz="1200" dirty="0">
                <a:latin typeface="+mn-ea"/>
              </a:rPr>
              <a:t>年度）</a:t>
            </a:r>
            <a:endParaRPr lang="en-US" altLang="zh-CN" sz="1200" dirty="0">
              <a:latin typeface="+mn-ea"/>
            </a:endParaRPr>
          </a:p>
          <a:p>
            <a:pPr marL="171450" indent="-171450">
              <a:buFont typeface="Arial" panose="020B0604020202020204" pitchFamily="34" charset="0"/>
              <a:buChar char="•"/>
            </a:pPr>
            <a:r>
              <a:rPr lang="zh-CN" altLang="en-US" sz="1200" dirty="0">
                <a:latin typeface="+mn-ea"/>
              </a:rPr>
              <a:t>教育部人工智能科技创新专家组工作组组长</a:t>
            </a:r>
            <a:endParaRPr lang="en-US" altLang="zh-CN" sz="1200" dirty="0">
              <a:latin typeface="+mn-ea"/>
            </a:endParaRPr>
          </a:p>
          <a:p>
            <a:pPr marL="171450" indent="-171450">
              <a:buFont typeface="Arial" panose="020B0604020202020204" pitchFamily="34" charset="0"/>
              <a:buChar char="•"/>
            </a:pPr>
            <a:r>
              <a:rPr lang="zh-CN" altLang="en-US" sz="1200" dirty="0">
                <a:latin typeface="+mn-ea"/>
              </a:rPr>
              <a:t>科技部科技创新</a:t>
            </a:r>
            <a:r>
              <a:rPr lang="en-US" altLang="zh-CN" sz="1200" dirty="0">
                <a:latin typeface="+mn-ea"/>
              </a:rPr>
              <a:t>2030“</a:t>
            </a:r>
            <a:r>
              <a:rPr lang="zh-CN" altLang="en-US" sz="1200" dirty="0">
                <a:latin typeface="+mn-ea"/>
              </a:rPr>
              <a:t>新一代人工智能”重大科技项目指南编制专家</a:t>
            </a:r>
            <a:endParaRPr lang="en-US" altLang="zh-CN" sz="1200" dirty="0">
              <a:latin typeface="+mn-ea"/>
            </a:endParaRPr>
          </a:p>
          <a:p>
            <a:pPr marL="171450" indent="-171450">
              <a:buFont typeface="Arial" panose="020B0604020202020204" pitchFamily="34" charset="0"/>
              <a:buChar char="•"/>
            </a:pPr>
            <a:r>
              <a:rPr lang="en-US" altLang="zh-CN" sz="1200" dirty="0">
                <a:latin typeface="+mn-ea"/>
              </a:rPr>
              <a:t>《</a:t>
            </a:r>
            <a:r>
              <a:rPr lang="zh-CN" altLang="en-US" sz="1200" dirty="0">
                <a:latin typeface="+mn-ea"/>
              </a:rPr>
              <a:t>中国人工智能</a:t>
            </a:r>
            <a:r>
              <a:rPr lang="en-US" altLang="zh-CN" sz="1200" dirty="0">
                <a:latin typeface="+mn-ea"/>
              </a:rPr>
              <a:t>2.0</a:t>
            </a:r>
            <a:r>
              <a:rPr lang="zh-CN" altLang="en-US" sz="1200" dirty="0">
                <a:latin typeface="+mn-ea"/>
              </a:rPr>
              <a:t>发展战略研究</a:t>
            </a:r>
            <a:r>
              <a:rPr lang="en-US" altLang="zh-CN" sz="1200" dirty="0">
                <a:latin typeface="+mn-ea"/>
              </a:rPr>
              <a:t>》</a:t>
            </a:r>
            <a:r>
              <a:rPr lang="zh-CN" altLang="en-US" sz="1200" dirty="0">
                <a:latin typeface="+mn-ea"/>
              </a:rPr>
              <a:t>执笔人之一</a:t>
            </a:r>
          </a:p>
        </p:txBody>
      </p:sp>
    </p:spTree>
    <p:extLst>
      <p:ext uri="{BB962C8B-B14F-4D97-AF65-F5344CB8AC3E}">
        <p14:creationId xmlns:p14="http://schemas.microsoft.com/office/powerpoint/2010/main" val="17730033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1827" y="1378519"/>
            <a:ext cx="7192850" cy="1015663"/>
          </a:xfrm>
          <a:prstGeom prst="rect">
            <a:avLst/>
          </a:prstGeom>
        </p:spPr>
        <p:txBody>
          <a:bodyPr wrap="square">
            <a:spAutoFit/>
          </a:bodyPr>
          <a:lstStyle/>
          <a:p>
            <a:r>
              <a:rPr lang="zh-CN" altLang="en-US" sz="6000" kern="100" dirty="0">
                <a:latin typeface="+mj-ea"/>
                <a:ea typeface="+mj-ea"/>
                <a:cs typeface="Times New Roman" panose="02020603050405020304" pitchFamily="18" charset="0"/>
              </a:rPr>
              <a:t>教学大纲</a:t>
            </a:r>
            <a:endParaRPr lang="zh-CN" altLang="en-US" sz="2000" dirty="0">
              <a:latin typeface="Yu Gothic UI Light" panose="020B0300000000000000" pitchFamily="34" charset="-128"/>
              <a:ea typeface="Yu Gothic UI Light" panose="020B0300000000000000" pitchFamily="34" charset="-128"/>
            </a:endParaRPr>
          </a:p>
        </p:txBody>
      </p:sp>
      <p:pic>
        <p:nvPicPr>
          <p:cNvPr id="8" name="图片 7">
            <a:extLst>
              <a:ext uri="{FF2B5EF4-FFF2-40B4-BE49-F238E27FC236}">
                <a16:creationId xmlns:a16="http://schemas.microsoft.com/office/drawing/2014/main" id="{2037ED8A-BE5D-4DEA-9195-E4D7769FCD92}"/>
              </a:ext>
            </a:extLst>
          </p:cNvPr>
          <p:cNvPicPr>
            <a:picLocks noChangeAspect="1"/>
          </p:cNvPicPr>
          <p:nvPr/>
        </p:nvPicPr>
        <p:blipFill>
          <a:blip r:embed="rId2"/>
          <a:stretch>
            <a:fillRect/>
          </a:stretch>
        </p:blipFill>
        <p:spPr>
          <a:xfrm>
            <a:off x="1081827" y="2898773"/>
            <a:ext cx="6027312" cy="2580708"/>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74304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7443" y="-39193"/>
            <a:ext cx="9040812" cy="90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lvl1pPr>
              <a:defRPr sz="2800">
                <a:solidFill>
                  <a:schemeClr val="tx1"/>
                </a:solidFill>
                <a:latin typeface="Verdana" panose="020B0604030504040204" pitchFamily="34" charset="0"/>
                <a:ea typeface="宋体" panose="02010600030101010101" pitchFamily="2" charset="-122"/>
              </a:defRPr>
            </a:lvl1pPr>
            <a:lvl2pPr marL="742950" indent="-285750">
              <a:defRPr sz="2800">
                <a:solidFill>
                  <a:schemeClr val="tx1"/>
                </a:solidFill>
                <a:latin typeface="Verdana" panose="020B0604030504040204" pitchFamily="34" charset="0"/>
                <a:ea typeface="宋体" panose="02010600030101010101" pitchFamily="2" charset="-122"/>
              </a:defRPr>
            </a:lvl2pPr>
            <a:lvl3pPr marL="1143000" indent="-228600">
              <a:defRPr sz="2800">
                <a:solidFill>
                  <a:schemeClr val="tx1"/>
                </a:solidFill>
                <a:latin typeface="Verdana" panose="020B0604030504040204" pitchFamily="34" charset="0"/>
                <a:ea typeface="宋体" panose="02010600030101010101" pitchFamily="2" charset="-122"/>
              </a:defRPr>
            </a:lvl3pPr>
            <a:lvl4pPr marL="1600200" indent="-228600">
              <a:defRPr sz="2800">
                <a:solidFill>
                  <a:schemeClr val="tx1"/>
                </a:solidFill>
                <a:latin typeface="Verdana" panose="020B0604030504040204" pitchFamily="34" charset="0"/>
                <a:ea typeface="宋体" panose="02010600030101010101" pitchFamily="2" charset="-122"/>
              </a:defRPr>
            </a:lvl4pPr>
            <a:lvl5pPr marL="2057400" indent="-228600">
              <a:defRPr sz="28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9pPr>
          </a:lstStyle>
          <a:p>
            <a:pPr algn="ctr">
              <a:buFont typeface="Arial" panose="020B0604020202020204" pitchFamily="34" charset="0"/>
              <a:buNone/>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迈向新一代人工智能</a:t>
            </a:r>
            <a:endPar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6" y="1003075"/>
            <a:ext cx="6449045" cy="406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71997" y="5070662"/>
            <a:ext cx="7230979" cy="1286250"/>
          </a:xfrm>
          <a:prstGeom prst="rect">
            <a:avLst/>
          </a:prstGeom>
        </p:spPr>
        <p:txBody>
          <a:bodyPr wrap="square">
            <a:spAutoFit/>
          </a:bodyPr>
          <a:lstStyle/>
          <a:p>
            <a:pPr>
              <a:lnSpc>
                <a:spcPct val="150000"/>
              </a:lnSpc>
            </a:pPr>
            <a:r>
              <a:rPr lang="zh-CN" altLang="en-US" dirty="0"/>
              <a:t>人工智能是引领未来的战略性技术，必须放眼全球，把人工智能发展放在国家战略层面系统布局、主动谋划，打造竞争新优势，开拓发展新空间，有效保障国家安全</a:t>
            </a:r>
          </a:p>
        </p:txBody>
      </p:sp>
    </p:spTree>
    <p:extLst>
      <p:ext uri="{BB962C8B-B14F-4D97-AF65-F5344CB8AC3E}">
        <p14:creationId xmlns:p14="http://schemas.microsoft.com/office/powerpoint/2010/main" val="273212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991909" y="129342"/>
            <a:ext cx="6858000" cy="51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1435" tIns="25718" rIns="51435" bIns="25718" anchor="ctr"/>
          <a:lstStyle>
            <a:lvl1pPr>
              <a:defRPr sz="2800">
                <a:solidFill>
                  <a:schemeClr val="tx1"/>
                </a:solidFill>
                <a:latin typeface="Verdana" panose="020B0604030504040204" pitchFamily="34" charset="0"/>
                <a:ea typeface="宋体" panose="02010600030101010101" pitchFamily="2" charset="-122"/>
              </a:defRPr>
            </a:lvl1pPr>
            <a:lvl2pPr marL="742950" indent="-285750">
              <a:defRPr sz="2800">
                <a:solidFill>
                  <a:schemeClr val="tx1"/>
                </a:solidFill>
                <a:latin typeface="Verdana" panose="020B0604030504040204" pitchFamily="34" charset="0"/>
                <a:ea typeface="宋体" panose="02010600030101010101" pitchFamily="2" charset="-122"/>
              </a:defRPr>
            </a:lvl2pPr>
            <a:lvl3pPr marL="1143000" indent="-228600">
              <a:defRPr sz="2800">
                <a:solidFill>
                  <a:schemeClr val="tx1"/>
                </a:solidFill>
                <a:latin typeface="Verdana" panose="020B0604030504040204" pitchFamily="34" charset="0"/>
                <a:ea typeface="宋体" panose="02010600030101010101" pitchFamily="2" charset="-122"/>
              </a:defRPr>
            </a:lvl3pPr>
            <a:lvl4pPr marL="1600200" indent="-228600">
              <a:defRPr sz="2800">
                <a:solidFill>
                  <a:schemeClr val="tx1"/>
                </a:solidFill>
                <a:latin typeface="Verdana" panose="020B0604030504040204" pitchFamily="34" charset="0"/>
                <a:ea typeface="宋体" panose="02010600030101010101" pitchFamily="2" charset="-122"/>
              </a:defRPr>
            </a:lvl4pPr>
            <a:lvl5pPr marL="2057400" indent="-228600">
              <a:defRPr sz="28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9pPr>
          </a:lstStyle>
          <a:p>
            <a:pPr algn="ctr">
              <a:lnSpc>
                <a:spcPct val="150000"/>
              </a:lnSpc>
              <a:spcBef>
                <a:spcPct val="0"/>
              </a:spcBef>
            </a:pPr>
            <a:r>
              <a:rPr lang="zh-CN" altLang="en-US" sz="1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本科生和研究生协同的人工智能人才培养创新载体已经建立</a:t>
            </a:r>
          </a:p>
        </p:txBody>
      </p:sp>
      <p:sp>
        <p:nvSpPr>
          <p:cNvPr id="3" name="矩形 2"/>
          <p:cNvSpPr/>
          <p:nvPr/>
        </p:nvSpPr>
        <p:spPr>
          <a:xfrm>
            <a:off x="437884" y="1447452"/>
            <a:ext cx="8081492" cy="52322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在新一代人工智能推动下，教育部相继批准人工智能交叉学科和人工智能本科专业</a:t>
            </a:r>
            <a:endParaRPr lang="zh-CN" altLang="en-US" sz="1600" b="1" dirty="0">
              <a:solidFill>
                <a:srgbClr val="C00000"/>
              </a:solidFill>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2916855960"/>
              </p:ext>
            </p:extLst>
          </p:nvPr>
        </p:nvGraphicFramePr>
        <p:xfrm>
          <a:off x="437883" y="2106709"/>
          <a:ext cx="8081493" cy="3159482"/>
        </p:xfrm>
        <a:graphic>
          <a:graphicData uri="http://schemas.openxmlformats.org/drawingml/2006/table">
            <a:tbl>
              <a:tblPr firstRow="1" bandRow="1">
                <a:tableStyleId>{5C22544A-7EE6-4342-B048-85BDC9FD1C3A}</a:tableStyleId>
              </a:tblPr>
              <a:tblGrid>
                <a:gridCol w="1178417">
                  <a:extLst>
                    <a:ext uri="{9D8B030D-6E8A-4147-A177-3AD203B41FA5}">
                      <a16:colId xmlns:a16="http://schemas.microsoft.com/office/drawing/2014/main" val="20000"/>
                    </a:ext>
                  </a:extLst>
                </a:gridCol>
                <a:gridCol w="3174051">
                  <a:extLst>
                    <a:ext uri="{9D8B030D-6E8A-4147-A177-3AD203B41FA5}">
                      <a16:colId xmlns:a16="http://schemas.microsoft.com/office/drawing/2014/main" val="20001"/>
                    </a:ext>
                  </a:extLst>
                </a:gridCol>
                <a:gridCol w="3729025">
                  <a:extLst>
                    <a:ext uri="{9D8B030D-6E8A-4147-A177-3AD203B41FA5}">
                      <a16:colId xmlns:a16="http://schemas.microsoft.com/office/drawing/2014/main" val="20002"/>
                    </a:ext>
                  </a:extLst>
                </a:gridCol>
              </a:tblGrid>
              <a:tr h="600108">
                <a:tc>
                  <a:txBody>
                    <a:bodyPr/>
                    <a:lstStyle/>
                    <a:p>
                      <a:pPr algn="ctr"/>
                      <a:r>
                        <a:rPr lang="zh-CN" altLang="en-US" sz="1400" b="1" kern="1200" dirty="0">
                          <a:solidFill>
                            <a:schemeClr val="tx1"/>
                          </a:solidFill>
                          <a:latin typeface="+mn-lt"/>
                          <a:ea typeface="微软雅黑" panose="020B0503020204020204" pitchFamily="34" charset="-122"/>
                          <a:cs typeface="+mn-cs"/>
                        </a:rPr>
                        <a:t>人才培养</a:t>
                      </a:r>
                      <a:endParaRPr lang="en-US" altLang="zh-CN" sz="1400" b="1" kern="1200" dirty="0">
                        <a:solidFill>
                          <a:schemeClr val="tx1"/>
                        </a:solidFill>
                        <a:latin typeface="+mn-lt"/>
                        <a:ea typeface="微软雅黑" panose="020B0503020204020204" pitchFamily="34" charset="-122"/>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400" b="1" kern="1200" dirty="0">
                          <a:solidFill>
                            <a:schemeClr val="tx1"/>
                          </a:solidFill>
                          <a:latin typeface="+mn-lt"/>
                          <a:ea typeface="微软雅黑" panose="020B0503020204020204" pitchFamily="34" charset="-122"/>
                          <a:cs typeface="+mn-cs"/>
                        </a:rPr>
                        <a:t>批准时间</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400" b="1" kern="1200" dirty="0">
                          <a:solidFill>
                            <a:schemeClr val="tx1"/>
                          </a:solidFill>
                          <a:latin typeface="+mn-lt"/>
                          <a:ea typeface="微软雅黑" panose="020B0503020204020204" pitchFamily="34" charset="-122"/>
                          <a:cs typeface="+mn-cs"/>
                        </a:rPr>
                        <a:t>备注</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64039">
                <a:tc>
                  <a:txBody>
                    <a:bodyPr/>
                    <a:lstStyle/>
                    <a:p>
                      <a:pPr algn="ctr"/>
                      <a:r>
                        <a:rPr lang="zh-CN" altLang="en-US" sz="1400" kern="1200" dirty="0">
                          <a:solidFill>
                            <a:schemeClr val="dk1"/>
                          </a:solidFill>
                          <a:effectLst/>
                          <a:latin typeface="+mn-lt"/>
                          <a:ea typeface="微软雅黑" panose="020B0503020204020204" pitchFamily="34" charset="-122"/>
                          <a:cs typeface="+mn-cs"/>
                        </a:rPr>
                        <a:t>人工智能</a:t>
                      </a:r>
                      <a:endParaRPr lang="en-US" altLang="zh-CN" sz="1400" kern="1200" dirty="0">
                        <a:solidFill>
                          <a:schemeClr val="dk1"/>
                        </a:solidFill>
                        <a:effectLst/>
                        <a:latin typeface="+mn-lt"/>
                        <a:ea typeface="微软雅黑" panose="020B0503020204020204" pitchFamily="34" charset="-122"/>
                        <a:cs typeface="+mn-cs"/>
                      </a:endParaRPr>
                    </a:p>
                    <a:p>
                      <a:pPr algn="ctr"/>
                      <a:r>
                        <a:rPr lang="zh-CN" altLang="en-US" sz="1400" kern="1200" dirty="0">
                          <a:solidFill>
                            <a:schemeClr val="dk1"/>
                          </a:solidFill>
                          <a:effectLst/>
                          <a:latin typeface="+mn-lt"/>
                          <a:ea typeface="微软雅黑" panose="020B0503020204020204" pitchFamily="34" charset="-122"/>
                          <a:cs typeface="+mn-cs"/>
                        </a:rPr>
                        <a:t>交叉学科</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effectLst/>
                          <a:latin typeface="+mn-lt"/>
                          <a:ea typeface="微软雅黑" panose="020B0503020204020204" pitchFamily="34" charset="-122"/>
                          <a:cs typeface="微软雅黑" panose="020B0503020204020204" pitchFamily="34" charset="-122"/>
                          <a:sym typeface="Arial" panose="020B0604020202020204" pitchFamily="34" charset="0"/>
                        </a:rPr>
                        <a:t>2019</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sym typeface="Arial" panose="020B0604020202020204" pitchFamily="34" charset="0"/>
                        </a:rPr>
                        <a:t>年</a:t>
                      </a:r>
                      <a:r>
                        <a:rPr lang="en-US" altLang="zh-CN" sz="1400" kern="1200" dirty="0">
                          <a:solidFill>
                            <a:schemeClr val="dk1"/>
                          </a:solidFill>
                          <a:effectLst/>
                          <a:latin typeface="+mn-lt"/>
                          <a:ea typeface="微软雅黑" panose="020B0503020204020204" pitchFamily="34" charset="-122"/>
                          <a:cs typeface="微软雅黑" panose="020B0503020204020204" pitchFamily="34" charset="-122"/>
                          <a:sym typeface="Arial" panose="020B0604020202020204" pitchFamily="34" charset="0"/>
                        </a:rPr>
                        <a:t>4</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sym typeface="Arial" panose="020B0604020202020204" pitchFamily="34" charset="0"/>
                        </a:rPr>
                        <a:t>月国务院学位办批准设立</a:t>
                      </a:r>
                      <a:endParaRPr lang="zh-CN" altLang="en-US" sz="1400" kern="1200" dirty="0">
                        <a:solidFill>
                          <a:schemeClr val="dk1"/>
                        </a:solidFill>
                        <a:effectLst/>
                        <a:latin typeface="+mn-lt"/>
                        <a:ea typeface="微软雅黑" panose="020B0503020204020204" pitchFamily="34" charset="-122"/>
                        <a:cs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zh-CN" altLang="en-US" sz="1400" b="1" kern="1200" dirty="0">
                          <a:solidFill>
                            <a:srgbClr val="0070C0"/>
                          </a:solidFill>
                          <a:effectLst/>
                          <a:latin typeface="+mn-lt"/>
                          <a:ea typeface="微软雅黑" panose="020B0503020204020204" pitchFamily="34" charset="-122"/>
                          <a:cs typeface="+mn-cs"/>
                        </a:rPr>
                        <a:t>浙江大学、武汉大学、华中科技大学</a:t>
                      </a:r>
                      <a:endParaRPr lang="en-US" altLang="zh-CN" sz="1400" b="1" kern="1200" dirty="0">
                        <a:solidFill>
                          <a:srgbClr val="0070C0"/>
                        </a:solidFill>
                        <a:effectLst/>
                        <a:latin typeface="+mn-lt"/>
                        <a:ea typeface="微软雅黑" panose="020B0503020204020204" pitchFamily="34" charset="-122"/>
                        <a:cs typeface="+mn-cs"/>
                      </a:endParaRPr>
                    </a:p>
                    <a:p>
                      <a:pPr algn="l">
                        <a:lnSpc>
                          <a:spcPct val="150000"/>
                        </a:lnSpc>
                      </a:pPr>
                      <a:r>
                        <a:rPr lang="zh-CN" altLang="en-US" sz="1400" b="1" kern="1200" dirty="0">
                          <a:solidFill>
                            <a:srgbClr val="0070C0"/>
                          </a:solidFill>
                          <a:effectLst/>
                          <a:latin typeface="+mn-lt"/>
                          <a:ea typeface="微软雅黑" panose="020B0503020204020204" pitchFamily="34" charset="-122"/>
                          <a:cs typeface="+mn-cs"/>
                        </a:rPr>
                        <a:t>设立了人工智能交叉学科</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9769">
                <a:tc>
                  <a:txBody>
                    <a:bodyPr/>
                    <a:lstStyle/>
                    <a:p>
                      <a:pPr algn="ctr"/>
                      <a:r>
                        <a:rPr lang="zh-CN" altLang="en-US" sz="1400" kern="1200" dirty="0">
                          <a:solidFill>
                            <a:schemeClr val="dk1"/>
                          </a:solidFill>
                          <a:effectLst/>
                          <a:latin typeface="+mn-lt"/>
                          <a:ea typeface="微软雅黑" panose="020B0503020204020204" pitchFamily="34" charset="-122"/>
                          <a:cs typeface="+mn-cs"/>
                        </a:rPr>
                        <a:t>人工智能</a:t>
                      </a:r>
                      <a:endParaRPr lang="en-US" altLang="zh-CN" sz="1400" kern="1200" dirty="0">
                        <a:solidFill>
                          <a:schemeClr val="dk1"/>
                        </a:solidFill>
                        <a:effectLst/>
                        <a:latin typeface="+mn-lt"/>
                        <a:ea typeface="微软雅黑" panose="020B0503020204020204" pitchFamily="34" charset="-122"/>
                        <a:cs typeface="+mn-cs"/>
                      </a:endParaRPr>
                    </a:p>
                    <a:p>
                      <a:pPr algn="ctr"/>
                      <a:r>
                        <a:rPr lang="zh-CN" altLang="en-US" sz="1400" kern="1200" dirty="0">
                          <a:solidFill>
                            <a:schemeClr val="dk1"/>
                          </a:solidFill>
                          <a:effectLst/>
                          <a:latin typeface="+mn-lt"/>
                          <a:ea typeface="微软雅黑" panose="020B0503020204020204" pitchFamily="34" charset="-122"/>
                          <a:cs typeface="+mn-cs"/>
                        </a:rPr>
                        <a:t>本科专业</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400" kern="1200" dirty="0">
                          <a:solidFill>
                            <a:schemeClr val="dk1"/>
                          </a:solidFill>
                          <a:effectLst/>
                          <a:latin typeface="+mn-lt"/>
                          <a:ea typeface="微软雅黑" panose="020B0503020204020204" pitchFamily="34" charset="-122"/>
                          <a:cs typeface="微软雅黑" panose="020B0503020204020204" pitchFamily="34" charset="-122"/>
                        </a:rPr>
                        <a:t>2019</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rPr>
                        <a:t>年</a:t>
                      </a:r>
                      <a:r>
                        <a:rPr lang="en-US" altLang="zh-CN" sz="1400" kern="1200" dirty="0">
                          <a:solidFill>
                            <a:schemeClr val="dk1"/>
                          </a:solidFill>
                          <a:effectLst/>
                          <a:latin typeface="+mn-lt"/>
                          <a:ea typeface="微软雅黑" panose="020B0503020204020204" pitchFamily="34" charset="-122"/>
                          <a:cs typeface="微软雅黑" panose="020B0503020204020204" pitchFamily="34" charset="-122"/>
                        </a:rPr>
                        <a:t>4</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rPr>
                        <a:t>月教育部批准设立</a:t>
                      </a:r>
                      <a:endParaRPr lang="en-US" altLang="zh-CN" sz="1400" kern="1200" dirty="0">
                        <a:solidFill>
                          <a:schemeClr val="dk1"/>
                        </a:solidFill>
                        <a:effectLst/>
                        <a:latin typeface="+mn-lt"/>
                        <a:ea typeface="微软雅黑" panose="020B0503020204020204" pitchFamily="34" charset="-122"/>
                        <a:cs typeface="微软雅黑" panose="020B0503020204020204" pitchFamily="34" charset="-122"/>
                      </a:endParaRPr>
                    </a:p>
                    <a:p>
                      <a:pPr algn="l"/>
                      <a:r>
                        <a:rPr lang="en-US" altLang="zh-CN" sz="1400" kern="1200" dirty="0">
                          <a:solidFill>
                            <a:schemeClr val="dk1"/>
                          </a:solidFill>
                          <a:effectLst/>
                          <a:latin typeface="+mn-lt"/>
                          <a:ea typeface="微软雅黑" panose="020B0503020204020204" pitchFamily="34" charset="-122"/>
                          <a:cs typeface="微软雅黑" panose="020B0503020204020204" pitchFamily="34" charset="-122"/>
                        </a:rPr>
                        <a:t>2019</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rPr>
                        <a:t>年</a:t>
                      </a:r>
                      <a:r>
                        <a:rPr lang="en-US" altLang="zh-CN" sz="1400" kern="1200" dirty="0">
                          <a:solidFill>
                            <a:schemeClr val="dk1"/>
                          </a:solidFill>
                          <a:effectLst/>
                          <a:latin typeface="+mn-lt"/>
                          <a:ea typeface="微软雅黑" panose="020B0503020204020204" pitchFamily="34" charset="-122"/>
                          <a:cs typeface="微软雅黑" panose="020B0503020204020204" pitchFamily="34" charset="-122"/>
                        </a:rPr>
                        <a:t>9</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rPr>
                        <a:t>月开始招生</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400" b="1" kern="1200" dirty="0">
                          <a:solidFill>
                            <a:srgbClr val="0070C0"/>
                          </a:solidFill>
                          <a:effectLst/>
                          <a:latin typeface="+mn-lt"/>
                          <a:ea typeface="微软雅黑" panose="020B0503020204020204" pitchFamily="34" charset="-122"/>
                          <a:cs typeface="+mn-cs"/>
                        </a:rPr>
                        <a:t>35</a:t>
                      </a:r>
                      <a:r>
                        <a:rPr lang="zh-CN" altLang="en-US" sz="1400" b="1" kern="1200" dirty="0">
                          <a:solidFill>
                            <a:srgbClr val="0070C0"/>
                          </a:solidFill>
                          <a:effectLst/>
                          <a:latin typeface="+mn-lt"/>
                          <a:ea typeface="微软雅黑" panose="020B0503020204020204" pitchFamily="34" charset="-122"/>
                          <a:cs typeface="+mn-cs"/>
                        </a:rPr>
                        <a:t>（</a:t>
                      </a:r>
                      <a:r>
                        <a:rPr lang="en-US" altLang="zh-CN" sz="1400" b="1" kern="1200" dirty="0">
                          <a:solidFill>
                            <a:srgbClr val="0070C0"/>
                          </a:solidFill>
                          <a:effectLst/>
                          <a:latin typeface="+mn-lt"/>
                          <a:ea typeface="微软雅黑" panose="020B0503020204020204" pitchFamily="34" charset="-122"/>
                          <a:cs typeface="+mn-cs"/>
                        </a:rPr>
                        <a:t>2019</a:t>
                      </a:r>
                      <a:r>
                        <a:rPr lang="zh-CN" altLang="en-US" sz="1400" b="1" kern="1200" dirty="0">
                          <a:solidFill>
                            <a:srgbClr val="0070C0"/>
                          </a:solidFill>
                          <a:effectLst/>
                          <a:latin typeface="+mn-lt"/>
                          <a:ea typeface="微软雅黑" panose="020B0503020204020204" pitchFamily="34" charset="-122"/>
                          <a:cs typeface="+mn-cs"/>
                        </a:rPr>
                        <a:t>年批准）</a:t>
                      </a:r>
                      <a:endParaRPr lang="en-US" altLang="zh-CN" sz="1400" b="1" kern="1200" dirty="0">
                        <a:solidFill>
                          <a:srgbClr val="0070C0"/>
                        </a:solidFill>
                        <a:effectLst/>
                        <a:latin typeface="+mn-lt"/>
                        <a:ea typeface="微软雅黑" panose="020B0503020204020204" pitchFamily="34" charset="-122"/>
                        <a:cs typeface="+mn-cs"/>
                      </a:endParaRPr>
                    </a:p>
                    <a:p>
                      <a:pPr algn="l"/>
                      <a:r>
                        <a:rPr lang="en-US" altLang="zh-CN" sz="1400" b="1" kern="1200" dirty="0">
                          <a:solidFill>
                            <a:srgbClr val="0070C0"/>
                          </a:solidFill>
                          <a:effectLst/>
                          <a:latin typeface="+mn-lt"/>
                          <a:ea typeface="微软雅黑" panose="020B0503020204020204" pitchFamily="34" charset="-122"/>
                          <a:cs typeface="+mn-cs"/>
                        </a:rPr>
                        <a:t>180</a:t>
                      </a:r>
                      <a:r>
                        <a:rPr lang="zh-CN" altLang="en-US" sz="1400" b="1" kern="1200" dirty="0">
                          <a:solidFill>
                            <a:srgbClr val="0070C0"/>
                          </a:solidFill>
                          <a:effectLst/>
                          <a:latin typeface="+mn-lt"/>
                          <a:ea typeface="微软雅黑" panose="020B0503020204020204" pitchFamily="34" charset="-122"/>
                          <a:cs typeface="+mn-cs"/>
                        </a:rPr>
                        <a:t>（</a:t>
                      </a:r>
                      <a:r>
                        <a:rPr lang="en-US" altLang="zh-CN" sz="1400" b="1" kern="1200" dirty="0">
                          <a:solidFill>
                            <a:srgbClr val="0070C0"/>
                          </a:solidFill>
                          <a:effectLst/>
                          <a:latin typeface="+mn-lt"/>
                          <a:ea typeface="微软雅黑" panose="020B0503020204020204" pitchFamily="34" charset="-122"/>
                          <a:cs typeface="+mn-cs"/>
                        </a:rPr>
                        <a:t>2020</a:t>
                      </a:r>
                      <a:r>
                        <a:rPr lang="zh-CN" altLang="en-US" sz="1400" b="1" kern="1200" dirty="0">
                          <a:solidFill>
                            <a:srgbClr val="0070C0"/>
                          </a:solidFill>
                          <a:effectLst/>
                          <a:latin typeface="+mn-lt"/>
                          <a:ea typeface="微软雅黑" panose="020B0503020204020204" pitchFamily="34" charset="-122"/>
                          <a:cs typeface="+mn-cs"/>
                        </a:rPr>
                        <a:t>年批准）</a:t>
                      </a:r>
                      <a:endParaRPr lang="en-US" altLang="zh-CN" sz="1400" b="1" kern="1200" dirty="0">
                        <a:solidFill>
                          <a:srgbClr val="0070C0"/>
                        </a:solidFill>
                        <a:effectLst/>
                        <a:latin typeface="+mn-lt"/>
                        <a:ea typeface="微软雅黑" panose="020B0503020204020204" pitchFamily="34" charset="-122"/>
                        <a:cs typeface="+mn-cs"/>
                      </a:endParaRPr>
                    </a:p>
                    <a:p>
                      <a:pPr algn="l"/>
                      <a:r>
                        <a:rPr lang="en-US" altLang="zh-CN" sz="1400" b="1" kern="1200" dirty="0">
                          <a:solidFill>
                            <a:srgbClr val="0070C0"/>
                          </a:solidFill>
                          <a:effectLst/>
                          <a:latin typeface="+mn-lt"/>
                          <a:ea typeface="微软雅黑" panose="020B0503020204020204" pitchFamily="34" charset="-122"/>
                          <a:cs typeface="+mn-cs"/>
                        </a:rPr>
                        <a:t>101</a:t>
                      </a:r>
                      <a:r>
                        <a:rPr lang="zh-CN" altLang="en-US" sz="1400" b="1" kern="1200" dirty="0">
                          <a:solidFill>
                            <a:srgbClr val="0070C0"/>
                          </a:solidFill>
                          <a:effectLst/>
                          <a:latin typeface="+mn-lt"/>
                          <a:ea typeface="微软雅黑" panose="020B0503020204020204" pitchFamily="34" charset="-122"/>
                          <a:cs typeface="+mn-cs"/>
                        </a:rPr>
                        <a:t>所（</a:t>
                      </a:r>
                      <a:r>
                        <a:rPr lang="en-US" altLang="zh-CN" sz="1400" b="1" kern="1200" dirty="0">
                          <a:solidFill>
                            <a:srgbClr val="0070C0"/>
                          </a:solidFill>
                          <a:effectLst/>
                          <a:latin typeface="+mn-lt"/>
                          <a:ea typeface="微软雅黑" panose="020B0503020204020204" pitchFamily="34" charset="-122"/>
                          <a:cs typeface="+mn-cs"/>
                        </a:rPr>
                        <a:t>2021</a:t>
                      </a:r>
                      <a:r>
                        <a:rPr lang="zh-CN" altLang="en-US" sz="1400" b="1" kern="1200" dirty="0">
                          <a:solidFill>
                            <a:srgbClr val="0070C0"/>
                          </a:solidFill>
                          <a:effectLst/>
                          <a:latin typeface="+mn-lt"/>
                          <a:ea typeface="微软雅黑" panose="020B0503020204020204" pitchFamily="34" charset="-122"/>
                          <a:cs typeface="+mn-cs"/>
                        </a:rPr>
                        <a:t>年批准）</a:t>
                      </a:r>
                      <a:endParaRPr lang="en-US" altLang="zh-CN" sz="1400" b="1" kern="1200" dirty="0">
                        <a:solidFill>
                          <a:srgbClr val="0070C0"/>
                        </a:solidFill>
                        <a:effectLst/>
                        <a:latin typeface="+mn-lt"/>
                        <a:ea typeface="微软雅黑" panose="020B0503020204020204" pitchFamily="34" charset="-122"/>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25566">
                <a:tc gridSpan="3">
                  <a:txBody>
                    <a:bodyPr/>
                    <a:lstStyle/>
                    <a:p>
                      <a:pPr marL="0" indent="0" algn="l">
                        <a:spcAft>
                          <a:spcPts val="0"/>
                        </a:spcAft>
                        <a:buFont typeface="Wingdings" panose="05000000000000000000" pitchFamily="2" charset="2"/>
                        <a:buNone/>
                      </a:pPr>
                      <a:r>
                        <a:rPr lang="en-US" altLang="zh-CN" sz="1400" b="1" kern="100" dirty="0">
                          <a:solidFill>
                            <a:srgbClr val="000000"/>
                          </a:solidFill>
                          <a:effectLst/>
                          <a:latin typeface="+mn-lt"/>
                          <a:ea typeface="楷体"/>
                          <a:cs typeface="Times New Roman"/>
                        </a:rPr>
                        <a:t>《</a:t>
                      </a:r>
                      <a:r>
                        <a:rPr lang="zh-CN" altLang="en-US" sz="1400" b="1" kern="100" dirty="0">
                          <a:solidFill>
                            <a:srgbClr val="000000"/>
                          </a:solidFill>
                          <a:effectLst/>
                          <a:latin typeface="+mn-lt"/>
                          <a:ea typeface="楷体"/>
                          <a:cs typeface="Times New Roman"/>
                        </a:rPr>
                        <a:t>教育部关于公布</a:t>
                      </a:r>
                      <a:r>
                        <a:rPr lang="en-US" altLang="zh-CN" sz="1400" b="1" kern="100" dirty="0">
                          <a:solidFill>
                            <a:srgbClr val="000000"/>
                          </a:solidFill>
                          <a:effectLst/>
                          <a:latin typeface="+mn-lt"/>
                          <a:ea typeface="楷体"/>
                          <a:cs typeface="Times New Roman"/>
                        </a:rPr>
                        <a:t>2019</a:t>
                      </a:r>
                      <a:r>
                        <a:rPr lang="zh-CN" altLang="en-US" sz="1400" b="1" kern="100" dirty="0">
                          <a:solidFill>
                            <a:srgbClr val="000000"/>
                          </a:solidFill>
                          <a:effectLst/>
                          <a:latin typeface="+mn-lt"/>
                          <a:ea typeface="楷体"/>
                          <a:cs typeface="Times New Roman"/>
                        </a:rPr>
                        <a:t>年度普通高等学校本科专业备案和审批结果的通知</a:t>
                      </a:r>
                      <a:r>
                        <a:rPr lang="en-US" altLang="zh-CN" sz="1400" b="1" kern="100" dirty="0">
                          <a:solidFill>
                            <a:srgbClr val="000000"/>
                          </a:solidFill>
                          <a:effectLst/>
                          <a:latin typeface="+mn-lt"/>
                          <a:ea typeface="楷体"/>
                          <a:cs typeface="Times New Roman"/>
                        </a:rPr>
                        <a:t>》</a:t>
                      </a:r>
                      <a:r>
                        <a:rPr lang="zh-CN" altLang="en-US" sz="1400" b="1" kern="100" dirty="0">
                          <a:solidFill>
                            <a:srgbClr val="000000"/>
                          </a:solidFill>
                          <a:effectLst/>
                          <a:latin typeface="+mn-lt"/>
                          <a:ea typeface="楷体"/>
                          <a:cs typeface="Times New Roman"/>
                        </a:rPr>
                        <a:t>（教高函</a:t>
                      </a:r>
                      <a:r>
                        <a:rPr lang="en-US" altLang="zh-CN" sz="1400" b="1" kern="100" dirty="0">
                          <a:solidFill>
                            <a:srgbClr val="000000"/>
                          </a:solidFill>
                          <a:effectLst/>
                          <a:latin typeface="+mn-lt"/>
                          <a:ea typeface="楷体"/>
                          <a:cs typeface="Times New Roman"/>
                        </a:rPr>
                        <a:t>〔2020〕2</a:t>
                      </a:r>
                      <a:r>
                        <a:rPr lang="zh-CN" altLang="en-US" sz="1400" b="1" kern="100" dirty="0">
                          <a:solidFill>
                            <a:srgbClr val="000000"/>
                          </a:solidFill>
                          <a:effectLst/>
                          <a:latin typeface="+mn-lt"/>
                          <a:ea typeface="楷体"/>
                          <a:cs typeface="Times New Roman"/>
                        </a:rPr>
                        <a:t>号），</a:t>
                      </a:r>
                      <a:r>
                        <a:rPr lang="zh-CN" altLang="en-US" sz="1400" b="1" kern="100" dirty="0">
                          <a:solidFill>
                            <a:srgbClr val="FF0000"/>
                          </a:solidFill>
                          <a:effectLst/>
                          <a:highlight>
                            <a:srgbClr val="FFFF00"/>
                          </a:highlight>
                          <a:latin typeface="+mn-lt"/>
                          <a:ea typeface="楷体"/>
                          <a:cs typeface="Times New Roman"/>
                        </a:rPr>
                        <a:t>河北大学</a:t>
                      </a:r>
                      <a:r>
                        <a:rPr lang="en-US" altLang="zh-CN" sz="1400" b="1" kern="100" dirty="0">
                          <a:solidFill>
                            <a:srgbClr val="000000"/>
                          </a:solidFill>
                          <a:effectLst/>
                          <a:highlight>
                            <a:srgbClr val="FFFF00"/>
                          </a:highlight>
                          <a:latin typeface="+mn-lt"/>
                          <a:ea typeface="楷体"/>
                          <a:cs typeface="Times New Roman"/>
                        </a:rPr>
                        <a:t>2019</a:t>
                      </a:r>
                      <a:r>
                        <a:rPr lang="zh-CN" altLang="en-US" sz="1400" b="1" kern="100" dirty="0">
                          <a:solidFill>
                            <a:srgbClr val="000000"/>
                          </a:solidFill>
                          <a:effectLst/>
                          <a:highlight>
                            <a:srgbClr val="FFFF00"/>
                          </a:highlight>
                          <a:latin typeface="+mn-lt"/>
                          <a:ea typeface="楷体"/>
                          <a:cs typeface="Times New Roman"/>
                        </a:rPr>
                        <a:t>年申报的</a:t>
                      </a:r>
                      <a:r>
                        <a:rPr lang="zh-CN" altLang="en-US" sz="1400" b="1" kern="100" dirty="0">
                          <a:solidFill>
                            <a:srgbClr val="FF0000"/>
                          </a:solidFill>
                          <a:effectLst/>
                          <a:highlight>
                            <a:srgbClr val="FFFF00"/>
                          </a:highlight>
                          <a:latin typeface="+mn-lt"/>
                          <a:ea typeface="楷体"/>
                          <a:cs typeface="Times New Roman"/>
                        </a:rPr>
                        <a:t>人工智能</a:t>
                      </a:r>
                      <a:r>
                        <a:rPr lang="zh-CN" altLang="en-US" sz="1400" b="1" kern="100" dirty="0">
                          <a:solidFill>
                            <a:srgbClr val="000000"/>
                          </a:solidFill>
                          <a:effectLst/>
                          <a:highlight>
                            <a:srgbClr val="FFFF00"/>
                          </a:highlight>
                          <a:latin typeface="+mn-lt"/>
                          <a:ea typeface="楷体"/>
                          <a:cs typeface="Times New Roman"/>
                        </a:rPr>
                        <a:t>（</a:t>
                      </a:r>
                      <a:r>
                        <a:rPr lang="en-US" altLang="zh-CN" sz="1400" b="1" kern="100" dirty="0">
                          <a:solidFill>
                            <a:srgbClr val="000000"/>
                          </a:solidFill>
                          <a:effectLst/>
                          <a:highlight>
                            <a:srgbClr val="FFFF00"/>
                          </a:highlight>
                          <a:latin typeface="+mn-lt"/>
                          <a:ea typeface="楷体"/>
                          <a:cs typeface="Times New Roman"/>
                        </a:rPr>
                        <a:t>080717T</a:t>
                      </a:r>
                      <a:r>
                        <a:rPr lang="zh-CN" altLang="en-US" sz="1400" b="1" kern="100" dirty="0">
                          <a:solidFill>
                            <a:srgbClr val="000000"/>
                          </a:solidFill>
                          <a:effectLst/>
                          <a:highlight>
                            <a:srgbClr val="FFFF00"/>
                          </a:highlight>
                          <a:latin typeface="+mn-lt"/>
                          <a:ea typeface="楷体"/>
                          <a:cs typeface="Times New Roman"/>
                        </a:rPr>
                        <a:t>、工学）</a:t>
                      </a:r>
                      <a:r>
                        <a:rPr lang="zh-CN" altLang="en-US" sz="1400" b="1" kern="100" dirty="0">
                          <a:solidFill>
                            <a:srgbClr val="000000"/>
                          </a:solidFill>
                          <a:effectLst/>
                          <a:latin typeface="+mn-lt"/>
                          <a:ea typeface="楷体"/>
                          <a:cs typeface="Times New Roman"/>
                        </a:rPr>
                        <a:t>、数据科学与大数据技术（</a:t>
                      </a:r>
                      <a:r>
                        <a:rPr lang="en-US" altLang="zh-CN" sz="1400" b="1" kern="100" dirty="0">
                          <a:solidFill>
                            <a:srgbClr val="000000"/>
                          </a:solidFill>
                          <a:effectLst/>
                          <a:latin typeface="+mn-lt"/>
                          <a:ea typeface="楷体"/>
                          <a:cs typeface="Times New Roman"/>
                        </a:rPr>
                        <a:t>080910T</a:t>
                      </a:r>
                      <a:r>
                        <a:rPr lang="zh-CN" altLang="en-US" sz="1400" b="1" kern="100" dirty="0">
                          <a:solidFill>
                            <a:srgbClr val="000000"/>
                          </a:solidFill>
                          <a:effectLst/>
                          <a:latin typeface="+mn-lt"/>
                          <a:ea typeface="楷体"/>
                          <a:cs typeface="Times New Roman"/>
                        </a:rPr>
                        <a:t>、工学）</a:t>
                      </a:r>
                      <a:r>
                        <a:rPr lang="en-US" altLang="zh-CN" sz="1400" b="1" kern="100" dirty="0">
                          <a:solidFill>
                            <a:srgbClr val="000000"/>
                          </a:solidFill>
                          <a:effectLst/>
                          <a:latin typeface="+mn-lt"/>
                          <a:ea typeface="楷体"/>
                          <a:cs typeface="Times New Roman"/>
                        </a:rPr>
                        <a:t>2</a:t>
                      </a:r>
                      <a:r>
                        <a:rPr lang="zh-CN" altLang="en-US" sz="1400" b="1" kern="100" dirty="0">
                          <a:solidFill>
                            <a:srgbClr val="000000"/>
                          </a:solidFill>
                          <a:effectLst/>
                          <a:latin typeface="+mn-lt"/>
                          <a:ea typeface="楷体"/>
                          <a:cs typeface="Times New Roman"/>
                        </a:rPr>
                        <a:t>个本科专业全部通过教育部备案。</a:t>
                      </a:r>
                    </a:p>
                    <a:p>
                      <a:pPr marL="0" indent="0" algn="l">
                        <a:spcAft>
                          <a:spcPts val="0"/>
                        </a:spcAft>
                        <a:buFont typeface="Wingdings" panose="05000000000000000000" pitchFamily="2" charset="2"/>
                        <a:buNone/>
                      </a:pPr>
                      <a:endParaRPr lang="zh-CN" sz="1400" b="1" kern="100" dirty="0">
                        <a:solidFill>
                          <a:srgbClr val="000000"/>
                        </a:solidFill>
                        <a:effectLst/>
                        <a:latin typeface="Times New Roman"/>
                        <a:ea typeface="楷体"/>
                        <a:cs typeface="Times New Roman"/>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indent="356235" algn="ctr">
                        <a:spcAft>
                          <a:spcPts val="0"/>
                        </a:spcAft>
                      </a:pPr>
                      <a:endParaRPr lang="zh-CN" sz="1200" kern="100" dirty="0">
                        <a:effectLst/>
                        <a:latin typeface="等线"/>
                        <a:ea typeface="楷体-简"/>
                        <a:cs typeface="等线"/>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indent="356235" algn="ctr">
                        <a:spcAft>
                          <a:spcPts val="0"/>
                        </a:spcAft>
                      </a:pPr>
                      <a:endParaRPr lang="zh-CN" sz="1200" kern="100" dirty="0">
                        <a:effectLst/>
                        <a:latin typeface="等线"/>
                        <a:ea typeface="楷体-简"/>
                        <a:cs typeface="等线"/>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8454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24396-E825-4CEB-8774-9533D1E75C6D}"/>
              </a:ext>
            </a:extLst>
          </p:cNvPr>
          <p:cNvSpPr>
            <a:spLocks noGrp="1"/>
          </p:cNvSpPr>
          <p:nvPr>
            <p:ph type="title"/>
          </p:nvPr>
        </p:nvSpPr>
        <p:spPr/>
        <p:txBody>
          <a:bodyPr/>
          <a:lstStyle/>
          <a:p>
            <a:r>
              <a:rPr lang="zh-CN" altLang="en-US" dirty="0"/>
              <a:t>什么是人工智能？</a:t>
            </a:r>
          </a:p>
        </p:txBody>
      </p:sp>
      <p:sp>
        <p:nvSpPr>
          <p:cNvPr id="3" name="内容占位符 2">
            <a:extLst>
              <a:ext uri="{FF2B5EF4-FFF2-40B4-BE49-F238E27FC236}">
                <a16:creationId xmlns:a16="http://schemas.microsoft.com/office/drawing/2014/main" id="{C669DD9B-3D59-4055-9A3D-7A2FE230FE27}"/>
              </a:ext>
            </a:extLst>
          </p:cNvPr>
          <p:cNvSpPr>
            <a:spLocks noGrp="1"/>
          </p:cNvSpPr>
          <p:nvPr>
            <p:ph idx="1"/>
          </p:nvPr>
        </p:nvSpPr>
        <p:spPr/>
        <p:txBody>
          <a:bodyPr/>
          <a:lstStyle/>
          <a:p>
            <a:pPr marL="0" indent="0">
              <a:buNone/>
            </a:pPr>
            <a:r>
              <a:rPr lang="zh-CN" altLang="en-US" dirty="0"/>
              <a:t>人工智能应用</a:t>
            </a:r>
          </a:p>
          <a:p>
            <a:pPr marL="0" indent="0">
              <a:buNone/>
            </a:pPr>
            <a:r>
              <a:rPr lang="zh-CN" altLang="en-US" dirty="0"/>
              <a:t>目前，</a:t>
            </a:r>
            <a:r>
              <a:rPr lang="en-US" altLang="zh-CN" dirty="0"/>
              <a:t>AI </a:t>
            </a:r>
            <a:r>
              <a:rPr lang="zh-CN" altLang="en-US" dirty="0"/>
              <a:t>系统存在大量的现实应用。 常见的示例：</a:t>
            </a:r>
          </a:p>
          <a:p>
            <a:r>
              <a:rPr lang="zh-CN" altLang="en-US" sz="1200" dirty="0"/>
              <a:t>语音识别：也称为自动语音识别 </a:t>
            </a:r>
            <a:r>
              <a:rPr lang="en-US" altLang="zh-CN" sz="1200" dirty="0"/>
              <a:t>(ASR)</a:t>
            </a:r>
            <a:r>
              <a:rPr lang="zh-CN" altLang="en-US" sz="1200" dirty="0"/>
              <a:t>、计算机语音识别或语音到文本，能够使用自然语言处理 </a:t>
            </a:r>
            <a:r>
              <a:rPr lang="en-US" altLang="zh-CN" sz="1200" dirty="0"/>
              <a:t>(NLP)</a:t>
            </a:r>
            <a:r>
              <a:rPr lang="zh-CN" altLang="en-US" sz="1200" dirty="0"/>
              <a:t>，将人类语音处理为书面格式。许多移动设备将语音识别结合到系统中以进行语音搜索，例如： </a:t>
            </a:r>
            <a:r>
              <a:rPr lang="en-US" altLang="zh-CN" sz="1200" dirty="0"/>
              <a:t>Siri</a:t>
            </a:r>
            <a:r>
              <a:rPr lang="zh-CN" altLang="en-US" sz="1200" dirty="0"/>
              <a:t>，或提供有关文本的更多辅助功能。</a:t>
            </a:r>
          </a:p>
          <a:p>
            <a:r>
              <a:rPr lang="zh-CN" altLang="en-US" sz="1200" dirty="0"/>
              <a:t>客户服务：在线聊天机器人正逐步取代客户互动中的人工客服。 他们回答各种主题的常见问题 </a:t>
            </a:r>
            <a:r>
              <a:rPr lang="en-US" altLang="zh-CN" sz="1200" dirty="0"/>
              <a:t>(FAQ) </a:t>
            </a:r>
            <a:r>
              <a:rPr lang="zh-CN" altLang="en-US" sz="1200" dirty="0"/>
              <a:t>，例如送货，或为用户提供个性化建议，交叉销售产品，提供用户尺寸建议，改变了我们对网站和社交媒体中客户互动的看法。 示例包括具有虚拟客服的电子商务站点上的聊天机器人、消息传递应用（例如 </a:t>
            </a:r>
            <a:r>
              <a:rPr lang="en-US" altLang="zh-CN" sz="1200" dirty="0"/>
              <a:t>Slack </a:t>
            </a:r>
            <a:r>
              <a:rPr lang="zh-CN" altLang="en-US" sz="1200" dirty="0"/>
              <a:t>和 </a:t>
            </a:r>
            <a:r>
              <a:rPr lang="en-US" altLang="zh-CN" sz="1200" dirty="0"/>
              <a:t>Facebook Messenger</a:t>
            </a:r>
            <a:r>
              <a:rPr lang="zh-CN" altLang="en-US" sz="1200" dirty="0"/>
              <a:t>）以及虚拟助理和语音助手通常执行的任务。</a:t>
            </a:r>
          </a:p>
          <a:p>
            <a:r>
              <a:rPr lang="zh-CN" altLang="en-US" sz="1200" dirty="0"/>
              <a:t>计算机视觉：该 </a:t>
            </a:r>
            <a:r>
              <a:rPr lang="en-US" altLang="zh-CN" sz="1200" dirty="0"/>
              <a:t>AI </a:t>
            </a:r>
            <a:r>
              <a:rPr lang="zh-CN" altLang="en-US" sz="1200" dirty="0"/>
              <a:t>技术使计算机和系统能够从数字图像、视频和其他可视输入中获取有意义的信息，并基于这些输入采取行动。 这种提供建议的能力将其与图像识别任务区分开来。 计算机视觉由卷积神经网络提供支持，应用在社交媒体的照片标记、医疗保健中的放射成像以及汽车工业中的自动驾驶汽车等领域。</a:t>
            </a:r>
          </a:p>
          <a:p>
            <a:r>
              <a:rPr lang="zh-CN" altLang="en-US" sz="1200" dirty="0"/>
              <a:t>推荐引擎：</a:t>
            </a:r>
            <a:r>
              <a:rPr lang="en-US" altLang="zh-CN" sz="1200" dirty="0"/>
              <a:t>AI </a:t>
            </a:r>
            <a:r>
              <a:rPr lang="zh-CN" altLang="en-US" sz="1200" dirty="0"/>
              <a:t>算法使用过去的消费行为数据，帮助发现可用于制定更有效的交叉销售策略的数据趋势。 这用于在在线零售商的结帐流程中向客户提供相关的附加建议。</a:t>
            </a:r>
          </a:p>
          <a:p>
            <a:r>
              <a:rPr lang="zh-CN" altLang="en-US" sz="1200" dirty="0"/>
              <a:t>自动股票交易：旨在用于优化股票投资组合，</a:t>
            </a:r>
            <a:r>
              <a:rPr lang="en-US" altLang="zh-CN" sz="1200" dirty="0"/>
              <a:t>AI </a:t>
            </a:r>
            <a:r>
              <a:rPr lang="zh-CN" altLang="en-US" sz="1200" dirty="0"/>
              <a:t>驱动的高频交易平台每天可产生成千上万个甚至数以百万计的交易，无需人工干预。</a:t>
            </a:r>
          </a:p>
        </p:txBody>
      </p:sp>
      <p:sp>
        <p:nvSpPr>
          <p:cNvPr id="4" name="灯片编号占位符 3">
            <a:extLst>
              <a:ext uri="{FF2B5EF4-FFF2-40B4-BE49-F238E27FC236}">
                <a16:creationId xmlns:a16="http://schemas.microsoft.com/office/drawing/2014/main" id="{5C46E741-FDE0-4E3C-A7BF-47E01DF17580}"/>
              </a:ext>
            </a:extLst>
          </p:cNvPr>
          <p:cNvSpPr>
            <a:spLocks noGrp="1"/>
          </p:cNvSpPr>
          <p:nvPr>
            <p:ph type="sldNum" sz="quarter" idx="12"/>
          </p:nvPr>
        </p:nvSpPr>
        <p:spPr/>
        <p:txBody>
          <a:bodyPr/>
          <a:lstStyle/>
          <a:p>
            <a:fld id="{5AD84F5B-1672-4D3F-9FEC-5DF89A7B7912}" type="slidenum">
              <a:rPr lang="zh-CN" altLang="en-US" smtClean="0"/>
              <a:t>5</a:t>
            </a:fld>
            <a:endParaRPr lang="zh-CN" altLang="en-US"/>
          </a:p>
        </p:txBody>
      </p:sp>
    </p:spTree>
    <p:extLst>
      <p:ext uri="{BB962C8B-B14F-4D97-AF65-F5344CB8AC3E}">
        <p14:creationId xmlns:p14="http://schemas.microsoft.com/office/powerpoint/2010/main" val="154157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24396-E825-4CEB-8774-9533D1E75C6D}"/>
              </a:ext>
            </a:extLst>
          </p:cNvPr>
          <p:cNvSpPr>
            <a:spLocks noGrp="1"/>
          </p:cNvSpPr>
          <p:nvPr>
            <p:ph type="title"/>
          </p:nvPr>
        </p:nvSpPr>
        <p:spPr/>
        <p:txBody>
          <a:bodyPr/>
          <a:lstStyle/>
          <a:p>
            <a:r>
              <a:rPr lang="zh-CN" altLang="en-US" dirty="0"/>
              <a:t>什么是人工智能？</a:t>
            </a:r>
          </a:p>
        </p:txBody>
      </p:sp>
      <p:sp>
        <p:nvSpPr>
          <p:cNvPr id="4" name="灯片编号占位符 3">
            <a:extLst>
              <a:ext uri="{FF2B5EF4-FFF2-40B4-BE49-F238E27FC236}">
                <a16:creationId xmlns:a16="http://schemas.microsoft.com/office/drawing/2014/main" id="{5C46E741-FDE0-4E3C-A7BF-47E01DF17580}"/>
              </a:ext>
            </a:extLst>
          </p:cNvPr>
          <p:cNvSpPr>
            <a:spLocks noGrp="1"/>
          </p:cNvSpPr>
          <p:nvPr>
            <p:ph type="sldNum" sz="quarter" idx="12"/>
          </p:nvPr>
        </p:nvSpPr>
        <p:spPr/>
        <p:txBody>
          <a:bodyPr/>
          <a:lstStyle/>
          <a:p>
            <a:fld id="{5AD84F5B-1672-4D3F-9FEC-5DF89A7B7912}" type="slidenum">
              <a:rPr lang="zh-CN" altLang="en-US" smtClean="0"/>
              <a:t>6</a:t>
            </a:fld>
            <a:endParaRPr lang="zh-CN" altLang="en-US"/>
          </a:p>
        </p:txBody>
      </p:sp>
      <p:sp>
        <p:nvSpPr>
          <p:cNvPr id="6" name="文本框 5">
            <a:extLst>
              <a:ext uri="{FF2B5EF4-FFF2-40B4-BE49-F238E27FC236}">
                <a16:creationId xmlns:a16="http://schemas.microsoft.com/office/drawing/2014/main" id="{34315CF9-F1FA-4D3B-9E6D-81D955BF2876}"/>
              </a:ext>
            </a:extLst>
          </p:cNvPr>
          <p:cNvSpPr txBox="1"/>
          <p:nvPr/>
        </p:nvSpPr>
        <p:spPr>
          <a:xfrm>
            <a:off x="238260" y="6153421"/>
            <a:ext cx="8255358" cy="369332"/>
          </a:xfrm>
          <a:prstGeom prst="rect">
            <a:avLst/>
          </a:prstGeom>
          <a:noFill/>
        </p:spPr>
        <p:txBody>
          <a:bodyPr wrap="square">
            <a:spAutoFit/>
          </a:bodyPr>
          <a:lstStyle/>
          <a:p>
            <a:r>
              <a:rPr lang="en-US" altLang="zh-CN" dirty="0"/>
              <a:t>https://www.ibm.com/cn-zh/cloud/learn/what-is-artificial-intelligence#toc--fD8HDbN9</a:t>
            </a:r>
            <a:endParaRPr lang="zh-CN" altLang="en-US" dirty="0"/>
          </a:p>
        </p:txBody>
      </p:sp>
      <p:sp>
        <p:nvSpPr>
          <p:cNvPr id="8" name="内容占位符 7">
            <a:extLst>
              <a:ext uri="{FF2B5EF4-FFF2-40B4-BE49-F238E27FC236}">
                <a16:creationId xmlns:a16="http://schemas.microsoft.com/office/drawing/2014/main" id="{BFAA51B9-F0AF-4675-91DC-A0BFCC91EEEE}"/>
              </a:ext>
            </a:extLst>
          </p:cNvPr>
          <p:cNvSpPr>
            <a:spLocks noGrp="1"/>
          </p:cNvSpPr>
          <p:nvPr>
            <p:ph idx="1"/>
          </p:nvPr>
        </p:nvSpPr>
        <p:spPr>
          <a:xfrm>
            <a:off x="130029" y="1220598"/>
            <a:ext cx="8883941" cy="601335"/>
          </a:xfrm>
        </p:spPr>
        <p:txBody>
          <a:bodyPr/>
          <a:lstStyle/>
          <a:p>
            <a:pPr marL="0" indent="0" algn="l" fontAlgn="base">
              <a:buNone/>
            </a:pPr>
            <a:r>
              <a:rPr lang="zh-CN" altLang="en-US" b="0" i="0" dirty="0">
                <a:solidFill>
                  <a:srgbClr val="262626"/>
                </a:solidFill>
                <a:effectLst/>
                <a:highlight>
                  <a:srgbClr val="FFFF00"/>
                </a:highlight>
                <a:latin typeface="IBM Plex Sans" panose="020B0503050203000203" pitchFamily="34" charset="0"/>
              </a:rPr>
              <a:t>利用</a:t>
            </a:r>
            <a:r>
              <a:rPr lang="zh-CN" altLang="en-US" b="0" i="0" dirty="0">
                <a:solidFill>
                  <a:srgbClr val="262626"/>
                </a:solidFill>
                <a:effectLst/>
                <a:latin typeface="IBM Plex Sans" panose="020B0503050203000203" pitchFamily="34" charset="0"/>
              </a:rPr>
              <a:t>计算机和机器</a:t>
            </a:r>
            <a:r>
              <a:rPr lang="zh-CN" altLang="en-US" b="0" i="0" dirty="0">
                <a:solidFill>
                  <a:srgbClr val="262626"/>
                </a:solidFill>
                <a:effectLst/>
                <a:highlight>
                  <a:srgbClr val="FFFF00"/>
                </a:highlight>
                <a:latin typeface="IBM Plex Sans" panose="020B0503050203000203" pitchFamily="34" charset="0"/>
              </a:rPr>
              <a:t>模仿</a:t>
            </a:r>
            <a:r>
              <a:rPr lang="zh-CN" altLang="en-US" b="0" i="0" dirty="0">
                <a:solidFill>
                  <a:srgbClr val="262626"/>
                </a:solidFill>
                <a:effectLst/>
                <a:latin typeface="IBM Plex Sans" panose="020B0503050203000203" pitchFamily="34" charset="0"/>
              </a:rPr>
              <a:t>人类思维的问题解决和决策制定能力。</a:t>
            </a:r>
            <a:endParaRPr lang="en-US" altLang="zh-CN" b="0" i="0" dirty="0">
              <a:solidFill>
                <a:srgbClr val="262626"/>
              </a:solidFill>
              <a:effectLst/>
              <a:latin typeface="IBM Plex Sans" panose="020B0503050203000203" pitchFamily="34" charset="0"/>
            </a:endParaRPr>
          </a:p>
          <a:p>
            <a:pPr marL="0" indent="0" algn="l" fontAlgn="base">
              <a:buNone/>
            </a:pPr>
            <a:endParaRPr lang="zh-CN" altLang="en-US" b="0" i="0" dirty="0">
              <a:solidFill>
                <a:srgbClr val="262626"/>
              </a:solidFill>
              <a:effectLst/>
              <a:latin typeface="IBM Plex Sans" panose="020B0503050203000203" pitchFamily="34" charset="0"/>
            </a:endParaRPr>
          </a:p>
          <a:p>
            <a:endParaRPr lang="zh-CN" altLang="en-US" dirty="0"/>
          </a:p>
        </p:txBody>
      </p:sp>
      <p:pic>
        <p:nvPicPr>
          <p:cNvPr id="10" name="图片 9">
            <a:extLst>
              <a:ext uri="{FF2B5EF4-FFF2-40B4-BE49-F238E27FC236}">
                <a16:creationId xmlns:a16="http://schemas.microsoft.com/office/drawing/2014/main" id="{2E652AB5-3FAA-4E59-ABB2-D5E230B59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8" y="1905646"/>
            <a:ext cx="5552082" cy="4164062"/>
          </a:xfrm>
          <a:prstGeom prst="rect">
            <a:avLst/>
          </a:prstGeom>
        </p:spPr>
      </p:pic>
    </p:spTree>
    <p:extLst>
      <p:ext uri="{BB962C8B-B14F-4D97-AF65-F5344CB8AC3E}">
        <p14:creationId xmlns:p14="http://schemas.microsoft.com/office/powerpoint/2010/main" val="361223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5"/>
          <p:cNvSpPr>
            <a:spLocks noGrp="1"/>
          </p:cNvSpPr>
          <p:nvPr>
            <p:ph type="title"/>
          </p:nvPr>
        </p:nvSpPr>
        <p:spPr>
          <a:xfrm>
            <a:off x="581096" y="251516"/>
            <a:ext cx="8365349" cy="657727"/>
          </a:xfrm>
        </p:spPr>
        <p:txBody>
          <a:bodyPr/>
          <a:lstStyle/>
          <a:p>
            <a:r>
              <a:rPr lang="zh-CN" altLang="en-US" sz="2400" dirty="0">
                <a:latin typeface="Times New Roman" panose="02020603050405020304" pitchFamily="18" charset="0"/>
                <a:cs typeface="Times New Roman" panose="02020603050405020304" pitchFamily="18" charset="0"/>
              </a:rPr>
              <a:t>人工智能基本研究内容</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63689" y="1077763"/>
            <a:ext cx="8404578" cy="400110"/>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人工智能：以机器为载体实现的人类智能或生物智能</a:t>
            </a:r>
          </a:p>
        </p:txBody>
      </p:sp>
      <p:sp>
        <p:nvSpPr>
          <p:cNvPr id="4" name="矩形 3"/>
          <p:cNvSpPr/>
          <p:nvPr/>
        </p:nvSpPr>
        <p:spPr>
          <a:xfrm>
            <a:off x="95597" y="1646393"/>
            <a:ext cx="8850847" cy="4466607"/>
          </a:xfrm>
          <a:prstGeom prst="rect">
            <a:avLst/>
          </a:prstGeom>
        </p:spPr>
        <p:txBody>
          <a:bodyPr wrap="square">
            <a:spAutoFit/>
          </a:bodyPr>
          <a:lstStyle/>
          <a:p>
            <a:pPr>
              <a:lnSpc>
                <a:spcPct val="150000"/>
              </a:lnSpc>
            </a:pPr>
            <a:r>
              <a:rPr lang="zh-CN" altLang="zh-CN" sz="1600" dirty="0">
                <a:latin typeface="黑体" panose="02010609060101010101" pitchFamily="49" charset="-122"/>
                <a:ea typeface="黑体" panose="02010609060101010101" pitchFamily="49" charset="-122"/>
              </a:rPr>
              <a:t>从模拟人类智能角度而言，人工智能应具备如下能力：</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具备视觉感知和语言交流的能力。</a:t>
            </a:r>
            <a:r>
              <a:rPr lang="zh-CN" altLang="zh-CN" sz="1600" dirty="0">
                <a:latin typeface="黑体" panose="02010609060101010101" pitchFamily="49" charset="-122"/>
                <a:ea typeface="黑体" panose="02010609060101010101" pitchFamily="49" charset="-122"/>
              </a:rPr>
              <a:t>即能够识别和理解外界信息（计算机视觉研究范畴）、能够与人通过语言交流（自然语言理解研究范畴）。</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具备推理与问题求解能力。</a:t>
            </a:r>
            <a:r>
              <a:rPr lang="zh-CN" altLang="zh-CN" sz="1600" dirty="0">
                <a:latin typeface="黑体" panose="02010609060101010101" pitchFamily="49" charset="-122"/>
                <a:ea typeface="黑体" panose="02010609060101010101" pitchFamily="49" charset="-122"/>
              </a:rPr>
              <a:t>即基于已有知识，对所见事物和现象进行演绎推理以解决问题。</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具备协同控制能力。</a:t>
            </a:r>
            <a:r>
              <a:rPr lang="zh-CN" altLang="zh-CN" sz="1600" dirty="0">
                <a:latin typeface="黑体" panose="02010609060101010101" pitchFamily="49" charset="-122"/>
                <a:ea typeface="黑体" panose="02010609060101010101" pitchFamily="49" charset="-122"/>
              </a:rPr>
              <a:t>即将视觉（看）、语言（说）、推理（悟）等能力统一协调，加以控制，这是常见的机器人研究领域内容。</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具备遵守伦理道德能力。</a:t>
            </a:r>
            <a:r>
              <a:rPr lang="zh-CN" altLang="zh-CN" sz="1600" dirty="0">
                <a:latin typeface="黑体" panose="02010609060101010101" pitchFamily="49" charset="-122"/>
                <a:ea typeface="黑体" panose="02010609060101010101" pitchFamily="49" charset="-122"/>
              </a:rPr>
              <a:t>即模拟人类智能的智能体在社会环境中要遵从一定的伦理道德。阿西莫夫在科幻小说中按照优先级定义了机器人需要遵从的三条伦理原则：不得伤人，或弃人于危难；需服从人；在不违反上述两条原则情况下，保护机器人自己。</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具备从数据中进行归纳总结的能力。</a:t>
            </a:r>
            <a:r>
              <a:rPr lang="zh-CN" altLang="zh-CN" sz="1600" dirty="0">
                <a:latin typeface="黑体" panose="02010609060101010101" pitchFamily="49" charset="-122"/>
                <a:ea typeface="黑体" panose="02010609060101010101" pitchFamily="49" charset="-122"/>
              </a:rPr>
              <a:t>即需要从数据中进行知识、规律和模式学习的模型和方法，这是机器学习研究范畴。</a:t>
            </a:r>
          </a:p>
          <a:p>
            <a:pPr marL="285750" lvl="0" indent="-285750">
              <a:lnSpc>
                <a:spcPct val="150000"/>
              </a:lnSpc>
              <a:buFont typeface="Wingdings" panose="05000000000000000000" pitchFamily="2" charset="2"/>
              <a:buChar char="l"/>
            </a:pPr>
            <a:endParaRPr lang="zh-CN" altLang="zh-CN"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479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24396-E825-4CEB-8774-9533D1E75C6D}"/>
              </a:ext>
            </a:extLst>
          </p:cNvPr>
          <p:cNvSpPr>
            <a:spLocks noGrp="1"/>
          </p:cNvSpPr>
          <p:nvPr>
            <p:ph type="title"/>
          </p:nvPr>
        </p:nvSpPr>
        <p:spPr/>
        <p:txBody>
          <a:bodyPr/>
          <a:lstStyle/>
          <a:p>
            <a:r>
              <a:rPr lang="zh-CN" altLang="en-US" dirty="0"/>
              <a:t>什么是人工智能？</a:t>
            </a:r>
          </a:p>
        </p:txBody>
      </p:sp>
      <p:sp>
        <p:nvSpPr>
          <p:cNvPr id="4" name="灯片编号占位符 3">
            <a:extLst>
              <a:ext uri="{FF2B5EF4-FFF2-40B4-BE49-F238E27FC236}">
                <a16:creationId xmlns:a16="http://schemas.microsoft.com/office/drawing/2014/main" id="{5C46E741-FDE0-4E3C-A7BF-47E01DF17580}"/>
              </a:ext>
            </a:extLst>
          </p:cNvPr>
          <p:cNvSpPr>
            <a:spLocks noGrp="1"/>
          </p:cNvSpPr>
          <p:nvPr>
            <p:ph type="sldNum" sz="quarter" idx="12"/>
          </p:nvPr>
        </p:nvSpPr>
        <p:spPr/>
        <p:txBody>
          <a:bodyPr/>
          <a:lstStyle/>
          <a:p>
            <a:fld id="{5AD84F5B-1672-4D3F-9FEC-5DF89A7B7912}" type="slidenum">
              <a:rPr lang="zh-CN" altLang="en-US" smtClean="0"/>
              <a:t>8</a:t>
            </a:fld>
            <a:endParaRPr lang="zh-CN" altLang="en-US"/>
          </a:p>
        </p:txBody>
      </p:sp>
      <p:sp>
        <p:nvSpPr>
          <p:cNvPr id="6" name="文本框 5">
            <a:extLst>
              <a:ext uri="{FF2B5EF4-FFF2-40B4-BE49-F238E27FC236}">
                <a16:creationId xmlns:a16="http://schemas.microsoft.com/office/drawing/2014/main" id="{34315CF9-F1FA-4D3B-9E6D-81D955BF2876}"/>
              </a:ext>
            </a:extLst>
          </p:cNvPr>
          <p:cNvSpPr txBox="1"/>
          <p:nvPr/>
        </p:nvSpPr>
        <p:spPr>
          <a:xfrm>
            <a:off x="379927" y="5913859"/>
            <a:ext cx="8629850" cy="369332"/>
          </a:xfrm>
          <a:prstGeom prst="rect">
            <a:avLst/>
          </a:prstGeom>
          <a:noFill/>
        </p:spPr>
        <p:txBody>
          <a:bodyPr wrap="square">
            <a:spAutoFit/>
          </a:bodyPr>
          <a:lstStyle/>
          <a:p>
            <a:r>
              <a:rPr lang="en-US" altLang="zh-CN" dirty="0"/>
              <a:t>https://www.ibm.com/cn-zh/cloud/learn/what-is-artificial-intelligence#toc--fD8HDbN9</a:t>
            </a:r>
            <a:endParaRPr lang="zh-CN" altLang="en-US" dirty="0"/>
          </a:p>
        </p:txBody>
      </p:sp>
      <p:sp>
        <p:nvSpPr>
          <p:cNvPr id="8" name="内容占位符 7">
            <a:extLst>
              <a:ext uri="{FF2B5EF4-FFF2-40B4-BE49-F238E27FC236}">
                <a16:creationId xmlns:a16="http://schemas.microsoft.com/office/drawing/2014/main" id="{BFAA51B9-F0AF-4675-91DC-A0BFCC91EEEE}"/>
              </a:ext>
            </a:extLst>
          </p:cNvPr>
          <p:cNvSpPr>
            <a:spLocks noGrp="1"/>
          </p:cNvSpPr>
          <p:nvPr>
            <p:ph idx="1"/>
          </p:nvPr>
        </p:nvSpPr>
        <p:spPr/>
        <p:txBody>
          <a:bodyPr/>
          <a:lstStyle/>
          <a:p>
            <a:pPr marL="0" indent="0" algn="l" fontAlgn="base">
              <a:buNone/>
            </a:pPr>
            <a:r>
              <a:rPr lang="zh-CN" altLang="en-US" b="0" i="0" dirty="0">
                <a:solidFill>
                  <a:srgbClr val="323232"/>
                </a:solidFill>
                <a:effectLst/>
                <a:latin typeface="IBM Plex Sans" panose="020B0503050203000203" pitchFamily="34" charset="0"/>
              </a:rPr>
              <a:t>人工智能的类型 </a:t>
            </a:r>
            <a:r>
              <a:rPr lang="en-US" altLang="zh-CN" b="0" i="0" dirty="0">
                <a:solidFill>
                  <a:srgbClr val="323232"/>
                </a:solidFill>
                <a:effectLst/>
                <a:latin typeface="IBM Plex Sans" panose="020B0503050203000203" pitchFamily="34" charset="0"/>
              </a:rPr>
              <a:t>- </a:t>
            </a:r>
            <a:r>
              <a:rPr lang="zh-CN" altLang="en-US" b="0" i="0" dirty="0">
                <a:solidFill>
                  <a:srgbClr val="323232"/>
                </a:solidFill>
                <a:effectLst/>
                <a:latin typeface="IBM Plex Sans" panose="020B0503050203000203" pitchFamily="34" charset="0"/>
              </a:rPr>
              <a:t>弱 </a:t>
            </a:r>
            <a:r>
              <a:rPr lang="en-US" altLang="zh-CN" b="0" i="0" dirty="0">
                <a:solidFill>
                  <a:srgbClr val="323232"/>
                </a:solidFill>
                <a:effectLst/>
                <a:latin typeface="IBM Plex Sans" panose="020B0503050203000203" pitchFamily="34" charset="0"/>
              </a:rPr>
              <a:t>AI </a:t>
            </a:r>
            <a:r>
              <a:rPr lang="zh-CN" altLang="en-US" b="0" i="0" dirty="0">
                <a:solidFill>
                  <a:srgbClr val="323232"/>
                </a:solidFill>
                <a:effectLst/>
                <a:latin typeface="IBM Plex Sans" panose="020B0503050203000203" pitchFamily="34" charset="0"/>
              </a:rPr>
              <a:t>与强 </a:t>
            </a:r>
            <a:r>
              <a:rPr lang="en-US" altLang="zh-CN" b="0" i="0" dirty="0">
                <a:solidFill>
                  <a:srgbClr val="323232"/>
                </a:solidFill>
                <a:effectLst/>
                <a:latin typeface="IBM Plex Sans" panose="020B0503050203000203" pitchFamily="34" charset="0"/>
              </a:rPr>
              <a:t>AI</a:t>
            </a:r>
          </a:p>
          <a:p>
            <a:pPr algn="l" fontAlgn="base"/>
            <a:r>
              <a:rPr lang="zh-CN" altLang="en-US" sz="1600" b="0" i="0" dirty="0">
                <a:solidFill>
                  <a:srgbClr val="323232"/>
                </a:solidFill>
                <a:effectLst/>
                <a:latin typeface="IBM Plex Sans" panose="020B0503050203000203" pitchFamily="34" charset="0"/>
              </a:rPr>
              <a:t>弱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也称为狭义的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或人工狭义智能 </a:t>
            </a:r>
            <a:r>
              <a:rPr lang="en-US" altLang="zh-CN" sz="1600" b="0" i="0" dirty="0">
                <a:solidFill>
                  <a:srgbClr val="323232"/>
                </a:solidFill>
                <a:effectLst/>
                <a:latin typeface="IBM Plex Sans" panose="020B0503050203000203" pitchFamily="34" charset="0"/>
              </a:rPr>
              <a:t>(ANI)</a:t>
            </a:r>
            <a:r>
              <a:rPr lang="zh-CN" altLang="en-US" sz="1600" b="0" i="0" dirty="0">
                <a:solidFill>
                  <a:srgbClr val="323232"/>
                </a:solidFill>
                <a:effectLst/>
                <a:latin typeface="IBM Plex Sans" panose="020B0503050203000203" pitchFamily="34" charset="0"/>
              </a:rPr>
              <a:t>，是经过训练的 </a:t>
            </a:r>
            <a:r>
              <a:rPr lang="en-US" altLang="zh-CN" sz="1600" b="0" i="0" dirty="0">
                <a:solidFill>
                  <a:srgbClr val="323232"/>
                </a:solidFill>
                <a:effectLst/>
                <a:latin typeface="IBM Plex Sans" panose="020B0503050203000203" pitchFamily="34" charset="0"/>
              </a:rPr>
              <a:t>AI</a:t>
            </a:r>
            <a:r>
              <a:rPr lang="zh-CN" altLang="en-US" sz="1600" b="0" i="0" dirty="0">
                <a:solidFill>
                  <a:srgbClr val="323232"/>
                </a:solidFill>
                <a:effectLst/>
                <a:latin typeface="IBM Plex Sans" panose="020B0503050203000203" pitchFamily="34" charset="0"/>
              </a:rPr>
              <a:t>，专注于执行特定任务。 弱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推动了目前我们周围的大部分 </a:t>
            </a:r>
            <a:r>
              <a:rPr lang="en-US" altLang="zh-CN" sz="1600" b="0" i="0" dirty="0">
                <a:solidFill>
                  <a:srgbClr val="323232"/>
                </a:solidFill>
                <a:effectLst/>
                <a:latin typeface="IBM Plex Sans" panose="020B0503050203000203" pitchFamily="34" charset="0"/>
              </a:rPr>
              <a:t>AI</a:t>
            </a:r>
            <a:r>
              <a:rPr lang="zh-CN" altLang="en-US" sz="1600" b="0" i="0" dirty="0">
                <a:solidFill>
                  <a:srgbClr val="323232"/>
                </a:solidFill>
                <a:effectLst/>
                <a:latin typeface="IBM Plex Sans" panose="020B0503050203000203" pitchFamily="34" charset="0"/>
              </a:rPr>
              <a:t>。“范围窄”可能是此类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更准确的描述符，因为它其实并不弱，支持一些非常强大的应用，如 </a:t>
            </a:r>
            <a:r>
              <a:rPr lang="en-US" altLang="zh-CN" sz="1600" b="0" i="0" dirty="0">
                <a:solidFill>
                  <a:srgbClr val="323232"/>
                </a:solidFill>
                <a:effectLst/>
                <a:latin typeface="IBM Plex Sans" panose="020B0503050203000203" pitchFamily="34" charset="0"/>
              </a:rPr>
              <a:t>Apple </a:t>
            </a:r>
            <a:r>
              <a:rPr lang="zh-CN" altLang="en-US" sz="1600" b="0" i="0" dirty="0">
                <a:solidFill>
                  <a:srgbClr val="323232"/>
                </a:solidFill>
                <a:effectLst/>
                <a:latin typeface="IBM Plex Sans" panose="020B0503050203000203" pitchFamily="34" charset="0"/>
              </a:rPr>
              <a:t>的 </a:t>
            </a:r>
            <a:r>
              <a:rPr lang="en-US" altLang="zh-CN" sz="1600" b="0" i="0" dirty="0">
                <a:solidFill>
                  <a:srgbClr val="323232"/>
                </a:solidFill>
                <a:effectLst/>
                <a:latin typeface="IBM Plex Sans" panose="020B0503050203000203" pitchFamily="34" charset="0"/>
              </a:rPr>
              <a:t>Siri</a:t>
            </a:r>
            <a:r>
              <a:rPr lang="zh-CN" altLang="en-US" sz="1600" b="0" i="0" dirty="0">
                <a:solidFill>
                  <a:srgbClr val="323232"/>
                </a:solidFill>
                <a:effectLst/>
                <a:latin typeface="IBM Plex Sans" panose="020B0503050203000203" pitchFamily="34" charset="0"/>
              </a:rPr>
              <a:t>、</a:t>
            </a:r>
            <a:r>
              <a:rPr lang="en-US" altLang="zh-CN" sz="1600" b="0" i="0" dirty="0">
                <a:solidFill>
                  <a:srgbClr val="323232"/>
                </a:solidFill>
                <a:effectLst/>
                <a:latin typeface="IBM Plex Sans" panose="020B0503050203000203" pitchFamily="34" charset="0"/>
              </a:rPr>
              <a:t>Amazon </a:t>
            </a:r>
            <a:r>
              <a:rPr lang="zh-CN" altLang="en-US" sz="1600" b="0" i="0" dirty="0">
                <a:solidFill>
                  <a:srgbClr val="323232"/>
                </a:solidFill>
                <a:effectLst/>
                <a:latin typeface="IBM Plex Sans" panose="020B0503050203000203" pitchFamily="34" charset="0"/>
              </a:rPr>
              <a:t>的 </a:t>
            </a:r>
            <a:r>
              <a:rPr lang="en-US" altLang="zh-CN" sz="1600" b="0" i="0" dirty="0">
                <a:solidFill>
                  <a:srgbClr val="323232"/>
                </a:solidFill>
                <a:effectLst/>
                <a:latin typeface="IBM Plex Sans" panose="020B0503050203000203" pitchFamily="34" charset="0"/>
              </a:rPr>
              <a:t>Alexa </a:t>
            </a:r>
            <a:r>
              <a:rPr lang="zh-CN" altLang="en-US" sz="1600" b="0" i="0" dirty="0">
                <a:solidFill>
                  <a:srgbClr val="323232"/>
                </a:solidFill>
                <a:effectLst/>
                <a:latin typeface="IBM Plex Sans" panose="020B0503050203000203" pitchFamily="34" charset="0"/>
              </a:rPr>
              <a:t>以及 </a:t>
            </a:r>
            <a:r>
              <a:rPr lang="en-US" altLang="zh-CN" sz="1600" b="0" i="0" dirty="0">
                <a:solidFill>
                  <a:srgbClr val="323232"/>
                </a:solidFill>
                <a:effectLst/>
                <a:latin typeface="IBM Plex Sans" panose="020B0503050203000203" pitchFamily="34" charset="0"/>
              </a:rPr>
              <a:t>IBM Watson </a:t>
            </a:r>
            <a:r>
              <a:rPr lang="zh-CN" altLang="en-US" sz="1600" b="0" i="0" dirty="0">
                <a:solidFill>
                  <a:srgbClr val="323232"/>
                </a:solidFill>
                <a:effectLst/>
                <a:latin typeface="IBM Plex Sans" panose="020B0503050203000203" pitchFamily="34" charset="0"/>
              </a:rPr>
              <a:t>和自主车辆。</a:t>
            </a:r>
          </a:p>
          <a:p>
            <a:pPr algn="l" fontAlgn="base"/>
            <a:endParaRPr lang="zh-CN" altLang="en-US" sz="1600" b="0" i="0" dirty="0">
              <a:solidFill>
                <a:srgbClr val="323232"/>
              </a:solidFill>
              <a:effectLst/>
              <a:latin typeface="IBM Plex Sans" panose="020B0503050203000203" pitchFamily="34" charset="0"/>
            </a:endParaRPr>
          </a:p>
          <a:p>
            <a:pPr algn="l" fontAlgn="base"/>
            <a:r>
              <a:rPr lang="zh-CN" altLang="en-US" sz="1600" b="0" i="0" dirty="0">
                <a:solidFill>
                  <a:srgbClr val="323232"/>
                </a:solidFill>
                <a:effectLst/>
                <a:latin typeface="IBM Plex Sans" panose="020B0503050203000203" pitchFamily="34" charset="0"/>
              </a:rPr>
              <a:t>强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由人工常规智能 </a:t>
            </a:r>
            <a:r>
              <a:rPr lang="en-US" altLang="zh-CN" sz="1600" b="0" i="0" dirty="0">
                <a:solidFill>
                  <a:srgbClr val="323232"/>
                </a:solidFill>
                <a:effectLst/>
                <a:latin typeface="IBM Plex Sans" panose="020B0503050203000203" pitchFamily="34" charset="0"/>
              </a:rPr>
              <a:t>(AGI) </a:t>
            </a:r>
            <a:r>
              <a:rPr lang="zh-CN" altLang="en-US" sz="1600" b="0" i="0" dirty="0">
                <a:solidFill>
                  <a:srgbClr val="323232"/>
                </a:solidFill>
                <a:effectLst/>
                <a:latin typeface="IBM Plex Sans" panose="020B0503050203000203" pitchFamily="34" charset="0"/>
              </a:rPr>
              <a:t>和人工超级智能 </a:t>
            </a:r>
            <a:r>
              <a:rPr lang="en-US" altLang="zh-CN" sz="1600" b="0" i="0" dirty="0">
                <a:solidFill>
                  <a:srgbClr val="323232"/>
                </a:solidFill>
                <a:effectLst/>
                <a:latin typeface="IBM Plex Sans" panose="020B0503050203000203" pitchFamily="34" charset="0"/>
              </a:rPr>
              <a:t>(ASI) </a:t>
            </a:r>
            <a:r>
              <a:rPr lang="zh-CN" altLang="en-US" sz="1600" b="0" i="0" dirty="0">
                <a:solidFill>
                  <a:srgbClr val="323232"/>
                </a:solidFill>
                <a:effectLst/>
                <a:latin typeface="IBM Plex Sans" panose="020B0503050203000203" pitchFamily="34" charset="0"/>
              </a:rPr>
              <a:t>组成。 人工常规智能 </a:t>
            </a:r>
            <a:r>
              <a:rPr lang="en-US" altLang="zh-CN" sz="1600" b="0" i="0" dirty="0">
                <a:solidFill>
                  <a:srgbClr val="323232"/>
                </a:solidFill>
                <a:effectLst/>
                <a:latin typeface="IBM Plex Sans" panose="020B0503050203000203" pitchFamily="34" charset="0"/>
              </a:rPr>
              <a:t>(AGI) </a:t>
            </a:r>
            <a:r>
              <a:rPr lang="zh-CN" altLang="en-US" sz="1600" b="0" i="0" dirty="0">
                <a:solidFill>
                  <a:srgbClr val="323232"/>
                </a:solidFill>
                <a:effectLst/>
                <a:latin typeface="IBM Plex Sans" panose="020B0503050203000203" pitchFamily="34" charset="0"/>
              </a:rPr>
              <a:t>是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的一种理论形式，机器拥有与人类等同的智能；它具有自我意识，能够解决问题、学习和规划未来。 人工超级智能 </a:t>
            </a:r>
            <a:r>
              <a:rPr lang="en-US" altLang="zh-CN" sz="1600" b="0" i="0" dirty="0">
                <a:solidFill>
                  <a:srgbClr val="323232"/>
                </a:solidFill>
                <a:effectLst/>
                <a:latin typeface="IBM Plex Sans" panose="020B0503050203000203" pitchFamily="34" charset="0"/>
              </a:rPr>
              <a:t>(ASI) </a:t>
            </a:r>
            <a:r>
              <a:rPr lang="zh-CN" altLang="en-US" sz="1600" b="0" i="0" dirty="0">
                <a:solidFill>
                  <a:srgbClr val="323232"/>
                </a:solidFill>
                <a:effectLst/>
                <a:latin typeface="IBM Plex Sans" panose="020B0503050203000203" pitchFamily="34" charset="0"/>
              </a:rPr>
              <a:t>也称为超级智能，将超越人类大脑的智力和能力。 虽然强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仍完全处于理论阶段，还没有实际应用的例子，但这并不意味着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研究人员不在探索它的发展。 </a:t>
            </a:r>
            <a:r>
              <a:rPr lang="en-US" altLang="zh-CN" sz="1600" b="0" i="0" dirty="0">
                <a:solidFill>
                  <a:srgbClr val="323232"/>
                </a:solidFill>
                <a:effectLst/>
                <a:latin typeface="IBM Plex Sans" panose="020B0503050203000203" pitchFamily="34" charset="0"/>
              </a:rPr>
              <a:t>ASI </a:t>
            </a:r>
            <a:r>
              <a:rPr lang="zh-CN" altLang="en-US" sz="1600" b="0" i="0" dirty="0">
                <a:solidFill>
                  <a:srgbClr val="323232"/>
                </a:solidFill>
                <a:effectLst/>
                <a:latin typeface="IBM Plex Sans" panose="020B0503050203000203" pitchFamily="34" charset="0"/>
              </a:rPr>
              <a:t>的最佳例子可能来自科幻小说，如 </a:t>
            </a:r>
            <a:r>
              <a:rPr lang="en-US" altLang="zh-CN" sz="1600" b="0" i="0" dirty="0">
                <a:solidFill>
                  <a:srgbClr val="323232"/>
                </a:solidFill>
                <a:effectLst/>
                <a:latin typeface="IBM Plex Sans" panose="020B0503050203000203" pitchFamily="34" charset="0"/>
              </a:rPr>
              <a:t>HAL</a:t>
            </a:r>
            <a:r>
              <a:rPr lang="zh-CN" altLang="en-US" sz="1600" b="0" i="0" dirty="0">
                <a:solidFill>
                  <a:srgbClr val="323232"/>
                </a:solidFill>
                <a:effectLst/>
                <a:latin typeface="IBM Plex Sans" panose="020B0503050203000203" pitchFamily="34" charset="0"/>
              </a:rPr>
              <a:t>、超人以及</a:t>
            </a:r>
            <a:r>
              <a:rPr lang="en-US" altLang="zh-CN" sz="1600" b="0" i="0" dirty="0">
                <a:solidFill>
                  <a:srgbClr val="323232"/>
                </a:solidFill>
                <a:effectLst/>
                <a:latin typeface="IBM Plex Sans" panose="020B0503050203000203" pitchFamily="34" charset="0"/>
              </a:rPr>
              <a:t>《2001 </a:t>
            </a:r>
            <a:r>
              <a:rPr lang="zh-CN" altLang="en-US" sz="1600" b="0" i="0" dirty="0">
                <a:solidFill>
                  <a:srgbClr val="323232"/>
                </a:solidFill>
                <a:effectLst/>
                <a:latin typeface="IBM Plex Sans" panose="020B0503050203000203" pitchFamily="34" charset="0"/>
              </a:rPr>
              <a:t>太空漫游</a:t>
            </a:r>
            <a:r>
              <a:rPr lang="en-US" altLang="zh-CN" sz="1600" b="0" i="0" dirty="0">
                <a:solidFill>
                  <a:srgbClr val="323232"/>
                </a:solidFill>
                <a:effectLst/>
                <a:latin typeface="IBM Plex Sans" panose="020B0503050203000203" pitchFamily="34" charset="0"/>
              </a:rPr>
              <a:t>》</a:t>
            </a:r>
            <a:r>
              <a:rPr lang="zh-CN" altLang="en-US" sz="1600" b="0" i="0" dirty="0">
                <a:solidFill>
                  <a:srgbClr val="323232"/>
                </a:solidFill>
                <a:effectLst/>
                <a:latin typeface="IBM Plex Sans" panose="020B0503050203000203" pitchFamily="34" charset="0"/>
              </a:rPr>
              <a:t>电影中的无赖电脑助手。</a:t>
            </a:r>
            <a:endParaRPr lang="zh-CN" altLang="en-US" sz="1600" dirty="0"/>
          </a:p>
        </p:txBody>
      </p:sp>
    </p:spTree>
    <p:extLst>
      <p:ext uri="{BB962C8B-B14F-4D97-AF65-F5344CB8AC3E}">
        <p14:creationId xmlns:p14="http://schemas.microsoft.com/office/powerpoint/2010/main" val="412764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15619" y="5768074"/>
            <a:ext cx="2442914" cy="584775"/>
          </a:xfrm>
          <a:prstGeom prst="rect">
            <a:avLst/>
          </a:prstGeom>
        </p:spPr>
        <p:txBody>
          <a:bodyPr wrap="square">
            <a:spAutoFit/>
          </a:bodyPr>
          <a:lstStyle/>
          <a:p>
            <a:pPr algn="ctr"/>
            <a:r>
              <a:rPr lang="zh-CN" altLang="en-US" sz="1600" dirty="0">
                <a:latin typeface="黑体" panose="02010609060101010101" pitchFamily="49" charset="-122"/>
                <a:ea typeface="黑体" panose="02010609060101010101" pitchFamily="49" charset="-122"/>
                <a:cs typeface="Times New Roman" panose="02020603050405020304" pitchFamily="18" charset="0"/>
              </a:rPr>
              <a:t>新一代人工智能中</a:t>
            </a:r>
            <a:endParaRPr lang="en-US" altLang="zh-CN" sz="1600" dirty="0">
              <a:latin typeface="黑体" panose="02010609060101010101" pitchFamily="49" charset="-122"/>
              <a:ea typeface="黑体" panose="02010609060101010101" pitchFamily="49" charset="-122"/>
              <a:cs typeface="Times New Roman" panose="02020603050405020304" pitchFamily="18" charset="0"/>
            </a:endParaRPr>
          </a:p>
          <a:p>
            <a:pPr algn="ctr"/>
            <a:r>
              <a:rPr lang="zh-CN" altLang="en-US" sz="1600" dirty="0">
                <a:latin typeface="黑体" panose="02010609060101010101" pitchFamily="49" charset="-122"/>
                <a:ea typeface="黑体" panose="02010609060101010101" pitchFamily="49" charset="-122"/>
                <a:cs typeface="Times New Roman" panose="02020603050405020304" pitchFamily="18" charset="0"/>
              </a:rPr>
              <a:t>五大智能技术新方向  </a:t>
            </a:r>
            <a:endParaRPr lang="zh-CN" altLang="en-US" sz="1600" dirty="0">
              <a:latin typeface="黑体" panose="02010609060101010101" pitchFamily="49" charset="-122"/>
              <a:ea typeface="黑体" panose="02010609060101010101" pitchFamily="49" charset="-122"/>
            </a:endParaRPr>
          </a:p>
        </p:txBody>
      </p:sp>
      <p:grpSp>
        <p:nvGrpSpPr>
          <p:cNvPr id="23" name="组合 22"/>
          <p:cNvGrpSpPr/>
          <p:nvPr/>
        </p:nvGrpSpPr>
        <p:grpSpPr>
          <a:xfrm>
            <a:off x="143884" y="1366181"/>
            <a:ext cx="8904024" cy="4215187"/>
            <a:chOff x="110017" y="1907822"/>
            <a:chExt cx="8904024" cy="4215186"/>
          </a:xfrm>
        </p:grpSpPr>
        <p:sp>
          <p:nvSpPr>
            <p:cNvPr id="24" name="圆角矩形 23"/>
            <p:cNvSpPr/>
            <p:nvPr/>
          </p:nvSpPr>
          <p:spPr bwMode="auto">
            <a:xfrm>
              <a:off x="2990032" y="2905117"/>
              <a:ext cx="6007229" cy="557808"/>
            </a:xfrm>
            <a:prstGeom prst="round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marL="0" marR="0" lvl="1" indent="-442913" defTabSz="914400" eaLnBrk="1" fontAlgn="base" latinLnBrk="0" hangingPunct="1">
                <a:lnSpc>
                  <a:spcPct val="150000"/>
                </a:lnSpc>
                <a:spcBef>
                  <a:spcPct val="0"/>
                </a:spcBef>
                <a:spcAft>
                  <a:spcPct val="0"/>
                </a:spcAft>
                <a:buClr>
                  <a:srgbClr val="FF0000"/>
                </a:buClr>
                <a:buSzTx/>
                <a:buFont typeface="Wingdings" pitchFamily="2" charset="2"/>
                <a:buChar char="n"/>
                <a:tabLst/>
                <a:defRPr/>
              </a:pPr>
              <a:r>
                <a:rPr kumimoji="0" lang="zh-CN"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从聚焦研究“个体智能”到基于互联网络的群体智能</a:t>
              </a:r>
              <a:endPar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28" name="圆角矩形 27"/>
            <p:cNvSpPr/>
            <p:nvPr/>
          </p:nvSpPr>
          <p:spPr>
            <a:xfrm>
              <a:off x="110017" y="1907822"/>
              <a:ext cx="2599316" cy="4215186"/>
            </a:xfrm>
            <a:prstGeom prst="roundRect">
              <a:avLst>
                <a:gd name="adj" fmla="val 4639"/>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ahoma"/>
                <a:ea typeface="宋体"/>
                <a:cs typeface="+mn-cs"/>
              </a:endParaRPr>
            </a:p>
          </p:txBody>
        </p:sp>
        <p:sp>
          <p:nvSpPr>
            <p:cNvPr id="33" name="圆角矩形 32"/>
            <p:cNvSpPr/>
            <p:nvPr/>
          </p:nvSpPr>
          <p:spPr bwMode="auto">
            <a:xfrm>
              <a:off x="257785" y="2107865"/>
              <a:ext cx="2270926" cy="376715"/>
            </a:xfrm>
            <a:prstGeom prst="round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t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大数据智能</a:t>
              </a:r>
              <a:endParaRPr kumimoji="0" lang="en-US" altLang="zh-CN"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endParaRPr>
            </a:p>
          </p:txBody>
        </p:sp>
        <p:sp>
          <p:nvSpPr>
            <p:cNvPr id="34" name="圆角矩形 33"/>
            <p:cNvSpPr/>
            <p:nvPr/>
          </p:nvSpPr>
          <p:spPr bwMode="auto">
            <a:xfrm>
              <a:off x="257785" y="3001546"/>
              <a:ext cx="2270926" cy="376715"/>
            </a:xfrm>
            <a:prstGeom prst="round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t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群体智能</a:t>
              </a:r>
              <a:endParaRPr kumimoji="0" lang="en-US" altLang="zh-CN"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endParaRPr>
            </a:p>
          </p:txBody>
        </p:sp>
        <p:sp>
          <p:nvSpPr>
            <p:cNvPr id="35" name="圆角矩形 34"/>
            <p:cNvSpPr/>
            <p:nvPr/>
          </p:nvSpPr>
          <p:spPr bwMode="auto">
            <a:xfrm>
              <a:off x="257786" y="4607998"/>
              <a:ext cx="2270926" cy="376715"/>
            </a:xfrm>
            <a:prstGeom prst="round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t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混合增强智能</a:t>
              </a:r>
              <a:endParaRPr kumimoji="0" lang="en-US" altLang="zh-CN"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endParaRPr>
            </a:p>
          </p:txBody>
        </p:sp>
        <p:sp>
          <p:nvSpPr>
            <p:cNvPr id="36" name="圆角矩形 35"/>
            <p:cNvSpPr/>
            <p:nvPr/>
          </p:nvSpPr>
          <p:spPr bwMode="auto">
            <a:xfrm>
              <a:off x="225280" y="5474911"/>
              <a:ext cx="2303432" cy="376715"/>
            </a:xfrm>
            <a:prstGeom prst="round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t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0070C0"/>
                  </a:solidFill>
                  <a:latin typeface="Times New Roman" pitchFamily="18" charset="0"/>
                  <a:ea typeface="微软雅黑" pitchFamily="34" charset="-122"/>
                  <a:cs typeface="Times New Roman" pitchFamily="18" charset="0"/>
                </a:rPr>
                <a:t>智能</a:t>
              </a:r>
              <a:r>
                <a:rPr kumimoji="0" lang="zh-CN" altLang="en-US"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自主系统</a:t>
              </a:r>
              <a:endParaRPr kumimoji="0" lang="en-US" altLang="zh-CN"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endParaRPr>
            </a:p>
          </p:txBody>
        </p:sp>
        <p:sp>
          <p:nvSpPr>
            <p:cNvPr id="37" name="圆角矩形 36"/>
            <p:cNvSpPr/>
            <p:nvPr/>
          </p:nvSpPr>
          <p:spPr bwMode="auto">
            <a:xfrm>
              <a:off x="2956585" y="1987086"/>
              <a:ext cx="6007229" cy="557808"/>
            </a:xfrm>
            <a:prstGeom prst="round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marL="0" marR="0" lvl="1" indent="-442913" defTabSz="914400" eaLnBrk="1" fontAlgn="base" latinLnBrk="0" hangingPunct="1">
                <a:lnSpc>
                  <a:spcPct val="150000"/>
                </a:lnSpc>
                <a:spcBef>
                  <a:spcPct val="0"/>
                </a:spcBef>
                <a:spcAft>
                  <a:spcPct val="0"/>
                </a:spcAft>
                <a:buClr>
                  <a:srgbClr val="FF0000"/>
                </a:buClr>
                <a:buSzTx/>
                <a:buFont typeface="Wingdings" pitchFamily="2" charset="2"/>
                <a:buChar char="n"/>
                <a:tabLst/>
                <a:defRPr/>
              </a:pPr>
              <a:r>
                <a:rPr kumimoji="0" lang="zh-CN"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从</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人工知识表达技术到大数据驱动知识学习</a:t>
              </a:r>
              <a:endPar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8" name="圆角矩形 37"/>
            <p:cNvSpPr/>
            <p:nvPr/>
          </p:nvSpPr>
          <p:spPr bwMode="auto">
            <a:xfrm>
              <a:off x="3006812" y="3799738"/>
              <a:ext cx="6007229" cy="557808"/>
            </a:xfrm>
            <a:prstGeom prst="round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marL="0" marR="0" lvl="1" indent="-442913" defTabSz="914400" eaLnBrk="1" fontAlgn="base" latinLnBrk="0" hangingPunct="1">
                <a:lnSpc>
                  <a:spcPct val="150000"/>
                </a:lnSpc>
                <a:spcBef>
                  <a:spcPct val="0"/>
                </a:spcBef>
                <a:spcAft>
                  <a:spcPct val="0"/>
                </a:spcAft>
                <a:buClr>
                  <a:srgbClr val="FF0000"/>
                </a:buClr>
                <a:buSzTx/>
                <a:buFont typeface="Wingdings" pitchFamily="2" charset="2"/>
                <a:buChar char="n"/>
                <a:tabLst/>
                <a:defRPr/>
              </a:pPr>
              <a:r>
                <a:rPr kumimoji="0" lang="zh-CN"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从</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处理单一类型媒体数据到跨媒体认知、学习和推理</a:t>
              </a:r>
              <a:endPar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9" name="圆角矩形 38"/>
            <p:cNvSpPr/>
            <p:nvPr/>
          </p:nvSpPr>
          <p:spPr bwMode="auto">
            <a:xfrm>
              <a:off x="271579" y="3848684"/>
              <a:ext cx="2257132" cy="376715"/>
            </a:xfrm>
            <a:prstGeom prst="round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t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rPr>
                <a:t>跨媒体智能</a:t>
              </a:r>
              <a:endParaRPr kumimoji="0" lang="en-US" altLang="zh-CN" sz="2000" b="1" i="0" u="none" strike="noStrike" kern="0" cap="none" spc="0" normalizeH="0" baseline="0" noProof="0" dirty="0">
                <a:ln>
                  <a:noFill/>
                </a:ln>
                <a:solidFill>
                  <a:srgbClr val="0070C0"/>
                </a:solidFill>
                <a:effectLst/>
                <a:uLnTx/>
                <a:uFillTx/>
                <a:latin typeface="Times New Roman" pitchFamily="18" charset="0"/>
                <a:ea typeface="微软雅黑" pitchFamily="34" charset="-122"/>
                <a:cs typeface="Times New Roman" pitchFamily="18" charset="0"/>
              </a:endParaRPr>
            </a:p>
          </p:txBody>
        </p:sp>
        <p:sp>
          <p:nvSpPr>
            <p:cNvPr id="40" name="圆角矩形 39"/>
            <p:cNvSpPr/>
            <p:nvPr/>
          </p:nvSpPr>
          <p:spPr bwMode="auto">
            <a:xfrm>
              <a:off x="3005135" y="4582611"/>
              <a:ext cx="6007229" cy="557808"/>
            </a:xfrm>
            <a:prstGeom prst="round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marL="0" marR="0" lvl="1" indent="-442913" defTabSz="914400" eaLnBrk="1" fontAlgn="base" latinLnBrk="0" hangingPunct="1">
                <a:lnSpc>
                  <a:spcPct val="150000"/>
                </a:lnSpc>
                <a:spcBef>
                  <a:spcPct val="0"/>
                </a:spcBef>
                <a:spcAft>
                  <a:spcPct val="0"/>
                </a:spcAft>
                <a:buClr>
                  <a:srgbClr val="FF0000"/>
                </a:buClr>
                <a:buSzTx/>
                <a:buFont typeface="Wingdings" pitchFamily="2" charset="2"/>
                <a:buChar char="n"/>
                <a:tabLst/>
                <a:defRPr/>
              </a:pPr>
              <a:r>
                <a:rPr kumimoji="0" lang="zh-CN"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从</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追求“机器智能”到迈向人机混合的增强智能</a:t>
              </a:r>
              <a:endPar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1" name="圆角矩形 40"/>
            <p:cNvSpPr/>
            <p:nvPr/>
          </p:nvSpPr>
          <p:spPr bwMode="auto">
            <a:xfrm>
              <a:off x="2987191" y="5437700"/>
              <a:ext cx="6007229" cy="557808"/>
            </a:xfrm>
            <a:prstGeom prst="round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w="190500" h="63500"/>
            </a:sp3d>
          </p:spPr>
          <p:txBody>
            <a:bodyPr wrap="none" tIns="0" bIns="0" anchor="ctr"/>
            <a:lstStyle/>
            <a:p>
              <a:pPr marL="0" marR="0" lvl="1" indent="-442913" defTabSz="914400" eaLnBrk="1" fontAlgn="base" latinLnBrk="0" hangingPunct="1">
                <a:lnSpc>
                  <a:spcPct val="150000"/>
                </a:lnSpc>
                <a:spcBef>
                  <a:spcPct val="0"/>
                </a:spcBef>
                <a:spcAft>
                  <a:spcPct val="0"/>
                </a:spcAft>
                <a:buClr>
                  <a:srgbClr val="FF0000"/>
                </a:buClr>
                <a:buSzTx/>
                <a:buFont typeface="Wingdings" pitchFamily="2" charset="2"/>
                <a:buChar char="n"/>
                <a:tabLst/>
                <a:defRPr/>
              </a:pPr>
              <a:r>
                <a:rPr kumimoji="0" lang="zh-CN"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从</a:t>
              </a:r>
              <a:r>
                <a:rPr kumimoji="0"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机器人到智能自主系统</a:t>
              </a:r>
              <a:endParaRPr kumimoji="0" lang="en-US" altLang="zh-CN"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sp>
        <p:nvSpPr>
          <p:cNvPr id="17" name="Rectangle 3"/>
          <p:cNvSpPr>
            <a:spLocks noChangeArrowheads="1"/>
          </p:cNvSpPr>
          <p:nvPr/>
        </p:nvSpPr>
        <p:spPr bwMode="auto">
          <a:xfrm>
            <a:off x="47443" y="-39193"/>
            <a:ext cx="9040812" cy="90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lvl1pPr>
              <a:defRPr sz="2800">
                <a:solidFill>
                  <a:schemeClr val="tx1"/>
                </a:solidFill>
                <a:latin typeface="Verdana" panose="020B0604030504040204" pitchFamily="34" charset="0"/>
                <a:ea typeface="宋体" panose="02010600030101010101" pitchFamily="2" charset="-122"/>
              </a:defRPr>
            </a:lvl1pPr>
            <a:lvl2pPr marL="742950" indent="-285750">
              <a:defRPr sz="2800">
                <a:solidFill>
                  <a:schemeClr val="tx1"/>
                </a:solidFill>
                <a:latin typeface="Verdana" panose="020B0604030504040204" pitchFamily="34" charset="0"/>
                <a:ea typeface="宋体" panose="02010600030101010101" pitchFamily="2" charset="-122"/>
              </a:defRPr>
            </a:lvl2pPr>
            <a:lvl3pPr marL="1143000" indent="-228600">
              <a:defRPr sz="2800">
                <a:solidFill>
                  <a:schemeClr val="tx1"/>
                </a:solidFill>
                <a:latin typeface="Verdana" panose="020B0604030504040204" pitchFamily="34" charset="0"/>
                <a:ea typeface="宋体" panose="02010600030101010101" pitchFamily="2" charset="-122"/>
              </a:defRPr>
            </a:lvl3pPr>
            <a:lvl4pPr marL="1600200" indent="-228600">
              <a:defRPr sz="2800">
                <a:solidFill>
                  <a:schemeClr val="tx1"/>
                </a:solidFill>
                <a:latin typeface="Verdana" panose="020B0604030504040204" pitchFamily="34" charset="0"/>
                <a:ea typeface="宋体" panose="02010600030101010101" pitchFamily="2" charset="-122"/>
              </a:defRPr>
            </a:lvl4pPr>
            <a:lvl5pPr marL="2057400" indent="-228600">
              <a:defRPr sz="28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9pPr>
          </a:lstStyle>
          <a:p>
            <a:pPr algn="ctr">
              <a:buFont typeface="Arial" panose="020B0604020202020204" pitchFamily="34" charset="0"/>
              <a:buNone/>
            </a:pPr>
            <a:r>
              <a:rPr lang="zh-CN" altLang="en-US" sz="3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迈向新一代人工智能</a:t>
            </a:r>
            <a:endParaRPr lang="zh-CN" altLang="en-US" sz="3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935760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b055f7b-34c5-451f-b302-891ff818cf37}"/>
</p:tagLst>
</file>

<file path=ppt/theme/theme1.xml><?xml version="1.0" encoding="utf-8"?>
<a:theme xmlns:a="http://schemas.openxmlformats.org/drawingml/2006/main" name="白底灰边-Office2010风格">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白底灰边-Office2010风格</Template>
  <TotalTime>3110</TotalTime>
  <Words>2001</Words>
  <Application>Microsoft Office PowerPoint</Application>
  <PresentationFormat>全屏显示(4:3)</PresentationFormat>
  <Paragraphs>239</Paragraphs>
  <Slides>18</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Yu Gothic UI Light</vt:lpstr>
      <vt:lpstr>黑体</vt:lpstr>
      <vt:lpstr>华文中宋</vt:lpstr>
      <vt:lpstr>微软雅黑</vt:lpstr>
      <vt:lpstr>Arial</vt:lpstr>
      <vt:lpstr>Calibri</vt:lpstr>
      <vt:lpstr>Cambria Math</vt:lpstr>
      <vt:lpstr>IBM Plex Sans</vt:lpstr>
      <vt:lpstr>Tahoma</vt:lpstr>
      <vt:lpstr>Times New Roman</vt:lpstr>
      <vt:lpstr>Verdana</vt:lpstr>
      <vt:lpstr>Wingdings</vt:lpstr>
      <vt:lpstr>白底灰边-Office2010风格</vt:lpstr>
      <vt:lpstr>PowerPoint 演示文稿</vt:lpstr>
      <vt:lpstr>PowerPoint 演示文稿</vt:lpstr>
      <vt:lpstr>PowerPoint 演示文稿</vt:lpstr>
      <vt:lpstr>PowerPoint 演示文稿</vt:lpstr>
      <vt:lpstr>什么是人工智能？</vt:lpstr>
      <vt:lpstr>什么是人工智能？</vt:lpstr>
      <vt:lpstr>人工智能基本研究内容</vt:lpstr>
      <vt:lpstr>什么是人工智能？</vt:lpstr>
      <vt:lpstr>PowerPoint 演示文稿</vt:lpstr>
      <vt:lpstr>计算机体系架构赋能（深度）机器学习革命的六点建议</vt:lpstr>
      <vt:lpstr>计算机体系架构赋能（深度）机器学习革命的六点建议</vt:lpstr>
      <vt:lpstr>从关联到推理：因果推理</vt:lpstr>
      <vt:lpstr>PowerPoint 演示文稿</vt:lpstr>
      <vt:lpstr> 协同与对抗</vt:lpstr>
      <vt:lpstr>人类智能与机器智能存在巨大不同</vt:lpstr>
      <vt:lpstr>课程群知识点关系图</vt:lpstr>
      <vt:lpstr>学科关系</vt:lpstr>
      <vt:lpstr>教材：吴飞，《人工智能导论：模型与算法》，高等教育出版社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David yonggang</cp:lastModifiedBy>
  <cp:revision>1501</cp:revision>
  <dcterms:created xsi:type="dcterms:W3CDTF">2018-01-15T02:11:00Z</dcterms:created>
  <dcterms:modified xsi:type="dcterms:W3CDTF">2021-10-30T15:47:40Z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