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4212" r:id="rId2"/>
  </p:sldMasterIdLst>
  <p:notesMasterIdLst>
    <p:notesMasterId r:id="rId115"/>
  </p:notesMasterIdLst>
  <p:sldIdLst>
    <p:sldId id="638" r:id="rId3"/>
    <p:sldId id="366" r:id="rId4"/>
    <p:sldId id="500" r:id="rId5"/>
    <p:sldId id="501" r:id="rId6"/>
    <p:sldId id="502" r:id="rId7"/>
    <p:sldId id="503" r:id="rId8"/>
    <p:sldId id="504" r:id="rId9"/>
    <p:sldId id="505" r:id="rId10"/>
    <p:sldId id="506" r:id="rId11"/>
    <p:sldId id="507" r:id="rId12"/>
    <p:sldId id="508" r:id="rId13"/>
    <p:sldId id="639" r:id="rId14"/>
    <p:sldId id="510" r:id="rId15"/>
    <p:sldId id="511" r:id="rId16"/>
    <p:sldId id="512" r:id="rId17"/>
    <p:sldId id="513" r:id="rId18"/>
    <p:sldId id="514" r:id="rId19"/>
    <p:sldId id="515" r:id="rId20"/>
    <p:sldId id="516" r:id="rId21"/>
    <p:sldId id="517" r:id="rId22"/>
    <p:sldId id="518" r:id="rId23"/>
    <p:sldId id="519" r:id="rId24"/>
    <p:sldId id="521" r:id="rId25"/>
    <p:sldId id="522" r:id="rId26"/>
    <p:sldId id="523" r:id="rId27"/>
    <p:sldId id="524" r:id="rId28"/>
    <p:sldId id="525" r:id="rId29"/>
    <p:sldId id="526" r:id="rId30"/>
    <p:sldId id="527" r:id="rId31"/>
    <p:sldId id="640" r:id="rId32"/>
    <p:sldId id="548" r:id="rId33"/>
    <p:sldId id="549" r:id="rId34"/>
    <p:sldId id="555" r:id="rId35"/>
    <p:sldId id="556" r:id="rId36"/>
    <p:sldId id="557" r:id="rId37"/>
    <p:sldId id="559" r:id="rId38"/>
    <p:sldId id="560" r:id="rId39"/>
    <p:sldId id="561" r:id="rId40"/>
    <p:sldId id="562" r:id="rId41"/>
    <p:sldId id="563" r:id="rId42"/>
    <p:sldId id="536" r:id="rId43"/>
    <p:sldId id="564" r:id="rId44"/>
    <p:sldId id="641" r:id="rId45"/>
    <p:sldId id="565" r:id="rId46"/>
    <p:sldId id="573" r:id="rId47"/>
    <p:sldId id="574" r:id="rId48"/>
    <p:sldId id="579" r:id="rId49"/>
    <p:sldId id="575" r:id="rId50"/>
    <p:sldId id="576" r:id="rId51"/>
    <p:sldId id="577" r:id="rId52"/>
    <p:sldId id="578" r:id="rId53"/>
    <p:sldId id="585" r:id="rId54"/>
    <p:sldId id="633" r:id="rId55"/>
    <p:sldId id="586" r:id="rId56"/>
    <p:sldId id="588" r:id="rId57"/>
    <p:sldId id="589" r:id="rId58"/>
    <p:sldId id="592" r:id="rId59"/>
    <p:sldId id="596" r:id="rId60"/>
    <p:sldId id="593" r:id="rId61"/>
    <p:sldId id="590" r:id="rId62"/>
    <p:sldId id="591" r:id="rId63"/>
    <p:sldId id="594" r:id="rId64"/>
    <p:sldId id="595" r:id="rId65"/>
    <p:sldId id="634" r:id="rId66"/>
    <p:sldId id="635" r:id="rId67"/>
    <p:sldId id="636" r:id="rId68"/>
    <p:sldId id="642" r:id="rId69"/>
    <p:sldId id="649" r:id="rId70"/>
    <p:sldId id="650" r:id="rId71"/>
    <p:sldId id="651" r:id="rId72"/>
    <p:sldId id="652" r:id="rId73"/>
    <p:sldId id="643" r:id="rId74"/>
    <p:sldId id="644" r:id="rId75"/>
    <p:sldId id="645" r:id="rId76"/>
    <p:sldId id="646" r:id="rId77"/>
    <p:sldId id="647" r:id="rId78"/>
    <p:sldId id="648" r:id="rId79"/>
    <p:sldId id="653" r:id="rId80"/>
    <p:sldId id="542" r:id="rId81"/>
    <p:sldId id="543" r:id="rId82"/>
    <p:sldId id="580" r:id="rId83"/>
    <p:sldId id="581" r:id="rId84"/>
    <p:sldId id="582" r:id="rId85"/>
    <p:sldId id="584" r:id="rId86"/>
    <p:sldId id="654" r:id="rId87"/>
    <p:sldId id="583" r:id="rId88"/>
    <p:sldId id="598" r:id="rId89"/>
    <p:sldId id="599" r:id="rId90"/>
    <p:sldId id="600" r:id="rId91"/>
    <p:sldId id="601" r:id="rId92"/>
    <p:sldId id="602" r:id="rId93"/>
    <p:sldId id="603" r:id="rId94"/>
    <p:sldId id="604" r:id="rId95"/>
    <p:sldId id="605" r:id="rId96"/>
    <p:sldId id="606" r:id="rId97"/>
    <p:sldId id="607" r:id="rId98"/>
    <p:sldId id="597" r:id="rId99"/>
    <p:sldId id="655" r:id="rId100"/>
    <p:sldId id="608" r:id="rId101"/>
    <p:sldId id="609" r:id="rId102"/>
    <p:sldId id="610" r:id="rId103"/>
    <p:sldId id="612" r:id="rId104"/>
    <p:sldId id="613" r:id="rId105"/>
    <p:sldId id="614" r:id="rId106"/>
    <p:sldId id="616" r:id="rId107"/>
    <p:sldId id="618" r:id="rId108"/>
    <p:sldId id="619" r:id="rId109"/>
    <p:sldId id="620" r:id="rId110"/>
    <p:sldId id="622" r:id="rId111"/>
    <p:sldId id="656" r:id="rId112"/>
    <p:sldId id="498" r:id="rId113"/>
    <p:sldId id="637" r:id="rId11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00"/>
    <a:srgbClr val="FFCCCC"/>
    <a:srgbClr val="009900"/>
    <a:srgbClr val="CC0000"/>
    <a:srgbClr val="FF3300"/>
    <a:srgbClr val="FF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113" d="100"/>
          <a:sy n="113" d="100"/>
        </p:scale>
        <p:origin x="151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65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viewProps" Target="view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emf"/><Relationship Id="rId4"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8.png"/></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69.wmf"/><Relationship Id="rId4" Type="http://schemas.openxmlformats.org/officeDocument/2006/relationships/image" Target="../media/image68.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6F25D61-6329-48D6-9E73-AABF5A52E1C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ea typeface="+mn-ea"/>
              </a:defRPr>
            </a:lvl1pPr>
          </a:lstStyle>
          <a:p>
            <a:pPr>
              <a:defRPr/>
            </a:pPr>
            <a:endParaRPr lang="zh-CN" altLang="en-US"/>
          </a:p>
        </p:txBody>
      </p:sp>
      <p:sp>
        <p:nvSpPr>
          <p:cNvPr id="10243" name="Rectangle 3">
            <a:extLst>
              <a:ext uri="{FF2B5EF4-FFF2-40B4-BE49-F238E27FC236}">
                <a16:creationId xmlns:a16="http://schemas.microsoft.com/office/drawing/2014/main" id="{067580B6-EE6F-48D6-8B4B-1871C350668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ea typeface="+mn-ea"/>
              </a:defRPr>
            </a:lvl1pPr>
          </a:lstStyle>
          <a:p>
            <a:pPr>
              <a:defRPr/>
            </a:pPr>
            <a:endParaRPr lang="en-US" altLang="zh-CN"/>
          </a:p>
        </p:txBody>
      </p:sp>
      <p:sp>
        <p:nvSpPr>
          <p:cNvPr id="26628" name="Rectangle 4">
            <a:extLst>
              <a:ext uri="{FF2B5EF4-FFF2-40B4-BE49-F238E27FC236}">
                <a16:creationId xmlns:a16="http://schemas.microsoft.com/office/drawing/2014/main" id="{4B579167-D73F-4479-94E4-5EF0B651B964}"/>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F5CB2A95-6953-454B-991E-89AB750DB780}"/>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246" name="Rectangle 6">
            <a:extLst>
              <a:ext uri="{FF2B5EF4-FFF2-40B4-BE49-F238E27FC236}">
                <a16:creationId xmlns:a16="http://schemas.microsoft.com/office/drawing/2014/main" id="{FFFC48DF-09FB-4B8A-9199-96E4F21BD211}"/>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ea typeface="+mn-ea"/>
              </a:defRPr>
            </a:lvl1pPr>
          </a:lstStyle>
          <a:p>
            <a:pPr>
              <a:defRPr/>
            </a:pPr>
            <a:endParaRPr lang="en-US" altLang="zh-CN"/>
          </a:p>
        </p:txBody>
      </p:sp>
      <p:sp>
        <p:nvSpPr>
          <p:cNvPr id="10247" name="Rectangle 7">
            <a:extLst>
              <a:ext uri="{FF2B5EF4-FFF2-40B4-BE49-F238E27FC236}">
                <a16:creationId xmlns:a16="http://schemas.microsoft.com/office/drawing/2014/main" id="{04F9361A-8E15-44FB-99BF-723296661EF2}"/>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ea typeface="+mn-ea"/>
              </a:defRPr>
            </a:lvl1pPr>
          </a:lstStyle>
          <a:p>
            <a:pPr>
              <a:defRPr/>
            </a:pPr>
            <a:fld id="{20E4065F-ED82-40EB-8532-70D84811CE3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1DCDFD77-AF2E-4CAC-9FB0-7FBD0393C4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8FA9CBA-758C-4568-873F-45B54AF31E29}" type="slidenum">
              <a:rPr lang="zh-CN" altLang="en-US" sz="1200">
                <a:latin typeface="Times New Roman" panose="02020603050405020304" pitchFamily="18" charset="0"/>
              </a:rPr>
              <a:pPr/>
              <a:t>1</a:t>
            </a:fld>
            <a:endParaRPr lang="en-US" altLang="zh-CN" sz="1200">
              <a:latin typeface="Times New Roman" panose="02020603050405020304" pitchFamily="18" charset="0"/>
            </a:endParaRPr>
          </a:p>
        </p:txBody>
      </p:sp>
      <p:sp>
        <p:nvSpPr>
          <p:cNvPr id="28675" name="Rectangle 2">
            <a:extLst>
              <a:ext uri="{FF2B5EF4-FFF2-40B4-BE49-F238E27FC236}">
                <a16:creationId xmlns:a16="http://schemas.microsoft.com/office/drawing/2014/main" id="{4F58C58A-0499-43C2-B6C0-C2383ADA7E4D}"/>
              </a:ext>
            </a:extLst>
          </p:cNvPr>
          <p:cNvSpPr>
            <a:spLocks noChangeArrowheads="1" noTextEdit="1"/>
          </p:cNvSpPr>
          <p:nvPr>
            <p:ph type="sldImg"/>
          </p:nvPr>
        </p:nvSpPr>
        <p:spPr>
          <a:xfrm>
            <a:off x="1144588" y="685800"/>
            <a:ext cx="4568825" cy="3427413"/>
          </a:xfrm>
          <a:ln/>
        </p:spPr>
      </p:sp>
      <p:sp>
        <p:nvSpPr>
          <p:cNvPr id="28676" name="Rectangle 3">
            <a:extLst>
              <a:ext uri="{FF2B5EF4-FFF2-40B4-BE49-F238E27FC236}">
                <a16:creationId xmlns:a16="http://schemas.microsoft.com/office/drawing/2014/main" id="{A3F8A331-11D8-4688-86EE-899E84F809E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03727B8-E177-4CC7-BF30-22E1C59D0C56}"/>
              </a:ext>
            </a:extLst>
          </p:cNvPr>
          <p:cNvSpPr>
            <a:spLocks noChangeArrowheads="1" noTextEdit="1"/>
          </p:cNvSpPr>
          <p:nvPr>
            <p:ph type="sldImg"/>
          </p:nvPr>
        </p:nvSpPr>
        <p:spPr>
          <a:ln/>
        </p:spPr>
      </p:sp>
      <p:sp>
        <p:nvSpPr>
          <p:cNvPr id="47107" name="Rectangle 3">
            <a:extLst>
              <a:ext uri="{FF2B5EF4-FFF2-40B4-BE49-F238E27FC236}">
                <a16:creationId xmlns:a16="http://schemas.microsoft.com/office/drawing/2014/main" id="{13382067-B93F-442E-BD89-68745DBD94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2354CFB-F225-4627-BACF-5BAF00F73ACF}"/>
              </a:ext>
            </a:extLst>
          </p:cNvPr>
          <p:cNvSpPr>
            <a:spLocks noChangeArrowheads="1" noTextEdit="1"/>
          </p:cNvSpPr>
          <p:nvPr>
            <p:ph type="sldImg"/>
          </p:nvPr>
        </p:nvSpPr>
        <p:spPr>
          <a:ln/>
        </p:spPr>
      </p:sp>
      <p:sp>
        <p:nvSpPr>
          <p:cNvPr id="49155" name="Rectangle 3">
            <a:extLst>
              <a:ext uri="{FF2B5EF4-FFF2-40B4-BE49-F238E27FC236}">
                <a16:creationId xmlns:a16="http://schemas.microsoft.com/office/drawing/2014/main" id="{567357DA-7AD8-4428-9996-02F2546230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12F1D5A-459E-4038-91C0-EABD83DAF7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F90232A-69EE-4421-BAA5-350CA421FE7F}" type="slidenum">
              <a:rPr lang="zh-CN" altLang="en-US" sz="1200">
                <a:latin typeface="Times New Roman" panose="02020603050405020304" pitchFamily="18" charset="0"/>
              </a:rPr>
              <a:pPr/>
              <a:t>12</a:t>
            </a:fld>
            <a:endParaRPr lang="en-US" altLang="zh-CN" sz="1200">
              <a:latin typeface="Times New Roman" panose="02020603050405020304" pitchFamily="18" charset="0"/>
            </a:endParaRPr>
          </a:p>
        </p:txBody>
      </p:sp>
      <p:sp>
        <p:nvSpPr>
          <p:cNvPr id="51203" name="Rectangle 2">
            <a:extLst>
              <a:ext uri="{FF2B5EF4-FFF2-40B4-BE49-F238E27FC236}">
                <a16:creationId xmlns:a16="http://schemas.microsoft.com/office/drawing/2014/main" id="{826AC05B-0AD8-4C8A-BF4F-FF9903666E37}"/>
              </a:ext>
            </a:extLst>
          </p:cNvPr>
          <p:cNvSpPr>
            <a:spLocks noChangeArrowheads="1" noTextEdit="1"/>
          </p:cNvSpPr>
          <p:nvPr>
            <p:ph type="sldImg"/>
          </p:nvPr>
        </p:nvSpPr>
        <p:spPr>
          <a:ln/>
        </p:spPr>
      </p:sp>
      <p:sp>
        <p:nvSpPr>
          <p:cNvPr id="51204" name="Rectangle 3">
            <a:extLst>
              <a:ext uri="{FF2B5EF4-FFF2-40B4-BE49-F238E27FC236}">
                <a16:creationId xmlns:a16="http://schemas.microsoft.com/office/drawing/2014/main" id="{EEB060EE-E349-49EA-93DB-4EC53F10E9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902EDAA-FDB8-4DE2-B09E-CD9E5C605D49}"/>
              </a:ext>
            </a:extLst>
          </p:cNvPr>
          <p:cNvSpPr>
            <a:spLocks noChangeArrowheads="1" noTextEdit="1"/>
          </p:cNvSpPr>
          <p:nvPr>
            <p:ph type="sldImg"/>
          </p:nvPr>
        </p:nvSpPr>
        <p:spPr>
          <a:ln/>
        </p:spPr>
      </p:sp>
      <p:sp>
        <p:nvSpPr>
          <p:cNvPr id="53251" name="Rectangle 3">
            <a:extLst>
              <a:ext uri="{FF2B5EF4-FFF2-40B4-BE49-F238E27FC236}">
                <a16:creationId xmlns:a16="http://schemas.microsoft.com/office/drawing/2014/main" id="{7B8293A2-4FC7-4987-A4A5-E48A3E31E5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74CED54-C787-43C0-AA87-5E834A359BB9}"/>
              </a:ext>
            </a:extLst>
          </p:cNvPr>
          <p:cNvSpPr>
            <a:spLocks noChangeArrowheads="1" noTextEdit="1"/>
          </p:cNvSpPr>
          <p:nvPr>
            <p:ph type="sldImg"/>
          </p:nvPr>
        </p:nvSpPr>
        <p:spPr>
          <a:ln/>
        </p:spPr>
      </p:sp>
      <p:sp>
        <p:nvSpPr>
          <p:cNvPr id="55299" name="Rectangle 3">
            <a:extLst>
              <a:ext uri="{FF2B5EF4-FFF2-40B4-BE49-F238E27FC236}">
                <a16:creationId xmlns:a16="http://schemas.microsoft.com/office/drawing/2014/main" id="{19BE70C0-EFD5-414B-B071-2A164EB68D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BDCB2CF-997E-4D78-86CB-D4A277E29EEB}"/>
              </a:ext>
            </a:extLst>
          </p:cNvPr>
          <p:cNvSpPr>
            <a:spLocks noChangeArrowheads="1" noTextEdit="1"/>
          </p:cNvSpPr>
          <p:nvPr>
            <p:ph type="sldImg"/>
          </p:nvPr>
        </p:nvSpPr>
        <p:spPr>
          <a:ln/>
        </p:spPr>
      </p:sp>
      <p:sp>
        <p:nvSpPr>
          <p:cNvPr id="57347" name="Rectangle 3">
            <a:extLst>
              <a:ext uri="{FF2B5EF4-FFF2-40B4-BE49-F238E27FC236}">
                <a16:creationId xmlns:a16="http://schemas.microsoft.com/office/drawing/2014/main" id="{489027B0-EED0-4CEA-960E-EA847C2070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D13936A-961C-4416-B01A-E5D018F9ED3F}"/>
              </a:ext>
            </a:extLst>
          </p:cNvPr>
          <p:cNvSpPr>
            <a:spLocks noChangeArrowheads="1" noTextEdit="1"/>
          </p:cNvSpPr>
          <p:nvPr>
            <p:ph type="sldImg"/>
          </p:nvPr>
        </p:nvSpPr>
        <p:spPr>
          <a:ln/>
        </p:spPr>
      </p:sp>
      <p:sp>
        <p:nvSpPr>
          <p:cNvPr id="59395" name="Rectangle 3">
            <a:extLst>
              <a:ext uri="{FF2B5EF4-FFF2-40B4-BE49-F238E27FC236}">
                <a16:creationId xmlns:a16="http://schemas.microsoft.com/office/drawing/2014/main" id="{B2E22A87-C8B8-49A1-B122-071EE34760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6A93C7C-13F8-42A0-B567-3211CABE8C4B}"/>
              </a:ext>
            </a:extLst>
          </p:cNvPr>
          <p:cNvSpPr>
            <a:spLocks noChangeArrowheads="1" noTextEdit="1"/>
          </p:cNvSpPr>
          <p:nvPr>
            <p:ph type="sldImg"/>
          </p:nvPr>
        </p:nvSpPr>
        <p:spPr>
          <a:ln/>
        </p:spPr>
      </p:sp>
      <p:sp>
        <p:nvSpPr>
          <p:cNvPr id="61443" name="Rectangle 3">
            <a:extLst>
              <a:ext uri="{FF2B5EF4-FFF2-40B4-BE49-F238E27FC236}">
                <a16:creationId xmlns:a16="http://schemas.microsoft.com/office/drawing/2014/main" id="{068AC89F-2641-4885-B02D-B0A8380FC5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401DE72-FFB7-4D31-BA61-F1B13C8A3664}"/>
              </a:ext>
            </a:extLst>
          </p:cNvPr>
          <p:cNvSpPr>
            <a:spLocks noChangeArrowheads="1" noTextEdit="1"/>
          </p:cNvSpPr>
          <p:nvPr>
            <p:ph type="sldImg"/>
          </p:nvPr>
        </p:nvSpPr>
        <p:spPr>
          <a:ln/>
        </p:spPr>
      </p:sp>
      <p:sp>
        <p:nvSpPr>
          <p:cNvPr id="63491" name="Rectangle 3">
            <a:extLst>
              <a:ext uri="{FF2B5EF4-FFF2-40B4-BE49-F238E27FC236}">
                <a16:creationId xmlns:a16="http://schemas.microsoft.com/office/drawing/2014/main" id="{657B9BDA-698C-464A-A489-5B0ED24C7F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BA96F0A-01D7-4015-98E7-DF2EE273A282}"/>
              </a:ext>
            </a:extLst>
          </p:cNvPr>
          <p:cNvSpPr>
            <a:spLocks noChangeArrowheads="1" noTextEdit="1"/>
          </p:cNvSpPr>
          <p:nvPr>
            <p:ph type="sldImg"/>
          </p:nvPr>
        </p:nvSpPr>
        <p:spPr>
          <a:ln/>
        </p:spPr>
      </p:sp>
      <p:sp>
        <p:nvSpPr>
          <p:cNvPr id="65539" name="Rectangle 3">
            <a:extLst>
              <a:ext uri="{FF2B5EF4-FFF2-40B4-BE49-F238E27FC236}">
                <a16:creationId xmlns:a16="http://schemas.microsoft.com/office/drawing/2014/main" id="{6D976F95-2EEE-42EF-B0A2-704E1F13E9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C458BB58-C9CE-41F5-ACC4-7E8CBD269A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1F94C63-95FC-4002-BD74-920039132F45}" type="slidenum">
              <a:rPr lang="zh-CN" altLang="en-US" sz="1200">
                <a:latin typeface="Times New Roman" panose="02020603050405020304" pitchFamily="18" charset="0"/>
              </a:rPr>
              <a:pPr/>
              <a:t>2</a:t>
            </a:fld>
            <a:endParaRPr lang="en-US" altLang="zh-CN" sz="1200">
              <a:latin typeface="Times New Roman" panose="02020603050405020304" pitchFamily="18" charset="0"/>
            </a:endParaRPr>
          </a:p>
        </p:txBody>
      </p:sp>
      <p:sp>
        <p:nvSpPr>
          <p:cNvPr id="30723" name="Rectangle 2">
            <a:extLst>
              <a:ext uri="{FF2B5EF4-FFF2-40B4-BE49-F238E27FC236}">
                <a16:creationId xmlns:a16="http://schemas.microsoft.com/office/drawing/2014/main" id="{7262EFB8-5BE9-472C-93B0-97C0A413BFBA}"/>
              </a:ext>
            </a:extLst>
          </p:cNvPr>
          <p:cNvSpPr>
            <a:spLocks noChangeArrowheads="1" noTextEdit="1"/>
          </p:cNvSpPr>
          <p:nvPr>
            <p:ph type="sldImg"/>
          </p:nvPr>
        </p:nvSpPr>
        <p:spPr>
          <a:ln/>
        </p:spPr>
      </p:sp>
      <p:sp>
        <p:nvSpPr>
          <p:cNvPr id="30724" name="Rectangle 3">
            <a:extLst>
              <a:ext uri="{FF2B5EF4-FFF2-40B4-BE49-F238E27FC236}">
                <a16:creationId xmlns:a16="http://schemas.microsoft.com/office/drawing/2014/main" id="{D7530D23-6798-428B-8324-73ACC174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FD36356-BFC6-4AF0-8130-3ABE22DA9606}"/>
              </a:ext>
            </a:extLst>
          </p:cNvPr>
          <p:cNvSpPr>
            <a:spLocks noChangeArrowheads="1" noTextEdit="1"/>
          </p:cNvSpPr>
          <p:nvPr>
            <p:ph type="sldImg"/>
          </p:nvPr>
        </p:nvSpPr>
        <p:spPr>
          <a:ln/>
        </p:spPr>
      </p:sp>
      <p:sp>
        <p:nvSpPr>
          <p:cNvPr id="67587" name="Rectangle 3">
            <a:extLst>
              <a:ext uri="{FF2B5EF4-FFF2-40B4-BE49-F238E27FC236}">
                <a16:creationId xmlns:a16="http://schemas.microsoft.com/office/drawing/2014/main" id="{D1C51190-6190-4A8F-9ECC-8EBDDBB5B4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B27DE16-D6D0-42DF-A6FD-32D515BD3E2F}"/>
              </a:ext>
            </a:extLst>
          </p:cNvPr>
          <p:cNvSpPr>
            <a:spLocks noChangeArrowheads="1" noTextEdit="1"/>
          </p:cNvSpPr>
          <p:nvPr>
            <p:ph type="sldImg"/>
          </p:nvPr>
        </p:nvSpPr>
        <p:spPr>
          <a:ln/>
        </p:spPr>
      </p:sp>
      <p:sp>
        <p:nvSpPr>
          <p:cNvPr id="69635" name="Rectangle 3">
            <a:extLst>
              <a:ext uri="{FF2B5EF4-FFF2-40B4-BE49-F238E27FC236}">
                <a16:creationId xmlns:a16="http://schemas.microsoft.com/office/drawing/2014/main" id="{C35297D3-A255-4777-90E3-F60D4126F9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9C5786F9-EB40-4D20-8DD5-BBE01433605C}"/>
              </a:ext>
            </a:extLst>
          </p:cNvPr>
          <p:cNvSpPr>
            <a:spLocks noChangeArrowheads="1" noTextEdit="1"/>
          </p:cNvSpPr>
          <p:nvPr>
            <p:ph type="sldImg"/>
          </p:nvPr>
        </p:nvSpPr>
        <p:spPr>
          <a:ln/>
        </p:spPr>
      </p:sp>
      <p:sp>
        <p:nvSpPr>
          <p:cNvPr id="71683" name="Rectangle 3">
            <a:extLst>
              <a:ext uri="{FF2B5EF4-FFF2-40B4-BE49-F238E27FC236}">
                <a16:creationId xmlns:a16="http://schemas.microsoft.com/office/drawing/2014/main" id="{2EDE999A-8C87-4419-A679-3EB39C3810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C2F676D-E052-47B7-865D-7681F1E4E83E}"/>
              </a:ext>
            </a:extLst>
          </p:cNvPr>
          <p:cNvSpPr>
            <a:spLocks noChangeArrowheads="1" noTextEdit="1"/>
          </p:cNvSpPr>
          <p:nvPr>
            <p:ph type="sldImg"/>
          </p:nvPr>
        </p:nvSpPr>
        <p:spPr>
          <a:ln/>
        </p:spPr>
      </p:sp>
      <p:sp>
        <p:nvSpPr>
          <p:cNvPr id="73731" name="Rectangle 3">
            <a:extLst>
              <a:ext uri="{FF2B5EF4-FFF2-40B4-BE49-F238E27FC236}">
                <a16:creationId xmlns:a16="http://schemas.microsoft.com/office/drawing/2014/main" id="{5D6B2DD1-0A68-4D99-9CA6-A2E4140A6A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964FC13E-4858-4FB1-B10D-22C441B17FA2}"/>
              </a:ext>
            </a:extLst>
          </p:cNvPr>
          <p:cNvSpPr>
            <a:spLocks noChangeArrowheads="1" noTextEdit="1"/>
          </p:cNvSpPr>
          <p:nvPr>
            <p:ph type="sldImg"/>
          </p:nvPr>
        </p:nvSpPr>
        <p:spPr>
          <a:ln/>
        </p:spPr>
      </p:sp>
      <p:sp>
        <p:nvSpPr>
          <p:cNvPr id="75779" name="Rectangle 3">
            <a:extLst>
              <a:ext uri="{FF2B5EF4-FFF2-40B4-BE49-F238E27FC236}">
                <a16:creationId xmlns:a16="http://schemas.microsoft.com/office/drawing/2014/main" id="{6E400CB1-7933-4A31-9336-A2C143310E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DE71D50-B686-4237-90B1-198AAC691A2E}"/>
              </a:ext>
            </a:extLst>
          </p:cNvPr>
          <p:cNvSpPr>
            <a:spLocks noChangeArrowheads="1" noTextEdit="1"/>
          </p:cNvSpPr>
          <p:nvPr>
            <p:ph type="sldImg"/>
          </p:nvPr>
        </p:nvSpPr>
        <p:spPr>
          <a:ln/>
        </p:spPr>
      </p:sp>
      <p:sp>
        <p:nvSpPr>
          <p:cNvPr id="77827" name="Rectangle 3">
            <a:extLst>
              <a:ext uri="{FF2B5EF4-FFF2-40B4-BE49-F238E27FC236}">
                <a16:creationId xmlns:a16="http://schemas.microsoft.com/office/drawing/2014/main" id="{DB646D96-D000-431F-8CC5-80FCD87A2D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425EB8E-B98F-4323-879B-9EF66E03E66F}"/>
              </a:ext>
            </a:extLst>
          </p:cNvPr>
          <p:cNvSpPr>
            <a:spLocks noChangeArrowheads="1" noTextEdit="1"/>
          </p:cNvSpPr>
          <p:nvPr>
            <p:ph type="sldImg"/>
          </p:nvPr>
        </p:nvSpPr>
        <p:spPr>
          <a:ln/>
        </p:spPr>
      </p:sp>
      <p:sp>
        <p:nvSpPr>
          <p:cNvPr id="79875" name="Rectangle 3">
            <a:extLst>
              <a:ext uri="{FF2B5EF4-FFF2-40B4-BE49-F238E27FC236}">
                <a16:creationId xmlns:a16="http://schemas.microsoft.com/office/drawing/2014/main" id="{262BA1CA-4CB5-4FBF-B235-F044537CE8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08A540C-6630-4DB8-AC26-72F7553BAD54}"/>
              </a:ext>
            </a:extLst>
          </p:cNvPr>
          <p:cNvSpPr>
            <a:spLocks noChangeArrowheads="1" noTextEdit="1"/>
          </p:cNvSpPr>
          <p:nvPr>
            <p:ph type="sldImg"/>
          </p:nvPr>
        </p:nvSpPr>
        <p:spPr>
          <a:ln/>
        </p:spPr>
      </p:sp>
      <p:sp>
        <p:nvSpPr>
          <p:cNvPr id="81923" name="Rectangle 3">
            <a:extLst>
              <a:ext uri="{FF2B5EF4-FFF2-40B4-BE49-F238E27FC236}">
                <a16:creationId xmlns:a16="http://schemas.microsoft.com/office/drawing/2014/main" id="{B17D2B7B-C7E2-4C63-9D2D-3FB0077FF6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D4DDB830-1E4D-41EF-9C2D-FE0AE90C51CD}"/>
              </a:ext>
            </a:extLst>
          </p:cNvPr>
          <p:cNvSpPr>
            <a:spLocks noChangeArrowheads="1" noTextEdit="1"/>
          </p:cNvSpPr>
          <p:nvPr>
            <p:ph type="sldImg"/>
          </p:nvPr>
        </p:nvSpPr>
        <p:spPr>
          <a:ln/>
        </p:spPr>
      </p:sp>
      <p:sp>
        <p:nvSpPr>
          <p:cNvPr id="83971" name="Rectangle 3">
            <a:extLst>
              <a:ext uri="{FF2B5EF4-FFF2-40B4-BE49-F238E27FC236}">
                <a16:creationId xmlns:a16="http://schemas.microsoft.com/office/drawing/2014/main" id="{83F45178-8C23-40C0-A3CA-B779878D09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6641705E-B83E-4352-9C4E-0F0843BD703A}"/>
              </a:ext>
            </a:extLst>
          </p:cNvPr>
          <p:cNvSpPr>
            <a:spLocks noChangeArrowheads="1" noTextEdit="1"/>
          </p:cNvSpPr>
          <p:nvPr>
            <p:ph type="sldImg"/>
          </p:nvPr>
        </p:nvSpPr>
        <p:spPr>
          <a:ln/>
        </p:spPr>
      </p:sp>
      <p:sp>
        <p:nvSpPr>
          <p:cNvPr id="86019" name="Rectangle 3">
            <a:extLst>
              <a:ext uri="{FF2B5EF4-FFF2-40B4-BE49-F238E27FC236}">
                <a16:creationId xmlns:a16="http://schemas.microsoft.com/office/drawing/2014/main" id="{F1F357B1-4910-4B04-A0B7-0222B4400E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3BD985C-764E-44E5-BF29-3011F37AAA38}"/>
              </a:ext>
            </a:extLst>
          </p:cNvPr>
          <p:cNvSpPr>
            <a:spLocks noChangeArrowheads="1" noTextEdit="1"/>
          </p:cNvSpPr>
          <p:nvPr>
            <p:ph type="sldImg"/>
          </p:nvPr>
        </p:nvSpPr>
        <p:spPr>
          <a:ln/>
        </p:spPr>
      </p:sp>
      <p:sp>
        <p:nvSpPr>
          <p:cNvPr id="32771" name="Rectangle 3">
            <a:extLst>
              <a:ext uri="{FF2B5EF4-FFF2-40B4-BE49-F238E27FC236}">
                <a16:creationId xmlns:a16="http://schemas.microsoft.com/office/drawing/2014/main" id="{AB542685-9D8C-4706-9254-F9BBF85597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F19ED9F0-8F8E-4915-B3C1-26A07C176D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1344A20-87B2-4544-994F-7E903EFC46EB}" type="slidenum">
              <a:rPr lang="zh-CN" altLang="en-US" sz="1200">
                <a:latin typeface="Times New Roman" panose="02020603050405020304" pitchFamily="18" charset="0"/>
              </a:rPr>
              <a:pPr/>
              <a:t>30</a:t>
            </a:fld>
            <a:endParaRPr lang="en-US" altLang="zh-CN" sz="1200">
              <a:latin typeface="Times New Roman" panose="02020603050405020304" pitchFamily="18" charset="0"/>
            </a:endParaRPr>
          </a:p>
        </p:txBody>
      </p:sp>
      <p:sp>
        <p:nvSpPr>
          <p:cNvPr id="88067" name="Rectangle 2">
            <a:extLst>
              <a:ext uri="{FF2B5EF4-FFF2-40B4-BE49-F238E27FC236}">
                <a16:creationId xmlns:a16="http://schemas.microsoft.com/office/drawing/2014/main" id="{44161771-E0CB-4966-BFB0-93890987805B}"/>
              </a:ext>
            </a:extLst>
          </p:cNvPr>
          <p:cNvSpPr>
            <a:spLocks noChangeArrowheads="1" noTextEdit="1"/>
          </p:cNvSpPr>
          <p:nvPr>
            <p:ph type="sldImg"/>
          </p:nvPr>
        </p:nvSpPr>
        <p:spPr>
          <a:ln/>
        </p:spPr>
      </p:sp>
      <p:sp>
        <p:nvSpPr>
          <p:cNvPr id="88068" name="Rectangle 3">
            <a:extLst>
              <a:ext uri="{FF2B5EF4-FFF2-40B4-BE49-F238E27FC236}">
                <a16:creationId xmlns:a16="http://schemas.microsoft.com/office/drawing/2014/main" id="{06295688-9AFD-4510-8402-A130272E6B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81CE2F16-1F5C-448E-BF2D-9125BAD71180}"/>
              </a:ext>
            </a:extLst>
          </p:cNvPr>
          <p:cNvSpPr>
            <a:spLocks noChangeArrowheads="1" noTextEdit="1"/>
          </p:cNvSpPr>
          <p:nvPr>
            <p:ph type="sldImg"/>
          </p:nvPr>
        </p:nvSpPr>
        <p:spPr>
          <a:ln/>
        </p:spPr>
      </p:sp>
      <p:sp>
        <p:nvSpPr>
          <p:cNvPr id="100355" name="Rectangle 3">
            <a:extLst>
              <a:ext uri="{FF2B5EF4-FFF2-40B4-BE49-F238E27FC236}">
                <a16:creationId xmlns:a16="http://schemas.microsoft.com/office/drawing/2014/main" id="{89CB2219-6F4D-4261-B489-A1DDB2670C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AA8B5D0D-BF3E-463D-A965-1378D99AA9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F3C97E8-455D-4278-BE09-9973F2DE67A8}" type="slidenum">
              <a:rPr lang="zh-CN" altLang="en-US" sz="1200">
                <a:latin typeface="Times New Roman" panose="02020603050405020304" pitchFamily="18" charset="0"/>
              </a:rPr>
              <a:pPr/>
              <a:t>42</a:t>
            </a:fld>
            <a:endParaRPr lang="en-US" altLang="zh-CN" sz="1200">
              <a:latin typeface="Times New Roman" panose="02020603050405020304" pitchFamily="18" charset="0"/>
            </a:endParaRPr>
          </a:p>
        </p:txBody>
      </p:sp>
      <p:sp>
        <p:nvSpPr>
          <p:cNvPr id="102403" name="Rectangle 2">
            <a:extLst>
              <a:ext uri="{FF2B5EF4-FFF2-40B4-BE49-F238E27FC236}">
                <a16:creationId xmlns:a16="http://schemas.microsoft.com/office/drawing/2014/main" id="{76F43033-8BE3-4826-A400-305D2EEABA05}"/>
              </a:ext>
            </a:extLst>
          </p:cNvPr>
          <p:cNvSpPr>
            <a:spLocks noChangeArrowheads="1" noTextEdit="1"/>
          </p:cNvSpPr>
          <p:nvPr>
            <p:ph type="sldImg"/>
          </p:nvPr>
        </p:nvSpPr>
        <p:spPr>
          <a:ln/>
        </p:spPr>
      </p:sp>
      <p:sp>
        <p:nvSpPr>
          <p:cNvPr id="102404" name="Rectangle 3">
            <a:extLst>
              <a:ext uri="{FF2B5EF4-FFF2-40B4-BE49-F238E27FC236}">
                <a16:creationId xmlns:a16="http://schemas.microsoft.com/office/drawing/2014/main" id="{A3EE8022-1F80-4BD7-B13B-3B577BE2FD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A810500E-9A12-4E2C-B110-DE23CC0E4D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5EC169D-0CE1-4108-A2A2-E86E275094E1}" type="slidenum">
              <a:rPr lang="zh-CN" altLang="en-US" sz="1200">
                <a:latin typeface="Times New Roman" panose="02020603050405020304" pitchFamily="18" charset="0"/>
              </a:rPr>
              <a:pPr/>
              <a:t>43</a:t>
            </a:fld>
            <a:endParaRPr lang="en-US" altLang="zh-CN" sz="1200">
              <a:latin typeface="Times New Roman" panose="02020603050405020304" pitchFamily="18" charset="0"/>
            </a:endParaRPr>
          </a:p>
        </p:txBody>
      </p:sp>
      <p:sp>
        <p:nvSpPr>
          <p:cNvPr id="104451" name="Rectangle 2">
            <a:extLst>
              <a:ext uri="{FF2B5EF4-FFF2-40B4-BE49-F238E27FC236}">
                <a16:creationId xmlns:a16="http://schemas.microsoft.com/office/drawing/2014/main" id="{740C3186-DF09-4641-91A2-F540349F5B54}"/>
              </a:ext>
            </a:extLst>
          </p:cNvPr>
          <p:cNvSpPr>
            <a:spLocks noChangeArrowheads="1" noTextEdit="1"/>
          </p:cNvSpPr>
          <p:nvPr>
            <p:ph type="sldImg"/>
          </p:nvPr>
        </p:nvSpPr>
        <p:spPr>
          <a:ln/>
        </p:spPr>
      </p:sp>
      <p:sp>
        <p:nvSpPr>
          <p:cNvPr id="104452" name="Rectangle 3">
            <a:extLst>
              <a:ext uri="{FF2B5EF4-FFF2-40B4-BE49-F238E27FC236}">
                <a16:creationId xmlns:a16="http://schemas.microsoft.com/office/drawing/2014/main" id="{76DADEC4-1F14-4FEF-BB88-9759A86868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7FEE13BE-4F77-48BD-A1A0-B85E44AA79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3A6C6C7-D273-4536-A603-B142D83C9BC2}" type="slidenum">
              <a:rPr kumimoji="1" lang="zh-CN" altLang="en-US">
                <a:latin typeface="Tahoma" panose="020B0604030504040204" pitchFamily="34" charset="0"/>
                <a:ea typeface="PMingLiU" panose="02020500000000000000" pitchFamily="18" charset="-120"/>
              </a:rPr>
              <a:pPr>
                <a:spcBef>
                  <a:spcPct val="0"/>
                </a:spcBef>
              </a:pPr>
              <a:t>44</a:t>
            </a:fld>
            <a:endParaRPr kumimoji="1" lang="en-US" altLang="zh-CN">
              <a:latin typeface="Tahoma" panose="020B0604030504040204" pitchFamily="34" charset="0"/>
              <a:ea typeface="PMingLiU" panose="02020500000000000000" pitchFamily="18" charset="-120"/>
            </a:endParaRPr>
          </a:p>
        </p:txBody>
      </p:sp>
      <p:sp>
        <p:nvSpPr>
          <p:cNvPr id="106499" name="Rectangle 2">
            <a:extLst>
              <a:ext uri="{FF2B5EF4-FFF2-40B4-BE49-F238E27FC236}">
                <a16:creationId xmlns:a16="http://schemas.microsoft.com/office/drawing/2014/main" id="{3BB081D7-6D38-4D50-BD86-E9BA11362E94}"/>
              </a:ext>
            </a:extLst>
          </p:cNvPr>
          <p:cNvSpPr>
            <a:spLocks noChangeArrowheads="1" noTextEdit="1"/>
          </p:cNvSpPr>
          <p:nvPr>
            <p:ph type="sldImg"/>
          </p:nvPr>
        </p:nvSpPr>
        <p:spPr>
          <a:ln/>
        </p:spPr>
      </p:sp>
      <p:sp>
        <p:nvSpPr>
          <p:cNvPr id="106500" name="Rectangle 3">
            <a:extLst>
              <a:ext uri="{FF2B5EF4-FFF2-40B4-BE49-F238E27FC236}">
                <a16:creationId xmlns:a16="http://schemas.microsoft.com/office/drawing/2014/main" id="{03CA4ACC-AF91-47A8-89AF-68162562D3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F455BC58-A434-49C7-A5E9-11C9859103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ACE6BEB-D674-4A6D-B420-D10E06293EAD}" type="slidenum">
              <a:rPr kumimoji="1" lang="zh-CN" altLang="en-US">
                <a:latin typeface="Tahoma" panose="020B0604030504040204" pitchFamily="34" charset="0"/>
                <a:ea typeface="PMingLiU" panose="02020500000000000000" pitchFamily="18" charset="-120"/>
              </a:rPr>
              <a:pPr>
                <a:spcBef>
                  <a:spcPct val="0"/>
                </a:spcBef>
              </a:pPr>
              <a:t>57</a:t>
            </a:fld>
            <a:endParaRPr kumimoji="1" lang="en-US" altLang="zh-CN">
              <a:latin typeface="Tahoma" panose="020B0604030504040204" pitchFamily="34" charset="0"/>
              <a:ea typeface="PMingLiU" panose="02020500000000000000" pitchFamily="18" charset="-120"/>
            </a:endParaRPr>
          </a:p>
        </p:txBody>
      </p:sp>
      <p:sp>
        <p:nvSpPr>
          <p:cNvPr id="120835" name="Rectangle 2">
            <a:extLst>
              <a:ext uri="{FF2B5EF4-FFF2-40B4-BE49-F238E27FC236}">
                <a16:creationId xmlns:a16="http://schemas.microsoft.com/office/drawing/2014/main" id="{81DF08CC-B3C4-4295-A321-5A896EB9B4CD}"/>
              </a:ext>
            </a:extLst>
          </p:cNvPr>
          <p:cNvSpPr>
            <a:spLocks noChangeArrowheads="1" noTextEdit="1"/>
          </p:cNvSpPr>
          <p:nvPr>
            <p:ph type="sldImg"/>
          </p:nvPr>
        </p:nvSpPr>
        <p:spPr>
          <a:ln/>
        </p:spPr>
      </p:sp>
      <p:sp>
        <p:nvSpPr>
          <p:cNvPr id="120836" name="Rectangle 3">
            <a:extLst>
              <a:ext uri="{FF2B5EF4-FFF2-40B4-BE49-F238E27FC236}">
                <a16:creationId xmlns:a16="http://schemas.microsoft.com/office/drawing/2014/main" id="{A80F6977-690E-4FAC-BB0C-9120E2934C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343842B7-A483-458F-A355-26FE6FEFD7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CD79B43-34E4-4898-8901-0F7DC14B11A8}" type="slidenum">
              <a:rPr kumimoji="1" lang="zh-CN" altLang="en-US">
                <a:latin typeface="Tahoma" panose="020B0604030504040204" pitchFamily="34" charset="0"/>
                <a:ea typeface="PMingLiU" panose="02020500000000000000" pitchFamily="18" charset="-120"/>
              </a:rPr>
              <a:pPr>
                <a:spcBef>
                  <a:spcPct val="0"/>
                </a:spcBef>
              </a:pPr>
              <a:t>59</a:t>
            </a:fld>
            <a:endParaRPr kumimoji="1" lang="en-US" altLang="zh-CN">
              <a:latin typeface="Tahoma" panose="020B0604030504040204" pitchFamily="34" charset="0"/>
              <a:ea typeface="PMingLiU" panose="02020500000000000000" pitchFamily="18" charset="-120"/>
            </a:endParaRPr>
          </a:p>
        </p:txBody>
      </p:sp>
      <p:sp>
        <p:nvSpPr>
          <p:cNvPr id="123907" name="Rectangle 2">
            <a:extLst>
              <a:ext uri="{FF2B5EF4-FFF2-40B4-BE49-F238E27FC236}">
                <a16:creationId xmlns:a16="http://schemas.microsoft.com/office/drawing/2014/main" id="{D24C48F5-8F45-4B7B-9B60-F73FD90E97B6}"/>
              </a:ext>
            </a:extLst>
          </p:cNvPr>
          <p:cNvSpPr>
            <a:spLocks noChangeArrowheads="1" noTextEdit="1"/>
          </p:cNvSpPr>
          <p:nvPr>
            <p:ph type="sldImg"/>
          </p:nvPr>
        </p:nvSpPr>
        <p:spPr>
          <a:ln/>
        </p:spPr>
      </p:sp>
      <p:sp>
        <p:nvSpPr>
          <p:cNvPr id="123908" name="Rectangle 3">
            <a:extLst>
              <a:ext uri="{FF2B5EF4-FFF2-40B4-BE49-F238E27FC236}">
                <a16:creationId xmlns:a16="http://schemas.microsoft.com/office/drawing/2014/main" id="{5B42B15B-65E8-4639-8954-65CAD74C4A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8C78ACDA-5632-494E-A0A9-80E9F3DE91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49B5C82-7433-4F57-B386-0E93DEDE9CD5}" type="slidenum">
              <a:rPr kumimoji="1" lang="zh-CN" altLang="en-US">
                <a:latin typeface="Tahoma" panose="020B0604030504040204" pitchFamily="34" charset="0"/>
              </a:rPr>
              <a:pPr>
                <a:spcBef>
                  <a:spcPct val="0"/>
                </a:spcBef>
              </a:pPr>
              <a:t>63</a:t>
            </a:fld>
            <a:endParaRPr kumimoji="1" lang="en-US" altLang="zh-CN">
              <a:latin typeface="Tahoma" panose="020B0604030504040204" pitchFamily="34" charset="0"/>
            </a:endParaRPr>
          </a:p>
        </p:txBody>
      </p:sp>
      <p:sp>
        <p:nvSpPr>
          <p:cNvPr id="129027" name="Rectangle 2">
            <a:extLst>
              <a:ext uri="{FF2B5EF4-FFF2-40B4-BE49-F238E27FC236}">
                <a16:creationId xmlns:a16="http://schemas.microsoft.com/office/drawing/2014/main" id="{9CEC97DE-1760-4B4A-946C-DCAACD79E779}"/>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4DE75AD4-E759-465E-A769-4A0AF9768A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3EDC166A-E2D5-441A-AEA5-E651D9C32B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2F4043E-C965-4C25-98E6-76B457F0BBA7}" type="slidenum">
              <a:rPr lang="zh-CN" altLang="en-US" sz="1200">
                <a:latin typeface="Times New Roman" panose="02020603050405020304" pitchFamily="18" charset="0"/>
              </a:rPr>
              <a:pPr/>
              <a:t>67</a:t>
            </a:fld>
            <a:endParaRPr lang="en-US" altLang="zh-CN" sz="1200">
              <a:latin typeface="Times New Roman" panose="02020603050405020304" pitchFamily="18" charset="0"/>
            </a:endParaRPr>
          </a:p>
        </p:txBody>
      </p:sp>
      <p:sp>
        <p:nvSpPr>
          <p:cNvPr id="134147" name="Rectangle 2">
            <a:extLst>
              <a:ext uri="{FF2B5EF4-FFF2-40B4-BE49-F238E27FC236}">
                <a16:creationId xmlns:a16="http://schemas.microsoft.com/office/drawing/2014/main" id="{0267A3AB-8EEC-42BC-A40B-D80BF69C2889}"/>
              </a:ext>
            </a:extLst>
          </p:cNvPr>
          <p:cNvSpPr>
            <a:spLocks noChangeArrowheads="1" noTextEdit="1"/>
          </p:cNvSpPr>
          <p:nvPr>
            <p:ph type="sldImg"/>
          </p:nvPr>
        </p:nvSpPr>
        <p:spPr>
          <a:ln/>
        </p:spPr>
      </p:sp>
      <p:sp>
        <p:nvSpPr>
          <p:cNvPr id="134148" name="Rectangle 3">
            <a:extLst>
              <a:ext uri="{FF2B5EF4-FFF2-40B4-BE49-F238E27FC236}">
                <a16:creationId xmlns:a16="http://schemas.microsoft.com/office/drawing/2014/main" id="{B2B0FF47-E42B-4822-8ED7-01FE321DCC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381CE4F1-8180-4CCD-B354-BD9074C68A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68FF75F-1D24-4C7F-B73F-7535B99B7E38}" type="slidenum">
              <a:rPr lang="zh-CN" altLang="en-US" sz="1200">
                <a:latin typeface="Times New Roman" panose="02020603050405020304" pitchFamily="18" charset="0"/>
              </a:rPr>
              <a:pPr/>
              <a:t>78</a:t>
            </a:fld>
            <a:endParaRPr lang="en-US" altLang="zh-CN" sz="1200">
              <a:latin typeface="Times New Roman" panose="02020603050405020304" pitchFamily="18" charset="0"/>
            </a:endParaRPr>
          </a:p>
        </p:txBody>
      </p:sp>
      <p:sp>
        <p:nvSpPr>
          <p:cNvPr id="146435" name="Rectangle 2">
            <a:extLst>
              <a:ext uri="{FF2B5EF4-FFF2-40B4-BE49-F238E27FC236}">
                <a16:creationId xmlns:a16="http://schemas.microsoft.com/office/drawing/2014/main" id="{6AD938CC-B397-448E-893A-475AF11D0603}"/>
              </a:ext>
            </a:extLst>
          </p:cNvPr>
          <p:cNvSpPr>
            <a:spLocks noChangeArrowheads="1" noTextEdit="1"/>
          </p:cNvSpPr>
          <p:nvPr>
            <p:ph type="sldImg"/>
          </p:nvPr>
        </p:nvSpPr>
        <p:spPr>
          <a:ln/>
        </p:spPr>
      </p:sp>
      <p:sp>
        <p:nvSpPr>
          <p:cNvPr id="146436" name="Rectangle 3">
            <a:extLst>
              <a:ext uri="{FF2B5EF4-FFF2-40B4-BE49-F238E27FC236}">
                <a16:creationId xmlns:a16="http://schemas.microsoft.com/office/drawing/2014/main" id="{C7A29E23-A73B-43AB-BB48-AFBCF946D8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9F8AEE5-3C1E-47F7-A6F6-6721941285ED}"/>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C3F64646-FBEB-4312-996A-6817E9FF5E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F4D11A3A-EA28-4D08-8BAB-3EF68494AA78}"/>
              </a:ext>
            </a:extLst>
          </p:cNvPr>
          <p:cNvSpPr>
            <a:spLocks noChangeArrowheads="1" noTextEdit="1"/>
          </p:cNvSpPr>
          <p:nvPr>
            <p:ph type="sldImg"/>
          </p:nvPr>
        </p:nvSpPr>
        <p:spPr>
          <a:ln/>
        </p:spPr>
      </p:sp>
      <p:sp>
        <p:nvSpPr>
          <p:cNvPr id="148483" name="Rectangle 3">
            <a:extLst>
              <a:ext uri="{FF2B5EF4-FFF2-40B4-BE49-F238E27FC236}">
                <a16:creationId xmlns:a16="http://schemas.microsoft.com/office/drawing/2014/main" id="{8C443EB1-D8C4-4B6C-8E89-38DD50EE86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62A68558-67D7-4666-A27B-E8C15D8FBDD7}"/>
              </a:ext>
            </a:extLst>
          </p:cNvPr>
          <p:cNvSpPr>
            <a:spLocks noChangeArrowheads="1" noTextEdit="1"/>
          </p:cNvSpPr>
          <p:nvPr>
            <p:ph type="sldImg"/>
          </p:nvPr>
        </p:nvSpPr>
        <p:spPr>
          <a:ln/>
        </p:spPr>
      </p:sp>
      <p:sp>
        <p:nvSpPr>
          <p:cNvPr id="150531" name="Rectangle 3">
            <a:extLst>
              <a:ext uri="{FF2B5EF4-FFF2-40B4-BE49-F238E27FC236}">
                <a16:creationId xmlns:a16="http://schemas.microsoft.com/office/drawing/2014/main" id="{E7B36F10-DEB4-4589-B70D-5EB8710432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E3468EB8-575F-49C6-ACE5-A5929C87E5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0F65E80-F279-4607-9300-928AB6DA93A3}" type="slidenum">
              <a:rPr lang="zh-CN" altLang="en-US">
                <a:latin typeface="Arial" panose="020B0604020202020204" pitchFamily="34" charset="0"/>
              </a:rPr>
              <a:pPr>
                <a:spcBef>
                  <a:spcPct val="0"/>
                </a:spcBef>
              </a:pPr>
              <a:t>81</a:t>
            </a:fld>
            <a:endParaRPr lang="en-US" altLang="zh-CN">
              <a:latin typeface="Arial" panose="020B0604020202020204" pitchFamily="34" charset="0"/>
            </a:endParaRPr>
          </a:p>
        </p:txBody>
      </p:sp>
      <p:sp>
        <p:nvSpPr>
          <p:cNvPr id="152579" name="Rectangle 2">
            <a:extLst>
              <a:ext uri="{FF2B5EF4-FFF2-40B4-BE49-F238E27FC236}">
                <a16:creationId xmlns:a16="http://schemas.microsoft.com/office/drawing/2014/main" id="{7E5D9158-12B1-4C0C-8F73-8FC4CB1EDC6D}"/>
              </a:ext>
            </a:extLst>
          </p:cNvPr>
          <p:cNvSpPr>
            <a:spLocks noRot="1" noChangeArrowheads="1" noTextEdit="1"/>
          </p:cNvSpPr>
          <p:nvPr>
            <p:ph type="sldImg"/>
          </p:nvPr>
        </p:nvSpPr>
        <p:spPr>
          <a:ln/>
        </p:spPr>
      </p:sp>
      <p:sp>
        <p:nvSpPr>
          <p:cNvPr id="152580" name="Rectangle 3">
            <a:extLst>
              <a:ext uri="{FF2B5EF4-FFF2-40B4-BE49-F238E27FC236}">
                <a16:creationId xmlns:a16="http://schemas.microsoft.com/office/drawing/2014/main" id="{23BEB08C-552A-4B51-979A-B9E0BD21DF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20DA4F1A-777C-4CE3-8D1F-FCFE0D720F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3B335BC-C7AF-4EB7-9AAC-BFA6F55880F9}" type="slidenum">
              <a:rPr lang="zh-CN" altLang="en-US">
                <a:latin typeface="Arial" panose="020B0604020202020204" pitchFamily="34" charset="0"/>
              </a:rPr>
              <a:pPr>
                <a:spcBef>
                  <a:spcPct val="0"/>
                </a:spcBef>
              </a:pPr>
              <a:t>82</a:t>
            </a:fld>
            <a:endParaRPr lang="en-US" altLang="zh-CN">
              <a:latin typeface="Arial" panose="020B0604020202020204" pitchFamily="34" charset="0"/>
            </a:endParaRPr>
          </a:p>
        </p:txBody>
      </p:sp>
      <p:sp>
        <p:nvSpPr>
          <p:cNvPr id="154627" name="Rectangle 2">
            <a:extLst>
              <a:ext uri="{FF2B5EF4-FFF2-40B4-BE49-F238E27FC236}">
                <a16:creationId xmlns:a16="http://schemas.microsoft.com/office/drawing/2014/main" id="{A1CBC033-ED60-4990-9AE5-3633A9B7CA74}"/>
              </a:ext>
            </a:extLst>
          </p:cNvPr>
          <p:cNvSpPr>
            <a:spLocks noRot="1" noChangeArrowheads="1" noTextEdit="1"/>
          </p:cNvSpPr>
          <p:nvPr>
            <p:ph type="sldImg"/>
          </p:nvPr>
        </p:nvSpPr>
        <p:spPr>
          <a:ln/>
        </p:spPr>
      </p:sp>
      <p:sp>
        <p:nvSpPr>
          <p:cNvPr id="154628" name="Rectangle 3">
            <a:extLst>
              <a:ext uri="{FF2B5EF4-FFF2-40B4-BE49-F238E27FC236}">
                <a16:creationId xmlns:a16="http://schemas.microsoft.com/office/drawing/2014/main" id="{E1186849-18E2-4272-86BF-751D7778E6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F2FAF695-8990-49AC-9E98-E230FE1BA2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ABFD6CB-2E3E-4D76-8AEC-6BC719A5076F}" type="slidenum">
              <a:rPr lang="zh-CN" altLang="en-US">
                <a:latin typeface="Arial" panose="020B0604020202020204" pitchFamily="34" charset="0"/>
              </a:rPr>
              <a:pPr>
                <a:spcBef>
                  <a:spcPct val="0"/>
                </a:spcBef>
              </a:pPr>
              <a:t>83</a:t>
            </a:fld>
            <a:endParaRPr lang="en-US" altLang="zh-CN">
              <a:latin typeface="Arial" panose="020B0604020202020204" pitchFamily="34" charset="0"/>
            </a:endParaRPr>
          </a:p>
        </p:txBody>
      </p:sp>
      <p:sp>
        <p:nvSpPr>
          <p:cNvPr id="156675" name="Rectangle 2">
            <a:extLst>
              <a:ext uri="{FF2B5EF4-FFF2-40B4-BE49-F238E27FC236}">
                <a16:creationId xmlns:a16="http://schemas.microsoft.com/office/drawing/2014/main" id="{0787B431-61EC-4405-82FE-558B445E0123}"/>
              </a:ext>
            </a:extLst>
          </p:cNvPr>
          <p:cNvSpPr>
            <a:spLocks noRot="1" noChangeArrowheads="1" noTextEdit="1"/>
          </p:cNvSpPr>
          <p:nvPr>
            <p:ph type="sldImg"/>
          </p:nvPr>
        </p:nvSpPr>
        <p:spPr>
          <a:ln/>
        </p:spPr>
      </p:sp>
      <p:sp>
        <p:nvSpPr>
          <p:cNvPr id="156676" name="Rectangle 3">
            <a:extLst>
              <a:ext uri="{FF2B5EF4-FFF2-40B4-BE49-F238E27FC236}">
                <a16:creationId xmlns:a16="http://schemas.microsoft.com/office/drawing/2014/main" id="{CBE668B7-95B9-4AEC-820E-8BBBE9DC8B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5A4F53AE-577C-418A-9E92-D62612A258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1A08862-C97F-4A8D-AEE0-65C2DC092F84}" type="slidenum">
              <a:rPr lang="zh-CN" altLang="en-US">
                <a:latin typeface="Arial" panose="020B0604020202020204" pitchFamily="34" charset="0"/>
              </a:rPr>
              <a:pPr>
                <a:spcBef>
                  <a:spcPct val="0"/>
                </a:spcBef>
              </a:pPr>
              <a:t>84</a:t>
            </a:fld>
            <a:endParaRPr lang="en-US" altLang="zh-CN">
              <a:latin typeface="Arial" panose="020B0604020202020204" pitchFamily="34" charset="0"/>
            </a:endParaRPr>
          </a:p>
        </p:txBody>
      </p:sp>
      <p:sp>
        <p:nvSpPr>
          <p:cNvPr id="158723" name="Rectangle 2">
            <a:extLst>
              <a:ext uri="{FF2B5EF4-FFF2-40B4-BE49-F238E27FC236}">
                <a16:creationId xmlns:a16="http://schemas.microsoft.com/office/drawing/2014/main" id="{A10D3639-A09E-40C8-9407-F9CDB9BE5CF4}"/>
              </a:ext>
            </a:extLst>
          </p:cNvPr>
          <p:cNvSpPr>
            <a:spLocks noRot="1" noChangeArrowheads="1" noTextEdit="1"/>
          </p:cNvSpPr>
          <p:nvPr>
            <p:ph type="sldImg"/>
          </p:nvPr>
        </p:nvSpPr>
        <p:spPr>
          <a:ln/>
        </p:spPr>
      </p:sp>
      <p:sp>
        <p:nvSpPr>
          <p:cNvPr id="158724" name="Rectangle 3">
            <a:extLst>
              <a:ext uri="{FF2B5EF4-FFF2-40B4-BE49-F238E27FC236}">
                <a16:creationId xmlns:a16="http://schemas.microsoft.com/office/drawing/2014/main" id="{95FF8DD1-BCA3-43DC-8311-0B2DCBA19C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56525E47-017C-426E-8299-110719356A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6E13CB5-2FAD-4680-9F78-0703FD269890}" type="slidenum">
              <a:rPr lang="zh-CN" altLang="en-US" sz="1200">
                <a:latin typeface="Times New Roman" panose="02020603050405020304" pitchFamily="18" charset="0"/>
              </a:rPr>
              <a:pPr/>
              <a:t>85</a:t>
            </a:fld>
            <a:endParaRPr lang="en-US" altLang="zh-CN" sz="1200">
              <a:latin typeface="Times New Roman" panose="02020603050405020304" pitchFamily="18" charset="0"/>
            </a:endParaRPr>
          </a:p>
        </p:txBody>
      </p:sp>
      <p:sp>
        <p:nvSpPr>
          <p:cNvPr id="160771" name="Rectangle 2">
            <a:extLst>
              <a:ext uri="{FF2B5EF4-FFF2-40B4-BE49-F238E27FC236}">
                <a16:creationId xmlns:a16="http://schemas.microsoft.com/office/drawing/2014/main" id="{1CF66AA5-A25C-440B-AFBE-2D52B06BF736}"/>
              </a:ext>
            </a:extLst>
          </p:cNvPr>
          <p:cNvSpPr>
            <a:spLocks noChangeArrowheads="1" noTextEdit="1"/>
          </p:cNvSpPr>
          <p:nvPr>
            <p:ph type="sldImg"/>
          </p:nvPr>
        </p:nvSpPr>
        <p:spPr>
          <a:ln/>
        </p:spPr>
      </p:sp>
      <p:sp>
        <p:nvSpPr>
          <p:cNvPr id="160772" name="Rectangle 3">
            <a:extLst>
              <a:ext uri="{FF2B5EF4-FFF2-40B4-BE49-F238E27FC236}">
                <a16:creationId xmlns:a16="http://schemas.microsoft.com/office/drawing/2014/main" id="{E1EBA980-EB0A-44B9-B77A-F421892EB7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1ED4D7D2-E8E7-435C-922A-323D3B7B07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5AAFF3C-B407-46E6-80EE-0C916045A97A}" type="slidenum">
              <a:rPr lang="zh-CN" altLang="en-US">
                <a:latin typeface="Arial" panose="020B0604020202020204" pitchFamily="34" charset="0"/>
              </a:rPr>
              <a:pPr>
                <a:spcBef>
                  <a:spcPct val="0"/>
                </a:spcBef>
              </a:pPr>
              <a:t>86</a:t>
            </a:fld>
            <a:endParaRPr lang="en-US" altLang="zh-CN">
              <a:latin typeface="Arial" panose="020B0604020202020204" pitchFamily="34" charset="0"/>
            </a:endParaRPr>
          </a:p>
        </p:txBody>
      </p:sp>
      <p:sp>
        <p:nvSpPr>
          <p:cNvPr id="162819" name="Rectangle 2">
            <a:extLst>
              <a:ext uri="{FF2B5EF4-FFF2-40B4-BE49-F238E27FC236}">
                <a16:creationId xmlns:a16="http://schemas.microsoft.com/office/drawing/2014/main" id="{6CAC6C04-A188-4722-A77D-DBC3AFD3B40C}"/>
              </a:ext>
            </a:extLst>
          </p:cNvPr>
          <p:cNvSpPr>
            <a:spLocks noRot="1" noChangeArrowheads="1" noTextEdit="1"/>
          </p:cNvSpPr>
          <p:nvPr>
            <p:ph type="sldImg"/>
          </p:nvPr>
        </p:nvSpPr>
        <p:spPr>
          <a:ln/>
        </p:spPr>
      </p:sp>
      <p:sp>
        <p:nvSpPr>
          <p:cNvPr id="162820" name="Rectangle 3">
            <a:extLst>
              <a:ext uri="{FF2B5EF4-FFF2-40B4-BE49-F238E27FC236}">
                <a16:creationId xmlns:a16="http://schemas.microsoft.com/office/drawing/2014/main" id="{FF356064-59C9-4A6F-B481-70A5AA01F7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851219CF-1E87-4A8F-BBD0-D2F929F405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B5978B6-EF04-4277-8718-D788F2C08596}" type="slidenum">
              <a:rPr kumimoji="1" lang="zh-CN" altLang="en-US"/>
              <a:pPr>
                <a:spcBef>
                  <a:spcPct val="0"/>
                </a:spcBef>
              </a:pPr>
              <a:t>88</a:t>
            </a:fld>
            <a:endParaRPr kumimoji="1" lang="en-US" altLang="zh-CN"/>
          </a:p>
        </p:txBody>
      </p:sp>
      <p:sp>
        <p:nvSpPr>
          <p:cNvPr id="165891" name="Rectangle 2">
            <a:extLst>
              <a:ext uri="{FF2B5EF4-FFF2-40B4-BE49-F238E27FC236}">
                <a16:creationId xmlns:a16="http://schemas.microsoft.com/office/drawing/2014/main" id="{20E13591-897B-4B9E-8CB7-E348B801E455}"/>
              </a:ext>
            </a:extLst>
          </p:cNvPr>
          <p:cNvSpPr>
            <a:spLocks noChangeArrowheads="1" noTextEdit="1"/>
          </p:cNvSpPr>
          <p:nvPr>
            <p:ph type="sldImg"/>
          </p:nvPr>
        </p:nvSpPr>
        <p:spPr>
          <a:ln/>
        </p:spPr>
      </p:sp>
      <p:sp>
        <p:nvSpPr>
          <p:cNvPr id="165892" name="Rectangle 3">
            <a:extLst>
              <a:ext uri="{FF2B5EF4-FFF2-40B4-BE49-F238E27FC236}">
                <a16:creationId xmlns:a16="http://schemas.microsoft.com/office/drawing/2014/main" id="{7ECBC05C-FA1D-40C3-AB44-6825B136E2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36F9893B-4233-418C-A511-E009EAAE92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DF7250F-6458-4B3B-8D54-521346978026}" type="slidenum">
              <a:rPr kumimoji="1" lang="zh-CN" altLang="en-US"/>
              <a:pPr>
                <a:spcBef>
                  <a:spcPct val="0"/>
                </a:spcBef>
              </a:pPr>
              <a:t>89</a:t>
            </a:fld>
            <a:endParaRPr kumimoji="1" lang="en-US" altLang="zh-CN"/>
          </a:p>
        </p:txBody>
      </p:sp>
      <p:sp>
        <p:nvSpPr>
          <p:cNvPr id="167939" name="Rectangle 2">
            <a:extLst>
              <a:ext uri="{FF2B5EF4-FFF2-40B4-BE49-F238E27FC236}">
                <a16:creationId xmlns:a16="http://schemas.microsoft.com/office/drawing/2014/main" id="{EA93FE8D-0369-4793-A07F-B9CA086B34CF}"/>
              </a:ext>
            </a:extLst>
          </p:cNvPr>
          <p:cNvSpPr>
            <a:spLocks noChangeArrowheads="1" noTextEdit="1"/>
          </p:cNvSpPr>
          <p:nvPr>
            <p:ph type="sldImg"/>
          </p:nvPr>
        </p:nvSpPr>
        <p:spPr>
          <a:ln/>
        </p:spPr>
      </p:sp>
      <p:sp>
        <p:nvSpPr>
          <p:cNvPr id="167940" name="Rectangle 3">
            <a:extLst>
              <a:ext uri="{FF2B5EF4-FFF2-40B4-BE49-F238E27FC236}">
                <a16:creationId xmlns:a16="http://schemas.microsoft.com/office/drawing/2014/main" id="{10C9A7DE-F0CC-4838-9A56-3FFD0AB2C0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633D1CE-8A59-43C8-9EAB-5B185901157F}"/>
              </a:ext>
            </a:extLst>
          </p:cNvPr>
          <p:cNvSpPr>
            <a:spLocks noChangeArrowheads="1" noTextEdit="1"/>
          </p:cNvSpPr>
          <p:nvPr>
            <p:ph type="sldImg"/>
          </p:nvPr>
        </p:nvSpPr>
        <p:spPr>
          <a:ln/>
        </p:spPr>
      </p:sp>
      <p:sp>
        <p:nvSpPr>
          <p:cNvPr id="36867" name="Rectangle 3">
            <a:extLst>
              <a:ext uri="{FF2B5EF4-FFF2-40B4-BE49-F238E27FC236}">
                <a16:creationId xmlns:a16="http://schemas.microsoft.com/office/drawing/2014/main" id="{5FC4E663-5C51-4B31-A41B-8A2180D779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895564F8-4E5C-4BCA-8073-6B34E12E41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0354F1A-50D5-48A8-8625-CF7DF9ED99ED}" type="slidenum">
              <a:rPr kumimoji="1" lang="zh-CN" altLang="en-US"/>
              <a:pPr>
                <a:spcBef>
                  <a:spcPct val="0"/>
                </a:spcBef>
              </a:pPr>
              <a:t>90</a:t>
            </a:fld>
            <a:endParaRPr kumimoji="1" lang="en-US" altLang="zh-CN"/>
          </a:p>
        </p:txBody>
      </p:sp>
      <p:sp>
        <p:nvSpPr>
          <p:cNvPr id="169987" name="Rectangle 2">
            <a:extLst>
              <a:ext uri="{FF2B5EF4-FFF2-40B4-BE49-F238E27FC236}">
                <a16:creationId xmlns:a16="http://schemas.microsoft.com/office/drawing/2014/main" id="{09F56E83-BE93-4C0B-B0FB-AAC8FBE608AF}"/>
              </a:ext>
            </a:extLst>
          </p:cNvPr>
          <p:cNvSpPr>
            <a:spLocks noChangeArrowheads="1" noTextEdit="1"/>
          </p:cNvSpPr>
          <p:nvPr>
            <p:ph type="sldImg"/>
          </p:nvPr>
        </p:nvSpPr>
        <p:spPr>
          <a:ln/>
        </p:spPr>
      </p:sp>
      <p:sp>
        <p:nvSpPr>
          <p:cNvPr id="169988" name="Rectangle 3">
            <a:extLst>
              <a:ext uri="{FF2B5EF4-FFF2-40B4-BE49-F238E27FC236}">
                <a16:creationId xmlns:a16="http://schemas.microsoft.com/office/drawing/2014/main" id="{BDDC9EC6-8D13-4E6A-9E66-79387168F2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B0D668A3-D3D8-4D43-95D4-A476012C2E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ABFC90-6C40-4EF4-8561-C02783E56B7A}" type="slidenum">
              <a:rPr kumimoji="1" lang="zh-CN" altLang="en-US"/>
              <a:pPr>
                <a:spcBef>
                  <a:spcPct val="0"/>
                </a:spcBef>
              </a:pPr>
              <a:t>91</a:t>
            </a:fld>
            <a:endParaRPr kumimoji="1" lang="en-US" altLang="zh-CN"/>
          </a:p>
        </p:txBody>
      </p:sp>
      <p:sp>
        <p:nvSpPr>
          <p:cNvPr id="172035" name="Rectangle 2">
            <a:extLst>
              <a:ext uri="{FF2B5EF4-FFF2-40B4-BE49-F238E27FC236}">
                <a16:creationId xmlns:a16="http://schemas.microsoft.com/office/drawing/2014/main" id="{BA1CF55D-D7E1-4E98-B58B-BF81C6964FC1}"/>
              </a:ext>
            </a:extLst>
          </p:cNvPr>
          <p:cNvSpPr>
            <a:spLocks noChangeArrowheads="1" noTextEdit="1"/>
          </p:cNvSpPr>
          <p:nvPr>
            <p:ph type="sldImg"/>
          </p:nvPr>
        </p:nvSpPr>
        <p:spPr>
          <a:ln/>
        </p:spPr>
      </p:sp>
      <p:sp>
        <p:nvSpPr>
          <p:cNvPr id="172036" name="Rectangle 3">
            <a:extLst>
              <a:ext uri="{FF2B5EF4-FFF2-40B4-BE49-F238E27FC236}">
                <a16:creationId xmlns:a16="http://schemas.microsoft.com/office/drawing/2014/main" id="{0E61926E-99C2-445B-AE33-F326CDDE2E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DE23AD9A-9356-4580-B5FA-D0F45CF8DF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7A8AD81-CED3-4430-B1F3-FCC38C16787C}" type="slidenum">
              <a:rPr kumimoji="1" lang="zh-CN" altLang="en-US"/>
              <a:pPr>
                <a:spcBef>
                  <a:spcPct val="0"/>
                </a:spcBef>
              </a:pPr>
              <a:t>92</a:t>
            </a:fld>
            <a:endParaRPr kumimoji="1" lang="en-US" altLang="zh-CN"/>
          </a:p>
        </p:txBody>
      </p:sp>
      <p:sp>
        <p:nvSpPr>
          <p:cNvPr id="174083" name="Rectangle 2">
            <a:extLst>
              <a:ext uri="{FF2B5EF4-FFF2-40B4-BE49-F238E27FC236}">
                <a16:creationId xmlns:a16="http://schemas.microsoft.com/office/drawing/2014/main" id="{3C581236-8F31-46BC-A49A-75E25DC68508}"/>
              </a:ext>
            </a:extLst>
          </p:cNvPr>
          <p:cNvSpPr>
            <a:spLocks noChangeArrowheads="1" noTextEdit="1"/>
          </p:cNvSpPr>
          <p:nvPr>
            <p:ph type="sldImg"/>
          </p:nvPr>
        </p:nvSpPr>
        <p:spPr>
          <a:ln/>
        </p:spPr>
      </p:sp>
      <p:sp>
        <p:nvSpPr>
          <p:cNvPr id="174084" name="Rectangle 3">
            <a:extLst>
              <a:ext uri="{FF2B5EF4-FFF2-40B4-BE49-F238E27FC236}">
                <a16:creationId xmlns:a16="http://schemas.microsoft.com/office/drawing/2014/main" id="{39B1553E-3C38-4005-B6C5-02B1EFD9C8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13AC932B-D689-4240-9DFD-069ED5AB12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20DC706-7F8D-40A0-B49F-CACDAF578281}" type="slidenum">
              <a:rPr kumimoji="1" lang="zh-CN" altLang="en-US"/>
              <a:pPr>
                <a:spcBef>
                  <a:spcPct val="0"/>
                </a:spcBef>
              </a:pPr>
              <a:t>93</a:t>
            </a:fld>
            <a:endParaRPr kumimoji="1" lang="en-US" altLang="zh-CN"/>
          </a:p>
        </p:txBody>
      </p:sp>
      <p:sp>
        <p:nvSpPr>
          <p:cNvPr id="176131" name="Rectangle 2">
            <a:extLst>
              <a:ext uri="{FF2B5EF4-FFF2-40B4-BE49-F238E27FC236}">
                <a16:creationId xmlns:a16="http://schemas.microsoft.com/office/drawing/2014/main" id="{5A6D4DE3-13DC-48C3-AB4C-A925C28CD961}"/>
              </a:ext>
            </a:extLst>
          </p:cNvPr>
          <p:cNvSpPr>
            <a:spLocks noChangeArrowheads="1" noTextEdit="1"/>
          </p:cNvSpPr>
          <p:nvPr>
            <p:ph type="sldImg"/>
          </p:nvPr>
        </p:nvSpPr>
        <p:spPr>
          <a:ln/>
        </p:spPr>
      </p:sp>
      <p:sp>
        <p:nvSpPr>
          <p:cNvPr id="176132" name="Rectangle 3">
            <a:extLst>
              <a:ext uri="{FF2B5EF4-FFF2-40B4-BE49-F238E27FC236}">
                <a16:creationId xmlns:a16="http://schemas.microsoft.com/office/drawing/2014/main" id="{D32C485D-FB93-46BE-B24D-FFA9CDC7FC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CA10F6AC-048D-44D0-9E22-34C0E61834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2B75E3E-CFC1-4CA0-A341-CA12ECAE3D3D}" type="slidenum">
              <a:rPr kumimoji="1" lang="zh-CN" altLang="en-US"/>
              <a:pPr>
                <a:spcBef>
                  <a:spcPct val="0"/>
                </a:spcBef>
              </a:pPr>
              <a:t>94</a:t>
            </a:fld>
            <a:endParaRPr kumimoji="1" lang="en-US" altLang="zh-CN"/>
          </a:p>
        </p:txBody>
      </p:sp>
      <p:sp>
        <p:nvSpPr>
          <p:cNvPr id="178179" name="Rectangle 2">
            <a:extLst>
              <a:ext uri="{FF2B5EF4-FFF2-40B4-BE49-F238E27FC236}">
                <a16:creationId xmlns:a16="http://schemas.microsoft.com/office/drawing/2014/main" id="{C695DEBF-B092-4BB5-ADDF-126260EDCDE2}"/>
              </a:ext>
            </a:extLst>
          </p:cNvPr>
          <p:cNvSpPr>
            <a:spLocks noChangeArrowheads="1" noTextEdit="1"/>
          </p:cNvSpPr>
          <p:nvPr>
            <p:ph type="sldImg"/>
          </p:nvPr>
        </p:nvSpPr>
        <p:spPr>
          <a:ln/>
        </p:spPr>
      </p:sp>
      <p:sp>
        <p:nvSpPr>
          <p:cNvPr id="178180" name="Rectangle 3">
            <a:extLst>
              <a:ext uri="{FF2B5EF4-FFF2-40B4-BE49-F238E27FC236}">
                <a16:creationId xmlns:a16="http://schemas.microsoft.com/office/drawing/2014/main" id="{510835DA-5A37-4081-B787-5CA938C162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3CC045CE-5DA1-4FC1-BEE4-932F84FA91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45518F3-C2E8-4E63-8FBB-347FD95BB693}" type="slidenum">
              <a:rPr kumimoji="1" lang="zh-CN" altLang="en-US"/>
              <a:pPr>
                <a:spcBef>
                  <a:spcPct val="0"/>
                </a:spcBef>
              </a:pPr>
              <a:t>95</a:t>
            </a:fld>
            <a:endParaRPr kumimoji="1" lang="en-US" altLang="zh-CN"/>
          </a:p>
        </p:txBody>
      </p:sp>
      <p:sp>
        <p:nvSpPr>
          <p:cNvPr id="180227" name="Rectangle 2">
            <a:extLst>
              <a:ext uri="{FF2B5EF4-FFF2-40B4-BE49-F238E27FC236}">
                <a16:creationId xmlns:a16="http://schemas.microsoft.com/office/drawing/2014/main" id="{17D07842-D4A9-4867-9221-983B531D3823}"/>
              </a:ext>
            </a:extLst>
          </p:cNvPr>
          <p:cNvSpPr>
            <a:spLocks noChangeArrowheads="1" noTextEdit="1"/>
          </p:cNvSpPr>
          <p:nvPr>
            <p:ph type="sldImg"/>
          </p:nvPr>
        </p:nvSpPr>
        <p:spPr>
          <a:ln/>
        </p:spPr>
      </p:sp>
      <p:sp>
        <p:nvSpPr>
          <p:cNvPr id="180228" name="Rectangle 3">
            <a:extLst>
              <a:ext uri="{FF2B5EF4-FFF2-40B4-BE49-F238E27FC236}">
                <a16:creationId xmlns:a16="http://schemas.microsoft.com/office/drawing/2014/main" id="{B74361BD-41E6-4B8C-8E07-6881462528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C742C757-C053-453A-8149-1E55B79E60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DECF14B-4746-49BF-8D67-35DAA1ABBAC9}" type="slidenum">
              <a:rPr kumimoji="1" lang="zh-CN" altLang="en-US"/>
              <a:pPr>
                <a:spcBef>
                  <a:spcPct val="0"/>
                </a:spcBef>
              </a:pPr>
              <a:t>96</a:t>
            </a:fld>
            <a:endParaRPr kumimoji="1" lang="en-US" altLang="zh-CN"/>
          </a:p>
        </p:txBody>
      </p:sp>
      <p:sp>
        <p:nvSpPr>
          <p:cNvPr id="182275" name="Rectangle 2">
            <a:extLst>
              <a:ext uri="{FF2B5EF4-FFF2-40B4-BE49-F238E27FC236}">
                <a16:creationId xmlns:a16="http://schemas.microsoft.com/office/drawing/2014/main" id="{182D8010-6594-4E51-8D2C-20F27244467F}"/>
              </a:ext>
            </a:extLst>
          </p:cNvPr>
          <p:cNvSpPr>
            <a:spLocks noChangeArrowheads="1" noTextEdit="1"/>
          </p:cNvSpPr>
          <p:nvPr>
            <p:ph type="sldImg"/>
          </p:nvPr>
        </p:nvSpPr>
        <p:spPr>
          <a:ln/>
        </p:spPr>
      </p:sp>
      <p:sp>
        <p:nvSpPr>
          <p:cNvPr id="182276" name="Rectangle 3">
            <a:extLst>
              <a:ext uri="{FF2B5EF4-FFF2-40B4-BE49-F238E27FC236}">
                <a16:creationId xmlns:a16="http://schemas.microsoft.com/office/drawing/2014/main" id="{9D8D2488-972C-4856-BB79-1B5BD186E8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B6ED15E0-5DF7-4D67-8DEB-F64C067B15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654A4B-9C92-4EBE-BCFB-C9429BCF2EFF}" type="slidenum">
              <a:rPr lang="zh-CN" altLang="en-US">
                <a:latin typeface="Arial" panose="020B0604020202020204" pitchFamily="34" charset="0"/>
              </a:rPr>
              <a:pPr>
                <a:spcBef>
                  <a:spcPct val="0"/>
                </a:spcBef>
              </a:pPr>
              <a:t>97</a:t>
            </a:fld>
            <a:endParaRPr lang="en-US" altLang="zh-CN">
              <a:latin typeface="Arial" panose="020B0604020202020204" pitchFamily="34" charset="0"/>
            </a:endParaRPr>
          </a:p>
        </p:txBody>
      </p:sp>
      <p:sp>
        <p:nvSpPr>
          <p:cNvPr id="184323" name="Rectangle 2">
            <a:extLst>
              <a:ext uri="{FF2B5EF4-FFF2-40B4-BE49-F238E27FC236}">
                <a16:creationId xmlns:a16="http://schemas.microsoft.com/office/drawing/2014/main" id="{8C9ECEAA-58DE-4A9B-BB51-612057B625FE}"/>
              </a:ext>
            </a:extLst>
          </p:cNvPr>
          <p:cNvSpPr>
            <a:spLocks noRot="1" noChangeArrowheads="1" noTextEdit="1"/>
          </p:cNvSpPr>
          <p:nvPr>
            <p:ph type="sldImg"/>
          </p:nvPr>
        </p:nvSpPr>
        <p:spPr>
          <a:ln/>
        </p:spPr>
      </p:sp>
      <p:sp>
        <p:nvSpPr>
          <p:cNvPr id="184324" name="Rectangle 3">
            <a:extLst>
              <a:ext uri="{FF2B5EF4-FFF2-40B4-BE49-F238E27FC236}">
                <a16:creationId xmlns:a16="http://schemas.microsoft.com/office/drawing/2014/main" id="{1023F35D-7B31-4249-832F-6265506A8E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a:extLst>
              <a:ext uri="{FF2B5EF4-FFF2-40B4-BE49-F238E27FC236}">
                <a16:creationId xmlns:a16="http://schemas.microsoft.com/office/drawing/2014/main" id="{A0D046D6-8BDB-4948-B5CA-4AC8D8C150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186D1EF-6442-441A-97D4-FA3A4B8D246C}" type="slidenum">
              <a:rPr lang="zh-CN" altLang="en-US" sz="1200">
                <a:latin typeface="Times New Roman" panose="02020603050405020304" pitchFamily="18" charset="0"/>
              </a:rPr>
              <a:pPr/>
              <a:t>98</a:t>
            </a:fld>
            <a:endParaRPr lang="en-US" altLang="zh-CN" sz="1200">
              <a:latin typeface="Times New Roman" panose="02020603050405020304" pitchFamily="18" charset="0"/>
            </a:endParaRPr>
          </a:p>
        </p:txBody>
      </p:sp>
      <p:sp>
        <p:nvSpPr>
          <p:cNvPr id="186371" name="Rectangle 2">
            <a:extLst>
              <a:ext uri="{FF2B5EF4-FFF2-40B4-BE49-F238E27FC236}">
                <a16:creationId xmlns:a16="http://schemas.microsoft.com/office/drawing/2014/main" id="{BC69141F-C794-430E-B6A3-2F349CC1F3E4}"/>
              </a:ext>
            </a:extLst>
          </p:cNvPr>
          <p:cNvSpPr>
            <a:spLocks noChangeArrowheads="1" noTextEdit="1"/>
          </p:cNvSpPr>
          <p:nvPr>
            <p:ph type="sldImg"/>
          </p:nvPr>
        </p:nvSpPr>
        <p:spPr>
          <a:ln/>
        </p:spPr>
      </p:sp>
      <p:sp>
        <p:nvSpPr>
          <p:cNvPr id="186372" name="Rectangle 3">
            <a:extLst>
              <a:ext uri="{FF2B5EF4-FFF2-40B4-BE49-F238E27FC236}">
                <a16:creationId xmlns:a16="http://schemas.microsoft.com/office/drawing/2014/main" id="{62319E34-0606-44E9-9027-638BD1DC3D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1031">
            <a:extLst>
              <a:ext uri="{FF2B5EF4-FFF2-40B4-BE49-F238E27FC236}">
                <a16:creationId xmlns:a16="http://schemas.microsoft.com/office/drawing/2014/main" id="{DDE6DCDD-AB45-4539-9840-CA7F07EE9C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34B7564-EC00-443A-B98B-C2FAF4651A6F}" type="slidenum">
              <a:rPr kumimoji="1" lang="zh-CN" altLang="en-US"/>
              <a:pPr>
                <a:spcBef>
                  <a:spcPct val="0"/>
                </a:spcBef>
              </a:pPr>
              <a:t>99</a:t>
            </a:fld>
            <a:endParaRPr kumimoji="1" lang="en-US" altLang="zh-CN"/>
          </a:p>
        </p:txBody>
      </p:sp>
      <p:sp>
        <p:nvSpPr>
          <p:cNvPr id="188419" name="Rectangle 2">
            <a:extLst>
              <a:ext uri="{FF2B5EF4-FFF2-40B4-BE49-F238E27FC236}">
                <a16:creationId xmlns:a16="http://schemas.microsoft.com/office/drawing/2014/main" id="{00C04152-8E77-428E-BB4C-3DA8E652AD61}"/>
              </a:ext>
            </a:extLst>
          </p:cNvPr>
          <p:cNvSpPr>
            <a:spLocks noGrp="1" noRot="1" noChangeAspect="1" noChangeArrowheads="1" noTextEdit="1"/>
          </p:cNvSpPr>
          <p:nvPr>
            <p:ph type="sldImg"/>
          </p:nvPr>
        </p:nvSpPr>
        <p:spPr>
          <a:ln/>
        </p:spPr>
      </p:sp>
      <p:sp>
        <p:nvSpPr>
          <p:cNvPr id="188420" name="Rectangle 3">
            <a:extLst>
              <a:ext uri="{FF2B5EF4-FFF2-40B4-BE49-F238E27FC236}">
                <a16:creationId xmlns:a16="http://schemas.microsoft.com/office/drawing/2014/main" id="{8D77E5C0-E457-4B24-9D1A-9A8339DE98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9D015B3-04B7-46E1-BEA1-038DDE33A99D}"/>
              </a:ext>
            </a:extLst>
          </p:cNvPr>
          <p:cNvSpPr>
            <a:spLocks noChangeArrowheads="1" noTextEdit="1"/>
          </p:cNvSpPr>
          <p:nvPr>
            <p:ph type="sldImg"/>
          </p:nvPr>
        </p:nvSpPr>
        <p:spPr>
          <a:ln/>
        </p:spPr>
      </p:sp>
      <p:sp>
        <p:nvSpPr>
          <p:cNvPr id="38915" name="Rectangle 3">
            <a:extLst>
              <a:ext uri="{FF2B5EF4-FFF2-40B4-BE49-F238E27FC236}">
                <a16:creationId xmlns:a16="http://schemas.microsoft.com/office/drawing/2014/main" id="{4D41910D-EE77-48FC-A5A7-F2288F6DF5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1031">
            <a:extLst>
              <a:ext uri="{FF2B5EF4-FFF2-40B4-BE49-F238E27FC236}">
                <a16:creationId xmlns:a16="http://schemas.microsoft.com/office/drawing/2014/main" id="{7F08D64B-3CD9-4825-A821-4D55B8D2CD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B69745E-56FA-4994-95E8-2ACAE46C1E9A}" type="slidenum">
              <a:rPr kumimoji="1" lang="zh-CN" altLang="en-US"/>
              <a:pPr>
                <a:spcBef>
                  <a:spcPct val="0"/>
                </a:spcBef>
              </a:pPr>
              <a:t>103</a:t>
            </a:fld>
            <a:endParaRPr kumimoji="1" lang="en-US" altLang="zh-CN"/>
          </a:p>
        </p:txBody>
      </p:sp>
      <p:sp>
        <p:nvSpPr>
          <p:cNvPr id="193539" name="Rectangle 2">
            <a:extLst>
              <a:ext uri="{FF2B5EF4-FFF2-40B4-BE49-F238E27FC236}">
                <a16:creationId xmlns:a16="http://schemas.microsoft.com/office/drawing/2014/main" id="{AA0C0D93-7B98-44F9-A845-AC49DC3CE911}"/>
              </a:ext>
            </a:extLst>
          </p:cNvPr>
          <p:cNvSpPr>
            <a:spLocks noGrp="1" noRot="1" noChangeAspect="1" noChangeArrowheads="1" noTextEdit="1"/>
          </p:cNvSpPr>
          <p:nvPr>
            <p:ph type="sldImg"/>
          </p:nvPr>
        </p:nvSpPr>
        <p:spPr>
          <a:ln/>
        </p:spPr>
      </p:sp>
      <p:sp>
        <p:nvSpPr>
          <p:cNvPr id="193540" name="Rectangle 3">
            <a:extLst>
              <a:ext uri="{FF2B5EF4-FFF2-40B4-BE49-F238E27FC236}">
                <a16:creationId xmlns:a16="http://schemas.microsoft.com/office/drawing/2014/main" id="{5F9D48FA-C022-4EFD-9F47-2E6FA94A53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5E5EF9C5-04FD-4855-9650-997D05BF72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31FDF28-B9DE-45B3-9C81-416409F986E6}" type="slidenum">
              <a:rPr lang="zh-CN" altLang="en-US" sz="1200">
                <a:latin typeface="Times New Roman" panose="02020603050405020304" pitchFamily="18" charset="0"/>
              </a:rPr>
              <a:pPr/>
              <a:t>110</a:t>
            </a:fld>
            <a:endParaRPr lang="en-US" altLang="zh-CN" sz="1200">
              <a:latin typeface="Times New Roman" panose="02020603050405020304" pitchFamily="18" charset="0"/>
            </a:endParaRPr>
          </a:p>
        </p:txBody>
      </p:sp>
      <p:sp>
        <p:nvSpPr>
          <p:cNvPr id="201731" name="Rectangle 2">
            <a:extLst>
              <a:ext uri="{FF2B5EF4-FFF2-40B4-BE49-F238E27FC236}">
                <a16:creationId xmlns:a16="http://schemas.microsoft.com/office/drawing/2014/main" id="{F46F15D1-A8EE-4DFF-8CBE-743CF929ED28}"/>
              </a:ext>
            </a:extLst>
          </p:cNvPr>
          <p:cNvSpPr>
            <a:spLocks noChangeArrowheads="1" noTextEdit="1"/>
          </p:cNvSpPr>
          <p:nvPr>
            <p:ph type="sldImg"/>
          </p:nvPr>
        </p:nvSpPr>
        <p:spPr>
          <a:ln/>
        </p:spPr>
      </p:sp>
      <p:sp>
        <p:nvSpPr>
          <p:cNvPr id="201732" name="Rectangle 3">
            <a:extLst>
              <a:ext uri="{FF2B5EF4-FFF2-40B4-BE49-F238E27FC236}">
                <a16:creationId xmlns:a16="http://schemas.microsoft.com/office/drawing/2014/main" id="{6E8C2429-E679-40F8-94C0-1005A1959F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36B63FA8-80C6-4B27-9562-FE57FF8975B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NN 1</a:t>
            </a:r>
          </a:p>
        </p:txBody>
      </p:sp>
      <p:sp>
        <p:nvSpPr>
          <p:cNvPr id="204803" name="Rectangle 3">
            <a:extLst>
              <a:ext uri="{FF2B5EF4-FFF2-40B4-BE49-F238E27FC236}">
                <a16:creationId xmlns:a16="http://schemas.microsoft.com/office/drawing/2014/main" id="{15636AF0-E0CA-419E-85CE-BB646F656CF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10-00</a:t>
            </a:r>
            <a:endParaRPr lang="en-US" altLang="zh-CN" sz="1200">
              <a:latin typeface="Times New Roman" panose="02020603050405020304" pitchFamily="18" charset="0"/>
            </a:endParaRPr>
          </a:p>
        </p:txBody>
      </p:sp>
      <p:sp>
        <p:nvSpPr>
          <p:cNvPr id="204804" name="Rectangle 6">
            <a:extLst>
              <a:ext uri="{FF2B5EF4-FFF2-40B4-BE49-F238E27FC236}">
                <a16:creationId xmlns:a16="http://schemas.microsoft.com/office/drawing/2014/main" id="{B5F68FC8-ABF7-483B-B89E-62E515E00B5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latin typeface="Times New Roman" panose="02020603050405020304" pitchFamily="18" charset="0"/>
              </a:rPr>
              <a:t>Elene Marchiori</a:t>
            </a:r>
            <a:endParaRPr lang="en-US" altLang="zh-CN" sz="1200">
              <a:latin typeface="Times New Roman" panose="02020603050405020304" pitchFamily="18" charset="0"/>
            </a:endParaRPr>
          </a:p>
        </p:txBody>
      </p:sp>
      <p:sp>
        <p:nvSpPr>
          <p:cNvPr id="204805" name="Rectangle 7">
            <a:extLst>
              <a:ext uri="{FF2B5EF4-FFF2-40B4-BE49-F238E27FC236}">
                <a16:creationId xmlns:a16="http://schemas.microsoft.com/office/drawing/2014/main" id="{6B20170E-B3A3-40CE-97D7-E3006C7078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0FD030F-E536-4CCF-AF65-3A33E23F7F68}" type="slidenum">
              <a:rPr lang="zh-CN" altLang="en-US" sz="1200">
                <a:latin typeface="Times New Roman" panose="02020603050405020304" pitchFamily="18" charset="0"/>
              </a:rPr>
              <a:pPr/>
              <a:t>112</a:t>
            </a:fld>
            <a:endParaRPr lang="en-US" altLang="zh-CN" sz="1200">
              <a:latin typeface="Times New Roman" panose="02020603050405020304" pitchFamily="18" charset="0"/>
            </a:endParaRPr>
          </a:p>
        </p:txBody>
      </p:sp>
      <p:sp>
        <p:nvSpPr>
          <p:cNvPr id="204806" name="Rectangle 2">
            <a:extLst>
              <a:ext uri="{FF2B5EF4-FFF2-40B4-BE49-F238E27FC236}">
                <a16:creationId xmlns:a16="http://schemas.microsoft.com/office/drawing/2014/main" id="{07FC8550-2EDD-4FCB-BAF1-81B9CE7429CF}"/>
              </a:ext>
            </a:extLst>
          </p:cNvPr>
          <p:cNvSpPr>
            <a:spLocks noChangeArrowheads="1" noTextEdit="1"/>
          </p:cNvSpPr>
          <p:nvPr>
            <p:ph type="sldImg"/>
          </p:nvPr>
        </p:nvSpPr>
        <p:spPr>
          <a:ln/>
        </p:spPr>
      </p:sp>
      <p:sp>
        <p:nvSpPr>
          <p:cNvPr id="204807" name="Rectangle 3">
            <a:extLst>
              <a:ext uri="{FF2B5EF4-FFF2-40B4-BE49-F238E27FC236}">
                <a16:creationId xmlns:a16="http://schemas.microsoft.com/office/drawing/2014/main" id="{FF329D99-C235-45D4-950A-BF1E41C563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FF61C76-6979-4F1E-B9BE-E9FC9A532142}"/>
              </a:ext>
            </a:extLst>
          </p:cNvPr>
          <p:cNvSpPr>
            <a:spLocks noChangeArrowheads="1" noTextEdit="1"/>
          </p:cNvSpPr>
          <p:nvPr>
            <p:ph type="sldImg"/>
          </p:nvPr>
        </p:nvSpPr>
        <p:spPr>
          <a:ln/>
        </p:spPr>
      </p:sp>
      <p:sp>
        <p:nvSpPr>
          <p:cNvPr id="40963" name="Rectangle 3">
            <a:extLst>
              <a:ext uri="{FF2B5EF4-FFF2-40B4-BE49-F238E27FC236}">
                <a16:creationId xmlns:a16="http://schemas.microsoft.com/office/drawing/2014/main" id="{D73729F2-FAC2-47F9-BA7E-2BFC679F8A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256B224-C82B-4AD0-926A-88893DDE6334}"/>
              </a:ext>
            </a:extLst>
          </p:cNvPr>
          <p:cNvSpPr>
            <a:spLocks noChangeArrowheads="1" noTextEdit="1"/>
          </p:cNvSpPr>
          <p:nvPr>
            <p:ph type="sldImg"/>
          </p:nvPr>
        </p:nvSpPr>
        <p:spPr>
          <a:ln/>
        </p:spPr>
      </p:sp>
      <p:sp>
        <p:nvSpPr>
          <p:cNvPr id="43011" name="Rectangle 3">
            <a:extLst>
              <a:ext uri="{FF2B5EF4-FFF2-40B4-BE49-F238E27FC236}">
                <a16:creationId xmlns:a16="http://schemas.microsoft.com/office/drawing/2014/main" id="{87DB53A0-2022-4108-B93A-2A13654657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F075AA7-5D9C-45BA-B76D-862368AFD1E4}"/>
              </a:ext>
            </a:extLst>
          </p:cNvPr>
          <p:cNvSpPr>
            <a:spLocks noChangeArrowheads="1" noTextEdit="1"/>
          </p:cNvSpPr>
          <p:nvPr>
            <p:ph type="sldImg"/>
          </p:nvPr>
        </p:nvSpPr>
        <p:spPr>
          <a:ln/>
        </p:spPr>
      </p:sp>
      <p:sp>
        <p:nvSpPr>
          <p:cNvPr id="45059" name="Rectangle 3">
            <a:extLst>
              <a:ext uri="{FF2B5EF4-FFF2-40B4-BE49-F238E27FC236}">
                <a16:creationId xmlns:a16="http://schemas.microsoft.com/office/drawing/2014/main" id="{500195C5-C9DD-432E-86B8-0221B7197B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B1E8E98A-B872-402A-A566-0DD1EED85854}"/>
              </a:ext>
            </a:extLst>
          </p:cNvPr>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5" name="Line 8">
            <a:extLst>
              <a:ext uri="{FF2B5EF4-FFF2-40B4-BE49-F238E27FC236}">
                <a16:creationId xmlns:a16="http://schemas.microsoft.com/office/drawing/2014/main" id="{34728DD9-BCE1-4A39-9812-F7C5D038CF18}"/>
              </a:ext>
            </a:extLst>
          </p:cNvPr>
          <p:cNvSpPr>
            <a:spLocks noChangeShapeType="1"/>
          </p:cNvSpPr>
          <p:nvPr userDrawn="1"/>
        </p:nvSpPr>
        <p:spPr bwMode="auto">
          <a:xfrm>
            <a:off x="468313" y="6165850"/>
            <a:ext cx="8207375" cy="0"/>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7314" name="Rectangle 2"/>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p>
        </p:txBody>
      </p:sp>
      <p:sp>
        <p:nvSpPr>
          <p:cNvPr id="397315" name="Rectangle 3"/>
          <p:cNvSpPr>
            <a:spLocks noGrp="1" noChangeArrowheads="1"/>
          </p:cNvSpPr>
          <p:nvPr>
            <p:ph type="subTitle" idx="1"/>
          </p:nvPr>
        </p:nvSpPr>
        <p:spPr>
          <a:xfrm>
            <a:off x="971550" y="2924175"/>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6" name="Rectangle 4">
            <a:extLst>
              <a:ext uri="{FF2B5EF4-FFF2-40B4-BE49-F238E27FC236}">
                <a16:creationId xmlns:a16="http://schemas.microsoft.com/office/drawing/2014/main" id="{FDDAF6C3-2C09-4C57-ADFB-ABA39C0CF463}"/>
              </a:ext>
            </a:extLst>
          </p:cNvPr>
          <p:cNvSpPr>
            <a:spLocks noGrp="1" noChangeArrowheads="1"/>
          </p:cNvSpPr>
          <p:nvPr>
            <p:ph type="dt" sz="half" idx="10"/>
          </p:nvPr>
        </p:nvSpPr>
        <p:spPr/>
        <p:txBody>
          <a:bodyPr/>
          <a:lstStyle>
            <a:lvl1pPr>
              <a:defRPr/>
            </a:lvl1pPr>
          </a:lstStyle>
          <a:p>
            <a:pPr>
              <a:defRPr/>
            </a:pPr>
            <a:fld id="{E570DC3B-B9B1-4CCE-AD34-4D1305498446}" type="datetime1">
              <a:rPr lang="zh-CN" altLang="en-US"/>
              <a:pPr>
                <a:defRPr/>
              </a:pPr>
              <a:t>2021/11/3</a:t>
            </a:fld>
            <a:endParaRPr lang="en-US" altLang="zh-CN"/>
          </a:p>
        </p:txBody>
      </p:sp>
      <p:sp>
        <p:nvSpPr>
          <p:cNvPr id="7" name="Rectangle 5">
            <a:extLst>
              <a:ext uri="{FF2B5EF4-FFF2-40B4-BE49-F238E27FC236}">
                <a16:creationId xmlns:a16="http://schemas.microsoft.com/office/drawing/2014/main" id="{8330C40C-90FD-4C8C-9FE1-AB326A2743EE}"/>
              </a:ext>
            </a:extLst>
          </p:cNvPr>
          <p:cNvSpPr>
            <a:spLocks noGrp="1" noChangeArrowheads="1"/>
          </p:cNvSpPr>
          <p:nvPr>
            <p:ph type="ftr" sz="quarter" idx="11"/>
          </p:nvPr>
        </p:nvSpPr>
        <p:spPr/>
        <p:txBody>
          <a:bodyPr/>
          <a:lstStyle>
            <a:lvl1pPr>
              <a:defRPr/>
            </a:lvl1pPr>
          </a:lstStyle>
          <a:p>
            <a:pPr>
              <a:defRPr/>
            </a:pPr>
            <a:r>
              <a:rPr lang="zh-CN" altLang="en-US"/>
              <a:t>史忠植 人工智能导论： 机器学习</a:t>
            </a:r>
            <a:endParaRPr lang="en-US" altLang="zh-CN"/>
          </a:p>
        </p:txBody>
      </p:sp>
      <p:sp>
        <p:nvSpPr>
          <p:cNvPr id="8" name="Rectangle 6">
            <a:extLst>
              <a:ext uri="{FF2B5EF4-FFF2-40B4-BE49-F238E27FC236}">
                <a16:creationId xmlns:a16="http://schemas.microsoft.com/office/drawing/2014/main" id="{87C4E03E-5934-4725-88B9-C7DBC8C1E413}"/>
              </a:ext>
            </a:extLst>
          </p:cNvPr>
          <p:cNvSpPr>
            <a:spLocks noGrp="1" noChangeArrowheads="1"/>
          </p:cNvSpPr>
          <p:nvPr>
            <p:ph type="sldNum" sz="quarter" idx="12"/>
          </p:nvPr>
        </p:nvSpPr>
        <p:spPr/>
        <p:txBody>
          <a:bodyPr/>
          <a:lstStyle>
            <a:lvl1pPr>
              <a:defRPr smtClean="0"/>
            </a:lvl1pPr>
          </a:lstStyle>
          <a:p>
            <a:pPr>
              <a:defRPr/>
            </a:pPr>
            <a:fld id="{80AB3AD2-EE80-4EF7-9D77-A51CD2AB6A1C}" type="slidenum">
              <a:rPr lang="zh-CN" altLang="en-US"/>
              <a:pPr>
                <a:defRPr/>
              </a:pPr>
              <a:t>‹#›</a:t>
            </a:fld>
            <a:endParaRPr lang="en-US" altLang="zh-CN"/>
          </a:p>
        </p:txBody>
      </p:sp>
    </p:spTree>
    <p:extLst>
      <p:ext uri="{BB962C8B-B14F-4D97-AF65-F5344CB8AC3E}">
        <p14:creationId xmlns:p14="http://schemas.microsoft.com/office/powerpoint/2010/main" val="220610315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BAFEB09-6083-4D2B-94DA-9BF9CC8EE17E}"/>
              </a:ext>
            </a:extLst>
          </p:cNvPr>
          <p:cNvSpPr>
            <a:spLocks noGrp="1" noChangeArrowheads="1"/>
          </p:cNvSpPr>
          <p:nvPr>
            <p:ph type="dt" sz="half" idx="10"/>
          </p:nvPr>
        </p:nvSpPr>
        <p:spPr>
          <a:ln/>
        </p:spPr>
        <p:txBody>
          <a:bodyPr/>
          <a:lstStyle>
            <a:lvl1pPr>
              <a:defRPr/>
            </a:lvl1pPr>
          </a:lstStyle>
          <a:p>
            <a:pPr>
              <a:defRPr/>
            </a:pPr>
            <a:fld id="{4D5A8AE7-4069-41F5-B718-4290FC961C2B}" type="datetime1">
              <a:rPr lang="zh-CN" altLang="en-US"/>
              <a:pPr>
                <a:defRPr/>
              </a:pPr>
              <a:t>2021/11/3</a:t>
            </a:fld>
            <a:endParaRPr lang="en-US" altLang="zh-CN"/>
          </a:p>
        </p:txBody>
      </p:sp>
      <p:sp>
        <p:nvSpPr>
          <p:cNvPr id="5" name="Rectangle 5">
            <a:extLst>
              <a:ext uri="{FF2B5EF4-FFF2-40B4-BE49-F238E27FC236}">
                <a16:creationId xmlns:a16="http://schemas.microsoft.com/office/drawing/2014/main" id="{B18C5979-6A75-46FF-AFE2-92C7CA2DEC60}"/>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 机器学习</a:t>
            </a:r>
            <a:endParaRPr lang="en-US" altLang="zh-CN"/>
          </a:p>
        </p:txBody>
      </p:sp>
      <p:sp>
        <p:nvSpPr>
          <p:cNvPr id="6" name="Rectangle 6">
            <a:extLst>
              <a:ext uri="{FF2B5EF4-FFF2-40B4-BE49-F238E27FC236}">
                <a16:creationId xmlns:a16="http://schemas.microsoft.com/office/drawing/2014/main" id="{43037F10-B763-4461-9CE5-643144D30392}"/>
              </a:ext>
            </a:extLst>
          </p:cNvPr>
          <p:cNvSpPr>
            <a:spLocks noGrp="1" noChangeArrowheads="1"/>
          </p:cNvSpPr>
          <p:nvPr>
            <p:ph type="sldNum" sz="quarter" idx="12"/>
          </p:nvPr>
        </p:nvSpPr>
        <p:spPr>
          <a:ln/>
        </p:spPr>
        <p:txBody>
          <a:bodyPr/>
          <a:lstStyle>
            <a:lvl1pPr>
              <a:defRPr/>
            </a:lvl1pPr>
          </a:lstStyle>
          <a:p>
            <a:pPr>
              <a:defRPr/>
            </a:pPr>
            <a:fld id="{41531C70-C887-440F-9590-3D640F05EAB3}" type="slidenum">
              <a:rPr lang="zh-CN" altLang="en-US"/>
              <a:pPr>
                <a:defRPr/>
              </a:pPr>
              <a:t>‹#›</a:t>
            </a:fld>
            <a:endParaRPr lang="en-US" altLang="zh-CN"/>
          </a:p>
        </p:txBody>
      </p:sp>
    </p:spTree>
    <p:extLst>
      <p:ext uri="{BB962C8B-B14F-4D97-AF65-F5344CB8AC3E}">
        <p14:creationId xmlns:p14="http://schemas.microsoft.com/office/powerpoint/2010/main" val="70656497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365876B-B0E6-43BB-B1AC-FFFE3076671B}"/>
              </a:ext>
            </a:extLst>
          </p:cNvPr>
          <p:cNvSpPr>
            <a:spLocks noGrp="1" noChangeArrowheads="1"/>
          </p:cNvSpPr>
          <p:nvPr>
            <p:ph type="dt" sz="half" idx="10"/>
          </p:nvPr>
        </p:nvSpPr>
        <p:spPr>
          <a:ln/>
        </p:spPr>
        <p:txBody>
          <a:bodyPr/>
          <a:lstStyle>
            <a:lvl1pPr>
              <a:defRPr/>
            </a:lvl1pPr>
          </a:lstStyle>
          <a:p>
            <a:pPr>
              <a:defRPr/>
            </a:pPr>
            <a:fld id="{AA4929A5-5F0E-49DD-A0A3-C8B63598C80E}" type="datetime1">
              <a:rPr lang="zh-CN" altLang="en-US"/>
              <a:pPr>
                <a:defRPr/>
              </a:pPr>
              <a:t>2021/11/3</a:t>
            </a:fld>
            <a:endParaRPr lang="en-US" altLang="zh-CN"/>
          </a:p>
        </p:txBody>
      </p:sp>
      <p:sp>
        <p:nvSpPr>
          <p:cNvPr id="5" name="Rectangle 5">
            <a:extLst>
              <a:ext uri="{FF2B5EF4-FFF2-40B4-BE49-F238E27FC236}">
                <a16:creationId xmlns:a16="http://schemas.microsoft.com/office/drawing/2014/main" id="{19232A4A-DEC0-45F7-90E7-4C4D1FD14F7C}"/>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 机器学习</a:t>
            </a:r>
            <a:endParaRPr lang="en-US" altLang="zh-CN"/>
          </a:p>
        </p:txBody>
      </p:sp>
      <p:sp>
        <p:nvSpPr>
          <p:cNvPr id="6" name="Rectangle 6">
            <a:extLst>
              <a:ext uri="{FF2B5EF4-FFF2-40B4-BE49-F238E27FC236}">
                <a16:creationId xmlns:a16="http://schemas.microsoft.com/office/drawing/2014/main" id="{6702FE74-7302-46AF-8D94-892125A31BF4}"/>
              </a:ext>
            </a:extLst>
          </p:cNvPr>
          <p:cNvSpPr>
            <a:spLocks noGrp="1" noChangeArrowheads="1"/>
          </p:cNvSpPr>
          <p:nvPr>
            <p:ph type="sldNum" sz="quarter" idx="12"/>
          </p:nvPr>
        </p:nvSpPr>
        <p:spPr>
          <a:ln/>
        </p:spPr>
        <p:txBody>
          <a:bodyPr/>
          <a:lstStyle>
            <a:lvl1pPr>
              <a:defRPr/>
            </a:lvl1pPr>
          </a:lstStyle>
          <a:p>
            <a:pPr>
              <a:defRPr/>
            </a:pPr>
            <a:fld id="{B331C622-C084-47FA-B74D-09185F353BA0}" type="slidenum">
              <a:rPr lang="zh-CN" altLang="en-US"/>
              <a:pPr>
                <a:defRPr/>
              </a:pPr>
              <a:t>‹#›</a:t>
            </a:fld>
            <a:endParaRPr lang="en-US" altLang="zh-CN"/>
          </a:p>
        </p:txBody>
      </p:sp>
    </p:spTree>
    <p:extLst>
      <p:ext uri="{BB962C8B-B14F-4D97-AF65-F5344CB8AC3E}">
        <p14:creationId xmlns:p14="http://schemas.microsoft.com/office/powerpoint/2010/main" val="148169754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7" descr="Droplets-SD-Title-R1d.png">
            <a:extLst>
              <a:ext uri="{FF2B5EF4-FFF2-40B4-BE49-F238E27FC236}">
                <a16:creationId xmlns:a16="http://schemas.microsoft.com/office/drawing/2014/main" id="{B8C74A25-893B-42D4-BC94-EDFCBCA0C0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13259" y="1300786"/>
            <a:ext cx="6517482" cy="2509213"/>
          </a:xfrm>
        </p:spPr>
        <p:txBody>
          <a:bodyPr anchor="b"/>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5" name="Date Placeholder 3">
            <a:extLst>
              <a:ext uri="{FF2B5EF4-FFF2-40B4-BE49-F238E27FC236}">
                <a16:creationId xmlns:a16="http://schemas.microsoft.com/office/drawing/2014/main" id="{7F5CD5F3-E23B-4844-A341-8617FFD96F5F}"/>
              </a:ext>
            </a:extLst>
          </p:cNvPr>
          <p:cNvSpPr>
            <a:spLocks noGrp="1"/>
          </p:cNvSpPr>
          <p:nvPr>
            <p:ph type="dt" sz="half" idx="10"/>
          </p:nvPr>
        </p:nvSpPr>
        <p:spPr/>
        <p:txBody>
          <a:bodyPr/>
          <a:lstStyle>
            <a:lvl1pPr>
              <a:defRPr/>
            </a:lvl1pPr>
          </a:lstStyle>
          <a:p>
            <a:pPr>
              <a:defRPr/>
            </a:pPr>
            <a:fld id="{A7AE169B-92A2-4F92-B964-0131ABDD82B5}" type="datetime1">
              <a:rPr lang="zh-CN" altLang="en-US"/>
              <a:pPr>
                <a:defRPr/>
              </a:pPr>
              <a:t>2021/11/3</a:t>
            </a:fld>
            <a:endParaRPr lang="en-US" altLang="zh-CN"/>
          </a:p>
        </p:txBody>
      </p:sp>
      <p:sp>
        <p:nvSpPr>
          <p:cNvPr id="6" name="Footer Placeholder 4">
            <a:extLst>
              <a:ext uri="{FF2B5EF4-FFF2-40B4-BE49-F238E27FC236}">
                <a16:creationId xmlns:a16="http://schemas.microsoft.com/office/drawing/2014/main" id="{5DEFAFB0-A745-4DF5-90B0-93CC57569419}"/>
              </a:ext>
            </a:extLst>
          </p:cNvPr>
          <p:cNvSpPr>
            <a:spLocks noGrp="1"/>
          </p:cNvSpPr>
          <p:nvPr>
            <p:ph type="ftr" sz="quarter" idx="11"/>
          </p:nvPr>
        </p:nvSpPr>
        <p:spPr/>
        <p:txBody>
          <a:bodyPr/>
          <a:lstStyle>
            <a:lvl1pPr>
              <a:defRPr/>
            </a:lvl1pPr>
          </a:lstStyle>
          <a:p>
            <a:pPr>
              <a:defRPr/>
            </a:pPr>
            <a:r>
              <a:rPr lang="zh-CN" altLang="en-US"/>
              <a:t>史忠植 人工智能导论： 机器学习</a:t>
            </a:r>
            <a:endParaRPr lang="en-US" altLang="zh-CN"/>
          </a:p>
        </p:txBody>
      </p:sp>
      <p:sp>
        <p:nvSpPr>
          <p:cNvPr id="7" name="Slide Number Placeholder 5">
            <a:extLst>
              <a:ext uri="{FF2B5EF4-FFF2-40B4-BE49-F238E27FC236}">
                <a16:creationId xmlns:a16="http://schemas.microsoft.com/office/drawing/2014/main" id="{7E89C471-B4DF-46D6-AC4A-465A1F24BA25}"/>
              </a:ext>
            </a:extLst>
          </p:cNvPr>
          <p:cNvSpPr>
            <a:spLocks noGrp="1"/>
          </p:cNvSpPr>
          <p:nvPr>
            <p:ph type="sldNum" sz="quarter" idx="12"/>
          </p:nvPr>
        </p:nvSpPr>
        <p:spPr/>
        <p:txBody>
          <a:bodyPr/>
          <a:lstStyle>
            <a:lvl1pPr>
              <a:defRPr/>
            </a:lvl1pPr>
          </a:lstStyle>
          <a:p>
            <a:pPr>
              <a:defRPr/>
            </a:pPr>
            <a:fld id="{CFC62E73-4B1D-40F4-B0BE-E3A4DED3FA4D}" type="slidenum">
              <a:rPr lang="zh-CN" altLang="en-US"/>
              <a:pPr>
                <a:defRPr/>
              </a:pPr>
              <a:t>‹#›</a:t>
            </a:fld>
            <a:endParaRPr lang="en-US" altLang="zh-CN"/>
          </a:p>
        </p:txBody>
      </p:sp>
    </p:spTree>
    <p:extLst>
      <p:ext uri="{BB962C8B-B14F-4D97-AF65-F5344CB8AC3E}">
        <p14:creationId xmlns:p14="http://schemas.microsoft.com/office/powerpoint/2010/main" val="2078804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6" descr="Droplets-SD-Content-R1d.png">
            <a:extLst>
              <a:ext uri="{FF2B5EF4-FFF2-40B4-BE49-F238E27FC236}">
                <a16:creationId xmlns:a16="http://schemas.microsoft.com/office/drawing/2014/main" id="{40EFEDD4-616C-4FA9-A92E-E80792E06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a:extLst>
              <a:ext uri="{FF2B5EF4-FFF2-40B4-BE49-F238E27FC236}">
                <a16:creationId xmlns:a16="http://schemas.microsoft.com/office/drawing/2014/main" id="{89A14673-29B8-431D-A471-B1DC74CEEF81}"/>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Date Placeholder 3">
            <a:extLst>
              <a:ext uri="{FF2B5EF4-FFF2-40B4-BE49-F238E27FC236}">
                <a16:creationId xmlns:a16="http://schemas.microsoft.com/office/drawing/2014/main" id="{1460CD23-1DD1-4100-8CAE-6ABD886959B4}"/>
              </a:ext>
            </a:extLst>
          </p:cNvPr>
          <p:cNvSpPr>
            <a:spLocks noGrp="1"/>
          </p:cNvSpPr>
          <p:nvPr>
            <p:ph type="dt" sz="half" idx="14"/>
          </p:nvPr>
        </p:nvSpPr>
        <p:spPr/>
        <p:txBody>
          <a:bodyPr/>
          <a:lstStyle>
            <a:lvl1pPr>
              <a:defRPr/>
            </a:lvl1pPr>
          </a:lstStyle>
          <a:p>
            <a:pPr>
              <a:defRPr/>
            </a:pPr>
            <a:fld id="{3315CDD8-D31A-4B8D-B230-A619043320E7}" type="datetime1">
              <a:rPr lang="zh-CN" altLang="en-US"/>
              <a:pPr>
                <a:defRPr/>
              </a:pPr>
              <a:t>2021/11/3</a:t>
            </a:fld>
            <a:endParaRPr lang="en-US" altLang="zh-CN"/>
          </a:p>
        </p:txBody>
      </p:sp>
      <p:sp>
        <p:nvSpPr>
          <p:cNvPr id="7" name="Footer Placeholder 4">
            <a:extLst>
              <a:ext uri="{FF2B5EF4-FFF2-40B4-BE49-F238E27FC236}">
                <a16:creationId xmlns:a16="http://schemas.microsoft.com/office/drawing/2014/main" id="{B68039B5-B5F9-462B-B878-3A78E633BDFC}"/>
              </a:ext>
            </a:extLst>
          </p:cNvPr>
          <p:cNvSpPr>
            <a:spLocks noGrp="1"/>
          </p:cNvSpPr>
          <p:nvPr>
            <p:ph type="ftr" sz="quarter" idx="15"/>
          </p:nvPr>
        </p:nvSpPr>
        <p:spPr/>
        <p:txBody>
          <a:bodyPr/>
          <a:lstStyle>
            <a:lvl1pPr>
              <a:defRPr/>
            </a:lvl1pPr>
          </a:lstStyle>
          <a:p>
            <a:pPr>
              <a:defRPr/>
            </a:pPr>
            <a:r>
              <a:rPr lang="zh-CN" altLang="en-US"/>
              <a:t>史忠植 人工智能导论： 机器学习</a:t>
            </a:r>
            <a:endParaRPr lang="en-US" altLang="zh-CN"/>
          </a:p>
        </p:txBody>
      </p:sp>
      <p:sp>
        <p:nvSpPr>
          <p:cNvPr id="8" name="Slide Number Placeholder 5">
            <a:extLst>
              <a:ext uri="{FF2B5EF4-FFF2-40B4-BE49-F238E27FC236}">
                <a16:creationId xmlns:a16="http://schemas.microsoft.com/office/drawing/2014/main" id="{3C1F9FC6-CC5A-44ED-96C1-A1BA723C3671}"/>
              </a:ext>
            </a:extLst>
          </p:cNvPr>
          <p:cNvSpPr>
            <a:spLocks noGrp="1"/>
          </p:cNvSpPr>
          <p:nvPr>
            <p:ph type="sldNum" sz="quarter" idx="16"/>
          </p:nvPr>
        </p:nvSpPr>
        <p:spPr/>
        <p:txBody>
          <a:bodyPr/>
          <a:lstStyle>
            <a:lvl1pPr>
              <a:defRPr/>
            </a:lvl1pPr>
          </a:lstStyle>
          <a:p>
            <a:pPr>
              <a:defRPr/>
            </a:pPr>
            <a:fld id="{9A296477-C678-4ABC-8C84-185F9EC59F4A}" type="slidenum">
              <a:rPr lang="zh-CN" altLang="en-US"/>
              <a:pPr>
                <a:defRPr/>
              </a:pPr>
              <a:t>‹#›</a:t>
            </a:fld>
            <a:endParaRPr lang="en-US" altLang="zh-CN"/>
          </a:p>
        </p:txBody>
      </p:sp>
    </p:spTree>
    <p:extLst>
      <p:ext uri="{BB962C8B-B14F-4D97-AF65-F5344CB8AC3E}">
        <p14:creationId xmlns:p14="http://schemas.microsoft.com/office/powerpoint/2010/main" val="315231637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7" descr="Droplets-SD-Content-R1d.png">
            <a:extLst>
              <a:ext uri="{FF2B5EF4-FFF2-40B4-BE49-F238E27FC236}">
                <a16:creationId xmlns:a16="http://schemas.microsoft.com/office/drawing/2014/main" id="{A4978486-01D5-44D8-AA9F-209AF70B4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828564"/>
            <a:ext cx="7763814" cy="2736819"/>
          </a:xfrm>
        </p:spPr>
        <p:txBody>
          <a:bodyPr anchor="b"/>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2AED9371-4A38-42DF-8123-8C05805DA4CA}"/>
              </a:ext>
            </a:extLst>
          </p:cNvPr>
          <p:cNvSpPr>
            <a:spLocks noGrp="1"/>
          </p:cNvSpPr>
          <p:nvPr>
            <p:ph type="dt" sz="half" idx="10"/>
          </p:nvPr>
        </p:nvSpPr>
        <p:spPr/>
        <p:txBody>
          <a:bodyPr/>
          <a:lstStyle>
            <a:lvl1pPr>
              <a:defRPr/>
            </a:lvl1pPr>
          </a:lstStyle>
          <a:p>
            <a:pPr>
              <a:defRPr/>
            </a:pPr>
            <a:fld id="{207F0159-3FFD-4CF3-858D-576881803616}" type="datetime1">
              <a:rPr lang="zh-CN" altLang="en-US"/>
              <a:pPr>
                <a:defRPr/>
              </a:pPr>
              <a:t>2021/11/3</a:t>
            </a:fld>
            <a:endParaRPr lang="en-US" altLang="zh-CN"/>
          </a:p>
        </p:txBody>
      </p:sp>
      <p:sp>
        <p:nvSpPr>
          <p:cNvPr id="6" name="Footer Placeholder 4">
            <a:extLst>
              <a:ext uri="{FF2B5EF4-FFF2-40B4-BE49-F238E27FC236}">
                <a16:creationId xmlns:a16="http://schemas.microsoft.com/office/drawing/2014/main" id="{E0892EEF-20A7-45B5-A21F-475A4D13C42D}"/>
              </a:ext>
            </a:extLst>
          </p:cNvPr>
          <p:cNvSpPr>
            <a:spLocks noGrp="1"/>
          </p:cNvSpPr>
          <p:nvPr>
            <p:ph type="ftr" sz="quarter" idx="11"/>
          </p:nvPr>
        </p:nvSpPr>
        <p:spPr/>
        <p:txBody>
          <a:bodyPr/>
          <a:lstStyle>
            <a:lvl1pPr>
              <a:defRPr/>
            </a:lvl1pPr>
          </a:lstStyle>
          <a:p>
            <a:pPr>
              <a:defRPr/>
            </a:pPr>
            <a:r>
              <a:rPr lang="zh-CN" altLang="en-US"/>
              <a:t>史忠植 人工智能导论： 机器学习</a:t>
            </a:r>
            <a:endParaRPr lang="en-US" altLang="zh-CN"/>
          </a:p>
        </p:txBody>
      </p:sp>
      <p:sp>
        <p:nvSpPr>
          <p:cNvPr id="7" name="Slide Number Placeholder 5">
            <a:extLst>
              <a:ext uri="{FF2B5EF4-FFF2-40B4-BE49-F238E27FC236}">
                <a16:creationId xmlns:a16="http://schemas.microsoft.com/office/drawing/2014/main" id="{DFF07531-A2B5-4991-A559-0E761C37AE8D}"/>
              </a:ext>
            </a:extLst>
          </p:cNvPr>
          <p:cNvSpPr>
            <a:spLocks noGrp="1"/>
          </p:cNvSpPr>
          <p:nvPr>
            <p:ph type="sldNum" sz="quarter" idx="12"/>
          </p:nvPr>
        </p:nvSpPr>
        <p:spPr/>
        <p:txBody>
          <a:bodyPr/>
          <a:lstStyle>
            <a:lvl1pPr>
              <a:defRPr/>
            </a:lvl1pPr>
          </a:lstStyle>
          <a:p>
            <a:pPr>
              <a:defRPr/>
            </a:pPr>
            <a:fld id="{5FAE85B5-D5CF-468A-A419-8C918B5DE605}" type="slidenum">
              <a:rPr lang="zh-CN" altLang="en-US"/>
              <a:pPr>
                <a:defRPr/>
              </a:pPr>
              <a:t>‹#›</a:t>
            </a:fld>
            <a:endParaRPr lang="en-US" altLang="zh-CN"/>
          </a:p>
        </p:txBody>
      </p:sp>
    </p:spTree>
    <p:extLst>
      <p:ext uri="{BB962C8B-B14F-4D97-AF65-F5344CB8AC3E}">
        <p14:creationId xmlns:p14="http://schemas.microsoft.com/office/powerpoint/2010/main" val="2857657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EC6381EE-E589-4FDA-920E-AD3281E78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Date Placeholder 4">
            <a:extLst>
              <a:ext uri="{FF2B5EF4-FFF2-40B4-BE49-F238E27FC236}">
                <a16:creationId xmlns:a16="http://schemas.microsoft.com/office/drawing/2014/main" id="{275305B5-21CC-4577-8494-37201A4F3285}"/>
              </a:ext>
            </a:extLst>
          </p:cNvPr>
          <p:cNvSpPr>
            <a:spLocks noGrp="1"/>
          </p:cNvSpPr>
          <p:nvPr>
            <p:ph type="dt" sz="half" idx="15"/>
          </p:nvPr>
        </p:nvSpPr>
        <p:spPr/>
        <p:txBody>
          <a:bodyPr/>
          <a:lstStyle>
            <a:lvl1pPr>
              <a:defRPr/>
            </a:lvl1pPr>
          </a:lstStyle>
          <a:p>
            <a:pPr>
              <a:defRPr/>
            </a:pPr>
            <a:fld id="{6B0713E5-39FB-414F-ADBE-3D294C95950F}"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8E8E723C-04E5-4E92-921A-4A792C81E2ED}"/>
              </a:ext>
            </a:extLst>
          </p:cNvPr>
          <p:cNvSpPr>
            <a:spLocks noGrp="1"/>
          </p:cNvSpPr>
          <p:nvPr>
            <p:ph type="ftr" sz="quarter" idx="16"/>
          </p:nvPr>
        </p:nvSpPr>
        <p:spPr/>
        <p:txBody>
          <a:bodyPr/>
          <a:lstStyle>
            <a:lvl1pPr>
              <a:defRPr/>
            </a:lvl1pPr>
          </a:lstStyle>
          <a:p>
            <a:pPr>
              <a:defRPr/>
            </a:pPr>
            <a:r>
              <a:rPr lang="zh-CN" altLang="en-US"/>
              <a:t>史忠植 人工智能导论： 机器学习</a:t>
            </a:r>
            <a:endParaRPr lang="en-US" altLang="zh-CN"/>
          </a:p>
        </p:txBody>
      </p:sp>
      <p:sp>
        <p:nvSpPr>
          <p:cNvPr id="8" name="Slide Number Placeholder 6">
            <a:extLst>
              <a:ext uri="{FF2B5EF4-FFF2-40B4-BE49-F238E27FC236}">
                <a16:creationId xmlns:a16="http://schemas.microsoft.com/office/drawing/2014/main" id="{17925DB2-A467-4F04-B43C-4A8D62BCC655}"/>
              </a:ext>
            </a:extLst>
          </p:cNvPr>
          <p:cNvSpPr>
            <a:spLocks noGrp="1"/>
          </p:cNvSpPr>
          <p:nvPr>
            <p:ph type="sldNum" sz="quarter" idx="17"/>
          </p:nvPr>
        </p:nvSpPr>
        <p:spPr/>
        <p:txBody>
          <a:bodyPr/>
          <a:lstStyle>
            <a:lvl1pPr>
              <a:defRPr/>
            </a:lvl1pPr>
          </a:lstStyle>
          <a:p>
            <a:pPr>
              <a:defRPr/>
            </a:pPr>
            <a:fld id="{56F0B574-A1F8-47EE-94B0-B8CFAFA0FF62}" type="slidenum">
              <a:rPr lang="zh-CN" altLang="en-US"/>
              <a:pPr>
                <a:defRPr/>
              </a:pPr>
              <a:t>‹#›</a:t>
            </a:fld>
            <a:endParaRPr lang="en-US" altLang="zh-CN"/>
          </a:p>
        </p:txBody>
      </p:sp>
    </p:spTree>
    <p:extLst>
      <p:ext uri="{BB962C8B-B14F-4D97-AF65-F5344CB8AC3E}">
        <p14:creationId xmlns:p14="http://schemas.microsoft.com/office/powerpoint/2010/main" val="125655342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10" descr="Droplets-SD-Content-R1d.png">
            <a:extLst>
              <a:ext uri="{FF2B5EF4-FFF2-40B4-BE49-F238E27FC236}">
                <a16:creationId xmlns:a16="http://schemas.microsoft.com/office/drawing/2014/main" id="{C6A0E87E-1048-4C3D-AB80-6DB590E21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331" y="3051013"/>
            <a:ext cx="3829520"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6">
            <a:extLst>
              <a:ext uri="{FF2B5EF4-FFF2-40B4-BE49-F238E27FC236}">
                <a16:creationId xmlns:a16="http://schemas.microsoft.com/office/drawing/2014/main" id="{D9B668B6-0C91-4309-81D4-98875BA96346}"/>
              </a:ext>
            </a:extLst>
          </p:cNvPr>
          <p:cNvSpPr>
            <a:spLocks noGrp="1"/>
          </p:cNvSpPr>
          <p:nvPr>
            <p:ph type="dt" sz="half" idx="15"/>
          </p:nvPr>
        </p:nvSpPr>
        <p:spPr/>
        <p:txBody>
          <a:bodyPr/>
          <a:lstStyle>
            <a:lvl1pPr>
              <a:defRPr/>
            </a:lvl1pPr>
          </a:lstStyle>
          <a:p>
            <a:pPr>
              <a:defRPr/>
            </a:pPr>
            <a:fld id="{70126690-2A12-45C6-9998-70856DCC7E52}" type="datetime1">
              <a:rPr lang="zh-CN" altLang="en-US"/>
              <a:pPr>
                <a:defRPr/>
              </a:pPr>
              <a:t>2021/11/3</a:t>
            </a:fld>
            <a:endParaRPr lang="en-US" altLang="zh-CN"/>
          </a:p>
        </p:txBody>
      </p:sp>
      <p:sp>
        <p:nvSpPr>
          <p:cNvPr id="9" name="Footer Placeholder 7">
            <a:extLst>
              <a:ext uri="{FF2B5EF4-FFF2-40B4-BE49-F238E27FC236}">
                <a16:creationId xmlns:a16="http://schemas.microsoft.com/office/drawing/2014/main" id="{8589AFCD-6E5C-48D8-BB61-9E247F14E251}"/>
              </a:ext>
            </a:extLst>
          </p:cNvPr>
          <p:cNvSpPr>
            <a:spLocks noGrp="1"/>
          </p:cNvSpPr>
          <p:nvPr>
            <p:ph type="ftr" sz="quarter" idx="16"/>
          </p:nvPr>
        </p:nvSpPr>
        <p:spPr/>
        <p:txBody>
          <a:bodyPr/>
          <a:lstStyle>
            <a:lvl1pPr>
              <a:defRPr/>
            </a:lvl1pPr>
          </a:lstStyle>
          <a:p>
            <a:pPr>
              <a:defRPr/>
            </a:pPr>
            <a:r>
              <a:rPr lang="zh-CN" altLang="en-US"/>
              <a:t>史忠植 人工智能导论： 机器学习</a:t>
            </a:r>
            <a:endParaRPr lang="en-US" altLang="zh-CN"/>
          </a:p>
        </p:txBody>
      </p:sp>
      <p:sp>
        <p:nvSpPr>
          <p:cNvPr id="10" name="Slide Number Placeholder 8">
            <a:extLst>
              <a:ext uri="{FF2B5EF4-FFF2-40B4-BE49-F238E27FC236}">
                <a16:creationId xmlns:a16="http://schemas.microsoft.com/office/drawing/2014/main" id="{699D873A-0880-4486-865A-B63121107C09}"/>
              </a:ext>
            </a:extLst>
          </p:cNvPr>
          <p:cNvSpPr>
            <a:spLocks noGrp="1"/>
          </p:cNvSpPr>
          <p:nvPr>
            <p:ph type="sldNum" sz="quarter" idx="17"/>
          </p:nvPr>
        </p:nvSpPr>
        <p:spPr/>
        <p:txBody>
          <a:bodyPr/>
          <a:lstStyle>
            <a:lvl1pPr>
              <a:defRPr/>
            </a:lvl1pPr>
          </a:lstStyle>
          <a:p>
            <a:pPr>
              <a:defRPr/>
            </a:pPr>
            <a:fld id="{DE98C112-69C8-4433-9E46-21FEAA765B63}" type="slidenum">
              <a:rPr lang="zh-CN" altLang="en-US"/>
              <a:pPr>
                <a:defRPr/>
              </a:pPr>
              <a:t>‹#›</a:t>
            </a:fld>
            <a:endParaRPr lang="en-US" altLang="zh-CN"/>
          </a:p>
        </p:txBody>
      </p:sp>
    </p:spTree>
    <p:extLst>
      <p:ext uri="{BB962C8B-B14F-4D97-AF65-F5344CB8AC3E}">
        <p14:creationId xmlns:p14="http://schemas.microsoft.com/office/powerpoint/2010/main" val="2719064580"/>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6" descr="Droplets-SD-Content-R1d.png">
            <a:extLst>
              <a:ext uri="{FF2B5EF4-FFF2-40B4-BE49-F238E27FC236}">
                <a16:creationId xmlns:a16="http://schemas.microsoft.com/office/drawing/2014/main" id="{CAE44400-EB00-4362-B72B-FBF25B0AB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a:extLst>
              <a:ext uri="{FF2B5EF4-FFF2-40B4-BE49-F238E27FC236}">
                <a16:creationId xmlns:a16="http://schemas.microsoft.com/office/drawing/2014/main" id="{FC3A93BE-5D0F-4D65-821F-0C072372D075}"/>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5" name="Date Placeholder 2">
            <a:extLst>
              <a:ext uri="{FF2B5EF4-FFF2-40B4-BE49-F238E27FC236}">
                <a16:creationId xmlns:a16="http://schemas.microsoft.com/office/drawing/2014/main" id="{11E8D800-BF3A-4E69-A8A2-D6D615E66CD8}"/>
              </a:ext>
            </a:extLst>
          </p:cNvPr>
          <p:cNvSpPr>
            <a:spLocks noGrp="1"/>
          </p:cNvSpPr>
          <p:nvPr>
            <p:ph type="dt" sz="half" idx="10"/>
          </p:nvPr>
        </p:nvSpPr>
        <p:spPr/>
        <p:txBody>
          <a:bodyPr/>
          <a:lstStyle>
            <a:lvl1pPr>
              <a:defRPr/>
            </a:lvl1pPr>
          </a:lstStyle>
          <a:p>
            <a:pPr>
              <a:defRPr/>
            </a:pPr>
            <a:fld id="{13D55818-6A19-4518-A6C1-4B1F7213CB2E}" type="datetime1">
              <a:rPr lang="zh-CN" altLang="en-US"/>
              <a:pPr>
                <a:defRPr/>
              </a:pPr>
              <a:t>2021/11/3</a:t>
            </a:fld>
            <a:endParaRPr lang="en-US" altLang="zh-CN"/>
          </a:p>
        </p:txBody>
      </p:sp>
      <p:sp>
        <p:nvSpPr>
          <p:cNvPr id="6" name="Footer Placeholder 3">
            <a:extLst>
              <a:ext uri="{FF2B5EF4-FFF2-40B4-BE49-F238E27FC236}">
                <a16:creationId xmlns:a16="http://schemas.microsoft.com/office/drawing/2014/main" id="{EE3A959B-A34B-438B-9F08-CD06CAA1A782}"/>
              </a:ext>
            </a:extLst>
          </p:cNvPr>
          <p:cNvSpPr>
            <a:spLocks noGrp="1"/>
          </p:cNvSpPr>
          <p:nvPr>
            <p:ph type="ftr" sz="quarter" idx="11"/>
          </p:nvPr>
        </p:nvSpPr>
        <p:spPr/>
        <p:txBody>
          <a:bodyPr/>
          <a:lstStyle>
            <a:lvl1pPr>
              <a:defRPr/>
            </a:lvl1pPr>
          </a:lstStyle>
          <a:p>
            <a:pPr>
              <a:defRPr/>
            </a:pPr>
            <a:r>
              <a:rPr lang="zh-CN" altLang="en-US"/>
              <a:t>史忠植 人工智能导论： 机器学习</a:t>
            </a:r>
            <a:endParaRPr lang="en-US" altLang="zh-CN"/>
          </a:p>
        </p:txBody>
      </p:sp>
      <p:sp>
        <p:nvSpPr>
          <p:cNvPr id="7" name="Slide Number Placeholder 4">
            <a:extLst>
              <a:ext uri="{FF2B5EF4-FFF2-40B4-BE49-F238E27FC236}">
                <a16:creationId xmlns:a16="http://schemas.microsoft.com/office/drawing/2014/main" id="{7797CDF4-5FA4-4716-B9E1-79937ADC4FB6}"/>
              </a:ext>
            </a:extLst>
          </p:cNvPr>
          <p:cNvSpPr>
            <a:spLocks noGrp="1"/>
          </p:cNvSpPr>
          <p:nvPr>
            <p:ph type="sldNum" sz="quarter" idx="12"/>
          </p:nvPr>
        </p:nvSpPr>
        <p:spPr/>
        <p:txBody>
          <a:bodyPr/>
          <a:lstStyle>
            <a:lvl1pPr>
              <a:defRPr/>
            </a:lvl1pPr>
          </a:lstStyle>
          <a:p>
            <a:pPr>
              <a:defRPr/>
            </a:pPr>
            <a:fld id="{C81869AC-6432-4809-A08E-CEE91528D507}" type="slidenum">
              <a:rPr lang="zh-CN" altLang="en-US"/>
              <a:pPr>
                <a:defRPr/>
              </a:pPr>
              <a:t>‹#›</a:t>
            </a:fld>
            <a:endParaRPr lang="en-US" altLang="zh-CN"/>
          </a:p>
        </p:txBody>
      </p:sp>
    </p:spTree>
    <p:extLst>
      <p:ext uri="{BB962C8B-B14F-4D97-AF65-F5344CB8AC3E}">
        <p14:creationId xmlns:p14="http://schemas.microsoft.com/office/powerpoint/2010/main" val="1600490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5" descr="Droplets-SD-Content-R1d.png">
            <a:extLst>
              <a:ext uri="{FF2B5EF4-FFF2-40B4-BE49-F238E27FC236}">
                <a16:creationId xmlns:a16="http://schemas.microsoft.com/office/drawing/2014/main" id="{59F915E7-7A04-42C7-A7AA-8B8828BDC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7">
            <a:extLst>
              <a:ext uri="{FF2B5EF4-FFF2-40B4-BE49-F238E27FC236}">
                <a16:creationId xmlns:a16="http://schemas.microsoft.com/office/drawing/2014/main" id="{5BA4B3D1-266A-4904-AC84-6F22F924386E}"/>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4" name="Date Placeholder 1">
            <a:extLst>
              <a:ext uri="{FF2B5EF4-FFF2-40B4-BE49-F238E27FC236}">
                <a16:creationId xmlns:a16="http://schemas.microsoft.com/office/drawing/2014/main" id="{39F7E476-5CC7-4210-8148-454FF632DCCC}"/>
              </a:ext>
            </a:extLst>
          </p:cNvPr>
          <p:cNvSpPr>
            <a:spLocks noGrp="1"/>
          </p:cNvSpPr>
          <p:nvPr>
            <p:ph type="dt" sz="half" idx="10"/>
          </p:nvPr>
        </p:nvSpPr>
        <p:spPr/>
        <p:txBody>
          <a:bodyPr/>
          <a:lstStyle>
            <a:lvl1pPr>
              <a:defRPr/>
            </a:lvl1pPr>
          </a:lstStyle>
          <a:p>
            <a:pPr>
              <a:defRPr/>
            </a:pPr>
            <a:fld id="{A181A3ED-4543-4327-94D5-7ABCBBC140AF}" type="datetime1">
              <a:rPr lang="zh-CN" altLang="en-US"/>
              <a:pPr>
                <a:defRPr/>
              </a:pPr>
              <a:t>2021/11/3</a:t>
            </a:fld>
            <a:endParaRPr lang="en-US" altLang="zh-CN"/>
          </a:p>
        </p:txBody>
      </p:sp>
      <p:sp>
        <p:nvSpPr>
          <p:cNvPr id="5" name="Footer Placeholder 2">
            <a:extLst>
              <a:ext uri="{FF2B5EF4-FFF2-40B4-BE49-F238E27FC236}">
                <a16:creationId xmlns:a16="http://schemas.microsoft.com/office/drawing/2014/main" id="{C0BF21FF-5C81-496E-AC47-65531E351835}"/>
              </a:ext>
            </a:extLst>
          </p:cNvPr>
          <p:cNvSpPr>
            <a:spLocks noGrp="1"/>
          </p:cNvSpPr>
          <p:nvPr>
            <p:ph type="ftr" sz="quarter" idx="11"/>
          </p:nvPr>
        </p:nvSpPr>
        <p:spPr/>
        <p:txBody>
          <a:bodyPr/>
          <a:lstStyle>
            <a:lvl1pPr>
              <a:defRPr/>
            </a:lvl1pPr>
          </a:lstStyle>
          <a:p>
            <a:pPr>
              <a:defRPr/>
            </a:pPr>
            <a:r>
              <a:rPr lang="zh-CN" altLang="en-US"/>
              <a:t>史忠植 人工智能导论： 机器学习</a:t>
            </a:r>
            <a:endParaRPr lang="en-US" altLang="zh-CN"/>
          </a:p>
        </p:txBody>
      </p:sp>
      <p:sp>
        <p:nvSpPr>
          <p:cNvPr id="6" name="Slide Number Placeholder 3">
            <a:extLst>
              <a:ext uri="{FF2B5EF4-FFF2-40B4-BE49-F238E27FC236}">
                <a16:creationId xmlns:a16="http://schemas.microsoft.com/office/drawing/2014/main" id="{1DE1E372-5D4A-4864-9F6C-E854D98A14D7}"/>
              </a:ext>
            </a:extLst>
          </p:cNvPr>
          <p:cNvSpPr>
            <a:spLocks noGrp="1"/>
          </p:cNvSpPr>
          <p:nvPr>
            <p:ph type="sldNum" sz="quarter" idx="12"/>
          </p:nvPr>
        </p:nvSpPr>
        <p:spPr/>
        <p:txBody>
          <a:bodyPr/>
          <a:lstStyle>
            <a:lvl1pPr>
              <a:defRPr/>
            </a:lvl1pPr>
          </a:lstStyle>
          <a:p>
            <a:pPr>
              <a:defRPr/>
            </a:pPr>
            <a:fld id="{55856CCE-F36A-4467-AC1C-FE449F0CF4FA}" type="slidenum">
              <a:rPr lang="zh-CN" altLang="en-US"/>
              <a:pPr>
                <a:defRPr/>
              </a:pPr>
              <a:t>‹#›</a:t>
            </a:fld>
            <a:endParaRPr lang="en-US" altLang="zh-CN"/>
          </a:p>
        </p:txBody>
      </p:sp>
    </p:spTree>
    <p:extLst>
      <p:ext uri="{BB962C8B-B14F-4D97-AF65-F5344CB8AC3E}">
        <p14:creationId xmlns:p14="http://schemas.microsoft.com/office/powerpoint/2010/main" val="3229321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48C379D8-9A24-4F89-B29D-ADCB94063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994698D3-3EFB-49E1-895A-167DD61CA1FA}"/>
              </a:ext>
            </a:extLst>
          </p:cNvPr>
          <p:cNvSpPr>
            <a:spLocks noGrp="1"/>
          </p:cNvSpPr>
          <p:nvPr>
            <p:ph type="dt" sz="half" idx="14"/>
          </p:nvPr>
        </p:nvSpPr>
        <p:spPr/>
        <p:txBody>
          <a:bodyPr/>
          <a:lstStyle>
            <a:lvl1pPr>
              <a:defRPr/>
            </a:lvl1pPr>
          </a:lstStyle>
          <a:p>
            <a:pPr>
              <a:defRPr/>
            </a:pPr>
            <a:fld id="{EFD5ADC3-6045-4E2B-AAA2-3E9CA1BC1474}"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78BDC893-499D-48C2-B115-20EEA64C9543}"/>
              </a:ext>
            </a:extLst>
          </p:cNvPr>
          <p:cNvSpPr>
            <a:spLocks noGrp="1"/>
          </p:cNvSpPr>
          <p:nvPr>
            <p:ph type="ftr" sz="quarter" idx="15"/>
          </p:nvPr>
        </p:nvSpPr>
        <p:spPr/>
        <p:txBody>
          <a:bodyPr/>
          <a:lstStyle>
            <a:lvl1pPr>
              <a:defRPr/>
            </a:lvl1pPr>
          </a:lstStyle>
          <a:p>
            <a:pPr>
              <a:defRPr/>
            </a:pPr>
            <a:r>
              <a:rPr lang="zh-CN" altLang="en-US"/>
              <a:t>史忠植 人工智能导论： 机器学习</a:t>
            </a:r>
            <a:endParaRPr lang="en-US" altLang="zh-CN"/>
          </a:p>
        </p:txBody>
      </p:sp>
      <p:sp>
        <p:nvSpPr>
          <p:cNvPr id="8" name="Slide Number Placeholder 6">
            <a:extLst>
              <a:ext uri="{FF2B5EF4-FFF2-40B4-BE49-F238E27FC236}">
                <a16:creationId xmlns:a16="http://schemas.microsoft.com/office/drawing/2014/main" id="{C9A7BF5B-9456-46CC-82E3-588BC8D00579}"/>
              </a:ext>
            </a:extLst>
          </p:cNvPr>
          <p:cNvSpPr>
            <a:spLocks noGrp="1"/>
          </p:cNvSpPr>
          <p:nvPr>
            <p:ph type="sldNum" sz="quarter" idx="16"/>
          </p:nvPr>
        </p:nvSpPr>
        <p:spPr/>
        <p:txBody>
          <a:bodyPr/>
          <a:lstStyle>
            <a:lvl1pPr>
              <a:defRPr/>
            </a:lvl1pPr>
          </a:lstStyle>
          <a:p>
            <a:pPr>
              <a:defRPr/>
            </a:pPr>
            <a:fld id="{BEC91634-C1A3-4E06-8E92-75C03D6FE01B}" type="slidenum">
              <a:rPr lang="zh-CN" altLang="en-US"/>
              <a:pPr>
                <a:defRPr/>
              </a:pPr>
              <a:t>‹#›</a:t>
            </a:fld>
            <a:endParaRPr lang="en-US" altLang="zh-CN"/>
          </a:p>
        </p:txBody>
      </p:sp>
    </p:spTree>
    <p:extLst>
      <p:ext uri="{BB962C8B-B14F-4D97-AF65-F5344CB8AC3E}">
        <p14:creationId xmlns:p14="http://schemas.microsoft.com/office/powerpoint/2010/main" val="4217467691"/>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C6385DB-4E85-46EF-86AE-1A0F8CAE4F4C}"/>
              </a:ext>
            </a:extLst>
          </p:cNvPr>
          <p:cNvSpPr>
            <a:spLocks noGrp="1" noChangeArrowheads="1"/>
          </p:cNvSpPr>
          <p:nvPr>
            <p:ph type="dt" sz="half" idx="10"/>
          </p:nvPr>
        </p:nvSpPr>
        <p:spPr>
          <a:ln/>
        </p:spPr>
        <p:txBody>
          <a:bodyPr/>
          <a:lstStyle>
            <a:lvl1pPr>
              <a:defRPr/>
            </a:lvl1pPr>
          </a:lstStyle>
          <a:p>
            <a:pPr>
              <a:defRPr/>
            </a:pPr>
            <a:fld id="{7B17335F-9CEC-49AC-8B00-2C077726225F}" type="datetime1">
              <a:rPr lang="zh-CN" altLang="en-US"/>
              <a:pPr>
                <a:defRPr/>
              </a:pPr>
              <a:t>2021/11/3</a:t>
            </a:fld>
            <a:endParaRPr lang="en-US" altLang="zh-CN"/>
          </a:p>
        </p:txBody>
      </p:sp>
      <p:sp>
        <p:nvSpPr>
          <p:cNvPr id="5" name="Rectangle 5">
            <a:extLst>
              <a:ext uri="{FF2B5EF4-FFF2-40B4-BE49-F238E27FC236}">
                <a16:creationId xmlns:a16="http://schemas.microsoft.com/office/drawing/2014/main" id="{5D30A1E5-6DBC-4A79-868D-30689CD508BF}"/>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 机器学习</a:t>
            </a:r>
            <a:endParaRPr lang="en-US" altLang="zh-CN"/>
          </a:p>
        </p:txBody>
      </p:sp>
      <p:sp>
        <p:nvSpPr>
          <p:cNvPr id="6" name="Rectangle 6">
            <a:extLst>
              <a:ext uri="{FF2B5EF4-FFF2-40B4-BE49-F238E27FC236}">
                <a16:creationId xmlns:a16="http://schemas.microsoft.com/office/drawing/2014/main" id="{7D497798-A2FB-40CB-B7CD-2382FA8808DA}"/>
              </a:ext>
            </a:extLst>
          </p:cNvPr>
          <p:cNvSpPr>
            <a:spLocks noGrp="1" noChangeArrowheads="1"/>
          </p:cNvSpPr>
          <p:nvPr>
            <p:ph type="sldNum" sz="quarter" idx="12"/>
          </p:nvPr>
        </p:nvSpPr>
        <p:spPr>
          <a:ln/>
        </p:spPr>
        <p:txBody>
          <a:bodyPr/>
          <a:lstStyle>
            <a:lvl1pPr>
              <a:defRPr/>
            </a:lvl1pPr>
          </a:lstStyle>
          <a:p>
            <a:pPr>
              <a:defRPr/>
            </a:pPr>
            <a:fld id="{E0130AA7-9004-4DAE-93C2-85D5D5987D29}" type="slidenum">
              <a:rPr lang="zh-CN" altLang="en-US"/>
              <a:pPr>
                <a:defRPr/>
              </a:pPr>
              <a:t>‹#›</a:t>
            </a:fld>
            <a:endParaRPr lang="en-US" altLang="zh-CN"/>
          </a:p>
        </p:txBody>
      </p:sp>
    </p:spTree>
    <p:extLst>
      <p:ext uri="{BB962C8B-B14F-4D97-AF65-F5344CB8AC3E}">
        <p14:creationId xmlns:p14="http://schemas.microsoft.com/office/powerpoint/2010/main" val="312596"/>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9272B4B9-D49F-48AB-A0C6-50BCCEEF5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5633F010-3498-4B56-B311-5D279046D6E4}"/>
              </a:ext>
            </a:extLst>
          </p:cNvPr>
          <p:cNvSpPr>
            <a:spLocks noGrp="1"/>
          </p:cNvSpPr>
          <p:nvPr>
            <p:ph type="dt" sz="half" idx="10"/>
          </p:nvPr>
        </p:nvSpPr>
        <p:spPr/>
        <p:txBody>
          <a:bodyPr/>
          <a:lstStyle>
            <a:lvl1pPr>
              <a:defRPr/>
            </a:lvl1pPr>
          </a:lstStyle>
          <a:p>
            <a:pPr>
              <a:defRPr/>
            </a:pPr>
            <a:fld id="{98F31DD3-90E9-4B7E-8F7F-41C4268DD2D9}"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3575926B-41FC-42B7-8B05-BD67C93FCE90}"/>
              </a:ext>
            </a:extLst>
          </p:cNvPr>
          <p:cNvSpPr>
            <a:spLocks noGrp="1"/>
          </p:cNvSpPr>
          <p:nvPr>
            <p:ph type="ftr" sz="quarter" idx="11"/>
          </p:nvPr>
        </p:nvSpPr>
        <p:spPr/>
        <p:txBody>
          <a:bodyPr/>
          <a:lstStyle>
            <a:lvl1pPr>
              <a:defRPr/>
            </a:lvl1pPr>
          </a:lstStyle>
          <a:p>
            <a:pPr>
              <a:defRPr/>
            </a:pPr>
            <a:r>
              <a:rPr lang="zh-CN" altLang="en-US"/>
              <a:t>史忠植 人工智能导论： 机器学习</a:t>
            </a:r>
            <a:endParaRPr lang="en-US" altLang="zh-CN"/>
          </a:p>
        </p:txBody>
      </p:sp>
      <p:sp>
        <p:nvSpPr>
          <p:cNvPr id="8" name="Slide Number Placeholder 6">
            <a:extLst>
              <a:ext uri="{FF2B5EF4-FFF2-40B4-BE49-F238E27FC236}">
                <a16:creationId xmlns:a16="http://schemas.microsoft.com/office/drawing/2014/main" id="{D97A9B69-13B3-4418-AAA4-71AFD2AF3069}"/>
              </a:ext>
            </a:extLst>
          </p:cNvPr>
          <p:cNvSpPr>
            <a:spLocks noGrp="1"/>
          </p:cNvSpPr>
          <p:nvPr>
            <p:ph type="sldNum" sz="quarter" idx="12"/>
          </p:nvPr>
        </p:nvSpPr>
        <p:spPr/>
        <p:txBody>
          <a:bodyPr/>
          <a:lstStyle>
            <a:lvl1pPr>
              <a:defRPr/>
            </a:lvl1pPr>
          </a:lstStyle>
          <a:p>
            <a:pPr>
              <a:defRPr/>
            </a:pPr>
            <a:fld id="{FD7817FA-B20E-4534-9947-16F772C0F94D}" type="slidenum">
              <a:rPr lang="zh-CN" altLang="en-US"/>
              <a:pPr>
                <a:defRPr/>
              </a:pPr>
              <a:t>‹#›</a:t>
            </a:fld>
            <a:endParaRPr lang="en-US" altLang="zh-CN"/>
          </a:p>
        </p:txBody>
      </p:sp>
    </p:spTree>
    <p:extLst>
      <p:ext uri="{BB962C8B-B14F-4D97-AF65-F5344CB8AC3E}">
        <p14:creationId xmlns:p14="http://schemas.microsoft.com/office/powerpoint/2010/main" val="1605902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69914A87-A7A2-4FBF-96E8-BC50E5781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AAF8B393-EB0A-481C-A09F-288737BB125C}"/>
              </a:ext>
            </a:extLst>
          </p:cNvPr>
          <p:cNvSpPr>
            <a:spLocks noGrp="1"/>
          </p:cNvSpPr>
          <p:nvPr>
            <p:ph type="dt" sz="half" idx="10"/>
          </p:nvPr>
        </p:nvSpPr>
        <p:spPr/>
        <p:txBody>
          <a:bodyPr/>
          <a:lstStyle>
            <a:lvl1pPr>
              <a:defRPr/>
            </a:lvl1pPr>
          </a:lstStyle>
          <a:p>
            <a:pPr>
              <a:defRPr/>
            </a:pPr>
            <a:fld id="{6898578C-E211-48F1-B082-6035578114E5}"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7BEF3ED0-B39B-4D5B-9265-176C54B47A0E}"/>
              </a:ext>
            </a:extLst>
          </p:cNvPr>
          <p:cNvSpPr>
            <a:spLocks noGrp="1"/>
          </p:cNvSpPr>
          <p:nvPr>
            <p:ph type="ftr" sz="quarter" idx="11"/>
          </p:nvPr>
        </p:nvSpPr>
        <p:spPr/>
        <p:txBody>
          <a:bodyPr/>
          <a:lstStyle>
            <a:lvl1pPr>
              <a:defRPr/>
            </a:lvl1pPr>
          </a:lstStyle>
          <a:p>
            <a:pPr>
              <a:defRPr/>
            </a:pPr>
            <a:r>
              <a:rPr lang="zh-CN" altLang="en-US"/>
              <a:t>史忠植 人工智能导论： 机器学习</a:t>
            </a:r>
            <a:endParaRPr lang="en-US" altLang="zh-CN"/>
          </a:p>
        </p:txBody>
      </p:sp>
      <p:sp>
        <p:nvSpPr>
          <p:cNvPr id="8" name="Slide Number Placeholder 6">
            <a:extLst>
              <a:ext uri="{FF2B5EF4-FFF2-40B4-BE49-F238E27FC236}">
                <a16:creationId xmlns:a16="http://schemas.microsoft.com/office/drawing/2014/main" id="{54A51FE9-A3DE-4584-9A3D-1C758A24889A}"/>
              </a:ext>
            </a:extLst>
          </p:cNvPr>
          <p:cNvSpPr>
            <a:spLocks noGrp="1"/>
          </p:cNvSpPr>
          <p:nvPr>
            <p:ph type="sldNum" sz="quarter" idx="12"/>
          </p:nvPr>
        </p:nvSpPr>
        <p:spPr/>
        <p:txBody>
          <a:bodyPr/>
          <a:lstStyle>
            <a:lvl1pPr>
              <a:defRPr/>
            </a:lvl1pPr>
          </a:lstStyle>
          <a:p>
            <a:pPr>
              <a:defRPr/>
            </a:pPr>
            <a:fld id="{A38A2195-DE11-4BDC-AACC-13AB51360173}" type="slidenum">
              <a:rPr lang="zh-CN" altLang="en-US"/>
              <a:pPr>
                <a:defRPr/>
              </a:pPr>
              <a:t>‹#›</a:t>
            </a:fld>
            <a:endParaRPr lang="en-US" altLang="zh-CN"/>
          </a:p>
        </p:txBody>
      </p:sp>
    </p:spTree>
    <p:extLst>
      <p:ext uri="{BB962C8B-B14F-4D97-AF65-F5344CB8AC3E}">
        <p14:creationId xmlns:p14="http://schemas.microsoft.com/office/powerpoint/2010/main" val="1447503780"/>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D3B7C18E-8B3C-4E1F-8544-E18B133F3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7773339" cy="3427245"/>
          </a:xfrm>
        </p:spPr>
        <p:txBody>
          <a:bodyP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861B00C1-3BCE-4E08-AA5B-B520913B671B}"/>
              </a:ext>
            </a:extLst>
          </p:cNvPr>
          <p:cNvSpPr>
            <a:spLocks noGrp="1"/>
          </p:cNvSpPr>
          <p:nvPr>
            <p:ph type="dt" sz="half" idx="10"/>
          </p:nvPr>
        </p:nvSpPr>
        <p:spPr/>
        <p:txBody>
          <a:bodyPr/>
          <a:lstStyle>
            <a:lvl1pPr>
              <a:defRPr/>
            </a:lvl1pPr>
          </a:lstStyle>
          <a:p>
            <a:pPr>
              <a:defRPr/>
            </a:pPr>
            <a:fld id="{A7363665-BEF6-488C-A9CD-92B366DD87E2}"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9919C40D-5560-4EE7-9983-8C1CDA055C59}"/>
              </a:ext>
            </a:extLst>
          </p:cNvPr>
          <p:cNvSpPr>
            <a:spLocks noGrp="1"/>
          </p:cNvSpPr>
          <p:nvPr>
            <p:ph type="ftr" sz="quarter" idx="11"/>
          </p:nvPr>
        </p:nvSpPr>
        <p:spPr/>
        <p:txBody>
          <a:bodyPr/>
          <a:lstStyle>
            <a:lvl1pPr>
              <a:defRPr/>
            </a:lvl1pPr>
          </a:lstStyle>
          <a:p>
            <a:pPr>
              <a:defRPr/>
            </a:pPr>
            <a:r>
              <a:rPr lang="zh-CN" altLang="en-US"/>
              <a:t>史忠植 人工智能导论： 机器学习</a:t>
            </a:r>
            <a:endParaRPr lang="en-US" altLang="zh-CN"/>
          </a:p>
        </p:txBody>
      </p:sp>
      <p:sp>
        <p:nvSpPr>
          <p:cNvPr id="8" name="Slide Number Placeholder 6">
            <a:extLst>
              <a:ext uri="{FF2B5EF4-FFF2-40B4-BE49-F238E27FC236}">
                <a16:creationId xmlns:a16="http://schemas.microsoft.com/office/drawing/2014/main" id="{F477957F-AE8A-4FA9-BFBE-E285B33383E9}"/>
              </a:ext>
            </a:extLst>
          </p:cNvPr>
          <p:cNvSpPr>
            <a:spLocks noGrp="1"/>
          </p:cNvSpPr>
          <p:nvPr>
            <p:ph type="sldNum" sz="quarter" idx="12"/>
          </p:nvPr>
        </p:nvSpPr>
        <p:spPr/>
        <p:txBody>
          <a:bodyPr/>
          <a:lstStyle>
            <a:lvl1pPr>
              <a:defRPr/>
            </a:lvl1pPr>
          </a:lstStyle>
          <a:p>
            <a:pPr>
              <a:defRPr/>
            </a:pPr>
            <a:fld id="{6EE3865B-4D1A-495E-8682-09B06529C34C}" type="slidenum">
              <a:rPr lang="zh-CN" altLang="en-US"/>
              <a:pPr>
                <a:defRPr/>
              </a:pPr>
              <a:t>‹#›</a:t>
            </a:fld>
            <a:endParaRPr lang="en-US" altLang="zh-CN"/>
          </a:p>
        </p:txBody>
      </p:sp>
    </p:spTree>
    <p:extLst>
      <p:ext uri="{BB962C8B-B14F-4D97-AF65-F5344CB8AC3E}">
        <p14:creationId xmlns:p14="http://schemas.microsoft.com/office/powerpoint/2010/main" val="2949609080"/>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5" name="Picture 12" descr="Droplets-SD-Content-R1d.png">
            <a:extLst>
              <a:ext uri="{FF2B5EF4-FFF2-40B4-BE49-F238E27FC236}">
                <a16:creationId xmlns:a16="http://schemas.microsoft.com/office/drawing/2014/main" id="{D0456844-19C4-4676-975E-5B0E3B065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a:extLst>
              <a:ext uri="{FF2B5EF4-FFF2-40B4-BE49-F238E27FC236}">
                <a16:creationId xmlns:a16="http://schemas.microsoft.com/office/drawing/2014/main" id="{A713B2E4-8798-40A1-B891-547B993F2EB6}"/>
              </a:ext>
            </a:extLst>
          </p:cNvPr>
          <p:cNvSpPr txBox="1"/>
          <p:nvPr/>
        </p:nvSpPr>
        <p:spPr>
          <a:xfrm>
            <a:off x="738188" y="887413"/>
            <a:ext cx="5461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defRPr/>
            </a:pPr>
            <a:r>
              <a:rPr lang="en-US" sz="8000" dirty="0">
                <a:effectLst/>
                <a:ea typeface="+mn-ea"/>
              </a:rPr>
              <a:t>“</a:t>
            </a:r>
          </a:p>
        </p:txBody>
      </p:sp>
      <p:sp>
        <p:nvSpPr>
          <p:cNvPr id="7" name="TextBox 13">
            <a:extLst>
              <a:ext uri="{FF2B5EF4-FFF2-40B4-BE49-F238E27FC236}">
                <a16:creationId xmlns:a16="http://schemas.microsoft.com/office/drawing/2014/main" id="{7D53268D-E12F-4955-B05A-813F225201E2}"/>
              </a:ext>
            </a:extLst>
          </p:cNvPr>
          <p:cNvSpPr txBox="1"/>
          <p:nvPr/>
        </p:nvSpPr>
        <p:spPr>
          <a:xfrm>
            <a:off x="7850188" y="3119438"/>
            <a:ext cx="554037"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defRPr/>
            </a:pPr>
            <a:r>
              <a:rPr lang="en-US" sz="8000" dirty="0">
                <a:effectLst/>
                <a:ea typeface="+mn-ea"/>
              </a:rPr>
              <a:t>”</a:t>
            </a:r>
          </a:p>
        </p:txBody>
      </p:sp>
      <p:sp>
        <p:nvSpPr>
          <p:cNvPr id="2" name="Title 1"/>
          <p:cNvSpPr>
            <a:spLocks noGrp="1"/>
          </p:cNvSpPr>
          <p:nvPr>
            <p:ph type="title"/>
          </p:nvPr>
        </p:nvSpPr>
        <p:spPr>
          <a:xfrm>
            <a:off x="1084659" y="872588"/>
            <a:ext cx="6977064" cy="2729915"/>
          </a:xfrm>
        </p:spPr>
        <p:txBody>
          <a:bodyP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331" y="4372797"/>
            <a:ext cx="7773339"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4">
            <a:extLst>
              <a:ext uri="{FF2B5EF4-FFF2-40B4-BE49-F238E27FC236}">
                <a16:creationId xmlns:a16="http://schemas.microsoft.com/office/drawing/2014/main" id="{11426153-121B-41EA-9EAD-00B42D59B472}"/>
              </a:ext>
            </a:extLst>
          </p:cNvPr>
          <p:cNvSpPr>
            <a:spLocks noGrp="1"/>
          </p:cNvSpPr>
          <p:nvPr>
            <p:ph type="dt" sz="half" idx="14"/>
          </p:nvPr>
        </p:nvSpPr>
        <p:spPr/>
        <p:txBody>
          <a:bodyPr/>
          <a:lstStyle>
            <a:lvl1pPr>
              <a:defRPr/>
            </a:lvl1pPr>
          </a:lstStyle>
          <a:p>
            <a:pPr>
              <a:defRPr/>
            </a:pPr>
            <a:fld id="{11366DAF-70B1-475F-9554-A404AD20B7A1}" type="datetime1">
              <a:rPr lang="zh-CN" altLang="en-US"/>
              <a:pPr>
                <a:defRPr/>
              </a:pPr>
              <a:t>2021/11/3</a:t>
            </a:fld>
            <a:endParaRPr lang="en-US" altLang="zh-CN"/>
          </a:p>
        </p:txBody>
      </p:sp>
      <p:sp>
        <p:nvSpPr>
          <p:cNvPr id="9" name="Footer Placeholder 5">
            <a:extLst>
              <a:ext uri="{FF2B5EF4-FFF2-40B4-BE49-F238E27FC236}">
                <a16:creationId xmlns:a16="http://schemas.microsoft.com/office/drawing/2014/main" id="{7800E7BA-A8C7-4FFF-AF62-DAE4ADC9783A}"/>
              </a:ext>
            </a:extLst>
          </p:cNvPr>
          <p:cNvSpPr>
            <a:spLocks noGrp="1"/>
          </p:cNvSpPr>
          <p:nvPr>
            <p:ph type="ftr" sz="quarter" idx="15"/>
          </p:nvPr>
        </p:nvSpPr>
        <p:spPr/>
        <p:txBody>
          <a:bodyPr/>
          <a:lstStyle>
            <a:lvl1pPr>
              <a:defRPr/>
            </a:lvl1pPr>
          </a:lstStyle>
          <a:p>
            <a:pPr>
              <a:defRPr/>
            </a:pPr>
            <a:r>
              <a:rPr lang="zh-CN" altLang="en-US"/>
              <a:t>史忠植 人工智能导论： 机器学习</a:t>
            </a:r>
            <a:endParaRPr lang="en-US" altLang="zh-CN"/>
          </a:p>
        </p:txBody>
      </p:sp>
      <p:sp>
        <p:nvSpPr>
          <p:cNvPr id="10" name="Slide Number Placeholder 6">
            <a:extLst>
              <a:ext uri="{FF2B5EF4-FFF2-40B4-BE49-F238E27FC236}">
                <a16:creationId xmlns:a16="http://schemas.microsoft.com/office/drawing/2014/main" id="{E8DA7372-E730-4D5D-8E80-B0B1D8061332}"/>
              </a:ext>
            </a:extLst>
          </p:cNvPr>
          <p:cNvSpPr>
            <a:spLocks noGrp="1"/>
          </p:cNvSpPr>
          <p:nvPr>
            <p:ph type="sldNum" sz="quarter" idx="16"/>
          </p:nvPr>
        </p:nvSpPr>
        <p:spPr/>
        <p:txBody>
          <a:bodyPr/>
          <a:lstStyle>
            <a:lvl1pPr>
              <a:defRPr/>
            </a:lvl1pPr>
          </a:lstStyle>
          <a:p>
            <a:pPr>
              <a:defRPr/>
            </a:pPr>
            <a:fld id="{FC6AAD0B-C240-40C2-AC9B-43EE84661A97}" type="slidenum">
              <a:rPr lang="zh-CN" altLang="en-US"/>
              <a:pPr>
                <a:defRPr/>
              </a:pPr>
              <a:t>‹#›</a:t>
            </a:fld>
            <a:endParaRPr lang="en-US" altLang="zh-CN"/>
          </a:p>
        </p:txBody>
      </p:sp>
    </p:spTree>
    <p:extLst>
      <p:ext uri="{BB962C8B-B14F-4D97-AF65-F5344CB8AC3E}">
        <p14:creationId xmlns:p14="http://schemas.microsoft.com/office/powerpoint/2010/main" val="2381052655"/>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5" name="Picture 8" descr="Droplets-SD-Content-R1d.png">
            <a:extLst>
              <a:ext uri="{FF2B5EF4-FFF2-40B4-BE49-F238E27FC236}">
                <a16:creationId xmlns:a16="http://schemas.microsoft.com/office/drawing/2014/main" id="{DC3ABA0C-ABB8-4207-B8CA-F57501CC4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Date Placeholder 4">
            <a:extLst>
              <a:ext uri="{FF2B5EF4-FFF2-40B4-BE49-F238E27FC236}">
                <a16:creationId xmlns:a16="http://schemas.microsoft.com/office/drawing/2014/main" id="{AD55E0F8-1FE3-4959-872E-0AEE00D5B3C4}"/>
              </a:ext>
            </a:extLst>
          </p:cNvPr>
          <p:cNvSpPr>
            <a:spLocks noGrp="1"/>
          </p:cNvSpPr>
          <p:nvPr>
            <p:ph type="dt" sz="half" idx="10"/>
          </p:nvPr>
        </p:nvSpPr>
        <p:spPr/>
        <p:txBody>
          <a:bodyPr/>
          <a:lstStyle>
            <a:lvl1pPr>
              <a:defRPr/>
            </a:lvl1pPr>
          </a:lstStyle>
          <a:p>
            <a:pPr>
              <a:defRPr/>
            </a:pPr>
            <a:fld id="{71BDE88E-D3DC-4738-A704-8764EA4DB106}" type="datetime1">
              <a:rPr lang="zh-CN" altLang="en-US"/>
              <a:pPr>
                <a:defRPr/>
              </a:pPr>
              <a:t>2021/11/3</a:t>
            </a:fld>
            <a:endParaRPr lang="en-US" altLang="zh-CN"/>
          </a:p>
        </p:txBody>
      </p:sp>
      <p:sp>
        <p:nvSpPr>
          <p:cNvPr id="7" name="Footer Placeholder 5">
            <a:extLst>
              <a:ext uri="{FF2B5EF4-FFF2-40B4-BE49-F238E27FC236}">
                <a16:creationId xmlns:a16="http://schemas.microsoft.com/office/drawing/2014/main" id="{CD80E25E-58AB-4611-BE05-B752446A2601}"/>
              </a:ext>
            </a:extLst>
          </p:cNvPr>
          <p:cNvSpPr>
            <a:spLocks noGrp="1"/>
          </p:cNvSpPr>
          <p:nvPr>
            <p:ph type="ftr" sz="quarter" idx="11"/>
          </p:nvPr>
        </p:nvSpPr>
        <p:spPr/>
        <p:txBody>
          <a:bodyPr/>
          <a:lstStyle>
            <a:lvl1pPr>
              <a:defRPr/>
            </a:lvl1pPr>
          </a:lstStyle>
          <a:p>
            <a:pPr>
              <a:defRPr/>
            </a:pPr>
            <a:r>
              <a:rPr lang="zh-CN" altLang="en-US"/>
              <a:t>史忠植 人工智能导论： 机器学习</a:t>
            </a:r>
            <a:endParaRPr lang="en-US" altLang="zh-CN"/>
          </a:p>
        </p:txBody>
      </p:sp>
      <p:sp>
        <p:nvSpPr>
          <p:cNvPr id="8" name="Slide Number Placeholder 6">
            <a:extLst>
              <a:ext uri="{FF2B5EF4-FFF2-40B4-BE49-F238E27FC236}">
                <a16:creationId xmlns:a16="http://schemas.microsoft.com/office/drawing/2014/main" id="{A7767E94-C9F4-4FA9-8023-FA49F6B8463A}"/>
              </a:ext>
            </a:extLst>
          </p:cNvPr>
          <p:cNvSpPr>
            <a:spLocks noGrp="1"/>
          </p:cNvSpPr>
          <p:nvPr>
            <p:ph type="sldNum" sz="quarter" idx="12"/>
          </p:nvPr>
        </p:nvSpPr>
        <p:spPr/>
        <p:txBody>
          <a:bodyPr/>
          <a:lstStyle>
            <a:lvl1pPr>
              <a:defRPr/>
            </a:lvl1pPr>
          </a:lstStyle>
          <a:p>
            <a:pPr>
              <a:defRPr/>
            </a:pPr>
            <a:fld id="{AA1C285F-34A6-49CF-8E75-EB83134A0C8C}" type="slidenum">
              <a:rPr lang="zh-CN" altLang="en-US"/>
              <a:pPr>
                <a:defRPr/>
              </a:pPr>
              <a:t>‹#›</a:t>
            </a:fld>
            <a:endParaRPr lang="en-US" altLang="zh-CN"/>
          </a:p>
        </p:txBody>
      </p:sp>
    </p:spTree>
    <p:extLst>
      <p:ext uri="{BB962C8B-B14F-4D97-AF65-F5344CB8AC3E}">
        <p14:creationId xmlns:p14="http://schemas.microsoft.com/office/powerpoint/2010/main" val="314433733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3" descr="Droplets-SD-Content-R1d.png">
            <a:extLst>
              <a:ext uri="{FF2B5EF4-FFF2-40B4-BE49-F238E27FC236}">
                <a16:creationId xmlns:a16="http://schemas.microsoft.com/office/drawing/2014/main" id="{78CE1ECC-7E4B-4D19-9787-7E7C14C33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7">
            <a:extLst>
              <a:ext uri="{FF2B5EF4-FFF2-40B4-BE49-F238E27FC236}">
                <a16:creationId xmlns:a16="http://schemas.microsoft.com/office/drawing/2014/main" id="{7574D308-45C1-4870-9431-E232FCD69CFD}"/>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15" name="Title 1"/>
          <p:cNvSpPr>
            <a:spLocks noGrp="1"/>
          </p:cNvSpPr>
          <p:nvPr>
            <p:ph type="title"/>
          </p:nvPr>
        </p:nvSpPr>
        <p:spPr>
          <a:xfrm>
            <a:off x="685331" y="609600"/>
            <a:ext cx="7773339"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331" y="2943356"/>
            <a:ext cx="2474232"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331012" y="2943356"/>
            <a:ext cx="2477513"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979974" y="2943356"/>
            <a:ext cx="247869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6" name="Date Placeholder 2">
            <a:extLst>
              <a:ext uri="{FF2B5EF4-FFF2-40B4-BE49-F238E27FC236}">
                <a16:creationId xmlns:a16="http://schemas.microsoft.com/office/drawing/2014/main" id="{58FA0CB1-6FD9-4028-8C05-01E2784585B3}"/>
              </a:ext>
            </a:extLst>
          </p:cNvPr>
          <p:cNvSpPr>
            <a:spLocks noGrp="1"/>
          </p:cNvSpPr>
          <p:nvPr>
            <p:ph type="dt" sz="half" idx="18"/>
          </p:nvPr>
        </p:nvSpPr>
        <p:spPr/>
        <p:txBody>
          <a:bodyPr/>
          <a:lstStyle>
            <a:lvl1pPr>
              <a:defRPr/>
            </a:lvl1pPr>
          </a:lstStyle>
          <a:p>
            <a:pPr>
              <a:defRPr/>
            </a:pPr>
            <a:fld id="{FB219FCD-DDAC-48B6-AA90-16B9F9F7C0F1}" type="datetime1">
              <a:rPr lang="zh-CN" altLang="en-US"/>
              <a:pPr>
                <a:defRPr/>
              </a:pPr>
              <a:t>2021/11/3</a:t>
            </a:fld>
            <a:endParaRPr lang="en-US" altLang="zh-CN"/>
          </a:p>
        </p:txBody>
      </p:sp>
      <p:sp>
        <p:nvSpPr>
          <p:cNvPr id="17" name="Footer Placeholder 3">
            <a:extLst>
              <a:ext uri="{FF2B5EF4-FFF2-40B4-BE49-F238E27FC236}">
                <a16:creationId xmlns:a16="http://schemas.microsoft.com/office/drawing/2014/main" id="{39815A2C-4132-46A0-89B1-D1135BC92D08}"/>
              </a:ext>
            </a:extLst>
          </p:cNvPr>
          <p:cNvSpPr>
            <a:spLocks noGrp="1"/>
          </p:cNvSpPr>
          <p:nvPr>
            <p:ph type="ftr" sz="quarter" idx="19"/>
          </p:nvPr>
        </p:nvSpPr>
        <p:spPr/>
        <p:txBody>
          <a:bodyPr/>
          <a:lstStyle>
            <a:lvl1pPr>
              <a:defRPr/>
            </a:lvl1pPr>
          </a:lstStyle>
          <a:p>
            <a:pPr>
              <a:defRPr/>
            </a:pPr>
            <a:r>
              <a:rPr lang="zh-CN" altLang="en-US"/>
              <a:t>史忠植 人工智能导论： 机器学习</a:t>
            </a:r>
            <a:endParaRPr lang="en-US" altLang="zh-CN"/>
          </a:p>
        </p:txBody>
      </p:sp>
      <p:sp>
        <p:nvSpPr>
          <p:cNvPr id="18" name="Slide Number Placeholder 4">
            <a:extLst>
              <a:ext uri="{FF2B5EF4-FFF2-40B4-BE49-F238E27FC236}">
                <a16:creationId xmlns:a16="http://schemas.microsoft.com/office/drawing/2014/main" id="{BF3B08DD-1A09-4454-8F4C-F69847BC1443}"/>
              </a:ext>
            </a:extLst>
          </p:cNvPr>
          <p:cNvSpPr>
            <a:spLocks noGrp="1"/>
          </p:cNvSpPr>
          <p:nvPr>
            <p:ph type="sldNum" sz="quarter" idx="20"/>
          </p:nvPr>
        </p:nvSpPr>
        <p:spPr/>
        <p:txBody>
          <a:bodyPr/>
          <a:lstStyle>
            <a:lvl1pPr>
              <a:defRPr/>
            </a:lvl1pPr>
          </a:lstStyle>
          <a:p>
            <a:pPr>
              <a:defRPr/>
            </a:pPr>
            <a:fld id="{95FBB20C-C9D2-44FD-B32D-B85581123ADA}" type="slidenum">
              <a:rPr lang="zh-CN" altLang="en-US"/>
              <a:pPr>
                <a:defRPr/>
              </a:pPr>
              <a:t>‹#›</a:t>
            </a:fld>
            <a:endParaRPr lang="en-US" altLang="zh-CN"/>
          </a:p>
        </p:txBody>
      </p:sp>
    </p:spTree>
    <p:extLst>
      <p:ext uri="{BB962C8B-B14F-4D97-AF65-F5344CB8AC3E}">
        <p14:creationId xmlns:p14="http://schemas.microsoft.com/office/powerpoint/2010/main" val="280297954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2" name="Picture 16" descr="Droplets-SD-Content-R1d.png">
            <a:extLst>
              <a:ext uri="{FF2B5EF4-FFF2-40B4-BE49-F238E27FC236}">
                <a16:creationId xmlns:a16="http://schemas.microsoft.com/office/drawing/2014/main" id="{FA05BF40-EACA-4C43-B2BE-EDA15852A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a:extLst>
              <a:ext uri="{FF2B5EF4-FFF2-40B4-BE49-F238E27FC236}">
                <a16:creationId xmlns:a16="http://schemas.microsoft.com/office/drawing/2014/main" id="{5A2AD184-C883-4516-8986-3F7B7F6AC5D5}"/>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30" name="Title 1"/>
          <p:cNvSpPr>
            <a:spLocks noGrp="1"/>
          </p:cNvSpPr>
          <p:nvPr>
            <p:ph type="title"/>
          </p:nvPr>
        </p:nvSpPr>
        <p:spPr>
          <a:xfrm>
            <a:off x="685331" y="610772"/>
            <a:ext cx="7773339"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1" name="Text Placeholder 3"/>
          <p:cNvSpPr>
            <a:spLocks noGrp="1"/>
          </p:cNvSpPr>
          <p:nvPr>
            <p:ph type="body" sz="half" idx="18"/>
          </p:nvPr>
        </p:nvSpPr>
        <p:spPr>
          <a:xfrm>
            <a:off x="685331" y="4781082"/>
            <a:ext cx="2472307"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4" name="Text Placeholder 3"/>
          <p:cNvSpPr>
            <a:spLocks noGrp="1"/>
          </p:cNvSpPr>
          <p:nvPr>
            <p:ph type="body" sz="half" idx="19"/>
          </p:nvPr>
        </p:nvSpPr>
        <p:spPr>
          <a:xfrm>
            <a:off x="3331011" y="4781081"/>
            <a:ext cx="2477514"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27" name="Text Placeholder 3"/>
          <p:cNvSpPr>
            <a:spLocks noGrp="1"/>
          </p:cNvSpPr>
          <p:nvPr>
            <p:ph type="body" sz="half" idx="20"/>
          </p:nvPr>
        </p:nvSpPr>
        <p:spPr>
          <a:xfrm>
            <a:off x="5979880" y="4781079"/>
            <a:ext cx="2478790"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Date Placeholder 2">
            <a:extLst>
              <a:ext uri="{FF2B5EF4-FFF2-40B4-BE49-F238E27FC236}">
                <a16:creationId xmlns:a16="http://schemas.microsoft.com/office/drawing/2014/main" id="{14BE8CC8-B998-43B2-AFCE-48C1F34BB522}"/>
              </a:ext>
            </a:extLst>
          </p:cNvPr>
          <p:cNvSpPr>
            <a:spLocks noGrp="1"/>
          </p:cNvSpPr>
          <p:nvPr>
            <p:ph type="dt" sz="half" idx="23"/>
          </p:nvPr>
        </p:nvSpPr>
        <p:spPr/>
        <p:txBody>
          <a:bodyPr/>
          <a:lstStyle>
            <a:lvl1pPr>
              <a:defRPr/>
            </a:lvl1pPr>
          </a:lstStyle>
          <a:p>
            <a:pPr>
              <a:defRPr/>
            </a:pPr>
            <a:fld id="{C685EC3E-265E-4282-91C0-EEEDA6BED70E}" type="datetime1">
              <a:rPr lang="zh-CN" altLang="en-US"/>
              <a:pPr>
                <a:defRPr/>
              </a:pPr>
              <a:t>2021/11/3</a:t>
            </a:fld>
            <a:endParaRPr lang="en-US" altLang="zh-CN"/>
          </a:p>
        </p:txBody>
      </p:sp>
      <p:sp>
        <p:nvSpPr>
          <p:cNvPr id="15" name="Footer Placeholder 3">
            <a:extLst>
              <a:ext uri="{FF2B5EF4-FFF2-40B4-BE49-F238E27FC236}">
                <a16:creationId xmlns:a16="http://schemas.microsoft.com/office/drawing/2014/main" id="{A4A99704-B148-4D0E-9B20-40D0C24779C7}"/>
              </a:ext>
            </a:extLst>
          </p:cNvPr>
          <p:cNvSpPr>
            <a:spLocks noGrp="1"/>
          </p:cNvSpPr>
          <p:nvPr>
            <p:ph type="ftr" sz="quarter" idx="24"/>
          </p:nvPr>
        </p:nvSpPr>
        <p:spPr/>
        <p:txBody>
          <a:bodyPr/>
          <a:lstStyle>
            <a:lvl1pPr>
              <a:defRPr/>
            </a:lvl1pPr>
          </a:lstStyle>
          <a:p>
            <a:pPr>
              <a:defRPr/>
            </a:pPr>
            <a:r>
              <a:rPr lang="zh-CN" altLang="en-US"/>
              <a:t>史忠植 人工智能导论： 机器学习</a:t>
            </a:r>
            <a:endParaRPr lang="en-US" altLang="zh-CN"/>
          </a:p>
        </p:txBody>
      </p:sp>
      <p:sp>
        <p:nvSpPr>
          <p:cNvPr id="16" name="Slide Number Placeholder 4">
            <a:extLst>
              <a:ext uri="{FF2B5EF4-FFF2-40B4-BE49-F238E27FC236}">
                <a16:creationId xmlns:a16="http://schemas.microsoft.com/office/drawing/2014/main" id="{C8B81500-C6FD-4BD8-8F9D-287FB616BE63}"/>
              </a:ext>
            </a:extLst>
          </p:cNvPr>
          <p:cNvSpPr>
            <a:spLocks noGrp="1"/>
          </p:cNvSpPr>
          <p:nvPr>
            <p:ph type="sldNum" sz="quarter" idx="25"/>
          </p:nvPr>
        </p:nvSpPr>
        <p:spPr/>
        <p:txBody>
          <a:bodyPr/>
          <a:lstStyle>
            <a:lvl1pPr>
              <a:defRPr/>
            </a:lvl1pPr>
          </a:lstStyle>
          <a:p>
            <a:pPr>
              <a:defRPr/>
            </a:pPr>
            <a:fld id="{71D667F5-7CB4-4068-BCE5-BEB113E20247}" type="slidenum">
              <a:rPr lang="zh-CN" altLang="en-US"/>
              <a:pPr>
                <a:defRPr/>
              </a:pPr>
              <a:t>‹#›</a:t>
            </a:fld>
            <a:endParaRPr lang="en-US" altLang="zh-CN"/>
          </a:p>
        </p:txBody>
      </p:sp>
    </p:spTree>
    <p:extLst>
      <p:ext uri="{BB962C8B-B14F-4D97-AF65-F5344CB8AC3E}">
        <p14:creationId xmlns:p14="http://schemas.microsoft.com/office/powerpoint/2010/main" val="350762710"/>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8" descr="Droplets-SD-Content-R1d.png">
            <a:extLst>
              <a:ext uri="{FF2B5EF4-FFF2-40B4-BE49-F238E27FC236}">
                <a16:creationId xmlns:a16="http://schemas.microsoft.com/office/drawing/2014/main" id="{5644C2BE-27EC-40D0-B3A4-6FE2C8360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a:extLst>
              <a:ext uri="{FF2B5EF4-FFF2-40B4-BE49-F238E27FC236}">
                <a16:creationId xmlns:a16="http://schemas.microsoft.com/office/drawing/2014/main" id="{CC0EDC73-7E54-4509-BDE7-ADBC3B759592}"/>
              </a:ext>
            </a:extLst>
          </p:cNvPr>
          <p:cNvSpPr>
            <a:spLocks noGrp="1"/>
          </p:cNvSpPr>
          <p:nvPr>
            <p:ph type="dt" sz="half" idx="14"/>
          </p:nvPr>
        </p:nvSpPr>
        <p:spPr/>
        <p:txBody>
          <a:bodyPr/>
          <a:lstStyle>
            <a:lvl1pPr>
              <a:defRPr/>
            </a:lvl1pPr>
          </a:lstStyle>
          <a:p>
            <a:pPr>
              <a:defRPr/>
            </a:pPr>
            <a:fld id="{35FC41B5-D80F-4862-BB3F-E7424D69D831}" type="datetime1">
              <a:rPr lang="zh-CN" altLang="en-US"/>
              <a:pPr>
                <a:defRPr/>
              </a:pPr>
              <a:t>2021/11/3</a:t>
            </a:fld>
            <a:endParaRPr lang="en-US" altLang="zh-CN"/>
          </a:p>
        </p:txBody>
      </p:sp>
      <p:sp>
        <p:nvSpPr>
          <p:cNvPr id="6" name="Footer Placeholder 4">
            <a:extLst>
              <a:ext uri="{FF2B5EF4-FFF2-40B4-BE49-F238E27FC236}">
                <a16:creationId xmlns:a16="http://schemas.microsoft.com/office/drawing/2014/main" id="{E83C1CFC-83D0-4D4E-AD25-324F9FED9126}"/>
              </a:ext>
            </a:extLst>
          </p:cNvPr>
          <p:cNvSpPr>
            <a:spLocks noGrp="1"/>
          </p:cNvSpPr>
          <p:nvPr>
            <p:ph type="ftr" sz="quarter" idx="15"/>
          </p:nvPr>
        </p:nvSpPr>
        <p:spPr/>
        <p:txBody>
          <a:bodyPr/>
          <a:lstStyle>
            <a:lvl1pPr>
              <a:defRPr/>
            </a:lvl1pPr>
          </a:lstStyle>
          <a:p>
            <a:pPr>
              <a:defRPr/>
            </a:pPr>
            <a:r>
              <a:rPr lang="zh-CN" altLang="en-US"/>
              <a:t>史忠植 人工智能导论： 机器学习</a:t>
            </a:r>
            <a:endParaRPr lang="en-US" altLang="zh-CN"/>
          </a:p>
        </p:txBody>
      </p:sp>
      <p:sp>
        <p:nvSpPr>
          <p:cNvPr id="7" name="Slide Number Placeholder 5">
            <a:extLst>
              <a:ext uri="{FF2B5EF4-FFF2-40B4-BE49-F238E27FC236}">
                <a16:creationId xmlns:a16="http://schemas.microsoft.com/office/drawing/2014/main" id="{D9E7D134-4EEE-40F0-86EF-958737E488A1}"/>
              </a:ext>
            </a:extLst>
          </p:cNvPr>
          <p:cNvSpPr>
            <a:spLocks noGrp="1"/>
          </p:cNvSpPr>
          <p:nvPr>
            <p:ph type="sldNum" sz="quarter" idx="16"/>
          </p:nvPr>
        </p:nvSpPr>
        <p:spPr/>
        <p:txBody>
          <a:bodyPr/>
          <a:lstStyle>
            <a:lvl1pPr>
              <a:defRPr/>
            </a:lvl1pPr>
          </a:lstStyle>
          <a:p>
            <a:pPr>
              <a:defRPr/>
            </a:pPr>
            <a:fld id="{2B49FB0F-53CF-409C-AA9B-E1733408386D}" type="slidenum">
              <a:rPr lang="zh-CN" altLang="en-US"/>
              <a:pPr>
                <a:defRPr/>
              </a:pPr>
              <a:t>‹#›</a:t>
            </a:fld>
            <a:endParaRPr lang="en-US" altLang="zh-CN"/>
          </a:p>
        </p:txBody>
      </p:sp>
    </p:spTree>
    <p:extLst>
      <p:ext uri="{BB962C8B-B14F-4D97-AF65-F5344CB8AC3E}">
        <p14:creationId xmlns:p14="http://schemas.microsoft.com/office/powerpoint/2010/main" val="3395183270"/>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4" name="Picture 9" descr="Droplets-SD-Content-R1d.png">
            <a:extLst>
              <a:ext uri="{FF2B5EF4-FFF2-40B4-BE49-F238E27FC236}">
                <a16:creationId xmlns:a16="http://schemas.microsoft.com/office/drawing/2014/main" id="{8327733B-5749-4E2D-95C8-539D338A3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a:extLst>
              <a:ext uri="{FF2B5EF4-FFF2-40B4-BE49-F238E27FC236}">
                <a16:creationId xmlns:a16="http://schemas.microsoft.com/office/drawing/2014/main" id="{B2DD6AF0-D6E0-4857-8C1D-47554A364302}"/>
              </a:ext>
            </a:extLst>
          </p:cNvPr>
          <p:cNvSpPr>
            <a:spLocks noGrp="1"/>
          </p:cNvSpPr>
          <p:nvPr>
            <p:ph type="dt" sz="half" idx="14"/>
          </p:nvPr>
        </p:nvSpPr>
        <p:spPr/>
        <p:txBody>
          <a:bodyPr/>
          <a:lstStyle>
            <a:lvl1pPr>
              <a:defRPr/>
            </a:lvl1pPr>
          </a:lstStyle>
          <a:p>
            <a:pPr>
              <a:defRPr/>
            </a:pPr>
            <a:fld id="{419759D1-EE12-4E08-B66D-48528BDC9578}" type="datetime1">
              <a:rPr lang="zh-CN" altLang="en-US"/>
              <a:pPr>
                <a:defRPr/>
              </a:pPr>
              <a:t>2021/11/3</a:t>
            </a:fld>
            <a:endParaRPr lang="en-US" altLang="zh-CN"/>
          </a:p>
        </p:txBody>
      </p:sp>
      <p:sp>
        <p:nvSpPr>
          <p:cNvPr id="6" name="Footer Placeholder 4">
            <a:extLst>
              <a:ext uri="{FF2B5EF4-FFF2-40B4-BE49-F238E27FC236}">
                <a16:creationId xmlns:a16="http://schemas.microsoft.com/office/drawing/2014/main" id="{AC1D7B8C-DE0B-4EEA-8702-68E80E2BAA8B}"/>
              </a:ext>
            </a:extLst>
          </p:cNvPr>
          <p:cNvSpPr>
            <a:spLocks noGrp="1"/>
          </p:cNvSpPr>
          <p:nvPr>
            <p:ph type="ftr" sz="quarter" idx="15"/>
          </p:nvPr>
        </p:nvSpPr>
        <p:spPr/>
        <p:txBody>
          <a:bodyPr/>
          <a:lstStyle>
            <a:lvl1pPr>
              <a:defRPr/>
            </a:lvl1pPr>
          </a:lstStyle>
          <a:p>
            <a:pPr>
              <a:defRPr/>
            </a:pPr>
            <a:r>
              <a:rPr lang="zh-CN" altLang="en-US"/>
              <a:t>史忠植 人工智能导论： 机器学习</a:t>
            </a:r>
            <a:endParaRPr lang="en-US" altLang="zh-CN"/>
          </a:p>
        </p:txBody>
      </p:sp>
      <p:sp>
        <p:nvSpPr>
          <p:cNvPr id="7" name="Slide Number Placeholder 5">
            <a:extLst>
              <a:ext uri="{FF2B5EF4-FFF2-40B4-BE49-F238E27FC236}">
                <a16:creationId xmlns:a16="http://schemas.microsoft.com/office/drawing/2014/main" id="{5975C01D-3749-43D0-A235-6FB65CF85786}"/>
              </a:ext>
            </a:extLst>
          </p:cNvPr>
          <p:cNvSpPr>
            <a:spLocks noGrp="1"/>
          </p:cNvSpPr>
          <p:nvPr>
            <p:ph type="sldNum" sz="quarter" idx="16"/>
          </p:nvPr>
        </p:nvSpPr>
        <p:spPr/>
        <p:txBody>
          <a:bodyPr/>
          <a:lstStyle>
            <a:lvl1pPr>
              <a:defRPr/>
            </a:lvl1pPr>
          </a:lstStyle>
          <a:p>
            <a:pPr>
              <a:defRPr/>
            </a:pPr>
            <a:fld id="{6FDEC64C-EDDA-4AFE-82A0-BC1866431567}" type="slidenum">
              <a:rPr lang="zh-CN" altLang="en-US"/>
              <a:pPr>
                <a:defRPr/>
              </a:pPr>
              <a:t>‹#›</a:t>
            </a:fld>
            <a:endParaRPr lang="en-US" altLang="zh-CN"/>
          </a:p>
        </p:txBody>
      </p:sp>
    </p:spTree>
    <p:extLst>
      <p:ext uri="{BB962C8B-B14F-4D97-AF65-F5344CB8AC3E}">
        <p14:creationId xmlns:p14="http://schemas.microsoft.com/office/powerpoint/2010/main" val="362936745"/>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E3139382-959B-489D-B154-BDD9267B1252}"/>
              </a:ext>
            </a:extLst>
          </p:cNvPr>
          <p:cNvSpPr>
            <a:spLocks noChangeArrowheads="1"/>
          </p:cNvSpPr>
          <p:nvPr userDrawn="1"/>
        </p:nvSpPr>
        <p:spPr bwMode="auto">
          <a:xfrm>
            <a:off x="547688" y="15652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2E835CF-17C4-4043-900D-9D1CC7CABA91}"/>
              </a:ext>
            </a:extLst>
          </p:cNvPr>
          <p:cNvSpPr>
            <a:spLocks noGrp="1" noChangeArrowheads="1"/>
          </p:cNvSpPr>
          <p:nvPr>
            <p:ph type="dt" sz="half" idx="10"/>
          </p:nvPr>
        </p:nvSpPr>
        <p:spPr/>
        <p:txBody>
          <a:bodyPr/>
          <a:lstStyle>
            <a:lvl1pPr>
              <a:defRPr/>
            </a:lvl1pPr>
          </a:lstStyle>
          <a:p>
            <a:pPr>
              <a:defRPr/>
            </a:pPr>
            <a:fld id="{580CC27E-4E07-4E4E-B537-F45D2EF76235}" type="datetime1">
              <a:rPr lang="zh-CN" altLang="en-US"/>
              <a:pPr>
                <a:defRPr/>
              </a:pPr>
              <a:t>2021/11/3</a:t>
            </a:fld>
            <a:endParaRPr lang="en-US" altLang="zh-CN"/>
          </a:p>
        </p:txBody>
      </p:sp>
      <p:sp>
        <p:nvSpPr>
          <p:cNvPr id="6" name="Rectangle 5">
            <a:extLst>
              <a:ext uri="{FF2B5EF4-FFF2-40B4-BE49-F238E27FC236}">
                <a16:creationId xmlns:a16="http://schemas.microsoft.com/office/drawing/2014/main" id="{1B4E7D04-3367-4BD9-888E-0393015ADAA7}"/>
              </a:ext>
            </a:extLst>
          </p:cNvPr>
          <p:cNvSpPr>
            <a:spLocks noGrp="1" noChangeArrowheads="1"/>
          </p:cNvSpPr>
          <p:nvPr>
            <p:ph type="ftr" sz="quarter" idx="11"/>
          </p:nvPr>
        </p:nvSpPr>
        <p:spPr/>
        <p:txBody>
          <a:bodyPr/>
          <a:lstStyle>
            <a:lvl1pPr>
              <a:defRPr/>
            </a:lvl1pPr>
          </a:lstStyle>
          <a:p>
            <a:pPr>
              <a:defRPr/>
            </a:pPr>
            <a:r>
              <a:rPr lang="zh-CN" altLang="en-US"/>
              <a:t>史忠植 人工智能导论： 机器学习</a:t>
            </a:r>
            <a:endParaRPr lang="en-US" altLang="zh-CN"/>
          </a:p>
        </p:txBody>
      </p:sp>
      <p:sp>
        <p:nvSpPr>
          <p:cNvPr id="7" name="Rectangle 6">
            <a:extLst>
              <a:ext uri="{FF2B5EF4-FFF2-40B4-BE49-F238E27FC236}">
                <a16:creationId xmlns:a16="http://schemas.microsoft.com/office/drawing/2014/main" id="{1EE0C951-46B0-4DD3-85E0-2BBA6D031121}"/>
              </a:ext>
            </a:extLst>
          </p:cNvPr>
          <p:cNvSpPr>
            <a:spLocks noGrp="1" noChangeArrowheads="1"/>
          </p:cNvSpPr>
          <p:nvPr>
            <p:ph type="sldNum" sz="quarter" idx="12"/>
          </p:nvPr>
        </p:nvSpPr>
        <p:spPr/>
        <p:txBody>
          <a:bodyPr/>
          <a:lstStyle>
            <a:lvl1pPr>
              <a:defRPr/>
            </a:lvl1pPr>
          </a:lstStyle>
          <a:p>
            <a:pPr>
              <a:defRPr/>
            </a:pPr>
            <a:fld id="{EDB4AAB5-1469-4E3A-8F66-958075650F78}" type="slidenum">
              <a:rPr lang="zh-CN" altLang="en-US"/>
              <a:pPr>
                <a:defRPr/>
              </a:pPr>
              <a:t>‹#›</a:t>
            </a:fld>
            <a:endParaRPr lang="en-US" altLang="zh-CN"/>
          </a:p>
        </p:txBody>
      </p:sp>
    </p:spTree>
    <p:extLst>
      <p:ext uri="{BB962C8B-B14F-4D97-AF65-F5344CB8AC3E}">
        <p14:creationId xmlns:p14="http://schemas.microsoft.com/office/powerpoint/2010/main" val="31527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8C5CAE8-7E2C-48FB-A003-4E63872DE5A9}"/>
              </a:ext>
            </a:extLst>
          </p:cNvPr>
          <p:cNvSpPr>
            <a:spLocks noGrp="1" noChangeArrowheads="1"/>
          </p:cNvSpPr>
          <p:nvPr>
            <p:ph type="dt" sz="half" idx="10"/>
          </p:nvPr>
        </p:nvSpPr>
        <p:spPr>
          <a:ln/>
        </p:spPr>
        <p:txBody>
          <a:bodyPr/>
          <a:lstStyle>
            <a:lvl1pPr>
              <a:defRPr/>
            </a:lvl1pPr>
          </a:lstStyle>
          <a:p>
            <a:pPr>
              <a:defRPr/>
            </a:pPr>
            <a:fld id="{B5951BE8-3F9A-4395-ADA5-AC8EF3297F63}" type="datetime1">
              <a:rPr lang="zh-CN" altLang="en-US"/>
              <a:pPr>
                <a:defRPr/>
              </a:pPr>
              <a:t>2021/11/3</a:t>
            </a:fld>
            <a:endParaRPr lang="en-US" altLang="zh-CN"/>
          </a:p>
        </p:txBody>
      </p:sp>
      <p:sp>
        <p:nvSpPr>
          <p:cNvPr id="5" name="Rectangle 5">
            <a:extLst>
              <a:ext uri="{FF2B5EF4-FFF2-40B4-BE49-F238E27FC236}">
                <a16:creationId xmlns:a16="http://schemas.microsoft.com/office/drawing/2014/main" id="{9EF46703-27D3-466A-9D83-E336D3E67219}"/>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 机器学习</a:t>
            </a:r>
            <a:endParaRPr lang="en-US" altLang="zh-CN"/>
          </a:p>
        </p:txBody>
      </p:sp>
      <p:sp>
        <p:nvSpPr>
          <p:cNvPr id="6" name="Rectangle 6">
            <a:extLst>
              <a:ext uri="{FF2B5EF4-FFF2-40B4-BE49-F238E27FC236}">
                <a16:creationId xmlns:a16="http://schemas.microsoft.com/office/drawing/2014/main" id="{1D5C081F-7151-492E-934F-32DC5D4EF860}"/>
              </a:ext>
            </a:extLst>
          </p:cNvPr>
          <p:cNvSpPr>
            <a:spLocks noGrp="1" noChangeArrowheads="1"/>
          </p:cNvSpPr>
          <p:nvPr>
            <p:ph type="sldNum" sz="quarter" idx="12"/>
          </p:nvPr>
        </p:nvSpPr>
        <p:spPr>
          <a:ln/>
        </p:spPr>
        <p:txBody>
          <a:bodyPr/>
          <a:lstStyle>
            <a:lvl1pPr>
              <a:defRPr/>
            </a:lvl1pPr>
          </a:lstStyle>
          <a:p>
            <a:pPr>
              <a:defRPr/>
            </a:pPr>
            <a:fld id="{BFC51C57-EADD-4597-AED1-BB71A3F07D13}" type="slidenum">
              <a:rPr lang="zh-CN" altLang="en-US"/>
              <a:pPr>
                <a:defRPr/>
              </a:pPr>
              <a:t>‹#›</a:t>
            </a:fld>
            <a:endParaRPr lang="en-US" altLang="zh-CN"/>
          </a:p>
        </p:txBody>
      </p:sp>
    </p:spTree>
    <p:extLst>
      <p:ext uri="{BB962C8B-B14F-4D97-AF65-F5344CB8AC3E}">
        <p14:creationId xmlns:p14="http://schemas.microsoft.com/office/powerpoint/2010/main" val="903922946"/>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C3D525-173C-4D30-AA46-209F881BEEC3}"/>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2" name="标题 1"/>
          <p:cNvSpPr>
            <a:spLocks noGrp="1"/>
          </p:cNvSpPr>
          <p:nvPr>
            <p:ph type="title"/>
          </p:nvPr>
        </p:nvSpPr>
        <p:spPr>
          <a:xfrm>
            <a:off x="684213" y="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8A2B430E-FF6C-424E-8DC5-D5AD6BA34529}"/>
              </a:ext>
            </a:extLst>
          </p:cNvPr>
          <p:cNvSpPr>
            <a:spLocks noGrp="1" noChangeArrowheads="1"/>
          </p:cNvSpPr>
          <p:nvPr>
            <p:ph type="dt" sz="half" idx="10"/>
          </p:nvPr>
        </p:nvSpPr>
        <p:spPr/>
        <p:txBody>
          <a:bodyPr/>
          <a:lstStyle>
            <a:lvl1pPr>
              <a:defRPr/>
            </a:lvl1pPr>
          </a:lstStyle>
          <a:p>
            <a:pPr>
              <a:defRPr/>
            </a:pPr>
            <a:fld id="{3F586CCC-43DB-475E-8C2B-049B450A5827}" type="datetime1">
              <a:rPr lang="zh-CN" altLang="en-US"/>
              <a:pPr>
                <a:defRPr/>
              </a:pPr>
              <a:t>2021/11/3</a:t>
            </a:fld>
            <a:endParaRPr lang="en-US" altLang="zh-CN"/>
          </a:p>
        </p:txBody>
      </p:sp>
      <p:sp>
        <p:nvSpPr>
          <p:cNvPr id="7" name="Rectangle 5">
            <a:extLst>
              <a:ext uri="{FF2B5EF4-FFF2-40B4-BE49-F238E27FC236}">
                <a16:creationId xmlns:a16="http://schemas.microsoft.com/office/drawing/2014/main" id="{FDE8FC6E-C03B-44BD-8298-B86933964551}"/>
              </a:ext>
            </a:extLst>
          </p:cNvPr>
          <p:cNvSpPr>
            <a:spLocks noGrp="1" noChangeArrowheads="1"/>
          </p:cNvSpPr>
          <p:nvPr>
            <p:ph type="ftr" sz="quarter" idx="11"/>
          </p:nvPr>
        </p:nvSpPr>
        <p:spPr/>
        <p:txBody>
          <a:bodyPr/>
          <a:lstStyle>
            <a:lvl1pPr>
              <a:defRPr/>
            </a:lvl1pPr>
          </a:lstStyle>
          <a:p>
            <a:pPr>
              <a:defRPr/>
            </a:pPr>
            <a:r>
              <a:rPr lang="zh-CN" altLang="en-US"/>
              <a:t>史忠植 人工智能导论： 机器学习</a:t>
            </a:r>
            <a:endParaRPr lang="en-US" altLang="zh-CN"/>
          </a:p>
        </p:txBody>
      </p:sp>
      <p:sp>
        <p:nvSpPr>
          <p:cNvPr id="8" name="Rectangle 6">
            <a:extLst>
              <a:ext uri="{FF2B5EF4-FFF2-40B4-BE49-F238E27FC236}">
                <a16:creationId xmlns:a16="http://schemas.microsoft.com/office/drawing/2014/main" id="{9E9FD941-14B5-465A-98ED-E8077AD1D6EE}"/>
              </a:ext>
            </a:extLst>
          </p:cNvPr>
          <p:cNvSpPr>
            <a:spLocks noGrp="1" noChangeArrowheads="1"/>
          </p:cNvSpPr>
          <p:nvPr>
            <p:ph type="sldNum" sz="quarter" idx="12"/>
          </p:nvPr>
        </p:nvSpPr>
        <p:spPr/>
        <p:txBody>
          <a:bodyPr/>
          <a:lstStyle>
            <a:lvl1pPr>
              <a:defRPr/>
            </a:lvl1pPr>
          </a:lstStyle>
          <a:p>
            <a:pPr>
              <a:defRPr/>
            </a:pPr>
            <a:fld id="{A3E799A0-78AF-46C8-B53C-C826D9BDED45}" type="slidenum">
              <a:rPr lang="zh-CN" altLang="en-US"/>
              <a:pPr>
                <a:defRPr/>
              </a:pPr>
              <a:t>‹#›</a:t>
            </a:fld>
            <a:endParaRPr lang="en-US" altLang="zh-CN"/>
          </a:p>
        </p:txBody>
      </p:sp>
    </p:spTree>
    <p:extLst>
      <p:ext uri="{BB962C8B-B14F-4D97-AF65-F5344CB8AC3E}">
        <p14:creationId xmlns:p14="http://schemas.microsoft.com/office/powerpoint/2010/main" val="30044678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cSld name="1_两栏内容">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A1D7E3-A842-4371-A8E9-F422BB3FC6FF}"/>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3B5879B4-E3AA-49AF-A012-912EAF799E16}"/>
              </a:ext>
            </a:extLst>
          </p:cNvPr>
          <p:cNvSpPr>
            <a:spLocks noGrp="1" noChangeArrowheads="1"/>
          </p:cNvSpPr>
          <p:nvPr>
            <p:ph type="dt" sz="half" idx="10"/>
          </p:nvPr>
        </p:nvSpPr>
        <p:spPr/>
        <p:txBody>
          <a:bodyPr/>
          <a:lstStyle>
            <a:lvl1pPr>
              <a:defRPr/>
            </a:lvl1pPr>
          </a:lstStyle>
          <a:p>
            <a:pPr>
              <a:defRPr/>
            </a:pPr>
            <a:fld id="{91039B07-BBDE-4693-B346-BD9429BA9C7F}" type="datetime1">
              <a:rPr lang="zh-CN" altLang="en-US"/>
              <a:pPr>
                <a:defRPr/>
              </a:pPr>
              <a:t>2021/11/3</a:t>
            </a:fld>
            <a:endParaRPr lang="en-US" altLang="zh-CN"/>
          </a:p>
        </p:txBody>
      </p:sp>
      <p:sp>
        <p:nvSpPr>
          <p:cNvPr id="7" name="Rectangle 5">
            <a:extLst>
              <a:ext uri="{FF2B5EF4-FFF2-40B4-BE49-F238E27FC236}">
                <a16:creationId xmlns:a16="http://schemas.microsoft.com/office/drawing/2014/main" id="{F2DA62E5-4D99-4B93-A943-D25370AA27A0}"/>
              </a:ext>
            </a:extLst>
          </p:cNvPr>
          <p:cNvSpPr>
            <a:spLocks noGrp="1" noChangeArrowheads="1"/>
          </p:cNvSpPr>
          <p:nvPr>
            <p:ph type="ftr" sz="quarter" idx="11"/>
          </p:nvPr>
        </p:nvSpPr>
        <p:spPr/>
        <p:txBody>
          <a:bodyPr/>
          <a:lstStyle>
            <a:lvl1pPr>
              <a:defRPr/>
            </a:lvl1pPr>
          </a:lstStyle>
          <a:p>
            <a:pPr>
              <a:defRPr/>
            </a:pPr>
            <a:r>
              <a:rPr lang="zh-CN" altLang="en-US"/>
              <a:t>史忠植 人工智能导论： 机器学习</a:t>
            </a:r>
            <a:endParaRPr lang="en-US" altLang="zh-CN"/>
          </a:p>
        </p:txBody>
      </p:sp>
      <p:sp>
        <p:nvSpPr>
          <p:cNvPr id="8" name="Rectangle 6">
            <a:extLst>
              <a:ext uri="{FF2B5EF4-FFF2-40B4-BE49-F238E27FC236}">
                <a16:creationId xmlns:a16="http://schemas.microsoft.com/office/drawing/2014/main" id="{4BF5A732-4440-4168-9640-AD2321BDA277}"/>
              </a:ext>
            </a:extLst>
          </p:cNvPr>
          <p:cNvSpPr>
            <a:spLocks noGrp="1" noChangeArrowheads="1"/>
          </p:cNvSpPr>
          <p:nvPr>
            <p:ph type="sldNum" sz="quarter" idx="12"/>
          </p:nvPr>
        </p:nvSpPr>
        <p:spPr/>
        <p:txBody>
          <a:bodyPr/>
          <a:lstStyle>
            <a:lvl1pPr>
              <a:defRPr/>
            </a:lvl1pPr>
          </a:lstStyle>
          <a:p>
            <a:pPr>
              <a:defRPr/>
            </a:pPr>
            <a:fld id="{B1183DAE-D6B1-4D0F-B89F-2CF3618891CB}" type="slidenum">
              <a:rPr lang="zh-CN" altLang="en-US"/>
              <a:pPr>
                <a:defRPr/>
              </a:pPr>
              <a:t>‹#›</a:t>
            </a:fld>
            <a:endParaRPr lang="en-US" altLang="zh-CN"/>
          </a:p>
        </p:txBody>
      </p:sp>
    </p:spTree>
    <p:extLst>
      <p:ext uri="{BB962C8B-B14F-4D97-AF65-F5344CB8AC3E}">
        <p14:creationId xmlns:p14="http://schemas.microsoft.com/office/powerpoint/2010/main" val="11772696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AndClipArt">
  <p:cSld name="标题，文本与剪贴画">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A42134-E719-473B-880A-BE0FAD13CB31}"/>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2" name="标题 1"/>
          <p:cNvSpPr>
            <a:spLocks noGrp="1"/>
          </p:cNvSpPr>
          <p:nvPr>
            <p:ph type="title"/>
          </p:nvPr>
        </p:nvSpPr>
        <p:spPr>
          <a:xfrm>
            <a:off x="395288" y="404813"/>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700213"/>
            <a:ext cx="4135437"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83125" y="1700213"/>
            <a:ext cx="4137025" cy="4824412"/>
          </a:xfrm>
        </p:spPr>
        <p:txBody>
          <a:bodyPr/>
          <a:lstStyle/>
          <a:p>
            <a:pPr lvl="0"/>
            <a:endParaRPr lang="zh-CN" altLang="en-US" noProof="0"/>
          </a:p>
        </p:txBody>
      </p:sp>
      <p:sp>
        <p:nvSpPr>
          <p:cNvPr id="6" name="日期占位符 4">
            <a:extLst>
              <a:ext uri="{FF2B5EF4-FFF2-40B4-BE49-F238E27FC236}">
                <a16:creationId xmlns:a16="http://schemas.microsoft.com/office/drawing/2014/main" id="{E021DE3F-0B73-440A-8BA8-4105249A629B}"/>
              </a:ext>
            </a:extLst>
          </p:cNvPr>
          <p:cNvSpPr>
            <a:spLocks noGrp="1"/>
          </p:cNvSpPr>
          <p:nvPr>
            <p:ph type="dt" sz="half" idx="10"/>
          </p:nvPr>
        </p:nvSpPr>
        <p:spPr>
          <a:xfrm>
            <a:off x="914400" y="6324600"/>
            <a:ext cx="1905000" cy="457200"/>
          </a:xfrm>
        </p:spPr>
        <p:txBody>
          <a:bodyPr/>
          <a:lstStyle>
            <a:lvl1pPr>
              <a:defRPr/>
            </a:lvl1pPr>
          </a:lstStyle>
          <a:p>
            <a:pPr>
              <a:defRPr/>
            </a:pPr>
            <a:fld id="{194117E0-8B88-4E34-BAF0-EDFAC4954607}" type="datetime1">
              <a:rPr lang="zh-CN" altLang="en-US"/>
              <a:pPr>
                <a:defRPr/>
              </a:pPr>
              <a:t>2021/11/3</a:t>
            </a:fld>
            <a:endParaRPr lang="en-US" altLang="zh-CN"/>
          </a:p>
        </p:txBody>
      </p:sp>
      <p:sp>
        <p:nvSpPr>
          <p:cNvPr id="7" name="页脚占位符 5">
            <a:extLst>
              <a:ext uri="{FF2B5EF4-FFF2-40B4-BE49-F238E27FC236}">
                <a16:creationId xmlns:a16="http://schemas.microsoft.com/office/drawing/2014/main" id="{58166A3B-D53E-4043-90DE-8964F8A858F7}"/>
              </a:ext>
            </a:extLst>
          </p:cNvPr>
          <p:cNvSpPr>
            <a:spLocks noGrp="1"/>
          </p:cNvSpPr>
          <p:nvPr>
            <p:ph type="ftr" sz="quarter" idx="11"/>
          </p:nvPr>
        </p:nvSpPr>
        <p:spPr>
          <a:xfrm>
            <a:off x="3352800" y="6324600"/>
            <a:ext cx="2895600" cy="457200"/>
          </a:xfrm>
        </p:spPr>
        <p:txBody>
          <a:bodyPr/>
          <a:lstStyle>
            <a:lvl1pPr>
              <a:defRPr/>
            </a:lvl1pPr>
          </a:lstStyle>
          <a:p>
            <a:pPr>
              <a:defRPr/>
            </a:pPr>
            <a:r>
              <a:rPr lang="zh-CN" altLang="en-US"/>
              <a:t>史忠植 人工智能导论： 机器学习</a:t>
            </a:r>
            <a:endParaRPr lang="en-US" altLang="zh-CN"/>
          </a:p>
        </p:txBody>
      </p:sp>
      <p:sp>
        <p:nvSpPr>
          <p:cNvPr id="8" name="灯片编号占位符 6">
            <a:extLst>
              <a:ext uri="{FF2B5EF4-FFF2-40B4-BE49-F238E27FC236}">
                <a16:creationId xmlns:a16="http://schemas.microsoft.com/office/drawing/2014/main" id="{C8B2A6AF-E2AF-48B8-9260-99E4F70E3378}"/>
              </a:ext>
            </a:extLst>
          </p:cNvPr>
          <p:cNvSpPr>
            <a:spLocks noGrp="1"/>
          </p:cNvSpPr>
          <p:nvPr>
            <p:ph type="sldNum" sz="quarter" idx="12"/>
          </p:nvPr>
        </p:nvSpPr>
        <p:spPr>
          <a:xfrm>
            <a:off x="6781800" y="6324600"/>
            <a:ext cx="1905000" cy="457200"/>
          </a:xfrm>
        </p:spPr>
        <p:txBody>
          <a:bodyPr/>
          <a:lstStyle>
            <a:lvl1pPr>
              <a:defRPr/>
            </a:lvl1pPr>
          </a:lstStyle>
          <a:p>
            <a:pPr>
              <a:defRPr/>
            </a:pPr>
            <a:fld id="{9088437B-B7A2-4B0D-AA1A-B4BEA71A1F3D}" type="slidenum">
              <a:rPr lang="en-US" altLang="zh-CN"/>
              <a:pPr>
                <a:defRPr/>
              </a:pPr>
              <a:t>‹#›</a:t>
            </a:fld>
            <a:endParaRPr lang="en-US" altLang="zh-CN"/>
          </a:p>
        </p:txBody>
      </p:sp>
    </p:spTree>
    <p:extLst>
      <p:ext uri="{BB962C8B-B14F-4D97-AF65-F5344CB8AC3E}">
        <p14:creationId xmlns:p14="http://schemas.microsoft.com/office/powerpoint/2010/main" val="1260475753"/>
      </p:ext>
    </p:extLst>
  </p:cSld>
  <p:clrMapOvr>
    <a:masterClrMapping/>
  </p:clrMapOvr>
  <p:transition spd="slow">
    <p:pull dir="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AndTwoObj">
  <p:cSld name="标题，文本与两项内容">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18C1B015-DE7B-48CD-9FA3-0E50E9FBBD9B}"/>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2" name="标题 1"/>
          <p:cNvSpPr>
            <a:spLocks noGrp="1"/>
          </p:cNvSpPr>
          <p:nvPr>
            <p:ph type="title"/>
          </p:nvPr>
        </p:nvSpPr>
        <p:spPr>
          <a:xfrm>
            <a:off x="395288" y="404813"/>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700213"/>
            <a:ext cx="4135437"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3125" y="1700213"/>
            <a:ext cx="4137025" cy="2335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3125" y="4187825"/>
            <a:ext cx="4137025" cy="233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5">
            <a:extLst>
              <a:ext uri="{FF2B5EF4-FFF2-40B4-BE49-F238E27FC236}">
                <a16:creationId xmlns:a16="http://schemas.microsoft.com/office/drawing/2014/main" id="{E4F9FC8D-98F5-4199-86AB-7EB42233D8C9}"/>
              </a:ext>
            </a:extLst>
          </p:cNvPr>
          <p:cNvSpPr>
            <a:spLocks noGrp="1"/>
          </p:cNvSpPr>
          <p:nvPr>
            <p:ph type="dt" sz="half" idx="10"/>
          </p:nvPr>
        </p:nvSpPr>
        <p:spPr>
          <a:xfrm>
            <a:off x="914400" y="6324600"/>
            <a:ext cx="1905000" cy="457200"/>
          </a:xfrm>
        </p:spPr>
        <p:txBody>
          <a:bodyPr/>
          <a:lstStyle>
            <a:lvl1pPr>
              <a:defRPr/>
            </a:lvl1pPr>
          </a:lstStyle>
          <a:p>
            <a:pPr>
              <a:defRPr/>
            </a:pPr>
            <a:fld id="{7B233053-DBFD-46AB-8FD5-53F0A2DB550E}" type="datetime1">
              <a:rPr lang="zh-CN" altLang="en-US"/>
              <a:pPr>
                <a:defRPr/>
              </a:pPr>
              <a:t>2021/11/3</a:t>
            </a:fld>
            <a:endParaRPr lang="en-US" altLang="zh-CN"/>
          </a:p>
        </p:txBody>
      </p:sp>
      <p:sp>
        <p:nvSpPr>
          <p:cNvPr id="8" name="页脚占位符 6">
            <a:extLst>
              <a:ext uri="{FF2B5EF4-FFF2-40B4-BE49-F238E27FC236}">
                <a16:creationId xmlns:a16="http://schemas.microsoft.com/office/drawing/2014/main" id="{623A005C-D12D-4BC2-A392-2F32158831C5}"/>
              </a:ext>
            </a:extLst>
          </p:cNvPr>
          <p:cNvSpPr>
            <a:spLocks noGrp="1"/>
          </p:cNvSpPr>
          <p:nvPr>
            <p:ph type="ftr" sz="quarter" idx="11"/>
          </p:nvPr>
        </p:nvSpPr>
        <p:spPr>
          <a:xfrm>
            <a:off x="3352800" y="6324600"/>
            <a:ext cx="2895600" cy="457200"/>
          </a:xfrm>
        </p:spPr>
        <p:txBody>
          <a:bodyPr/>
          <a:lstStyle>
            <a:lvl1pPr>
              <a:defRPr/>
            </a:lvl1pPr>
          </a:lstStyle>
          <a:p>
            <a:pPr>
              <a:defRPr/>
            </a:pPr>
            <a:r>
              <a:rPr lang="zh-CN" altLang="en-US"/>
              <a:t>史忠植 人工智能导论： 机器学习</a:t>
            </a:r>
            <a:endParaRPr lang="en-US" altLang="zh-CN"/>
          </a:p>
        </p:txBody>
      </p:sp>
      <p:sp>
        <p:nvSpPr>
          <p:cNvPr id="9" name="灯片编号占位符 7">
            <a:extLst>
              <a:ext uri="{FF2B5EF4-FFF2-40B4-BE49-F238E27FC236}">
                <a16:creationId xmlns:a16="http://schemas.microsoft.com/office/drawing/2014/main" id="{9FF1B0E9-385F-4B45-998B-7D860ECCBE4A}"/>
              </a:ext>
            </a:extLst>
          </p:cNvPr>
          <p:cNvSpPr>
            <a:spLocks noGrp="1"/>
          </p:cNvSpPr>
          <p:nvPr>
            <p:ph type="sldNum" sz="quarter" idx="12"/>
          </p:nvPr>
        </p:nvSpPr>
        <p:spPr>
          <a:xfrm>
            <a:off x="6781800" y="6324600"/>
            <a:ext cx="1905000" cy="457200"/>
          </a:xfrm>
        </p:spPr>
        <p:txBody>
          <a:bodyPr/>
          <a:lstStyle>
            <a:lvl1pPr>
              <a:defRPr/>
            </a:lvl1pPr>
          </a:lstStyle>
          <a:p>
            <a:pPr>
              <a:defRPr/>
            </a:pPr>
            <a:fld id="{844D2A19-EDAC-47CB-A227-E07821F99A80}" type="slidenum">
              <a:rPr lang="en-US" altLang="zh-CN"/>
              <a:pPr>
                <a:defRPr/>
              </a:pPr>
              <a:t>‹#›</a:t>
            </a:fld>
            <a:endParaRPr lang="en-US" altLang="zh-CN"/>
          </a:p>
        </p:txBody>
      </p:sp>
    </p:spTree>
    <p:extLst>
      <p:ext uri="{BB962C8B-B14F-4D97-AF65-F5344CB8AC3E}">
        <p14:creationId xmlns:p14="http://schemas.microsoft.com/office/powerpoint/2010/main" val="893115632"/>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90F3386-7258-479F-9C2D-B8E0E0EB98DC}"/>
              </a:ext>
            </a:extLst>
          </p:cNvPr>
          <p:cNvSpPr>
            <a:spLocks noGrp="1" noChangeArrowheads="1"/>
          </p:cNvSpPr>
          <p:nvPr>
            <p:ph type="dt" sz="half" idx="10"/>
          </p:nvPr>
        </p:nvSpPr>
        <p:spPr>
          <a:ln/>
        </p:spPr>
        <p:txBody>
          <a:bodyPr/>
          <a:lstStyle>
            <a:lvl1pPr>
              <a:defRPr/>
            </a:lvl1pPr>
          </a:lstStyle>
          <a:p>
            <a:pPr>
              <a:defRPr/>
            </a:pPr>
            <a:fld id="{2876232D-3EBB-4BFA-B5FF-85F58E76543B}" type="datetime1">
              <a:rPr lang="zh-CN" altLang="en-US"/>
              <a:pPr>
                <a:defRPr/>
              </a:pPr>
              <a:t>2021/11/3</a:t>
            </a:fld>
            <a:endParaRPr lang="en-US" altLang="zh-CN"/>
          </a:p>
        </p:txBody>
      </p:sp>
      <p:sp>
        <p:nvSpPr>
          <p:cNvPr id="6" name="Rectangle 5">
            <a:extLst>
              <a:ext uri="{FF2B5EF4-FFF2-40B4-BE49-F238E27FC236}">
                <a16:creationId xmlns:a16="http://schemas.microsoft.com/office/drawing/2014/main" id="{4684505C-D41F-4C7C-B635-3950A0ED3D3F}"/>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 机器学习</a:t>
            </a:r>
            <a:endParaRPr lang="en-US" altLang="zh-CN"/>
          </a:p>
        </p:txBody>
      </p:sp>
      <p:sp>
        <p:nvSpPr>
          <p:cNvPr id="7" name="Rectangle 6">
            <a:extLst>
              <a:ext uri="{FF2B5EF4-FFF2-40B4-BE49-F238E27FC236}">
                <a16:creationId xmlns:a16="http://schemas.microsoft.com/office/drawing/2014/main" id="{6389EA21-A3AE-4D58-A7B6-3B1572127AAA}"/>
              </a:ext>
            </a:extLst>
          </p:cNvPr>
          <p:cNvSpPr>
            <a:spLocks noGrp="1" noChangeArrowheads="1"/>
          </p:cNvSpPr>
          <p:nvPr>
            <p:ph type="sldNum" sz="quarter" idx="12"/>
          </p:nvPr>
        </p:nvSpPr>
        <p:spPr>
          <a:ln/>
        </p:spPr>
        <p:txBody>
          <a:bodyPr/>
          <a:lstStyle>
            <a:lvl1pPr>
              <a:defRPr/>
            </a:lvl1pPr>
          </a:lstStyle>
          <a:p>
            <a:pPr>
              <a:defRPr/>
            </a:pPr>
            <a:fld id="{897C86D7-AF42-4778-9F3D-55EC08579012}" type="slidenum">
              <a:rPr lang="zh-CN" altLang="en-US"/>
              <a:pPr>
                <a:defRPr/>
              </a:pPr>
              <a:t>‹#›</a:t>
            </a:fld>
            <a:endParaRPr lang="en-US" altLang="zh-CN"/>
          </a:p>
        </p:txBody>
      </p:sp>
    </p:spTree>
    <p:extLst>
      <p:ext uri="{BB962C8B-B14F-4D97-AF65-F5344CB8AC3E}">
        <p14:creationId xmlns:p14="http://schemas.microsoft.com/office/powerpoint/2010/main" val="87936344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F6F3199-8EEA-4A42-9732-6C93425BC625}"/>
              </a:ext>
            </a:extLst>
          </p:cNvPr>
          <p:cNvSpPr>
            <a:spLocks noGrp="1" noChangeArrowheads="1"/>
          </p:cNvSpPr>
          <p:nvPr>
            <p:ph type="dt" sz="half" idx="10"/>
          </p:nvPr>
        </p:nvSpPr>
        <p:spPr>
          <a:ln/>
        </p:spPr>
        <p:txBody>
          <a:bodyPr/>
          <a:lstStyle>
            <a:lvl1pPr>
              <a:defRPr/>
            </a:lvl1pPr>
          </a:lstStyle>
          <a:p>
            <a:pPr>
              <a:defRPr/>
            </a:pPr>
            <a:fld id="{1CDC66D1-8CC8-42DD-BE51-D3E842700A95}" type="datetime1">
              <a:rPr lang="zh-CN" altLang="en-US"/>
              <a:pPr>
                <a:defRPr/>
              </a:pPr>
              <a:t>2021/11/3</a:t>
            </a:fld>
            <a:endParaRPr lang="en-US" altLang="zh-CN"/>
          </a:p>
        </p:txBody>
      </p:sp>
      <p:sp>
        <p:nvSpPr>
          <p:cNvPr id="8" name="Rectangle 5">
            <a:extLst>
              <a:ext uri="{FF2B5EF4-FFF2-40B4-BE49-F238E27FC236}">
                <a16:creationId xmlns:a16="http://schemas.microsoft.com/office/drawing/2014/main" id="{326B299B-1EA3-484D-AE5E-73A64A631772}"/>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 机器学习</a:t>
            </a:r>
            <a:endParaRPr lang="en-US" altLang="zh-CN"/>
          </a:p>
        </p:txBody>
      </p:sp>
      <p:sp>
        <p:nvSpPr>
          <p:cNvPr id="9" name="Rectangle 6">
            <a:extLst>
              <a:ext uri="{FF2B5EF4-FFF2-40B4-BE49-F238E27FC236}">
                <a16:creationId xmlns:a16="http://schemas.microsoft.com/office/drawing/2014/main" id="{09650676-A6C0-4F9B-97BB-2862F65D46FD}"/>
              </a:ext>
            </a:extLst>
          </p:cNvPr>
          <p:cNvSpPr>
            <a:spLocks noGrp="1" noChangeArrowheads="1"/>
          </p:cNvSpPr>
          <p:nvPr>
            <p:ph type="sldNum" sz="quarter" idx="12"/>
          </p:nvPr>
        </p:nvSpPr>
        <p:spPr>
          <a:ln/>
        </p:spPr>
        <p:txBody>
          <a:bodyPr/>
          <a:lstStyle>
            <a:lvl1pPr>
              <a:defRPr/>
            </a:lvl1pPr>
          </a:lstStyle>
          <a:p>
            <a:pPr>
              <a:defRPr/>
            </a:pPr>
            <a:fld id="{EBEE7CE1-DCE1-4DCF-BA44-B8565A43F038}" type="slidenum">
              <a:rPr lang="zh-CN" altLang="en-US"/>
              <a:pPr>
                <a:defRPr/>
              </a:pPr>
              <a:t>‹#›</a:t>
            </a:fld>
            <a:endParaRPr lang="en-US" altLang="zh-CN"/>
          </a:p>
        </p:txBody>
      </p:sp>
    </p:spTree>
    <p:extLst>
      <p:ext uri="{BB962C8B-B14F-4D97-AF65-F5344CB8AC3E}">
        <p14:creationId xmlns:p14="http://schemas.microsoft.com/office/powerpoint/2010/main" val="227076018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89F82A8F-7D27-4192-9A03-6C17943C3F68}"/>
              </a:ext>
            </a:extLst>
          </p:cNvPr>
          <p:cNvSpPr>
            <a:spLocks noGrp="1" noChangeArrowheads="1"/>
          </p:cNvSpPr>
          <p:nvPr>
            <p:ph type="dt" sz="half" idx="10"/>
          </p:nvPr>
        </p:nvSpPr>
        <p:spPr>
          <a:ln/>
        </p:spPr>
        <p:txBody>
          <a:bodyPr/>
          <a:lstStyle>
            <a:lvl1pPr>
              <a:defRPr/>
            </a:lvl1pPr>
          </a:lstStyle>
          <a:p>
            <a:pPr>
              <a:defRPr/>
            </a:pPr>
            <a:fld id="{4A16B715-DA29-4305-9362-86EEA7FE8DFA}" type="datetime1">
              <a:rPr lang="zh-CN" altLang="en-US"/>
              <a:pPr>
                <a:defRPr/>
              </a:pPr>
              <a:t>2021/11/3</a:t>
            </a:fld>
            <a:endParaRPr lang="en-US" altLang="zh-CN"/>
          </a:p>
        </p:txBody>
      </p:sp>
      <p:sp>
        <p:nvSpPr>
          <p:cNvPr id="4" name="Rectangle 5">
            <a:extLst>
              <a:ext uri="{FF2B5EF4-FFF2-40B4-BE49-F238E27FC236}">
                <a16:creationId xmlns:a16="http://schemas.microsoft.com/office/drawing/2014/main" id="{479AE703-BDAD-42AB-B9FB-FAD9EB861B97}"/>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 机器学习</a:t>
            </a:r>
            <a:endParaRPr lang="en-US" altLang="zh-CN"/>
          </a:p>
        </p:txBody>
      </p:sp>
      <p:sp>
        <p:nvSpPr>
          <p:cNvPr id="5" name="Rectangle 6">
            <a:extLst>
              <a:ext uri="{FF2B5EF4-FFF2-40B4-BE49-F238E27FC236}">
                <a16:creationId xmlns:a16="http://schemas.microsoft.com/office/drawing/2014/main" id="{CFF64E6C-1152-4B55-A55C-1872D0337343}"/>
              </a:ext>
            </a:extLst>
          </p:cNvPr>
          <p:cNvSpPr>
            <a:spLocks noGrp="1" noChangeArrowheads="1"/>
          </p:cNvSpPr>
          <p:nvPr>
            <p:ph type="sldNum" sz="quarter" idx="12"/>
          </p:nvPr>
        </p:nvSpPr>
        <p:spPr>
          <a:ln/>
        </p:spPr>
        <p:txBody>
          <a:bodyPr/>
          <a:lstStyle>
            <a:lvl1pPr>
              <a:defRPr/>
            </a:lvl1pPr>
          </a:lstStyle>
          <a:p>
            <a:pPr>
              <a:defRPr/>
            </a:pPr>
            <a:fld id="{A0F76D80-A339-47B0-9F3F-630E949FA780}" type="slidenum">
              <a:rPr lang="zh-CN" altLang="en-US"/>
              <a:pPr>
                <a:defRPr/>
              </a:pPr>
              <a:t>‹#›</a:t>
            </a:fld>
            <a:endParaRPr lang="en-US" altLang="zh-CN"/>
          </a:p>
        </p:txBody>
      </p:sp>
    </p:spTree>
    <p:extLst>
      <p:ext uri="{BB962C8B-B14F-4D97-AF65-F5344CB8AC3E}">
        <p14:creationId xmlns:p14="http://schemas.microsoft.com/office/powerpoint/2010/main" val="364766581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3C1DEF-62BC-40B5-9B12-FC837F208E5F}"/>
              </a:ext>
            </a:extLst>
          </p:cNvPr>
          <p:cNvSpPr>
            <a:spLocks noGrp="1" noChangeArrowheads="1"/>
          </p:cNvSpPr>
          <p:nvPr>
            <p:ph type="dt" sz="half" idx="10"/>
          </p:nvPr>
        </p:nvSpPr>
        <p:spPr>
          <a:ln/>
        </p:spPr>
        <p:txBody>
          <a:bodyPr/>
          <a:lstStyle>
            <a:lvl1pPr>
              <a:defRPr/>
            </a:lvl1pPr>
          </a:lstStyle>
          <a:p>
            <a:pPr>
              <a:defRPr/>
            </a:pPr>
            <a:fld id="{B781F626-3461-470B-B3ED-0F88C140CEBA}" type="datetime1">
              <a:rPr lang="zh-CN" altLang="en-US"/>
              <a:pPr>
                <a:defRPr/>
              </a:pPr>
              <a:t>2021/11/3</a:t>
            </a:fld>
            <a:endParaRPr lang="en-US" altLang="zh-CN"/>
          </a:p>
        </p:txBody>
      </p:sp>
      <p:sp>
        <p:nvSpPr>
          <p:cNvPr id="3" name="Rectangle 5">
            <a:extLst>
              <a:ext uri="{FF2B5EF4-FFF2-40B4-BE49-F238E27FC236}">
                <a16:creationId xmlns:a16="http://schemas.microsoft.com/office/drawing/2014/main" id="{FAA3FB45-1CF0-4BBB-AD88-FDD7F7CC2610}"/>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 机器学习</a:t>
            </a:r>
            <a:endParaRPr lang="en-US" altLang="zh-CN"/>
          </a:p>
        </p:txBody>
      </p:sp>
      <p:sp>
        <p:nvSpPr>
          <p:cNvPr id="4" name="Rectangle 6">
            <a:extLst>
              <a:ext uri="{FF2B5EF4-FFF2-40B4-BE49-F238E27FC236}">
                <a16:creationId xmlns:a16="http://schemas.microsoft.com/office/drawing/2014/main" id="{544104DB-8B50-4E7F-95CA-D8AF7EE08F52}"/>
              </a:ext>
            </a:extLst>
          </p:cNvPr>
          <p:cNvSpPr>
            <a:spLocks noGrp="1" noChangeArrowheads="1"/>
          </p:cNvSpPr>
          <p:nvPr>
            <p:ph type="sldNum" sz="quarter" idx="12"/>
          </p:nvPr>
        </p:nvSpPr>
        <p:spPr>
          <a:ln/>
        </p:spPr>
        <p:txBody>
          <a:bodyPr/>
          <a:lstStyle>
            <a:lvl1pPr>
              <a:defRPr/>
            </a:lvl1pPr>
          </a:lstStyle>
          <a:p>
            <a:pPr>
              <a:defRPr/>
            </a:pPr>
            <a:fld id="{5DF651F8-DF6F-4206-999B-317A39B17575}" type="slidenum">
              <a:rPr lang="zh-CN" altLang="en-US"/>
              <a:pPr>
                <a:defRPr/>
              </a:pPr>
              <a:t>‹#›</a:t>
            </a:fld>
            <a:endParaRPr lang="en-US" altLang="zh-CN"/>
          </a:p>
        </p:txBody>
      </p:sp>
    </p:spTree>
    <p:extLst>
      <p:ext uri="{BB962C8B-B14F-4D97-AF65-F5344CB8AC3E}">
        <p14:creationId xmlns:p14="http://schemas.microsoft.com/office/powerpoint/2010/main" val="385396938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DA8EE54-18F1-40E3-A090-C13B4E434819}"/>
              </a:ext>
            </a:extLst>
          </p:cNvPr>
          <p:cNvSpPr>
            <a:spLocks noGrp="1" noChangeArrowheads="1"/>
          </p:cNvSpPr>
          <p:nvPr>
            <p:ph type="dt" sz="half" idx="10"/>
          </p:nvPr>
        </p:nvSpPr>
        <p:spPr>
          <a:ln/>
        </p:spPr>
        <p:txBody>
          <a:bodyPr/>
          <a:lstStyle>
            <a:lvl1pPr>
              <a:defRPr/>
            </a:lvl1pPr>
          </a:lstStyle>
          <a:p>
            <a:pPr>
              <a:defRPr/>
            </a:pPr>
            <a:fld id="{050E214C-EC42-4836-B26E-2AC2ACFB1A78}" type="datetime1">
              <a:rPr lang="zh-CN" altLang="en-US"/>
              <a:pPr>
                <a:defRPr/>
              </a:pPr>
              <a:t>2021/11/3</a:t>
            </a:fld>
            <a:endParaRPr lang="en-US" altLang="zh-CN"/>
          </a:p>
        </p:txBody>
      </p:sp>
      <p:sp>
        <p:nvSpPr>
          <p:cNvPr id="6" name="Rectangle 5">
            <a:extLst>
              <a:ext uri="{FF2B5EF4-FFF2-40B4-BE49-F238E27FC236}">
                <a16:creationId xmlns:a16="http://schemas.microsoft.com/office/drawing/2014/main" id="{8DC8EEF7-C502-44AB-9EE0-C7DDBD147EBA}"/>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 机器学习</a:t>
            </a:r>
            <a:endParaRPr lang="en-US" altLang="zh-CN"/>
          </a:p>
        </p:txBody>
      </p:sp>
      <p:sp>
        <p:nvSpPr>
          <p:cNvPr id="7" name="Rectangle 6">
            <a:extLst>
              <a:ext uri="{FF2B5EF4-FFF2-40B4-BE49-F238E27FC236}">
                <a16:creationId xmlns:a16="http://schemas.microsoft.com/office/drawing/2014/main" id="{C90B44E8-7EED-413C-9EE4-90318695CA12}"/>
              </a:ext>
            </a:extLst>
          </p:cNvPr>
          <p:cNvSpPr>
            <a:spLocks noGrp="1" noChangeArrowheads="1"/>
          </p:cNvSpPr>
          <p:nvPr>
            <p:ph type="sldNum" sz="quarter" idx="12"/>
          </p:nvPr>
        </p:nvSpPr>
        <p:spPr>
          <a:ln/>
        </p:spPr>
        <p:txBody>
          <a:bodyPr/>
          <a:lstStyle>
            <a:lvl1pPr>
              <a:defRPr/>
            </a:lvl1pPr>
          </a:lstStyle>
          <a:p>
            <a:pPr>
              <a:defRPr/>
            </a:pPr>
            <a:fld id="{12101493-7D58-47A6-A80E-0FB42C82ECA3}" type="slidenum">
              <a:rPr lang="zh-CN" altLang="en-US"/>
              <a:pPr>
                <a:defRPr/>
              </a:pPr>
              <a:t>‹#›</a:t>
            </a:fld>
            <a:endParaRPr lang="en-US" altLang="zh-CN"/>
          </a:p>
        </p:txBody>
      </p:sp>
    </p:spTree>
    <p:extLst>
      <p:ext uri="{BB962C8B-B14F-4D97-AF65-F5344CB8AC3E}">
        <p14:creationId xmlns:p14="http://schemas.microsoft.com/office/powerpoint/2010/main" val="218791234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CE8AD7E-393B-487F-BCB6-4EEBE50A276A}"/>
              </a:ext>
            </a:extLst>
          </p:cNvPr>
          <p:cNvSpPr>
            <a:spLocks noGrp="1" noChangeArrowheads="1"/>
          </p:cNvSpPr>
          <p:nvPr>
            <p:ph type="dt" sz="half" idx="10"/>
          </p:nvPr>
        </p:nvSpPr>
        <p:spPr>
          <a:ln/>
        </p:spPr>
        <p:txBody>
          <a:bodyPr/>
          <a:lstStyle>
            <a:lvl1pPr>
              <a:defRPr/>
            </a:lvl1pPr>
          </a:lstStyle>
          <a:p>
            <a:pPr>
              <a:defRPr/>
            </a:pPr>
            <a:fld id="{A53497F8-945B-478C-BE12-0AEE86ADE57F}" type="datetime1">
              <a:rPr lang="zh-CN" altLang="en-US"/>
              <a:pPr>
                <a:defRPr/>
              </a:pPr>
              <a:t>2021/11/3</a:t>
            </a:fld>
            <a:endParaRPr lang="en-US" altLang="zh-CN"/>
          </a:p>
        </p:txBody>
      </p:sp>
      <p:sp>
        <p:nvSpPr>
          <p:cNvPr id="6" name="Rectangle 5">
            <a:extLst>
              <a:ext uri="{FF2B5EF4-FFF2-40B4-BE49-F238E27FC236}">
                <a16:creationId xmlns:a16="http://schemas.microsoft.com/office/drawing/2014/main" id="{0BE6F6F6-9BFE-4B4F-BBEC-6735636A20EF}"/>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 机器学习</a:t>
            </a:r>
            <a:endParaRPr lang="en-US" altLang="zh-CN"/>
          </a:p>
        </p:txBody>
      </p:sp>
      <p:sp>
        <p:nvSpPr>
          <p:cNvPr id="7" name="Rectangle 6">
            <a:extLst>
              <a:ext uri="{FF2B5EF4-FFF2-40B4-BE49-F238E27FC236}">
                <a16:creationId xmlns:a16="http://schemas.microsoft.com/office/drawing/2014/main" id="{73AED928-6C51-4D30-A75D-3A6ABC60CB5C}"/>
              </a:ext>
            </a:extLst>
          </p:cNvPr>
          <p:cNvSpPr>
            <a:spLocks noGrp="1" noChangeArrowheads="1"/>
          </p:cNvSpPr>
          <p:nvPr>
            <p:ph type="sldNum" sz="quarter" idx="12"/>
          </p:nvPr>
        </p:nvSpPr>
        <p:spPr>
          <a:ln/>
        </p:spPr>
        <p:txBody>
          <a:bodyPr/>
          <a:lstStyle>
            <a:lvl1pPr>
              <a:defRPr/>
            </a:lvl1pPr>
          </a:lstStyle>
          <a:p>
            <a:pPr>
              <a:defRPr/>
            </a:pPr>
            <a:fld id="{9EFCCDF0-82E1-4D95-BA7B-1B6BE4507467}" type="slidenum">
              <a:rPr lang="zh-CN" altLang="en-US"/>
              <a:pPr>
                <a:defRPr/>
              </a:pPr>
              <a:t>‹#›</a:t>
            </a:fld>
            <a:endParaRPr lang="en-US" altLang="zh-CN"/>
          </a:p>
        </p:txBody>
      </p:sp>
    </p:spTree>
    <p:extLst>
      <p:ext uri="{BB962C8B-B14F-4D97-AF65-F5344CB8AC3E}">
        <p14:creationId xmlns:p14="http://schemas.microsoft.com/office/powerpoint/2010/main" val="352961263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1.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3B80580-8D3C-4D34-BE18-70D92872485F}"/>
              </a:ext>
            </a:extLst>
          </p:cNvPr>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F5D93BFB-9D0E-464B-8FAF-AD932B45A7E9}"/>
              </a:ext>
            </a:extLst>
          </p:cNvPr>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96292" name="Rectangle 4">
            <a:extLst>
              <a:ext uri="{FF2B5EF4-FFF2-40B4-BE49-F238E27FC236}">
                <a16:creationId xmlns:a16="http://schemas.microsoft.com/office/drawing/2014/main" id="{7808A124-C352-4633-A99C-775BB5F55CCA}"/>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ea typeface="+mn-ea"/>
              </a:defRPr>
            </a:lvl1pPr>
          </a:lstStyle>
          <a:p>
            <a:pPr>
              <a:defRPr/>
            </a:pPr>
            <a:fld id="{8088ED7D-F8EC-493E-B1DF-4DB833DB28C0}" type="datetime1">
              <a:rPr lang="zh-CN" altLang="en-US"/>
              <a:pPr>
                <a:defRPr/>
              </a:pPr>
              <a:t>2021/11/3</a:t>
            </a:fld>
            <a:endParaRPr lang="en-US" altLang="zh-CN"/>
          </a:p>
        </p:txBody>
      </p:sp>
      <p:sp>
        <p:nvSpPr>
          <p:cNvPr id="396293" name="Rectangle 5">
            <a:extLst>
              <a:ext uri="{FF2B5EF4-FFF2-40B4-BE49-F238E27FC236}">
                <a16:creationId xmlns:a16="http://schemas.microsoft.com/office/drawing/2014/main" id="{8F29833C-D3D2-4301-B3ED-D095CBF8C59E}"/>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mn-ea"/>
              </a:defRPr>
            </a:lvl1pPr>
          </a:lstStyle>
          <a:p>
            <a:pPr>
              <a:defRPr/>
            </a:pPr>
            <a:r>
              <a:rPr lang="zh-CN" altLang="en-US"/>
              <a:t>史忠植 人工智能导论： 机器学习</a:t>
            </a:r>
            <a:endParaRPr lang="en-US" altLang="zh-CN"/>
          </a:p>
        </p:txBody>
      </p:sp>
      <p:sp>
        <p:nvSpPr>
          <p:cNvPr id="396294" name="Rectangle 6">
            <a:extLst>
              <a:ext uri="{FF2B5EF4-FFF2-40B4-BE49-F238E27FC236}">
                <a16:creationId xmlns:a16="http://schemas.microsoft.com/office/drawing/2014/main" id="{379A688A-4818-42C9-A18E-4891B9857036}"/>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ea typeface="+mn-ea"/>
              </a:defRPr>
            </a:lvl1pPr>
          </a:lstStyle>
          <a:p>
            <a:pPr>
              <a:defRPr/>
            </a:pPr>
            <a:fld id="{A11CC768-147E-4138-B5EB-6C8A5F1DC40A}" type="slidenum">
              <a:rPr lang="zh-CN" altLang="en-US"/>
              <a:pPr>
                <a:defRPr/>
              </a:pPr>
              <a:t>‹#›</a:t>
            </a:fld>
            <a:endParaRPr lang="en-US" altLang="zh-CN"/>
          </a:p>
        </p:txBody>
      </p:sp>
      <p:sp>
        <p:nvSpPr>
          <p:cNvPr id="2055" name="Rectangle 7">
            <a:extLst>
              <a:ext uri="{FF2B5EF4-FFF2-40B4-BE49-F238E27FC236}">
                <a16:creationId xmlns:a16="http://schemas.microsoft.com/office/drawing/2014/main" id="{4D3D3435-A698-4789-A9E2-F03D33B515E3}"/>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mn-ea"/>
            </a:endParaRPr>
          </a:p>
        </p:txBody>
      </p:sp>
      <p:sp>
        <p:nvSpPr>
          <p:cNvPr id="1032" name="Line 8">
            <a:extLst>
              <a:ext uri="{FF2B5EF4-FFF2-40B4-BE49-F238E27FC236}">
                <a16:creationId xmlns:a16="http://schemas.microsoft.com/office/drawing/2014/main" id="{8C6CF87D-043D-407F-B433-CBD98B4212FB}"/>
              </a:ext>
            </a:extLst>
          </p:cNvPr>
          <p:cNvSpPr>
            <a:spLocks noChangeShapeType="1"/>
          </p:cNvSpPr>
          <p:nvPr userDrawn="1"/>
        </p:nvSpPr>
        <p:spPr bwMode="auto">
          <a:xfrm>
            <a:off x="468313" y="6165850"/>
            <a:ext cx="8280400" cy="0"/>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268"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Lst>
  <p:transition spd="med"/>
  <p:hf hdr="0"/>
  <p:txStyles>
    <p:titleStyle>
      <a:lvl1pPr algn="l" rtl="0" eaLnBrk="0" fontAlgn="base" hangingPunct="0">
        <a:spcBef>
          <a:spcPct val="0"/>
        </a:spcBef>
        <a:spcAft>
          <a:spcPct val="0"/>
        </a:spcAft>
        <a:defRPr sz="3900" b="1">
          <a:solidFill>
            <a:schemeClr val="tx2"/>
          </a:solidFill>
          <a:latin typeface="+mj-lt"/>
          <a:ea typeface="宋体" pitchFamily="2" charset="-122"/>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SimSun" pitchFamily="2" charset="-122"/>
        </a:defRPr>
      </a:lvl6pPr>
      <a:lvl7pPr marL="914400" algn="l" rtl="0" fontAlgn="base">
        <a:spcBef>
          <a:spcPct val="0"/>
        </a:spcBef>
        <a:spcAft>
          <a:spcPct val="0"/>
        </a:spcAft>
        <a:defRPr sz="3900" b="1">
          <a:solidFill>
            <a:schemeClr val="tx2"/>
          </a:solidFill>
          <a:latin typeface="Arial" pitchFamily="34" charset="0"/>
          <a:ea typeface="SimSun" pitchFamily="2" charset="-122"/>
        </a:defRPr>
      </a:lvl7pPr>
      <a:lvl8pPr marL="1371600" algn="l" rtl="0" fontAlgn="base">
        <a:spcBef>
          <a:spcPct val="0"/>
        </a:spcBef>
        <a:spcAft>
          <a:spcPct val="0"/>
        </a:spcAft>
        <a:defRPr sz="3900" b="1">
          <a:solidFill>
            <a:schemeClr val="tx2"/>
          </a:solidFill>
          <a:latin typeface="Arial" pitchFamily="34" charset="0"/>
          <a:ea typeface="SimSun" pitchFamily="2" charset="-122"/>
        </a:defRPr>
      </a:lvl8pPr>
      <a:lvl9pPr marL="1828800" algn="l" rtl="0" fontAlgn="base">
        <a:spcBef>
          <a:spcPct val="0"/>
        </a:spcBef>
        <a:spcAft>
          <a:spcPct val="0"/>
        </a:spcAft>
        <a:defRPr sz="3900" b="1">
          <a:solidFill>
            <a:schemeClr val="tx2"/>
          </a:solidFill>
          <a:latin typeface="Arial" pitchFamily="34" charset="0"/>
          <a:ea typeface="SimSun"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宋体" pitchFamily="2" charset="-122"/>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宋体" pitchFamily="2" charset="-122"/>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宋体" pitchFamily="2"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宋体" pitchFamily="2"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宋体" pitchFamily="2" charset="-122"/>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2050" name="Picture 2" descr="\\DROBO-FS\QuickDrops\JB\PPTX NG\Droplets\LightingOverlay.png">
            <a:extLst>
              <a:ext uri="{FF2B5EF4-FFF2-40B4-BE49-F238E27FC236}">
                <a16:creationId xmlns:a16="http://schemas.microsoft.com/office/drawing/2014/main" id="{02D3DFD3-0DB3-4BCA-A9D1-72E001B0584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03C06F62-3BEB-4081-BD66-6F19694FEB9E}"/>
              </a:ext>
            </a:extLst>
          </p:cNvPr>
          <p:cNvSpPr>
            <a:spLocks noGrp="1"/>
          </p:cNvSpPr>
          <p:nvPr>
            <p:ph type="title"/>
          </p:nvPr>
        </p:nvSpPr>
        <p:spPr>
          <a:xfrm>
            <a:off x="685800" y="619125"/>
            <a:ext cx="7772400" cy="15954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a:extLst>
              <a:ext uri="{FF2B5EF4-FFF2-40B4-BE49-F238E27FC236}">
                <a16:creationId xmlns:a16="http://schemas.microsoft.com/office/drawing/2014/main" id="{8B05D371-023A-405C-9D91-970962AA31FA}"/>
              </a:ext>
            </a:extLst>
          </p:cNvPr>
          <p:cNvSpPr>
            <a:spLocks noGrp="1"/>
          </p:cNvSpPr>
          <p:nvPr>
            <p:ph type="body" idx="1"/>
          </p:nvPr>
        </p:nvSpPr>
        <p:spPr>
          <a:xfrm>
            <a:off x="685800" y="2366963"/>
            <a:ext cx="7772400" cy="34242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a:extLst>
              <a:ext uri="{FF2B5EF4-FFF2-40B4-BE49-F238E27FC236}">
                <a16:creationId xmlns:a16="http://schemas.microsoft.com/office/drawing/2014/main" id="{712006DF-52F8-4681-AF6A-8952FBD2FE21}"/>
              </a:ext>
            </a:extLst>
          </p:cNvPr>
          <p:cNvSpPr>
            <a:spLocks noGrp="1"/>
          </p:cNvSpPr>
          <p:nvPr>
            <p:ph type="dt" sz="half" idx="2"/>
          </p:nvPr>
        </p:nvSpPr>
        <p:spPr>
          <a:xfrm>
            <a:off x="5759450" y="5883275"/>
            <a:ext cx="2057400" cy="365125"/>
          </a:xfrm>
          <a:prstGeom prst="rect">
            <a:avLst/>
          </a:prstGeom>
        </p:spPr>
        <p:txBody>
          <a:bodyPr vert="horz" lIns="91440" tIns="45720" rIns="91440" bIns="45720" rtlCol="0" anchor="ctr"/>
          <a:lstStyle>
            <a:lvl1pPr algn="r">
              <a:defRPr sz="1000" smtClean="0">
                <a:solidFill>
                  <a:schemeClr val="tx1"/>
                </a:solidFill>
                <a:ea typeface="+mn-ea"/>
              </a:defRPr>
            </a:lvl1pPr>
          </a:lstStyle>
          <a:p>
            <a:pPr>
              <a:defRPr/>
            </a:pPr>
            <a:fld id="{9020702D-4746-47BB-B8AB-FF7633FBB9EE}" type="datetime1">
              <a:rPr lang="zh-CN" altLang="en-US"/>
              <a:pPr>
                <a:defRPr/>
              </a:pPr>
              <a:t>2021/11/3</a:t>
            </a:fld>
            <a:endParaRPr lang="en-US" altLang="zh-CN"/>
          </a:p>
        </p:txBody>
      </p:sp>
      <p:sp>
        <p:nvSpPr>
          <p:cNvPr id="5" name="Footer Placeholder 4">
            <a:extLst>
              <a:ext uri="{FF2B5EF4-FFF2-40B4-BE49-F238E27FC236}">
                <a16:creationId xmlns:a16="http://schemas.microsoft.com/office/drawing/2014/main" id="{FD19D3F0-B919-4FA5-BEA7-73AD8AFBDADE}"/>
              </a:ext>
            </a:extLst>
          </p:cNvPr>
          <p:cNvSpPr>
            <a:spLocks noGrp="1"/>
          </p:cNvSpPr>
          <p:nvPr>
            <p:ph type="ftr" sz="quarter" idx="3"/>
          </p:nvPr>
        </p:nvSpPr>
        <p:spPr>
          <a:xfrm>
            <a:off x="685800" y="5883275"/>
            <a:ext cx="5003800" cy="365125"/>
          </a:xfrm>
          <a:prstGeom prst="rect">
            <a:avLst/>
          </a:prstGeom>
        </p:spPr>
        <p:txBody>
          <a:bodyPr vert="horz" lIns="91440" tIns="45720" rIns="91440" bIns="45720" rtlCol="0" anchor="ctr"/>
          <a:lstStyle>
            <a:lvl1pPr algn="l">
              <a:defRPr sz="1000">
                <a:solidFill>
                  <a:schemeClr val="tx1"/>
                </a:solidFill>
                <a:ea typeface="+mn-ea"/>
              </a:defRPr>
            </a:lvl1pPr>
          </a:lstStyle>
          <a:p>
            <a:pPr>
              <a:defRPr/>
            </a:pPr>
            <a:r>
              <a:rPr lang="zh-CN" altLang="en-US"/>
              <a:t>史忠植 人工智能导论： 机器学习</a:t>
            </a:r>
            <a:endParaRPr lang="en-US" altLang="zh-CN"/>
          </a:p>
        </p:txBody>
      </p:sp>
      <p:sp>
        <p:nvSpPr>
          <p:cNvPr id="6" name="Slide Number Placeholder 5">
            <a:extLst>
              <a:ext uri="{FF2B5EF4-FFF2-40B4-BE49-F238E27FC236}">
                <a16:creationId xmlns:a16="http://schemas.microsoft.com/office/drawing/2014/main" id="{9A1943BF-2DCA-414F-9A63-2BF499C69DF2}"/>
              </a:ext>
            </a:extLst>
          </p:cNvPr>
          <p:cNvSpPr>
            <a:spLocks noGrp="1"/>
          </p:cNvSpPr>
          <p:nvPr>
            <p:ph type="sldNum" sz="quarter" idx="4"/>
          </p:nvPr>
        </p:nvSpPr>
        <p:spPr>
          <a:xfrm>
            <a:off x="7885113" y="5883275"/>
            <a:ext cx="573087" cy="365125"/>
          </a:xfrm>
          <a:prstGeom prst="rect">
            <a:avLst/>
          </a:prstGeom>
        </p:spPr>
        <p:txBody>
          <a:bodyPr vert="horz" lIns="91440" tIns="45720" rIns="91440" bIns="45720" rtlCol="0" anchor="ctr"/>
          <a:lstStyle>
            <a:lvl1pPr algn="r">
              <a:defRPr sz="1000" smtClean="0">
                <a:solidFill>
                  <a:schemeClr val="tx1"/>
                </a:solidFill>
                <a:ea typeface="+mn-ea"/>
              </a:defRPr>
            </a:lvl1pPr>
          </a:lstStyle>
          <a:p>
            <a:pPr>
              <a:defRPr/>
            </a:pPr>
            <a:fld id="{4128CEC3-FA2E-49BC-8ECC-B6E9C7B81CB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 id="2147484280" r:id="rId12"/>
    <p:sldLayoutId id="2147484281" r:id="rId13"/>
    <p:sldLayoutId id="2147484282" r:id="rId14"/>
    <p:sldLayoutId id="2147484283" r:id="rId15"/>
    <p:sldLayoutId id="2147484284" r:id="rId16"/>
    <p:sldLayoutId id="2147484285" r:id="rId17"/>
    <p:sldLayoutId id="2147484286" r:id="rId18"/>
    <p:sldLayoutId id="2147484287" r:id="rId19"/>
    <p:sldLayoutId id="2147484288" r:id="rId20"/>
    <p:sldLayoutId id="2147484289" r:id="rId21"/>
    <p:sldLayoutId id="2147484290" r:id="rId22"/>
  </p:sldLayoutIdLst>
  <p:hf hdr="0"/>
  <p:txStyles>
    <p:titleStyle>
      <a:lvl1pPr algn="ctr" rtl="0" fontAlgn="base">
        <a:lnSpc>
          <a:spcPct val="90000"/>
        </a:lnSpc>
        <a:spcBef>
          <a:spcPct val="0"/>
        </a:spcBef>
        <a:spcAft>
          <a:spcPct val="0"/>
        </a:spcAft>
        <a:defRPr sz="3600" kern="1200" cap="all">
          <a:solidFill>
            <a:schemeClr val="tx1"/>
          </a:solidFill>
          <a:latin typeface="+mj-lt"/>
          <a:ea typeface="+mj-ea"/>
          <a:cs typeface="+mj-cs"/>
        </a:defRPr>
      </a:lvl1pPr>
      <a:lvl2pPr algn="ctr" rtl="0" fontAlgn="base">
        <a:lnSpc>
          <a:spcPct val="90000"/>
        </a:lnSpc>
        <a:spcBef>
          <a:spcPct val="0"/>
        </a:spcBef>
        <a:spcAft>
          <a:spcPct val="0"/>
        </a:spcAft>
        <a:defRPr sz="3600">
          <a:solidFill>
            <a:schemeClr val="tx1"/>
          </a:solidFill>
          <a:latin typeface="Tw Cen MT" panose="020B0602020104020603" pitchFamily="34" charset="0"/>
        </a:defRPr>
      </a:lvl2pPr>
      <a:lvl3pPr algn="ctr" rtl="0" fontAlgn="base">
        <a:lnSpc>
          <a:spcPct val="90000"/>
        </a:lnSpc>
        <a:spcBef>
          <a:spcPct val="0"/>
        </a:spcBef>
        <a:spcAft>
          <a:spcPct val="0"/>
        </a:spcAft>
        <a:defRPr sz="3600">
          <a:solidFill>
            <a:schemeClr val="tx1"/>
          </a:solidFill>
          <a:latin typeface="Tw Cen MT" panose="020B0602020104020603" pitchFamily="34" charset="0"/>
        </a:defRPr>
      </a:lvl3pPr>
      <a:lvl4pPr algn="ctr" rtl="0" fontAlgn="base">
        <a:lnSpc>
          <a:spcPct val="90000"/>
        </a:lnSpc>
        <a:spcBef>
          <a:spcPct val="0"/>
        </a:spcBef>
        <a:spcAft>
          <a:spcPct val="0"/>
        </a:spcAft>
        <a:defRPr sz="3600">
          <a:solidFill>
            <a:schemeClr val="tx1"/>
          </a:solidFill>
          <a:latin typeface="Tw Cen MT" panose="020B0602020104020603" pitchFamily="34" charset="0"/>
        </a:defRPr>
      </a:lvl4pPr>
      <a:lvl5pPr algn="ctr" rtl="0" fontAlgn="base">
        <a:lnSpc>
          <a:spcPct val="90000"/>
        </a:lnSpc>
        <a:spcBef>
          <a:spcPct val="0"/>
        </a:spcBef>
        <a:spcAft>
          <a:spcPct val="0"/>
        </a:spcAft>
        <a:defRPr sz="3600">
          <a:solidFill>
            <a:schemeClr val="tx1"/>
          </a:solidFill>
          <a:latin typeface="Tw Cen MT" panose="020B0602020104020603" pitchFamily="34" charset="0"/>
        </a:defRPr>
      </a:lvl5pPr>
      <a:lvl6pPr marL="457200" algn="ctr" rtl="0" fontAlgn="base">
        <a:lnSpc>
          <a:spcPct val="90000"/>
        </a:lnSpc>
        <a:spcBef>
          <a:spcPct val="0"/>
        </a:spcBef>
        <a:spcAft>
          <a:spcPct val="0"/>
        </a:spcAft>
        <a:defRPr sz="3600">
          <a:solidFill>
            <a:schemeClr val="tx1"/>
          </a:solidFill>
          <a:latin typeface="Tw Cen MT" panose="020B0602020104020603" pitchFamily="34" charset="0"/>
        </a:defRPr>
      </a:lvl6pPr>
      <a:lvl7pPr marL="914400" algn="ctr"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ctr"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ctr"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fontAlgn="base">
        <a:lnSpc>
          <a:spcPct val="120000"/>
        </a:lnSpc>
        <a:spcBef>
          <a:spcPts val="1000"/>
        </a:spcBef>
        <a:spcAft>
          <a:spcPct val="0"/>
        </a:spcAft>
        <a:buClr>
          <a:schemeClr val="tx1"/>
        </a:buClr>
        <a:buFont typeface="Arial" panose="020B0604020202020204" pitchFamily="34" charset="0"/>
        <a:buChar char="•"/>
        <a:defRPr sz="2000" kern="1200" cap="all">
          <a:solidFill>
            <a:schemeClr val="tx1"/>
          </a:solidFill>
          <a:latin typeface="+mn-lt"/>
          <a:ea typeface="+mn-ea"/>
          <a:cs typeface="+mn-cs"/>
        </a:defRPr>
      </a:lvl1pPr>
      <a:lvl2pPr marL="685800" indent="-228600" algn="l" rtl="0" fontAlgn="base">
        <a:lnSpc>
          <a:spcPct val="120000"/>
        </a:lnSpc>
        <a:spcBef>
          <a:spcPts val="500"/>
        </a:spcBef>
        <a:spcAft>
          <a:spcPct val="0"/>
        </a:spcAft>
        <a:buClr>
          <a:schemeClr val="tx1"/>
        </a:buClr>
        <a:buFont typeface="Arial" panose="020B0604020202020204" pitchFamily="34" charset="0"/>
        <a:buChar char="•"/>
        <a:defRPr kern="1200" cap="all">
          <a:solidFill>
            <a:schemeClr val="tx1"/>
          </a:solidFill>
          <a:latin typeface="+mn-lt"/>
          <a:ea typeface="+mn-ea"/>
          <a:cs typeface="+mn-cs"/>
        </a:defRPr>
      </a:lvl2pPr>
      <a:lvl3pPr marL="1143000" indent="-228600" algn="l" rtl="0" fontAlgn="base">
        <a:lnSpc>
          <a:spcPct val="120000"/>
        </a:lnSpc>
        <a:spcBef>
          <a:spcPts val="500"/>
        </a:spcBef>
        <a:spcAft>
          <a:spcPct val="0"/>
        </a:spcAft>
        <a:buClr>
          <a:schemeClr val="tx1"/>
        </a:buClr>
        <a:buFont typeface="Arial" panose="020B0604020202020204" pitchFamily="34" charset="0"/>
        <a:buChar char="•"/>
        <a:defRPr sz="1600" kern="1200" cap="all">
          <a:solidFill>
            <a:schemeClr val="tx1"/>
          </a:solidFill>
          <a:latin typeface="+mn-lt"/>
          <a:ea typeface="+mn-ea"/>
          <a:cs typeface="+mn-cs"/>
        </a:defRPr>
      </a:lvl3pPr>
      <a:lvl4pPr marL="1600200" indent="-228600" algn="l" rtl="0" fontAlgn="base">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4pPr>
      <a:lvl5pPr marL="2057400" indent="-228600" algn="l" rtl="0" fontAlgn="base">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00.xml.rels><?xml version="1.0" encoding="UTF-8" standalone="yes"?>
<Relationships xmlns="http://schemas.openxmlformats.org/package/2006/relationships"><Relationship Id="rId3" Type="http://schemas.openxmlformats.org/officeDocument/2006/relationships/hyperlink" Target="http://iridia.ulb.ac.be/~mdorigo" TargetMode="External"/><Relationship Id="rId2" Type="http://schemas.openxmlformats.org/officeDocument/2006/relationships/slide" Target="slide7.xml"/><Relationship Id="rId1" Type="http://schemas.openxmlformats.org/officeDocument/2006/relationships/slideLayout" Target="../slideLayouts/slideLayout30.xml"/><Relationship Id="rId4" Type="http://schemas.openxmlformats.org/officeDocument/2006/relationships/image" Target="../media/image54.png"/></Relationships>
</file>

<file path=ppt/slides/_rels/slide10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32.xml"/><Relationship Id="rId1" Type="http://schemas.openxmlformats.org/officeDocument/2006/relationships/vmlDrawing" Target="../drawings/vmlDrawing25.vml"/><Relationship Id="rId6" Type="http://schemas.openxmlformats.org/officeDocument/2006/relationships/image" Target="../media/image57.png"/><Relationship Id="rId5" Type="http://schemas.openxmlformats.org/officeDocument/2006/relationships/image" Target="../media/image55.wmf"/><Relationship Id="rId4" Type="http://schemas.openxmlformats.org/officeDocument/2006/relationships/oleObject" Target="../embeddings/oleObject49.bin"/></Relationships>
</file>

<file path=ppt/slides/_rels/slide102.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oleObject" Target="../embeddings/oleObject50.bin"/><Relationship Id="rId7" Type="http://schemas.openxmlformats.org/officeDocument/2006/relationships/slide" Target="slide7.xml"/><Relationship Id="rId2" Type="http://schemas.openxmlformats.org/officeDocument/2006/relationships/slideLayout" Target="../slideLayouts/slideLayout30.xml"/><Relationship Id="rId1" Type="http://schemas.openxmlformats.org/officeDocument/2006/relationships/vmlDrawing" Target="../drawings/vmlDrawing26.vml"/><Relationship Id="rId6" Type="http://schemas.openxmlformats.org/officeDocument/2006/relationships/image" Target="../media/image55.wmf"/><Relationship Id="rId5" Type="http://schemas.openxmlformats.org/officeDocument/2006/relationships/oleObject" Target="../embeddings/oleObject51.bin"/><Relationship Id="rId4" Type="http://schemas.openxmlformats.org/officeDocument/2006/relationships/image" Target="../media/image58.png"/></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60.xml"/><Relationship Id="rId7" Type="http://schemas.openxmlformats.org/officeDocument/2006/relationships/image" Target="../media/image61.wmf"/><Relationship Id="rId2" Type="http://schemas.openxmlformats.org/officeDocument/2006/relationships/slideLayout" Target="../slideLayouts/slideLayout29.xml"/><Relationship Id="rId1" Type="http://schemas.openxmlformats.org/officeDocument/2006/relationships/vmlDrawing" Target="../drawings/vmlDrawing27.vml"/><Relationship Id="rId6" Type="http://schemas.openxmlformats.org/officeDocument/2006/relationships/oleObject" Target="../embeddings/oleObject53.bin"/><Relationship Id="rId11" Type="http://schemas.openxmlformats.org/officeDocument/2006/relationships/image" Target="../media/image63.wmf"/><Relationship Id="rId5" Type="http://schemas.openxmlformats.org/officeDocument/2006/relationships/image" Target="../media/image60.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62.wmf"/></Relationships>
</file>

<file path=ppt/slides/_rels/slide10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www.engr.iupui.edu/~eberhart/" TargetMode="External"/><Relationship Id="rId1" Type="http://schemas.openxmlformats.org/officeDocument/2006/relationships/slideLayout" Target="../slideLayouts/slideLayout3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6.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9.wmf"/><Relationship Id="rId2" Type="http://schemas.openxmlformats.org/officeDocument/2006/relationships/slideLayout" Target="../slideLayouts/slideLayout33.xml"/><Relationship Id="rId1" Type="http://schemas.openxmlformats.org/officeDocument/2006/relationships/vmlDrawing" Target="../drawings/vmlDrawing28.vml"/><Relationship Id="rId6" Type="http://schemas.openxmlformats.org/officeDocument/2006/relationships/image" Target="../media/image66.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59.bin"/></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33.xml"/><Relationship Id="rId1" Type="http://schemas.openxmlformats.org/officeDocument/2006/relationships/vmlDrawing" Target="../drawings/vmlDrawing29.vml"/><Relationship Id="rId4" Type="http://schemas.openxmlformats.org/officeDocument/2006/relationships/image" Target="../media/image70.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33.xml"/><Relationship Id="rId1" Type="http://schemas.openxmlformats.org/officeDocument/2006/relationships/vmlDrawing" Target="../drawings/vmlDrawing30.vml"/><Relationship Id="rId4" Type="http://schemas.openxmlformats.org/officeDocument/2006/relationships/image" Target="../media/image70.wmf"/></Relationships>
</file>

<file path=ppt/slides/_rels/slide109.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2.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62.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9.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9.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0.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9.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0.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4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30.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9.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5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9.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9.xml"/><Relationship Id="rId1" Type="http://schemas.openxmlformats.org/officeDocument/2006/relationships/vmlDrawing" Target="../drawings/vmlDrawing9.vml"/><Relationship Id="rId6" Type="http://schemas.openxmlformats.org/officeDocument/2006/relationships/image" Target="../media/image20.emf"/><Relationship Id="rId5" Type="http://schemas.openxmlformats.org/officeDocument/2006/relationships/oleObject" Target="../embeddings/oleObject16.bin"/><Relationship Id="rId4" Type="http://schemas.openxmlformats.org/officeDocument/2006/relationships/image" Target="../media/image19.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9.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9.xml"/><Relationship Id="rId1" Type="http://schemas.openxmlformats.org/officeDocument/2006/relationships/vmlDrawing" Target="../drawings/vmlDrawing11.vml"/><Relationship Id="rId4" Type="http://schemas.openxmlformats.org/officeDocument/2006/relationships/image" Target="../media/image22.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9.xml"/><Relationship Id="rId1" Type="http://schemas.openxmlformats.org/officeDocument/2006/relationships/vmlDrawing" Target="../drawings/vmlDrawing12.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image" Target="../media/image23.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9.xml"/><Relationship Id="rId1" Type="http://schemas.openxmlformats.org/officeDocument/2006/relationships/vmlDrawing" Target="../drawings/vmlDrawing13.vml"/><Relationship Id="rId4" Type="http://schemas.openxmlformats.org/officeDocument/2006/relationships/image" Target="../media/image24.e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36.xml"/><Relationship Id="rId7" Type="http://schemas.openxmlformats.org/officeDocument/2006/relationships/image" Target="../media/image26.wmf"/><Relationship Id="rId2" Type="http://schemas.openxmlformats.org/officeDocument/2006/relationships/slideLayout" Target="../slideLayouts/slideLayout31.xml"/><Relationship Id="rId1" Type="http://schemas.openxmlformats.org/officeDocument/2006/relationships/vmlDrawing" Target="../drawings/vmlDrawing14.vml"/><Relationship Id="rId6" Type="http://schemas.openxmlformats.org/officeDocument/2006/relationships/oleObject" Target="../embeddings/oleObject24.bin"/><Relationship Id="rId11" Type="http://schemas.openxmlformats.org/officeDocument/2006/relationships/image" Target="../media/image28.wmf"/><Relationship Id="rId5" Type="http://schemas.openxmlformats.org/officeDocument/2006/relationships/image" Target="../media/image25.e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7.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3.emf"/><Relationship Id="rId2" Type="http://schemas.openxmlformats.org/officeDocument/2006/relationships/slideLayout" Target="../slideLayouts/slideLayout29.xml"/><Relationship Id="rId16" Type="http://schemas.openxmlformats.org/officeDocument/2006/relationships/image" Target="../media/image35.emf"/><Relationship Id="rId1" Type="http://schemas.openxmlformats.org/officeDocument/2006/relationships/vmlDrawing" Target="../drawings/vmlDrawing15.vml"/><Relationship Id="rId6" Type="http://schemas.openxmlformats.org/officeDocument/2006/relationships/image" Target="../media/image30.e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30.bin"/><Relationship Id="rId14" Type="http://schemas.openxmlformats.org/officeDocument/2006/relationships/image" Target="../media/image34.emf"/></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9.xml"/><Relationship Id="rId4" Type="http://schemas.openxmlformats.org/officeDocument/2006/relationships/image" Target="../media/image3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9.xml"/><Relationship Id="rId1" Type="http://schemas.openxmlformats.org/officeDocument/2006/relationships/vmlDrawing" Target="../drawings/vmlDrawing16.vml"/><Relationship Id="rId4" Type="http://schemas.openxmlformats.org/officeDocument/2006/relationships/image" Target="../media/image39.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9.xml"/><Relationship Id="rId1" Type="http://schemas.openxmlformats.org/officeDocument/2006/relationships/vmlDrawing" Target="../drawings/vmlDrawing17.vml"/><Relationship Id="rId6" Type="http://schemas.openxmlformats.org/officeDocument/2006/relationships/image" Target="../media/image41.wmf"/><Relationship Id="rId5" Type="http://schemas.openxmlformats.org/officeDocument/2006/relationships/oleObject" Target="../embeddings/oleObject36.bin"/><Relationship Id="rId4" Type="http://schemas.openxmlformats.org/officeDocument/2006/relationships/image" Target="../media/image40.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9.xml"/><Relationship Id="rId1" Type="http://schemas.openxmlformats.org/officeDocument/2006/relationships/vmlDrawing" Target="../drawings/vmlDrawing18.vml"/><Relationship Id="rId6" Type="http://schemas.openxmlformats.org/officeDocument/2006/relationships/image" Target="../media/image43.emf"/><Relationship Id="rId5" Type="http://schemas.openxmlformats.org/officeDocument/2006/relationships/oleObject" Target="../embeddings/oleObject38.bin"/><Relationship Id="rId4" Type="http://schemas.openxmlformats.org/officeDocument/2006/relationships/image" Target="../media/image42.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9.xml"/><Relationship Id="rId1" Type="http://schemas.openxmlformats.org/officeDocument/2006/relationships/vmlDrawing" Target="../drawings/vmlDrawing19.vml"/><Relationship Id="rId4" Type="http://schemas.openxmlformats.org/officeDocument/2006/relationships/image" Target="../media/image44.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9.xml"/><Relationship Id="rId1" Type="http://schemas.openxmlformats.org/officeDocument/2006/relationships/vmlDrawing" Target="../drawings/vmlDrawing20.vml"/><Relationship Id="rId4" Type="http://schemas.openxmlformats.org/officeDocument/2006/relationships/image" Target="../media/image45.e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8.xml"/><Relationship Id="rId1" Type="http://schemas.openxmlformats.org/officeDocument/2006/relationships/vmlDrawing" Target="../drawings/vmlDrawing21.vml"/><Relationship Id="rId5" Type="http://schemas.openxmlformats.org/officeDocument/2006/relationships/image" Target="../media/image46.wmf"/><Relationship Id="rId4" Type="http://schemas.openxmlformats.org/officeDocument/2006/relationships/oleObject" Target="../embeddings/oleObject41.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7.xml"/><Relationship Id="rId1" Type="http://schemas.openxmlformats.org/officeDocument/2006/relationships/vmlDrawing" Target="../drawings/vmlDrawing22.vml"/><Relationship Id="rId5" Type="http://schemas.openxmlformats.org/officeDocument/2006/relationships/image" Target="../media/image47.wmf"/><Relationship Id="rId4" Type="http://schemas.openxmlformats.org/officeDocument/2006/relationships/oleObject" Target="../embeddings/oleObject42.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9.xml"/></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2.wmf"/><Relationship Id="rId3" Type="http://schemas.openxmlformats.org/officeDocument/2006/relationships/notesSlide" Target="../notesSlides/notesSlide49.xml"/><Relationship Id="rId7" Type="http://schemas.openxmlformats.org/officeDocument/2006/relationships/image" Target="../media/image49.wmf"/><Relationship Id="rId12" Type="http://schemas.openxmlformats.org/officeDocument/2006/relationships/oleObject" Target="../embeddings/oleObject47.bin"/><Relationship Id="rId2" Type="http://schemas.openxmlformats.org/officeDocument/2006/relationships/slideLayout" Target="../slideLayouts/slideLayout29.xml"/><Relationship Id="rId1" Type="http://schemas.openxmlformats.org/officeDocument/2006/relationships/vmlDrawing" Target="../drawings/vmlDrawing23.vml"/><Relationship Id="rId6" Type="http://schemas.openxmlformats.org/officeDocument/2006/relationships/oleObject" Target="../embeddings/oleObject44.bin"/><Relationship Id="rId11" Type="http://schemas.openxmlformats.org/officeDocument/2006/relationships/image" Target="../media/image51.wmf"/><Relationship Id="rId5" Type="http://schemas.openxmlformats.org/officeDocument/2006/relationships/image" Target="../media/image48.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50.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9.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9.xml"/><Relationship Id="rId1" Type="http://schemas.openxmlformats.org/officeDocument/2006/relationships/vmlDrawing" Target="../drawings/vmlDrawing24.vml"/><Relationship Id="rId5" Type="http://schemas.openxmlformats.org/officeDocument/2006/relationships/image" Target="../media/image53.wmf"/><Relationship Id="rId4" Type="http://schemas.openxmlformats.org/officeDocument/2006/relationships/oleObject" Target="../embeddings/oleObject48.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9.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9.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9.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EA71F5E-F0A8-4685-A7C6-687590582CE8}"/>
              </a:ext>
            </a:extLst>
          </p:cNvPr>
          <p:cNvSpPr>
            <a:spLocks noGrp="1" noChangeArrowheads="1"/>
          </p:cNvSpPr>
          <p:nvPr>
            <p:ph type="ctrTitle"/>
          </p:nvPr>
        </p:nvSpPr>
        <p:spPr>
          <a:xfrm>
            <a:off x="827088" y="260350"/>
            <a:ext cx="7058025" cy="2133600"/>
          </a:xfrm>
        </p:spPr>
        <p:txBody>
          <a:bodyPr/>
          <a:lstStyle/>
          <a:p>
            <a:pPr fontAlgn="auto">
              <a:spcAft>
                <a:spcPts val="0"/>
              </a:spcAft>
              <a:defRPr/>
            </a:pPr>
            <a:r>
              <a:rPr lang="zh-CN" altLang="en-US">
                <a:solidFill>
                  <a:srgbClr val="0033CC"/>
                </a:solidFill>
                <a:latin typeface="华文新魏" panose="02010800040101010101" pitchFamily="2" charset="-122"/>
                <a:ea typeface="华文新魏" panose="02010800040101010101" pitchFamily="2" charset="-122"/>
              </a:rPr>
              <a:t>人工智能导论</a:t>
            </a:r>
            <a:br>
              <a:rPr lang="zh-CN" altLang="en-US">
                <a:solidFill>
                  <a:srgbClr val="0033CC"/>
                </a:solidFill>
                <a:latin typeface="华文新魏" panose="02010800040101010101" pitchFamily="2" charset="-122"/>
                <a:ea typeface="华文新魏" panose="02010800040101010101" pitchFamily="2" charset="-122"/>
              </a:rPr>
            </a:br>
            <a:r>
              <a:rPr lang="en-US" altLang="zh-CN" sz="2800">
                <a:solidFill>
                  <a:srgbClr val="0033CC"/>
                </a:solidFill>
                <a:latin typeface="华文新魏" panose="02010800040101010101" pitchFamily="2" charset="-122"/>
                <a:ea typeface="华文新魏" panose="02010800040101010101" pitchFamily="2" charset="-122"/>
              </a:rPr>
              <a:t>Introduction</a:t>
            </a:r>
            <a:r>
              <a:rPr lang="zh-CN" altLang="en-US" sz="2800">
                <a:solidFill>
                  <a:srgbClr val="0033CC"/>
                </a:solidFill>
                <a:latin typeface="华文新魏" panose="02010800040101010101" pitchFamily="2" charset="-122"/>
                <a:ea typeface="华文新魏" panose="02010800040101010101" pitchFamily="2" charset="-122"/>
              </a:rPr>
              <a:t> </a:t>
            </a:r>
            <a:r>
              <a:rPr lang="en-US" altLang="zh-CN" sz="2800">
                <a:solidFill>
                  <a:srgbClr val="0033CC"/>
                </a:solidFill>
                <a:latin typeface="华文新魏" panose="02010800040101010101" pitchFamily="2" charset="-122"/>
                <a:ea typeface="华文新魏" panose="02010800040101010101" pitchFamily="2" charset="-122"/>
              </a:rPr>
              <a:t>to Artificial Intelligence</a:t>
            </a:r>
            <a:br>
              <a:rPr lang="en-US" altLang="zh-CN">
                <a:solidFill>
                  <a:srgbClr val="0033CC"/>
                </a:solidFill>
                <a:latin typeface="华文新魏" panose="02010800040101010101" pitchFamily="2" charset="-122"/>
                <a:ea typeface="华文新魏" panose="02010800040101010101" pitchFamily="2" charset="-122"/>
              </a:rPr>
            </a:br>
            <a:r>
              <a:rPr kumimoji="1" lang="zh-CN" altLang="en-US" sz="4000">
                <a:solidFill>
                  <a:srgbClr val="0033CC"/>
                </a:solidFill>
                <a:latin typeface="隶书" panose="02010509060101010101" pitchFamily="49" charset="-122"/>
                <a:ea typeface="隶书" panose="02010509060101010101" pitchFamily="49" charset="-122"/>
              </a:rPr>
              <a:t>第五章</a:t>
            </a:r>
            <a:endParaRPr kumimoji="1" lang="en-US" altLang="zh-CN">
              <a:latin typeface="隶书" panose="02010509060101010101" pitchFamily="49" charset="-122"/>
              <a:ea typeface="隶书" panose="02010509060101010101" pitchFamily="49" charset="-122"/>
            </a:endParaRPr>
          </a:p>
        </p:txBody>
      </p:sp>
      <p:sp>
        <p:nvSpPr>
          <p:cNvPr id="7171" name="Rectangle 3">
            <a:extLst>
              <a:ext uri="{FF2B5EF4-FFF2-40B4-BE49-F238E27FC236}">
                <a16:creationId xmlns:a16="http://schemas.microsoft.com/office/drawing/2014/main" id="{CB2FA143-A9F4-4BDB-A4B2-E0DD7C655C03}"/>
              </a:ext>
            </a:extLst>
          </p:cNvPr>
          <p:cNvSpPr>
            <a:spLocks noGrp="1" noChangeArrowheads="1"/>
          </p:cNvSpPr>
          <p:nvPr>
            <p:ph type="subTitle" idx="1"/>
          </p:nvPr>
        </p:nvSpPr>
        <p:spPr>
          <a:xfrm>
            <a:off x="1928813" y="5000625"/>
            <a:ext cx="5410200" cy="1228725"/>
          </a:xfrm>
        </p:spPr>
        <p:txBody>
          <a:bodyPr/>
          <a:lstStyle/>
          <a:p>
            <a:pPr fontAlgn="auto">
              <a:lnSpc>
                <a:spcPct val="80000"/>
              </a:lnSpc>
              <a:spcBef>
                <a:spcPct val="0"/>
              </a:spcBef>
              <a:spcAft>
                <a:spcPts val="0"/>
              </a:spcAft>
              <a:buFontTx/>
              <a:buNone/>
              <a:defRPr/>
            </a:pPr>
            <a:r>
              <a:rPr kumimoji="1" lang="zh-CN" altLang="en-US" sz="2800" b="1">
                <a:solidFill>
                  <a:srgbClr val="006600"/>
                </a:solidFill>
                <a:latin typeface="华文行楷" panose="02010800040101010101" pitchFamily="2" charset="-122"/>
                <a:ea typeface="华文行楷" panose="02010800040101010101" pitchFamily="2" charset="-122"/>
              </a:rPr>
              <a:t>史忠植</a:t>
            </a:r>
          </a:p>
          <a:p>
            <a:pPr fontAlgn="auto">
              <a:lnSpc>
                <a:spcPct val="80000"/>
              </a:lnSpc>
              <a:spcBef>
                <a:spcPct val="0"/>
              </a:spcBef>
              <a:spcAft>
                <a:spcPts val="0"/>
              </a:spcAft>
              <a:buFontTx/>
              <a:buNone/>
              <a:defRPr/>
            </a:pPr>
            <a:endParaRPr kumimoji="1" lang="zh-CN" altLang="en-US" sz="2000">
              <a:latin typeface="宋体" panose="02010600030101010101" pitchFamily="2" charset="-122"/>
            </a:endParaRPr>
          </a:p>
          <a:p>
            <a:pPr fontAlgn="auto">
              <a:lnSpc>
                <a:spcPct val="80000"/>
              </a:lnSpc>
              <a:spcBef>
                <a:spcPct val="0"/>
              </a:spcBef>
              <a:spcAft>
                <a:spcPts val="0"/>
              </a:spcAft>
              <a:buFontTx/>
              <a:buNone/>
              <a:defRPr/>
            </a:pPr>
            <a:r>
              <a:rPr kumimoji="1" lang="zh-CN" altLang="en-US" sz="1800">
                <a:latin typeface="宋体" panose="02010600030101010101" pitchFamily="2" charset="-122"/>
              </a:rPr>
              <a:t>  </a:t>
            </a:r>
            <a:r>
              <a:rPr kumimoji="1" lang="zh-CN" altLang="en-US" sz="2000">
                <a:solidFill>
                  <a:srgbClr val="000099"/>
                </a:solidFill>
                <a:latin typeface="华文行楷" panose="02010800040101010101" pitchFamily="2" charset="-122"/>
                <a:ea typeface="华文行楷" panose="02010800040101010101" pitchFamily="2" charset="-122"/>
              </a:rPr>
              <a:t>中国科学院计算技术研究所</a:t>
            </a:r>
          </a:p>
          <a:p>
            <a:pPr fontAlgn="auto">
              <a:lnSpc>
                <a:spcPct val="80000"/>
              </a:lnSpc>
              <a:spcBef>
                <a:spcPct val="0"/>
              </a:spcBef>
              <a:spcAft>
                <a:spcPts val="0"/>
              </a:spcAft>
              <a:buFontTx/>
              <a:buNone/>
              <a:defRPr/>
            </a:pPr>
            <a:r>
              <a:rPr lang="en-US" altLang="zh-CN" sz="2000">
                <a:solidFill>
                  <a:srgbClr val="0000FF"/>
                </a:solidFill>
              </a:rPr>
              <a:t>http://www.intsci.ac.cn/</a:t>
            </a:r>
            <a:endParaRPr lang="zh-CN" altLang="en-US" sz="2000">
              <a:solidFill>
                <a:srgbClr val="0000FF"/>
              </a:solidFill>
            </a:endParaRPr>
          </a:p>
        </p:txBody>
      </p:sp>
      <p:sp>
        <p:nvSpPr>
          <p:cNvPr id="8" name="Rectangle 4">
            <a:extLst>
              <a:ext uri="{FF2B5EF4-FFF2-40B4-BE49-F238E27FC236}">
                <a16:creationId xmlns:a16="http://schemas.microsoft.com/office/drawing/2014/main" id="{FDF9860D-F852-49C5-AA13-C5F7CD8060C4}"/>
              </a:ext>
            </a:extLst>
          </p:cNvPr>
          <p:cNvSpPr>
            <a:spLocks noChangeArrowheads="1"/>
          </p:cNvSpPr>
          <p:nvPr/>
        </p:nvSpPr>
        <p:spPr bwMode="auto">
          <a:xfrm>
            <a:off x="785813" y="2857500"/>
            <a:ext cx="7643812" cy="1600200"/>
          </a:xfrm>
          <a:prstGeom prst="rect">
            <a:avLst/>
          </a:prstGeom>
          <a:noFill/>
          <a:ln>
            <a:noFill/>
          </a:ln>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defRPr/>
            </a:pPr>
            <a:r>
              <a:rPr kumimoji="1" lang="zh-CN" altLang="en-US" sz="5400" b="1" dirty="0">
                <a:solidFill>
                  <a:srgbClr val="FF0000"/>
                </a:solidFill>
                <a:latin typeface="隶书" pitchFamily="49" charset="-122"/>
                <a:ea typeface="隶书" pitchFamily="49" charset="-122"/>
              </a:rPr>
              <a:t>机器学习</a:t>
            </a:r>
            <a:endParaRPr kumimoji="1" lang="en-US" altLang="zh-CN" sz="5400" b="1" dirty="0">
              <a:solidFill>
                <a:srgbClr val="FF0000"/>
              </a:solidFill>
              <a:latin typeface="隶书" pitchFamily="49" charset="-122"/>
              <a:ea typeface="隶书" pitchFamily="49" charset="-122"/>
            </a:endParaRPr>
          </a:p>
          <a:p>
            <a:pPr algn="ctr" eaLnBrk="1" hangingPunct="1">
              <a:defRPr/>
            </a:pPr>
            <a:r>
              <a:rPr kumimoji="1" lang="en-US" altLang="zh-CN" sz="4400" b="1" dirty="0">
                <a:solidFill>
                  <a:srgbClr val="FF0000"/>
                </a:solidFill>
                <a:latin typeface="+mj-lt"/>
                <a:ea typeface="隶书" pitchFamily="49" charset="-122"/>
              </a:rPr>
              <a:t>Machine Learning</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82ADCC1F-B162-4142-9454-5BEE5853605D}"/>
              </a:ext>
            </a:extLst>
          </p:cNvPr>
          <p:cNvSpPr>
            <a:spLocks noGrp="1" noChangeArrowheads="1"/>
          </p:cNvSpPr>
          <p:nvPr>
            <p:ph idx="1"/>
          </p:nvPr>
        </p:nvSpPr>
        <p:spPr>
          <a:xfrm>
            <a:off x="684213" y="1354138"/>
            <a:ext cx="7772400" cy="4530725"/>
          </a:xfrm>
        </p:spPr>
        <p:txBody>
          <a:bodyPr>
            <a:normAutofit fontScale="85000" lnSpcReduction="10000"/>
          </a:bodyPr>
          <a:lstStyle/>
          <a:p>
            <a:pPr algn="just" fontAlgn="auto">
              <a:lnSpc>
                <a:spcPts val="3500"/>
              </a:lnSpc>
              <a:spcAft>
                <a:spcPts val="0"/>
              </a:spcAft>
              <a:defRPr/>
            </a:pPr>
            <a:r>
              <a:rPr lang="zh-CN" altLang="en-US" sz="2400">
                <a:latin typeface="幼圆" panose="02010509060101010101" pitchFamily="49" charset="-122"/>
                <a:ea typeface="幼圆" panose="02010509060101010101" pitchFamily="49" charset="-122"/>
              </a:rPr>
              <a:t>另一方面，机器学习的基础理论的研究越来越引起人们的重视。</a:t>
            </a:r>
          </a:p>
          <a:p>
            <a:pPr algn="just" fontAlgn="auto">
              <a:lnSpc>
                <a:spcPts val="3500"/>
              </a:lnSpc>
              <a:spcAft>
                <a:spcPts val="0"/>
              </a:spcAft>
              <a:buFontTx/>
              <a:buNone/>
              <a:defRPr/>
            </a:pPr>
            <a:r>
              <a:rPr lang="zh-CN" altLang="en-US" sz="2400">
                <a:latin typeface="幼圆" panose="02010509060101010101" pitchFamily="49" charset="-122"/>
                <a:ea typeface="幼圆" panose="02010509060101010101" pitchFamily="49" charset="-122"/>
              </a:rPr>
              <a:t>  1984年美国学者</a:t>
            </a:r>
            <a:r>
              <a:rPr lang="en-US" altLang="zh-CN" sz="2400">
                <a:latin typeface="幼圆" panose="02010509060101010101" pitchFamily="49" charset="-122"/>
                <a:ea typeface="幼圆" panose="02010509060101010101" pitchFamily="49" charset="-122"/>
              </a:rPr>
              <a:t>Valiant</a:t>
            </a:r>
            <a:r>
              <a:rPr lang="zh-CN" altLang="en-US" sz="2400">
                <a:latin typeface="幼圆" panose="02010509060101010101" pitchFamily="49" charset="-122"/>
                <a:ea typeface="幼圆" panose="02010509060101010101" pitchFamily="49" charset="-122"/>
              </a:rPr>
              <a:t>提出了基于概率近似正确性的学习理论（</a:t>
            </a:r>
            <a:r>
              <a:rPr lang="en-US" altLang="zh-CN" sz="2400">
                <a:latin typeface="幼圆" panose="02010509060101010101" pitchFamily="49" charset="-122"/>
                <a:ea typeface="幼圆" panose="02010509060101010101" pitchFamily="49" charset="-122"/>
              </a:rPr>
              <a:t>PAC</a:t>
            </a:r>
            <a:r>
              <a:rPr lang="zh-CN" altLang="en-US" sz="2400">
                <a:latin typeface="幼圆" panose="02010509060101010101" pitchFamily="49" charset="-122"/>
                <a:ea typeface="幼圆" panose="02010509060101010101" pitchFamily="49" charset="-122"/>
              </a:rPr>
              <a:t>学习），对布尔函数的一些特殊子类的可学习性进行了探讨，将可学习性与计算复杂性联系在一起，并由此派生出了“计算学习理论”（</a:t>
            </a:r>
            <a:r>
              <a:rPr lang="en-US" altLang="zh-CN" sz="2400">
                <a:latin typeface="幼圆" panose="02010509060101010101" pitchFamily="49" charset="-122"/>
                <a:ea typeface="幼圆" panose="02010509060101010101" pitchFamily="49" charset="-122"/>
              </a:rPr>
              <a:t>COLT）</a:t>
            </a:r>
          </a:p>
          <a:p>
            <a:pPr algn="just" fontAlgn="auto">
              <a:lnSpc>
                <a:spcPts val="3500"/>
              </a:lnSpc>
              <a:spcAft>
                <a:spcPts val="0"/>
              </a:spcAft>
              <a:buFontTx/>
              <a:buNone/>
              <a:defRPr/>
            </a:pPr>
            <a:r>
              <a:rPr lang="zh-CN" altLang="en-US" sz="2400">
                <a:latin typeface="幼圆" panose="02010509060101010101" pitchFamily="49" charset="-122"/>
                <a:ea typeface="幼圆" panose="02010509060101010101" pitchFamily="49" charset="-122"/>
              </a:rPr>
              <a:t>  1995年，</a:t>
            </a:r>
            <a:r>
              <a:rPr lang="en-US" altLang="zh-CN" sz="2400">
                <a:latin typeface="幼圆" panose="02010509060101010101" pitchFamily="49" charset="-122"/>
                <a:ea typeface="幼圆" panose="02010509060101010101" pitchFamily="49" charset="-122"/>
              </a:rPr>
              <a:t>Vapnik</a:t>
            </a:r>
            <a:r>
              <a:rPr lang="zh-CN" altLang="en-US" sz="2400">
                <a:latin typeface="幼圆" panose="02010509060101010101" pitchFamily="49" charset="-122"/>
                <a:ea typeface="幼圆" panose="02010509060101010101" pitchFamily="49" charset="-122"/>
              </a:rPr>
              <a:t>出版了“统计学习理论”一书。</a:t>
            </a:r>
          </a:p>
          <a:p>
            <a:pPr algn="just" fontAlgn="auto">
              <a:lnSpc>
                <a:spcPts val="3500"/>
              </a:lnSpc>
              <a:spcAft>
                <a:spcPts val="0"/>
              </a:spcAft>
              <a:buFontTx/>
              <a:buNone/>
              <a:defRPr/>
            </a:pPr>
            <a:r>
              <a:rPr lang="zh-CN" altLang="en-US" sz="2400">
                <a:latin typeface="幼圆" panose="02010509060101010101" pitchFamily="49" charset="-122"/>
                <a:ea typeface="幼圆" panose="02010509060101010101" pitchFamily="49" charset="-122"/>
              </a:rPr>
              <a:t>      对</a:t>
            </a:r>
            <a:r>
              <a:rPr lang="en-US" altLang="zh-CN" sz="2400">
                <a:latin typeface="幼圆" panose="02010509060101010101" pitchFamily="49" charset="-122"/>
                <a:ea typeface="幼圆" panose="02010509060101010101" pitchFamily="49" charset="-122"/>
              </a:rPr>
              <a:t>PAC</a:t>
            </a:r>
            <a:r>
              <a:rPr lang="zh-CN" altLang="en-US" sz="2400">
                <a:latin typeface="幼圆" panose="02010509060101010101" pitchFamily="49" charset="-122"/>
                <a:ea typeface="幼圆" panose="02010509060101010101" pitchFamily="49" charset="-122"/>
              </a:rPr>
              <a:t>的研究是一种理论性，存在性的；</a:t>
            </a:r>
            <a:r>
              <a:rPr lang="en-US" altLang="zh-CN" sz="2400">
                <a:latin typeface="幼圆" panose="02010509060101010101" pitchFamily="49" charset="-122"/>
                <a:ea typeface="幼圆" panose="02010509060101010101" pitchFamily="49" charset="-122"/>
              </a:rPr>
              <a:t>Vapnik</a:t>
            </a:r>
            <a:r>
              <a:rPr lang="zh-CN" altLang="en-US" sz="2400">
                <a:latin typeface="幼圆" panose="02010509060101010101" pitchFamily="49" charset="-122"/>
                <a:ea typeface="幼圆" panose="02010509060101010101" pitchFamily="49" charset="-122"/>
              </a:rPr>
              <a:t>的研究却是构造性的，他将这类研究模型称为支持向量机</a:t>
            </a:r>
            <a:r>
              <a:rPr lang="en-US" altLang="zh-CN" sz="2400">
                <a:latin typeface="幼圆" panose="02010509060101010101" pitchFamily="49" charset="-122"/>
                <a:ea typeface="幼圆" panose="02010509060101010101" pitchFamily="49" charset="-122"/>
              </a:rPr>
              <a:t>SVM（Support Vector Machine）。</a:t>
            </a:r>
          </a:p>
          <a:p>
            <a:pPr fontAlgn="auto">
              <a:spcAft>
                <a:spcPts val="0"/>
              </a:spcAft>
              <a:buFontTx/>
              <a:buNone/>
              <a:defRPr/>
            </a:pPr>
            <a:endParaRPr lang="zh-CN" altLang="en-US">
              <a:latin typeface="Times New Roman" panose="02020603050405020304" pitchFamily="18" charset="0"/>
            </a:endParaRPr>
          </a:p>
        </p:txBody>
      </p:sp>
      <p:sp>
        <p:nvSpPr>
          <p:cNvPr id="46083" name="日期占位符 1">
            <a:extLst>
              <a:ext uri="{FF2B5EF4-FFF2-40B4-BE49-F238E27FC236}">
                <a16:creationId xmlns:a16="http://schemas.microsoft.com/office/drawing/2014/main" id="{72172243-CA33-4C11-9107-89906326746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40BD300-7EB1-42B6-ADE5-938E44F38408}"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46084" name="页脚占位符 2">
            <a:extLst>
              <a:ext uri="{FF2B5EF4-FFF2-40B4-BE49-F238E27FC236}">
                <a16:creationId xmlns:a16="http://schemas.microsoft.com/office/drawing/2014/main" id="{4D1076D5-346D-4991-B2A4-24CCAE0D2D8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46085" name="灯片编号占位符 3">
            <a:extLst>
              <a:ext uri="{FF2B5EF4-FFF2-40B4-BE49-F238E27FC236}">
                <a16:creationId xmlns:a16="http://schemas.microsoft.com/office/drawing/2014/main" id="{1244769D-4FB7-47CB-8290-49D12004D7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3DA900E-5C91-4528-BAC7-4CA22883810C}" type="slidenum">
              <a:rPr lang="zh-CN" altLang="en-US" sz="1400" smtClean="0">
                <a:latin typeface="Arial" panose="020B0604020202020204" pitchFamily="34" charset="0"/>
              </a:rPr>
              <a:pPr>
                <a:lnSpc>
                  <a:spcPct val="100000"/>
                </a:lnSpc>
                <a:spcBef>
                  <a:spcPct val="0"/>
                </a:spcBef>
                <a:buClrTx/>
                <a:buFontTx/>
                <a:buNone/>
              </a:pPr>
              <a:t>10</a:t>
            </a:fld>
            <a:endParaRPr lang="en-US" altLang="zh-CN" sz="1400">
              <a:latin typeface="Arial" panose="020B0604020202020204" pitchFamily="34" charset="0"/>
            </a:endParaRPr>
          </a:p>
        </p:txBody>
      </p:sp>
      <p:sp>
        <p:nvSpPr>
          <p:cNvPr id="46086" name="Rectangle 4">
            <a:extLst>
              <a:ext uri="{FF2B5EF4-FFF2-40B4-BE49-F238E27FC236}">
                <a16:creationId xmlns:a16="http://schemas.microsoft.com/office/drawing/2014/main" id="{B07E1604-34FA-4BC4-83E1-7201DA13BD60}"/>
              </a:ext>
            </a:extLst>
          </p:cNvPr>
          <p:cNvSpPr>
            <a:spLocks noChangeArrowheads="1"/>
          </p:cNvSpPr>
          <p:nvPr/>
        </p:nvSpPr>
        <p:spPr bwMode="auto">
          <a:xfrm>
            <a:off x="914400" y="3352800"/>
            <a:ext cx="777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lvl="1">
              <a:lnSpc>
                <a:spcPct val="100000"/>
              </a:lnSpc>
              <a:spcBef>
                <a:spcPct val="20000"/>
              </a:spcBef>
              <a:buClrTx/>
              <a:buFontTx/>
              <a:buChar char="–"/>
            </a:pPr>
            <a:endParaRPr lang="zh-CN" altLang="en-US" sz="2000">
              <a:latin typeface="Arial" panose="020B0604020202020204" pitchFamily="34" charset="0"/>
            </a:endParaRPr>
          </a:p>
        </p:txBody>
      </p:sp>
      <p:sp>
        <p:nvSpPr>
          <p:cNvPr id="6" name="Rectangle 3">
            <a:extLst>
              <a:ext uri="{FF2B5EF4-FFF2-40B4-BE49-F238E27FC236}">
                <a16:creationId xmlns:a16="http://schemas.microsoft.com/office/drawing/2014/main" id="{EB5DD586-CF83-4F34-828A-32CD3797CCD4}"/>
              </a:ext>
            </a:extLst>
          </p:cNvPr>
          <p:cNvSpPr txBox="1">
            <a:spLocks noChangeArrowheads="1"/>
          </p:cNvSpPr>
          <p:nvPr/>
        </p:nvSpPr>
        <p:spPr bwMode="auto">
          <a:xfrm>
            <a:off x="914400" y="44450"/>
            <a:ext cx="7772400" cy="1143000"/>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a:lstStyle>
          <a:p>
            <a:pPr>
              <a:defRPr/>
            </a:pPr>
            <a:r>
              <a:rPr lang="zh-CN" altLang="en-US" b="1" kern="0" dirty="0">
                <a:solidFill>
                  <a:schemeClr val="accent6"/>
                </a:solidFill>
                <a:latin typeface="黑体" pitchFamily="49" charset="-122"/>
                <a:ea typeface="黑体" pitchFamily="49" charset="-122"/>
              </a:rPr>
              <a:t>机器学习</a:t>
            </a:r>
            <a:r>
              <a:rPr lang="zh-CN" altLang="en-US" b="1" dirty="0">
                <a:solidFill>
                  <a:schemeClr val="accent6"/>
                </a:solidFill>
                <a:latin typeface="黑体" pitchFamily="49" charset="-122"/>
                <a:ea typeface="黑体" pitchFamily="49" charset="-122"/>
              </a:rPr>
              <a:t>发展阶段</a:t>
            </a:r>
            <a:endParaRPr lang="zh-CN" altLang="zh-CN" b="1" kern="0" dirty="0">
              <a:solidFill>
                <a:schemeClr val="accent6"/>
              </a:solidFill>
              <a:latin typeface="黑体" pitchFamily="49" charset="-122"/>
              <a:ea typeface="黑体" pitchFamily="49" charset="-122"/>
            </a:endParaRPr>
          </a:p>
        </p:txBody>
      </p:sp>
    </p:spTree>
  </p:cSld>
  <p:clrMapOvr>
    <a:masterClrMapping/>
  </p:clrMapOvr>
  <p:transition>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a:extLst>
              <a:ext uri="{FF2B5EF4-FFF2-40B4-BE49-F238E27FC236}">
                <a16:creationId xmlns:a16="http://schemas.microsoft.com/office/drawing/2014/main" id="{D8393C23-5983-4433-AF5F-08E311E677FA}"/>
              </a:ext>
            </a:extLst>
          </p:cNvPr>
          <p:cNvSpPr>
            <a:spLocks noGrp="1" noChangeArrowheads="1"/>
          </p:cNvSpPr>
          <p:nvPr>
            <p:ph type="body" sz="half" idx="1"/>
          </p:nvPr>
        </p:nvSpPr>
        <p:spPr>
          <a:xfrm>
            <a:off x="323850" y="188913"/>
            <a:ext cx="8820150" cy="719137"/>
          </a:xfrm>
        </p:spPr>
        <p:txBody>
          <a:bodyPr/>
          <a:lstStyle/>
          <a:p>
            <a:pPr marL="444500" indent="-444500" algn="ctr" fontAlgn="auto">
              <a:lnSpc>
                <a:spcPct val="105000"/>
              </a:lnSpc>
              <a:spcAft>
                <a:spcPts val="0"/>
              </a:spcAft>
              <a:buFont typeface="Wingdings" pitchFamily="2" charset="2"/>
              <a:buNone/>
              <a:defRPr/>
            </a:pPr>
            <a:r>
              <a:rPr lang="zh-CN" altLang="en-US" sz="4400" dirty="0">
                <a:solidFill>
                  <a:schemeClr val="accent6"/>
                </a:solidFill>
                <a:effectLst>
                  <a:outerShdw blurRad="38100" dist="38100" dir="2700000" algn="tl">
                    <a:srgbClr val="C0C0C0"/>
                  </a:outerShdw>
                </a:effectLst>
                <a:latin typeface="黑体" panose="02010609060101010101" pitchFamily="49" charset="-122"/>
                <a:ea typeface="黑体" panose="02010609060101010101" pitchFamily="49" charset="-122"/>
              </a:rPr>
              <a:t>蚁群算法</a:t>
            </a:r>
            <a:endParaRPr lang="zh-CN" altLang="en-US" sz="4400" dirty="0">
              <a:solidFill>
                <a:schemeClr val="accent6"/>
              </a:solidFill>
              <a:latin typeface="黑体" panose="02010609060101010101" pitchFamily="49" charset="-122"/>
              <a:ea typeface="黑体" panose="02010609060101010101" pitchFamily="49" charset="-122"/>
            </a:endParaRPr>
          </a:p>
        </p:txBody>
      </p:sp>
      <p:sp>
        <p:nvSpPr>
          <p:cNvPr id="189443" name="日期占位符 1">
            <a:extLst>
              <a:ext uri="{FF2B5EF4-FFF2-40B4-BE49-F238E27FC236}">
                <a16:creationId xmlns:a16="http://schemas.microsoft.com/office/drawing/2014/main" id="{CBD9A6FD-9D38-4D50-96F6-BD26CD4CC01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44ED60E-C299-42F3-A5A7-6B35428F6F2C}"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89444" name="页脚占位符 2">
            <a:extLst>
              <a:ext uri="{FF2B5EF4-FFF2-40B4-BE49-F238E27FC236}">
                <a16:creationId xmlns:a16="http://schemas.microsoft.com/office/drawing/2014/main" id="{50B7A107-4B0C-43A0-A5DE-DD1E693F5A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89445" name="灯片编号占位符 3">
            <a:extLst>
              <a:ext uri="{FF2B5EF4-FFF2-40B4-BE49-F238E27FC236}">
                <a16:creationId xmlns:a16="http://schemas.microsoft.com/office/drawing/2014/main" id="{3E9E1B55-BC45-482D-A536-FBEE3AFAB3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259BED3-555D-4A54-9FAD-698D54062E9D}" type="slidenum">
              <a:rPr lang="zh-CN" altLang="en-US" sz="1400" smtClean="0">
                <a:latin typeface="Arial" panose="020B0604020202020204" pitchFamily="34" charset="0"/>
              </a:rPr>
              <a:pPr>
                <a:lnSpc>
                  <a:spcPct val="100000"/>
                </a:lnSpc>
                <a:spcBef>
                  <a:spcPct val="0"/>
                </a:spcBef>
                <a:buClrTx/>
                <a:buFontTx/>
                <a:buNone/>
              </a:pPr>
              <a:t>100</a:t>
            </a:fld>
            <a:endParaRPr lang="en-US" altLang="zh-CN" sz="1400">
              <a:latin typeface="Arial" panose="020B0604020202020204" pitchFamily="34" charset="0"/>
            </a:endParaRPr>
          </a:p>
        </p:txBody>
      </p:sp>
      <p:sp>
        <p:nvSpPr>
          <p:cNvPr id="189446" name="Rectangle 6">
            <a:extLst>
              <a:ext uri="{FF2B5EF4-FFF2-40B4-BE49-F238E27FC236}">
                <a16:creationId xmlns:a16="http://schemas.microsoft.com/office/drawing/2014/main" id="{D205B465-1DDF-4314-9646-8E00B8492BFA}"/>
              </a:ext>
            </a:extLst>
          </p:cNvPr>
          <p:cNvSpPr>
            <a:spLocks noRot="1" noChangeArrowheads="1"/>
          </p:cNvSpPr>
          <p:nvPr/>
        </p:nvSpPr>
        <p:spPr bwMode="auto">
          <a:xfrm>
            <a:off x="388938" y="1412875"/>
            <a:ext cx="7351712"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1177925"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585913"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9939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401888"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859088"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3316288"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773488"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4230688"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spcBef>
                <a:spcPct val="10000"/>
              </a:spcBef>
              <a:buClr>
                <a:schemeClr val="folHlink"/>
              </a:buClr>
              <a:buSzPct val="60000"/>
              <a:buFont typeface="Wingdings" panose="05000000000000000000" pitchFamily="2" charset="2"/>
              <a:buChar char="n"/>
            </a:pPr>
            <a:r>
              <a:rPr kumimoji="1" lang="zh-CN" altLang="en-US" sz="2800" b="1">
                <a:latin typeface="幼圆" panose="02010509060101010101" pitchFamily="49" charset="-122"/>
                <a:ea typeface="幼圆" panose="02010509060101010101" pitchFamily="49" charset="-122"/>
              </a:rPr>
              <a:t>提出蚁群系统</a:t>
            </a:r>
            <a:endParaRPr kumimoji="1" lang="zh-CN" altLang="en-US" sz="2800" b="1">
              <a:solidFill>
                <a:schemeClr val="folHlink"/>
              </a:solidFill>
              <a:latin typeface="幼圆" panose="02010509060101010101" pitchFamily="49" charset="-122"/>
              <a:ea typeface="幼圆" panose="02010509060101010101" pitchFamily="49" charset="-122"/>
            </a:endParaRPr>
          </a:p>
          <a:p>
            <a:pPr>
              <a:lnSpc>
                <a:spcPct val="150000"/>
              </a:lnSpc>
              <a:spcBef>
                <a:spcPct val="10000"/>
              </a:spcBef>
              <a:buClr>
                <a:schemeClr val="folHlink"/>
              </a:buClr>
              <a:buSzPct val="60000"/>
              <a:buFont typeface="Wingdings" panose="05000000000000000000" pitchFamily="2" charset="2"/>
              <a:buNone/>
            </a:pPr>
            <a:r>
              <a:rPr kumimoji="1" lang="zh-CN" altLang="en-US" sz="2800" b="1">
                <a:solidFill>
                  <a:schemeClr val="folHlink"/>
                </a:solidFill>
                <a:latin typeface="幼圆" panose="02010509060101010101" pitchFamily="49" charset="-122"/>
                <a:ea typeface="幼圆" panose="02010509060101010101" pitchFamily="49" charset="-122"/>
              </a:rPr>
              <a:t>     </a:t>
            </a:r>
            <a:r>
              <a:rPr kumimoji="1" lang="en-US" altLang="zh-CN" sz="2800">
                <a:solidFill>
                  <a:srgbClr val="333300"/>
                </a:solidFill>
                <a:latin typeface="幼圆" panose="02010509060101010101" pitchFamily="49" charset="-122"/>
                <a:ea typeface="幼圆" panose="02010509060101010101" pitchFamily="49" charset="-122"/>
              </a:rPr>
              <a:t>1992</a:t>
            </a:r>
            <a:r>
              <a:rPr kumimoji="1" lang="zh-CN" altLang="en-US" sz="2800">
                <a:solidFill>
                  <a:srgbClr val="333300"/>
                </a:solidFill>
                <a:latin typeface="幼圆" panose="02010509060101010101" pitchFamily="49" charset="-122"/>
                <a:ea typeface="幼圆" panose="02010509060101010101" pitchFamily="49" charset="-122"/>
              </a:rPr>
              <a:t>年，意大利学者</a:t>
            </a:r>
            <a:r>
              <a:rPr kumimoji="1" lang="en-US" altLang="zh-CN" sz="2800">
                <a:solidFill>
                  <a:srgbClr val="333300"/>
                </a:solidFill>
                <a:latin typeface="幼圆" panose="02010509060101010101" pitchFamily="49" charset="-122"/>
                <a:ea typeface="幼圆" panose="02010509060101010101" pitchFamily="49" charset="-122"/>
              </a:rPr>
              <a:t>M. Dorigo</a:t>
            </a:r>
            <a:r>
              <a:rPr kumimoji="1" lang="zh-CN" altLang="en-US" sz="2800">
                <a:solidFill>
                  <a:srgbClr val="333300"/>
                </a:solidFill>
                <a:latin typeface="幼圆" panose="02010509060101010101" pitchFamily="49" charset="-122"/>
                <a:ea typeface="幼圆" panose="02010509060101010101" pitchFamily="49" charset="-122"/>
              </a:rPr>
              <a:t>在其博士论文中提出蚁群系统（</a:t>
            </a:r>
            <a:r>
              <a:rPr kumimoji="1" lang="en-US" altLang="zh-CN" sz="2800">
                <a:solidFill>
                  <a:srgbClr val="333300"/>
                </a:solidFill>
                <a:latin typeface="幼圆" panose="02010509060101010101" pitchFamily="49" charset="-122"/>
                <a:ea typeface="幼圆" panose="02010509060101010101" pitchFamily="49" charset="-122"/>
              </a:rPr>
              <a:t>Ant System</a:t>
            </a:r>
            <a:r>
              <a:rPr kumimoji="1" lang="zh-CN" altLang="en-US" sz="2800">
                <a:solidFill>
                  <a:srgbClr val="333300"/>
                </a:solidFill>
                <a:latin typeface="幼圆" panose="02010509060101010101" pitchFamily="49" charset="-122"/>
                <a:ea typeface="幼圆" panose="02010509060101010101" pitchFamily="49" charset="-122"/>
              </a:rPr>
              <a:t>）。</a:t>
            </a:r>
          </a:p>
          <a:p>
            <a:pPr>
              <a:lnSpc>
                <a:spcPct val="150000"/>
              </a:lnSpc>
              <a:spcBef>
                <a:spcPct val="10000"/>
              </a:spcBef>
              <a:buClr>
                <a:schemeClr val="folHlink"/>
              </a:buClr>
              <a:buSzPct val="60000"/>
              <a:buFont typeface="Wingdings" panose="05000000000000000000" pitchFamily="2" charset="2"/>
              <a:buNone/>
            </a:pPr>
            <a:r>
              <a:rPr kumimoji="1" lang="zh-CN" altLang="en-US" sz="2800">
                <a:solidFill>
                  <a:srgbClr val="333300"/>
                </a:solidFill>
                <a:latin typeface="幼圆" panose="02010509060101010101" pitchFamily="49" charset="-122"/>
                <a:ea typeface="幼圆" panose="02010509060101010101" pitchFamily="49" charset="-122"/>
              </a:rPr>
              <a:t>   近年来， </a:t>
            </a:r>
            <a:r>
              <a:rPr kumimoji="1" lang="en-US" altLang="zh-CN" sz="2800">
                <a:solidFill>
                  <a:srgbClr val="333300"/>
                </a:solidFill>
                <a:latin typeface="幼圆" panose="02010509060101010101" pitchFamily="49" charset="-122"/>
                <a:ea typeface="幼圆" panose="02010509060101010101" pitchFamily="49" charset="-122"/>
              </a:rPr>
              <a:t>M. Dorigo</a:t>
            </a:r>
            <a:r>
              <a:rPr kumimoji="1" lang="zh-CN" altLang="en-US" sz="2800">
                <a:solidFill>
                  <a:srgbClr val="333300"/>
                </a:solidFill>
                <a:latin typeface="幼圆" panose="02010509060101010101" pitchFamily="49" charset="-122"/>
                <a:ea typeface="幼圆" panose="02010509060101010101" pitchFamily="49" charset="-122"/>
              </a:rPr>
              <a:t>等人进一步将蚂蚁算法发展为一种通用的优化技术</a:t>
            </a:r>
            <a:r>
              <a:rPr kumimoji="1" lang="en-US" altLang="zh-CN" sz="2800">
                <a:solidFill>
                  <a:srgbClr val="333300"/>
                </a:solidFill>
                <a:latin typeface="幼圆" panose="02010509060101010101" pitchFamily="49" charset="-122"/>
                <a:ea typeface="幼圆" panose="02010509060101010101" pitchFamily="49" charset="-122"/>
              </a:rPr>
              <a:t>——</a:t>
            </a:r>
            <a:r>
              <a:rPr kumimoji="1" lang="zh-CN" altLang="en-US" sz="2800">
                <a:solidFill>
                  <a:srgbClr val="333300"/>
                </a:solidFill>
                <a:latin typeface="幼圆" panose="02010509060101010101" pitchFamily="49" charset="-122"/>
                <a:ea typeface="幼圆" panose="02010509060101010101" pitchFamily="49" charset="-122"/>
              </a:rPr>
              <a:t>蚁群优化（</a:t>
            </a:r>
            <a:r>
              <a:rPr kumimoji="1" lang="en-US" altLang="zh-CN" sz="2800">
                <a:solidFill>
                  <a:srgbClr val="333300"/>
                </a:solidFill>
                <a:latin typeface="幼圆" panose="02010509060101010101" pitchFamily="49" charset="-122"/>
                <a:ea typeface="幼圆" panose="02010509060101010101" pitchFamily="49" charset="-122"/>
              </a:rPr>
              <a:t>ant colony optimization, ACO</a:t>
            </a:r>
            <a:r>
              <a:rPr kumimoji="1" lang="zh-CN" altLang="en-US" sz="2800">
                <a:solidFill>
                  <a:srgbClr val="333300"/>
                </a:solidFill>
                <a:latin typeface="幼圆" panose="02010509060101010101" pitchFamily="49" charset="-122"/>
                <a:ea typeface="幼圆" panose="02010509060101010101" pitchFamily="49" charset="-122"/>
              </a:rPr>
              <a:t>）。</a:t>
            </a:r>
          </a:p>
          <a:p>
            <a:pPr>
              <a:spcBef>
                <a:spcPct val="10000"/>
              </a:spcBef>
              <a:buClr>
                <a:schemeClr val="folHlink"/>
              </a:buClr>
              <a:buSzPct val="60000"/>
              <a:buFont typeface="Wingdings" panose="05000000000000000000" pitchFamily="2" charset="2"/>
              <a:buNone/>
            </a:pPr>
            <a:r>
              <a:rPr kumimoji="1" lang="zh-CN" altLang="en-US" sz="2800" b="1">
                <a:solidFill>
                  <a:schemeClr val="folHlink"/>
                </a:solidFill>
                <a:latin typeface="Times New Roman" panose="02020603050405020304" pitchFamily="18" charset="0"/>
                <a:ea typeface="楷体_GB2312" pitchFamily="49" charset="-122"/>
              </a:rPr>
              <a:t>     </a:t>
            </a:r>
          </a:p>
          <a:p>
            <a:pPr>
              <a:spcBef>
                <a:spcPct val="10000"/>
              </a:spcBef>
              <a:buClr>
                <a:schemeClr val="folHlink"/>
              </a:buClr>
              <a:buSzPct val="60000"/>
              <a:buFont typeface="Wingdings" panose="05000000000000000000" pitchFamily="2" charset="2"/>
              <a:buNone/>
            </a:pPr>
            <a:endParaRPr kumimoji="1" lang="zh-CN" altLang="en-US" b="1">
              <a:solidFill>
                <a:schemeClr val="folHlink"/>
              </a:solidFill>
              <a:latin typeface="Times New Roman" panose="02020603050405020304" pitchFamily="18" charset="0"/>
              <a:ea typeface="楷体_GB2312" pitchFamily="49" charset="-122"/>
            </a:endParaRPr>
          </a:p>
          <a:p>
            <a:pPr>
              <a:spcBef>
                <a:spcPct val="10000"/>
              </a:spcBef>
              <a:buClr>
                <a:schemeClr val="folHlink"/>
              </a:buClr>
              <a:buSzPct val="60000"/>
              <a:buFont typeface="Wingdings" panose="05000000000000000000" pitchFamily="2" charset="2"/>
              <a:buNone/>
            </a:pPr>
            <a:endParaRPr kumimoji="1" lang="en-US" altLang="zh-CN" b="1">
              <a:solidFill>
                <a:schemeClr val="folHlink"/>
              </a:solidFill>
              <a:latin typeface="Times New Roman" panose="02020603050405020304" pitchFamily="18" charset="0"/>
              <a:ea typeface="楷体_GB2312" pitchFamily="49" charset="-122"/>
            </a:endParaRPr>
          </a:p>
        </p:txBody>
      </p:sp>
      <p:sp>
        <p:nvSpPr>
          <p:cNvPr id="189447" name="AutoShape 8">
            <a:hlinkClick r:id="rId2" action="ppaction://hlinksldjump" highlightClick="1"/>
            <a:extLst>
              <a:ext uri="{FF2B5EF4-FFF2-40B4-BE49-F238E27FC236}">
                <a16:creationId xmlns:a16="http://schemas.microsoft.com/office/drawing/2014/main" id="{74049B5F-C281-4B91-8329-B7C5996F6985}"/>
              </a:ext>
            </a:extLst>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pic>
        <p:nvPicPr>
          <p:cNvPr id="189448" name="Picture 9" descr="picture">
            <a:hlinkClick r:id="rId3"/>
            <a:extLst>
              <a:ext uri="{FF2B5EF4-FFF2-40B4-BE49-F238E27FC236}">
                <a16:creationId xmlns:a16="http://schemas.microsoft.com/office/drawing/2014/main" id="{CD014202-5652-44A0-AC7E-1DF9336FC1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6363" y="1390650"/>
            <a:ext cx="11334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6">
            <a:extLst>
              <a:ext uri="{FF2B5EF4-FFF2-40B4-BE49-F238E27FC236}">
                <a16:creationId xmlns:a16="http://schemas.microsoft.com/office/drawing/2014/main" id="{CAD5B67E-F655-4B91-8C63-767B0939C38A}"/>
              </a:ext>
            </a:extLst>
          </p:cNvPr>
          <p:cNvSpPr>
            <a:spLocks noRot="1" noChangeArrowheads="1"/>
          </p:cNvSpPr>
          <p:nvPr/>
        </p:nvSpPr>
        <p:spPr bwMode="auto">
          <a:xfrm>
            <a:off x="244475" y="981075"/>
            <a:ext cx="87852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1177925"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585913"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9939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401888"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859088"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3316288"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773488"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4230688"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spcBef>
                <a:spcPct val="10000"/>
              </a:spcBef>
              <a:buClr>
                <a:schemeClr val="folHlink"/>
              </a:buClr>
              <a:buSzPct val="60000"/>
              <a:buFont typeface="Wingdings" panose="05000000000000000000" pitchFamily="2" charset="2"/>
              <a:buChar char="n"/>
            </a:pPr>
            <a:endParaRPr kumimoji="1" lang="en-US" altLang="zh-CN" sz="2800" b="1">
              <a:solidFill>
                <a:schemeClr val="folHlink"/>
              </a:solidFill>
              <a:latin typeface="Times New Roman" panose="02020603050405020304" pitchFamily="18" charset="0"/>
              <a:ea typeface="楷体_GB2312" pitchFamily="49" charset="-122"/>
            </a:endParaRPr>
          </a:p>
          <a:p>
            <a:pPr>
              <a:spcBef>
                <a:spcPct val="10000"/>
              </a:spcBef>
              <a:buClr>
                <a:schemeClr val="folHlink"/>
              </a:buClr>
              <a:buSzPct val="60000"/>
              <a:buFont typeface="Wingdings" panose="05000000000000000000" pitchFamily="2" charset="2"/>
              <a:buChar char="n"/>
            </a:pPr>
            <a:endParaRPr kumimoji="1" lang="en-US" altLang="zh-CN" sz="2800" b="1">
              <a:solidFill>
                <a:schemeClr val="folHlink"/>
              </a:solidFill>
              <a:latin typeface="Tahoma" panose="020B0604030504040204" pitchFamily="34" charset="0"/>
              <a:ea typeface="楷体_GB2312" pitchFamily="49" charset="-122"/>
            </a:endParaRPr>
          </a:p>
          <a:p>
            <a:pPr>
              <a:spcBef>
                <a:spcPct val="10000"/>
              </a:spcBef>
              <a:buClr>
                <a:schemeClr val="folHlink"/>
              </a:buClr>
              <a:buSzPct val="60000"/>
              <a:buFont typeface="Wingdings" panose="05000000000000000000" pitchFamily="2" charset="2"/>
              <a:buChar char="n"/>
            </a:pPr>
            <a:endParaRPr kumimoji="1" lang="en-US" altLang="zh-CN" sz="2800" b="1">
              <a:solidFill>
                <a:schemeClr val="folHlink"/>
              </a:solidFill>
              <a:latin typeface="Tahoma" panose="020B0604030504040204" pitchFamily="34" charset="0"/>
              <a:ea typeface="楷体_GB2312" pitchFamily="49" charset="-122"/>
            </a:endParaRPr>
          </a:p>
          <a:p>
            <a:pPr>
              <a:spcBef>
                <a:spcPct val="10000"/>
              </a:spcBef>
              <a:buClr>
                <a:schemeClr val="folHlink"/>
              </a:buClr>
              <a:buSzPct val="60000"/>
              <a:buFont typeface="Wingdings" panose="05000000000000000000" pitchFamily="2" charset="2"/>
              <a:buChar char="n"/>
            </a:pPr>
            <a:endParaRPr kumimoji="1" lang="en-US" altLang="zh-CN" sz="2800" b="1">
              <a:solidFill>
                <a:schemeClr val="folHlink"/>
              </a:solidFill>
              <a:latin typeface="Tahoma" panose="020B0604030504040204" pitchFamily="34" charset="0"/>
              <a:ea typeface="楷体_GB2312" pitchFamily="49" charset="-122"/>
            </a:endParaRPr>
          </a:p>
          <a:p>
            <a:pPr>
              <a:spcBef>
                <a:spcPct val="10000"/>
              </a:spcBef>
              <a:buClr>
                <a:schemeClr val="folHlink"/>
              </a:buClr>
              <a:buSzPct val="60000"/>
              <a:buFont typeface="Wingdings" panose="05000000000000000000" pitchFamily="2" charset="2"/>
              <a:buChar char="n"/>
            </a:pPr>
            <a:endParaRPr kumimoji="1" lang="en-US" altLang="zh-CN" sz="2800" b="1">
              <a:solidFill>
                <a:schemeClr val="folHlink"/>
              </a:solidFill>
              <a:latin typeface="Tahoma" panose="020B0604030504040204" pitchFamily="34" charset="0"/>
              <a:ea typeface="楷体_GB2312" pitchFamily="49" charset="-122"/>
            </a:endParaRPr>
          </a:p>
          <a:p>
            <a:pPr>
              <a:spcBef>
                <a:spcPct val="10000"/>
              </a:spcBef>
              <a:buClr>
                <a:schemeClr val="folHlink"/>
              </a:buClr>
              <a:buSzPct val="60000"/>
              <a:buFont typeface="Wingdings" panose="05000000000000000000" pitchFamily="2" charset="2"/>
              <a:buChar char="n"/>
            </a:pPr>
            <a:endParaRPr kumimoji="1" lang="en-US" altLang="zh-CN" sz="2800" b="1">
              <a:solidFill>
                <a:schemeClr val="folHlink"/>
              </a:solidFill>
              <a:latin typeface="Tahoma" panose="020B0604030504040204" pitchFamily="34" charset="0"/>
              <a:ea typeface="楷体_GB2312" pitchFamily="49" charset="-122"/>
            </a:endParaRPr>
          </a:p>
          <a:p>
            <a:pPr>
              <a:lnSpc>
                <a:spcPct val="150000"/>
              </a:lnSpc>
              <a:spcBef>
                <a:spcPct val="10000"/>
              </a:spcBef>
              <a:buClr>
                <a:schemeClr val="folHlink"/>
              </a:buClr>
              <a:buSzPct val="60000"/>
              <a:buFont typeface="Wingdings" panose="05000000000000000000" pitchFamily="2" charset="2"/>
              <a:buNone/>
            </a:pPr>
            <a:r>
              <a:rPr kumimoji="1" lang="en-US" altLang="zh-CN" sz="2800" b="1">
                <a:solidFill>
                  <a:schemeClr val="folHlink"/>
                </a:solidFill>
                <a:latin typeface="Times New Roman" panose="02020603050405020304" pitchFamily="18" charset="0"/>
                <a:ea typeface="楷体_GB2312" pitchFamily="49" charset="-122"/>
              </a:rPr>
              <a:t>     </a:t>
            </a:r>
            <a:r>
              <a:rPr kumimoji="1" lang="zh-CN" altLang="en-US" sz="2800">
                <a:solidFill>
                  <a:srgbClr val="333300"/>
                </a:solidFill>
                <a:latin typeface="幼圆" panose="02010509060101010101" pitchFamily="49" charset="-122"/>
                <a:ea typeface="幼圆" panose="02010509060101010101" pitchFamily="49" charset="-122"/>
              </a:rPr>
              <a:t>蚂蚁从</a:t>
            </a:r>
            <a:r>
              <a:rPr kumimoji="1" lang="en-US" altLang="zh-CN" sz="2800">
                <a:solidFill>
                  <a:srgbClr val="333300"/>
                </a:solidFill>
                <a:latin typeface="幼圆" panose="02010509060101010101" pitchFamily="49" charset="-122"/>
                <a:ea typeface="幼圆" panose="02010509060101010101" pitchFamily="49" charset="-122"/>
              </a:rPr>
              <a:t>A</a:t>
            </a:r>
            <a:r>
              <a:rPr kumimoji="1" lang="zh-CN" altLang="en-US" sz="2800">
                <a:solidFill>
                  <a:srgbClr val="333300"/>
                </a:solidFill>
                <a:latin typeface="幼圆" panose="02010509060101010101" pitchFamily="49" charset="-122"/>
                <a:ea typeface="幼圆" panose="02010509060101010101" pitchFamily="49" charset="-122"/>
              </a:rPr>
              <a:t>点出发，随机选择路线</a:t>
            </a:r>
            <a:r>
              <a:rPr kumimoji="1" lang="en-US" altLang="zh-CN" sz="2800">
                <a:solidFill>
                  <a:srgbClr val="333300"/>
                </a:solidFill>
                <a:latin typeface="幼圆" panose="02010509060101010101" pitchFamily="49" charset="-122"/>
                <a:ea typeface="幼圆" panose="02010509060101010101" pitchFamily="49" charset="-122"/>
              </a:rPr>
              <a:t>ABD</a:t>
            </a:r>
            <a:r>
              <a:rPr kumimoji="1" lang="zh-CN" altLang="en-US" sz="2800">
                <a:solidFill>
                  <a:srgbClr val="333300"/>
                </a:solidFill>
                <a:latin typeface="幼圆" panose="02010509060101010101" pitchFamily="49" charset="-122"/>
                <a:ea typeface="幼圆" panose="02010509060101010101" pitchFamily="49" charset="-122"/>
              </a:rPr>
              <a:t>或</a:t>
            </a:r>
            <a:r>
              <a:rPr kumimoji="1" lang="en-US" altLang="zh-CN" sz="2800">
                <a:solidFill>
                  <a:srgbClr val="333300"/>
                </a:solidFill>
                <a:latin typeface="幼圆" panose="02010509060101010101" pitchFamily="49" charset="-122"/>
                <a:ea typeface="幼圆" panose="02010509060101010101" pitchFamily="49" charset="-122"/>
              </a:rPr>
              <a:t>ACD</a:t>
            </a:r>
            <a:r>
              <a:rPr kumimoji="1" lang="zh-CN" altLang="en-US" sz="2800">
                <a:solidFill>
                  <a:srgbClr val="333300"/>
                </a:solidFill>
                <a:latin typeface="幼圆" panose="02010509060101010101" pitchFamily="49" charset="-122"/>
                <a:ea typeface="幼圆" panose="02010509060101010101" pitchFamily="49" charset="-122"/>
              </a:rPr>
              <a:t>。经过</a:t>
            </a:r>
            <a:r>
              <a:rPr kumimoji="1" lang="en-US" altLang="zh-CN" sz="2800">
                <a:solidFill>
                  <a:srgbClr val="333300"/>
                </a:solidFill>
                <a:latin typeface="幼圆" panose="02010509060101010101" pitchFamily="49" charset="-122"/>
                <a:ea typeface="幼圆" panose="02010509060101010101" pitchFamily="49" charset="-122"/>
              </a:rPr>
              <a:t>9</a:t>
            </a:r>
            <a:r>
              <a:rPr kumimoji="1" lang="zh-CN" altLang="en-US" sz="2800">
                <a:solidFill>
                  <a:srgbClr val="333300"/>
                </a:solidFill>
                <a:latin typeface="幼圆" panose="02010509060101010101" pitchFamily="49" charset="-122"/>
                <a:ea typeface="幼圆" panose="02010509060101010101" pitchFamily="49" charset="-122"/>
              </a:rPr>
              <a:t>个时间单位时：走</a:t>
            </a:r>
            <a:r>
              <a:rPr kumimoji="1" lang="en-US" altLang="zh-CN" sz="2800">
                <a:solidFill>
                  <a:srgbClr val="333300"/>
                </a:solidFill>
                <a:latin typeface="幼圆" panose="02010509060101010101" pitchFamily="49" charset="-122"/>
                <a:ea typeface="幼圆" panose="02010509060101010101" pitchFamily="49" charset="-122"/>
              </a:rPr>
              <a:t>ABD</a:t>
            </a:r>
            <a:r>
              <a:rPr kumimoji="1" lang="zh-CN" altLang="en-US" sz="2800">
                <a:solidFill>
                  <a:srgbClr val="333300"/>
                </a:solidFill>
                <a:latin typeface="幼圆" panose="02010509060101010101" pitchFamily="49" charset="-122"/>
                <a:ea typeface="幼圆" panose="02010509060101010101" pitchFamily="49" charset="-122"/>
              </a:rPr>
              <a:t>的蚂蚁到达终点，走</a:t>
            </a:r>
            <a:r>
              <a:rPr kumimoji="1" lang="en-US" altLang="zh-CN" sz="2800">
                <a:solidFill>
                  <a:srgbClr val="333300"/>
                </a:solidFill>
                <a:latin typeface="幼圆" panose="02010509060101010101" pitchFamily="49" charset="-122"/>
                <a:ea typeface="幼圆" panose="02010509060101010101" pitchFamily="49" charset="-122"/>
              </a:rPr>
              <a:t>ACD</a:t>
            </a:r>
            <a:r>
              <a:rPr kumimoji="1" lang="zh-CN" altLang="en-US" sz="2800">
                <a:solidFill>
                  <a:srgbClr val="333300"/>
                </a:solidFill>
                <a:latin typeface="幼圆" panose="02010509060101010101" pitchFamily="49" charset="-122"/>
                <a:ea typeface="幼圆" panose="02010509060101010101" pitchFamily="49" charset="-122"/>
              </a:rPr>
              <a:t>的蚂蚁刚好走到</a:t>
            </a:r>
            <a:r>
              <a:rPr kumimoji="1" lang="en-US" altLang="zh-CN" sz="2800">
                <a:solidFill>
                  <a:srgbClr val="333300"/>
                </a:solidFill>
                <a:latin typeface="幼圆" panose="02010509060101010101" pitchFamily="49" charset="-122"/>
                <a:ea typeface="幼圆" panose="02010509060101010101" pitchFamily="49" charset="-122"/>
              </a:rPr>
              <a:t>C</a:t>
            </a:r>
            <a:r>
              <a:rPr kumimoji="1" lang="zh-CN" altLang="en-US" sz="2800">
                <a:solidFill>
                  <a:srgbClr val="333300"/>
                </a:solidFill>
                <a:latin typeface="幼圆" panose="02010509060101010101" pitchFamily="49" charset="-122"/>
                <a:ea typeface="幼圆" panose="02010509060101010101" pitchFamily="49" charset="-122"/>
              </a:rPr>
              <a:t>点。</a:t>
            </a:r>
          </a:p>
        </p:txBody>
      </p:sp>
      <p:pic>
        <p:nvPicPr>
          <p:cNvPr id="190467" name="Picture 11">
            <a:extLst>
              <a:ext uri="{FF2B5EF4-FFF2-40B4-BE49-F238E27FC236}">
                <a16:creationId xmlns:a16="http://schemas.microsoft.com/office/drawing/2014/main" id="{24757B54-446C-48D9-A1DC-86563F950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1268413"/>
            <a:ext cx="6553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68" name="Text Box 12">
            <a:extLst>
              <a:ext uri="{FF2B5EF4-FFF2-40B4-BE49-F238E27FC236}">
                <a16:creationId xmlns:a16="http://schemas.microsoft.com/office/drawing/2014/main" id="{E9DAE3B1-0111-4D6D-B1C1-AC37BEDA0CC9}"/>
              </a:ext>
            </a:extLst>
          </p:cNvPr>
          <p:cNvSpPr txBox="1">
            <a:spLocks noChangeArrowheads="1"/>
          </p:cNvSpPr>
          <p:nvPr/>
        </p:nvSpPr>
        <p:spPr bwMode="auto">
          <a:xfrm>
            <a:off x="1258888" y="1989138"/>
            <a:ext cx="649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zh-CN" altLang="en-US" sz="1800" b="1">
                <a:solidFill>
                  <a:srgbClr val="FF00FF"/>
                </a:solidFill>
                <a:latin typeface="Arial" panose="020B0604020202020204" pitchFamily="34" charset="0"/>
                <a:ea typeface="楷体_GB2312" pitchFamily="49" charset="-122"/>
              </a:rPr>
              <a:t>蚁巢</a:t>
            </a:r>
          </a:p>
        </p:txBody>
      </p:sp>
      <p:sp>
        <p:nvSpPr>
          <p:cNvPr id="190469" name="Text Box 13">
            <a:extLst>
              <a:ext uri="{FF2B5EF4-FFF2-40B4-BE49-F238E27FC236}">
                <a16:creationId xmlns:a16="http://schemas.microsoft.com/office/drawing/2014/main" id="{36299B04-271D-443F-8FDA-EAA4593B5992}"/>
              </a:ext>
            </a:extLst>
          </p:cNvPr>
          <p:cNvSpPr txBox="1">
            <a:spLocks noChangeArrowheads="1"/>
          </p:cNvSpPr>
          <p:nvPr/>
        </p:nvSpPr>
        <p:spPr bwMode="auto">
          <a:xfrm>
            <a:off x="7018338" y="1989138"/>
            <a:ext cx="649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zh-CN" altLang="en-US" sz="1800" b="1">
                <a:solidFill>
                  <a:srgbClr val="FF00FF"/>
                </a:solidFill>
                <a:latin typeface="Arial" panose="020B0604020202020204" pitchFamily="34" charset="0"/>
                <a:ea typeface="楷体_GB2312" pitchFamily="49" charset="-122"/>
              </a:rPr>
              <a:t>食物</a:t>
            </a:r>
          </a:p>
        </p:txBody>
      </p:sp>
      <p:grpSp>
        <p:nvGrpSpPr>
          <p:cNvPr id="190470" name="Group 18">
            <a:extLst>
              <a:ext uri="{FF2B5EF4-FFF2-40B4-BE49-F238E27FC236}">
                <a16:creationId xmlns:a16="http://schemas.microsoft.com/office/drawing/2014/main" id="{60E5CC06-F928-4992-917F-DD225429CE72}"/>
              </a:ext>
            </a:extLst>
          </p:cNvPr>
          <p:cNvGrpSpPr>
            <a:grpSpLocks/>
          </p:cNvGrpSpPr>
          <p:nvPr/>
        </p:nvGrpSpPr>
        <p:grpSpPr bwMode="auto">
          <a:xfrm>
            <a:off x="6899275" y="2944813"/>
            <a:ext cx="620713" cy="561975"/>
            <a:chOff x="975" y="1706"/>
            <a:chExt cx="3765" cy="409"/>
          </a:xfrm>
        </p:grpSpPr>
        <p:graphicFrame>
          <p:nvGraphicFramePr>
            <p:cNvPr id="190475" name="Object 14">
              <a:extLst>
                <a:ext uri="{FF2B5EF4-FFF2-40B4-BE49-F238E27FC236}">
                  <a16:creationId xmlns:a16="http://schemas.microsoft.com/office/drawing/2014/main" id="{DBC3CDF4-BD77-463B-A0E6-BCF000F41495}"/>
                </a:ext>
              </a:extLst>
            </p:cNvPr>
            <p:cNvGraphicFramePr>
              <a:graphicFrameLocks noChangeAspect="1"/>
            </p:cNvGraphicFramePr>
            <p:nvPr/>
          </p:nvGraphicFramePr>
          <p:xfrm>
            <a:off x="4343" y="1739"/>
            <a:ext cx="397" cy="330"/>
          </p:xfrm>
          <a:graphic>
            <a:graphicData uri="http://schemas.openxmlformats.org/presentationml/2006/ole">
              <mc:AlternateContent xmlns:mc="http://schemas.openxmlformats.org/markup-compatibility/2006">
                <mc:Choice xmlns:v="urn:schemas-microsoft-com:vml" Requires="v">
                  <p:oleObj spid="_x0000_s190477" name="ClipArt" r:id="rId4" imgW="4167612" imgH="3468986" progId="MS_ClipArt_Gallery.2">
                    <p:embed/>
                  </p:oleObj>
                </mc:Choice>
                <mc:Fallback>
                  <p:oleObj name="ClipArt" r:id="rId4" imgW="4167612" imgH="3468986" progId="MS_ClipArt_Gallery.2">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 y="1739"/>
                          <a:ext cx="397"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0476" name="Picture 17" descr="Ant-3">
              <a:extLst>
                <a:ext uri="{FF2B5EF4-FFF2-40B4-BE49-F238E27FC236}">
                  <a16:creationId xmlns:a16="http://schemas.microsoft.com/office/drawing/2014/main" id="{4F76D069-C55A-487C-A400-C0A24A4694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1706"/>
              <a:ext cx="181"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Rectangle 2">
            <a:extLst>
              <a:ext uri="{FF2B5EF4-FFF2-40B4-BE49-F238E27FC236}">
                <a16:creationId xmlns:a16="http://schemas.microsoft.com/office/drawing/2014/main" id="{50070123-96D7-480B-91BE-A2559C16C69C}"/>
              </a:ext>
            </a:extLst>
          </p:cNvPr>
          <p:cNvSpPr txBox="1">
            <a:spLocks noChangeArrowheads="1"/>
          </p:cNvSpPr>
          <p:nvPr/>
        </p:nvSpPr>
        <p:spPr bwMode="auto">
          <a:xfrm>
            <a:off x="323850" y="188913"/>
            <a:ext cx="8820150" cy="719137"/>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444500" indent="-444500" algn="ctr">
              <a:lnSpc>
                <a:spcPct val="105000"/>
              </a:lnSpc>
              <a:buFont typeface="Wingdings" pitchFamily="2" charset="2"/>
              <a:buNone/>
              <a:defRPr/>
            </a:pPr>
            <a:r>
              <a:rPr lang="zh-CN" altLang="en-US" sz="4400" kern="0" dirty="0">
                <a:solidFill>
                  <a:schemeClr val="accent6"/>
                </a:solidFill>
                <a:effectLst>
                  <a:outerShdw blurRad="38100" dist="38100" dir="2700000" algn="tl">
                    <a:srgbClr val="C0C0C0"/>
                  </a:outerShdw>
                </a:effectLst>
                <a:latin typeface="黑体" panose="02010609060101010101" pitchFamily="49" charset="-122"/>
                <a:ea typeface="黑体" panose="02010609060101010101" pitchFamily="49" charset="-122"/>
              </a:rPr>
              <a:t>蚁群算法原理</a:t>
            </a:r>
            <a:endParaRPr lang="zh-CN" altLang="en-US" sz="4400" kern="0" dirty="0">
              <a:solidFill>
                <a:schemeClr val="accent6"/>
              </a:solidFill>
              <a:latin typeface="黑体" panose="02010609060101010101" pitchFamily="49" charset="-122"/>
              <a:ea typeface="黑体" panose="02010609060101010101" pitchFamily="49" charset="-122"/>
            </a:endParaRPr>
          </a:p>
        </p:txBody>
      </p:sp>
      <p:sp>
        <p:nvSpPr>
          <p:cNvPr id="190472" name="日期占位符 1">
            <a:extLst>
              <a:ext uri="{FF2B5EF4-FFF2-40B4-BE49-F238E27FC236}">
                <a16:creationId xmlns:a16="http://schemas.microsoft.com/office/drawing/2014/main" id="{FCEB9BBD-CDAB-4B08-AD65-F4A40D5D92B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2283AB6-73C1-4ECD-A0C9-1AF018236280}"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90473" name="页脚占位符 2">
            <a:extLst>
              <a:ext uri="{FF2B5EF4-FFF2-40B4-BE49-F238E27FC236}">
                <a16:creationId xmlns:a16="http://schemas.microsoft.com/office/drawing/2014/main" id="{978DA248-D32B-4F41-87B1-F88024E9CAB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90474" name="灯片编号占位符 3">
            <a:extLst>
              <a:ext uri="{FF2B5EF4-FFF2-40B4-BE49-F238E27FC236}">
                <a16:creationId xmlns:a16="http://schemas.microsoft.com/office/drawing/2014/main" id="{E3184C4A-2808-4725-9AED-4458640787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444CBAB-1B76-4506-ADB3-583C0FEE31C0}" type="slidenum">
              <a:rPr lang="en-US" altLang="zh-CN" sz="1400" smtClean="0">
                <a:latin typeface="Arial" panose="020B0604020202020204" pitchFamily="34" charset="0"/>
              </a:rPr>
              <a:pPr>
                <a:lnSpc>
                  <a:spcPct val="100000"/>
                </a:lnSpc>
                <a:spcBef>
                  <a:spcPct val="0"/>
                </a:spcBef>
                <a:buClrTx/>
                <a:buFontTx/>
                <a:buNone/>
              </a:pPr>
              <a:t>101</a:t>
            </a:fld>
            <a:endParaRPr lang="en-US" altLang="zh-CN" sz="1400">
              <a:latin typeface="Arial" panose="020B0604020202020204" pitchFamily="34" charset="0"/>
            </a:endParaRPr>
          </a:p>
        </p:txBody>
      </p:sp>
    </p:spTree>
  </p:cSld>
  <p:clrMapOvr>
    <a:masterClrMapping/>
  </p:clrMapOvr>
  <p:transition spd="slow">
    <p:pull dir="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6">
            <a:extLst>
              <a:ext uri="{FF2B5EF4-FFF2-40B4-BE49-F238E27FC236}">
                <a16:creationId xmlns:a16="http://schemas.microsoft.com/office/drawing/2014/main" id="{D082F6BA-E675-4323-B31D-E7D0E8868967}"/>
              </a:ext>
            </a:extLst>
          </p:cNvPr>
          <p:cNvSpPr>
            <a:spLocks noRot="1" noChangeArrowheads="1"/>
          </p:cNvSpPr>
          <p:nvPr/>
        </p:nvSpPr>
        <p:spPr bwMode="auto">
          <a:xfrm>
            <a:off x="320675" y="1557338"/>
            <a:ext cx="87852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1177925"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585913"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9939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401888"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859088"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3316288"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773488"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4230688"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spcBef>
                <a:spcPct val="10000"/>
              </a:spcBef>
              <a:buClr>
                <a:schemeClr val="folHlink"/>
              </a:buClr>
              <a:buSzPct val="60000"/>
              <a:buFont typeface="Wingdings" panose="05000000000000000000" pitchFamily="2" charset="2"/>
              <a:buChar char="n"/>
            </a:pPr>
            <a:endParaRPr kumimoji="1" lang="en-US" altLang="zh-CN" sz="2800" b="1">
              <a:solidFill>
                <a:schemeClr val="folHlink"/>
              </a:solidFill>
              <a:latin typeface="Times New Roman" panose="02020603050405020304" pitchFamily="18" charset="0"/>
              <a:ea typeface="楷体_GB2312" pitchFamily="49" charset="-122"/>
            </a:endParaRPr>
          </a:p>
          <a:p>
            <a:pPr>
              <a:spcBef>
                <a:spcPct val="10000"/>
              </a:spcBef>
              <a:buClr>
                <a:schemeClr val="folHlink"/>
              </a:buClr>
              <a:buSzPct val="60000"/>
              <a:buFont typeface="Wingdings" panose="05000000000000000000" pitchFamily="2" charset="2"/>
              <a:buChar char="n"/>
            </a:pPr>
            <a:endParaRPr kumimoji="1" lang="en-US" altLang="zh-CN" sz="2800" b="1">
              <a:solidFill>
                <a:schemeClr val="folHlink"/>
              </a:solidFill>
              <a:latin typeface="Tahoma" panose="020B0604030504040204" pitchFamily="34" charset="0"/>
              <a:ea typeface="楷体_GB2312" pitchFamily="49" charset="-122"/>
            </a:endParaRPr>
          </a:p>
          <a:p>
            <a:pPr>
              <a:spcBef>
                <a:spcPct val="10000"/>
              </a:spcBef>
              <a:buClr>
                <a:schemeClr val="folHlink"/>
              </a:buClr>
              <a:buSzPct val="60000"/>
              <a:buFont typeface="Wingdings" panose="05000000000000000000" pitchFamily="2" charset="2"/>
              <a:buChar char="n"/>
            </a:pPr>
            <a:endParaRPr kumimoji="1" lang="en-US" altLang="zh-CN" sz="2800" b="1">
              <a:solidFill>
                <a:schemeClr val="folHlink"/>
              </a:solidFill>
              <a:latin typeface="Tahoma" panose="020B0604030504040204" pitchFamily="34" charset="0"/>
              <a:ea typeface="楷体_GB2312" pitchFamily="49" charset="-122"/>
            </a:endParaRPr>
          </a:p>
          <a:p>
            <a:pPr>
              <a:spcBef>
                <a:spcPct val="10000"/>
              </a:spcBef>
              <a:buClr>
                <a:schemeClr val="folHlink"/>
              </a:buClr>
              <a:buSzPct val="60000"/>
              <a:buFont typeface="Wingdings" panose="05000000000000000000" pitchFamily="2" charset="2"/>
              <a:buChar char="n"/>
            </a:pPr>
            <a:endParaRPr kumimoji="1" lang="en-US" altLang="zh-CN" sz="2800" b="1">
              <a:solidFill>
                <a:schemeClr val="folHlink"/>
              </a:solidFill>
              <a:latin typeface="Tahoma" panose="020B0604030504040204" pitchFamily="34" charset="0"/>
              <a:ea typeface="楷体_GB2312" pitchFamily="49" charset="-122"/>
            </a:endParaRPr>
          </a:p>
          <a:p>
            <a:pPr>
              <a:spcBef>
                <a:spcPct val="10000"/>
              </a:spcBef>
              <a:buClr>
                <a:schemeClr val="folHlink"/>
              </a:buClr>
              <a:buSzPct val="60000"/>
              <a:buFont typeface="Wingdings" panose="05000000000000000000" pitchFamily="2" charset="2"/>
              <a:buChar char="n"/>
            </a:pPr>
            <a:endParaRPr kumimoji="1" lang="en-US" altLang="zh-CN" sz="2800" b="1">
              <a:solidFill>
                <a:schemeClr val="folHlink"/>
              </a:solidFill>
              <a:latin typeface="Tahoma" panose="020B0604030504040204" pitchFamily="34" charset="0"/>
              <a:ea typeface="楷体_GB2312" pitchFamily="49" charset="-122"/>
            </a:endParaRPr>
          </a:p>
          <a:p>
            <a:pPr>
              <a:spcBef>
                <a:spcPct val="10000"/>
              </a:spcBef>
              <a:buClr>
                <a:schemeClr val="folHlink"/>
              </a:buClr>
              <a:buSzPct val="60000"/>
              <a:buFont typeface="Wingdings" panose="05000000000000000000" pitchFamily="2" charset="2"/>
              <a:buChar char="n"/>
            </a:pPr>
            <a:endParaRPr kumimoji="1" lang="en-US" altLang="zh-CN" sz="2800" b="1">
              <a:solidFill>
                <a:schemeClr val="folHlink"/>
              </a:solidFill>
              <a:latin typeface="Tahoma" panose="020B0604030504040204" pitchFamily="34" charset="0"/>
              <a:ea typeface="楷体_GB2312" pitchFamily="49" charset="-122"/>
            </a:endParaRPr>
          </a:p>
          <a:p>
            <a:pPr>
              <a:spcBef>
                <a:spcPct val="10000"/>
              </a:spcBef>
              <a:buClr>
                <a:schemeClr val="folHlink"/>
              </a:buClr>
              <a:buSzPct val="60000"/>
              <a:buFont typeface="Wingdings" panose="05000000000000000000" pitchFamily="2" charset="2"/>
              <a:buNone/>
            </a:pPr>
            <a:r>
              <a:rPr kumimoji="1" lang="en-US" altLang="zh-CN" sz="2800" b="1">
                <a:solidFill>
                  <a:schemeClr val="folHlink"/>
                </a:solidFill>
                <a:latin typeface="Times New Roman" panose="02020603050405020304" pitchFamily="18" charset="0"/>
                <a:ea typeface="楷体_GB2312" pitchFamily="49" charset="-122"/>
              </a:rPr>
              <a:t>             </a:t>
            </a:r>
          </a:p>
          <a:p>
            <a:pPr>
              <a:spcBef>
                <a:spcPct val="10000"/>
              </a:spcBef>
              <a:buClr>
                <a:schemeClr val="folHlink"/>
              </a:buClr>
              <a:buSzPct val="60000"/>
              <a:buFont typeface="Wingdings" panose="05000000000000000000" pitchFamily="2" charset="2"/>
              <a:buNone/>
            </a:pPr>
            <a:r>
              <a:rPr kumimoji="1" lang="en-US" altLang="zh-CN" sz="2800" b="1">
                <a:solidFill>
                  <a:schemeClr val="folHlink"/>
                </a:solidFill>
                <a:latin typeface="Times New Roman" panose="02020603050405020304" pitchFamily="18" charset="0"/>
                <a:ea typeface="楷体_GB2312" pitchFamily="49" charset="-122"/>
              </a:rPr>
              <a:t>     </a:t>
            </a:r>
            <a:r>
              <a:rPr kumimoji="1" lang="zh-CN" altLang="en-US" sz="2400">
                <a:solidFill>
                  <a:srgbClr val="333300"/>
                </a:solidFill>
                <a:latin typeface="幼圆" panose="02010509060101010101" pitchFamily="49" charset="-122"/>
                <a:ea typeface="幼圆" panose="02010509060101010101" pitchFamily="49" charset="-122"/>
              </a:rPr>
              <a:t>最后的极限是所有的蚂蚁只选择</a:t>
            </a:r>
            <a:r>
              <a:rPr kumimoji="1" lang="en-US" altLang="zh-CN" sz="2400">
                <a:solidFill>
                  <a:srgbClr val="333300"/>
                </a:solidFill>
                <a:latin typeface="幼圆" panose="02010509060101010101" pitchFamily="49" charset="-122"/>
                <a:ea typeface="幼圆" panose="02010509060101010101" pitchFamily="49" charset="-122"/>
              </a:rPr>
              <a:t>ABD</a:t>
            </a:r>
            <a:r>
              <a:rPr kumimoji="1" lang="zh-CN" altLang="en-US" sz="2400">
                <a:solidFill>
                  <a:srgbClr val="333300"/>
                </a:solidFill>
                <a:latin typeface="幼圆" panose="02010509060101010101" pitchFamily="49" charset="-122"/>
                <a:ea typeface="幼圆" panose="02010509060101010101" pitchFamily="49" charset="-122"/>
              </a:rPr>
              <a:t>路线。（正反馈过程）</a:t>
            </a:r>
          </a:p>
        </p:txBody>
      </p:sp>
      <p:graphicFrame>
        <p:nvGraphicFramePr>
          <p:cNvPr id="191491" name="Object 18">
            <a:extLst>
              <a:ext uri="{FF2B5EF4-FFF2-40B4-BE49-F238E27FC236}">
                <a16:creationId xmlns:a16="http://schemas.microsoft.com/office/drawing/2014/main" id="{5DD3251C-3477-44BF-9640-99443E09790E}"/>
              </a:ext>
            </a:extLst>
          </p:cNvPr>
          <p:cNvGraphicFramePr>
            <a:graphicFrameLocks noGrp="1" noChangeAspect="1"/>
          </p:cNvGraphicFramePr>
          <p:nvPr>
            <p:ph sz="half" idx="2"/>
          </p:nvPr>
        </p:nvGraphicFramePr>
        <p:xfrm>
          <a:off x="1331913" y="1427163"/>
          <a:ext cx="6464300" cy="3652837"/>
        </p:xfrm>
        <a:graphic>
          <a:graphicData uri="http://schemas.openxmlformats.org/presentationml/2006/ole">
            <mc:AlternateContent xmlns:mc="http://schemas.openxmlformats.org/markup-compatibility/2006">
              <mc:Choice xmlns:v="urn:schemas-microsoft-com:vml" Requires="v">
                <p:oleObj spid="_x0000_s191501" name="Image" r:id="rId3" imgW="6831746" imgH="3860317" progId="Photoshop.Image.7">
                  <p:embed/>
                </p:oleObj>
              </mc:Choice>
              <mc:Fallback>
                <p:oleObj name="Image" r:id="rId3" imgW="6831746" imgH="3860317" progId="Photoshop.Image.7">
                  <p:embed/>
                  <p:pic>
                    <p:nvPicPr>
                      <p:cNvPr id="0" name="Object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427163"/>
                        <a:ext cx="6464300" cy="365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cmpd="sng" algn="ctr">
                            <a:solidFill>
                              <a:srgbClr val="FF66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1492" name="日期占位符 1">
            <a:extLst>
              <a:ext uri="{FF2B5EF4-FFF2-40B4-BE49-F238E27FC236}">
                <a16:creationId xmlns:a16="http://schemas.microsoft.com/office/drawing/2014/main" id="{06BCAC9E-CF7D-4746-B5D9-4326B572C3F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EC26C1D-6332-4785-99EB-6F493DD8D6A8}"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91493" name="页脚占位符 2">
            <a:extLst>
              <a:ext uri="{FF2B5EF4-FFF2-40B4-BE49-F238E27FC236}">
                <a16:creationId xmlns:a16="http://schemas.microsoft.com/office/drawing/2014/main" id="{1431E8F6-88EE-48C7-AB79-669595CF79E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91494" name="灯片编号占位符 3">
            <a:extLst>
              <a:ext uri="{FF2B5EF4-FFF2-40B4-BE49-F238E27FC236}">
                <a16:creationId xmlns:a16="http://schemas.microsoft.com/office/drawing/2014/main" id="{7542004F-2F07-47E8-9144-2D9A167820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719FF1D-8443-4AB2-B4E0-5C52B6C7C745}" type="slidenum">
              <a:rPr lang="zh-CN" altLang="en-US" sz="1400" smtClean="0">
                <a:latin typeface="Arial" panose="020B0604020202020204" pitchFamily="34" charset="0"/>
              </a:rPr>
              <a:pPr>
                <a:lnSpc>
                  <a:spcPct val="100000"/>
                </a:lnSpc>
                <a:spcBef>
                  <a:spcPct val="0"/>
                </a:spcBef>
                <a:buClrTx/>
                <a:buFontTx/>
                <a:buNone/>
              </a:pPr>
              <a:t>102</a:t>
            </a:fld>
            <a:endParaRPr lang="en-US" altLang="zh-CN" sz="1400">
              <a:latin typeface="Arial" panose="020B0604020202020204" pitchFamily="34" charset="0"/>
            </a:endParaRPr>
          </a:p>
        </p:txBody>
      </p:sp>
      <p:graphicFrame>
        <p:nvGraphicFramePr>
          <p:cNvPr id="191495" name="Object 22">
            <a:extLst>
              <a:ext uri="{FF2B5EF4-FFF2-40B4-BE49-F238E27FC236}">
                <a16:creationId xmlns:a16="http://schemas.microsoft.com/office/drawing/2014/main" id="{3AFD5D47-B32D-42DD-8EE1-32D58AF17E59}"/>
              </a:ext>
            </a:extLst>
          </p:cNvPr>
          <p:cNvGraphicFramePr>
            <a:graphicFrameLocks noChangeAspect="1"/>
          </p:cNvGraphicFramePr>
          <p:nvPr>
            <p:ph sz="half" idx="4294967295"/>
          </p:nvPr>
        </p:nvGraphicFramePr>
        <p:xfrm>
          <a:off x="8521700" y="3275013"/>
          <a:ext cx="622300" cy="561975"/>
        </p:xfrm>
        <a:graphic>
          <a:graphicData uri="http://schemas.openxmlformats.org/presentationml/2006/ole">
            <mc:AlternateContent xmlns:mc="http://schemas.openxmlformats.org/markup-compatibility/2006">
              <mc:Choice xmlns:v="urn:schemas-microsoft-com:vml" Requires="v">
                <p:oleObj spid="_x0000_s191502" name="ClipArt" r:id="rId5" imgW="4167612" imgH="3468986" progId="MS_ClipArt_Gallery.2">
                  <p:embed/>
                </p:oleObj>
              </mc:Choice>
              <mc:Fallback>
                <p:oleObj name="ClipArt" r:id="rId5" imgW="4167612" imgH="3468986" progId="MS_ClipArt_Gallery.2">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1700" y="3275013"/>
                        <a:ext cx="6223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1496" name="AutoShape 8">
            <a:hlinkClick r:id="rId7" action="ppaction://hlinksldjump" highlightClick="1"/>
            <a:extLst>
              <a:ext uri="{FF2B5EF4-FFF2-40B4-BE49-F238E27FC236}">
                <a16:creationId xmlns:a16="http://schemas.microsoft.com/office/drawing/2014/main" id="{2654F44A-40E1-41A8-910A-C7300D486BF0}"/>
              </a:ext>
            </a:extLst>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191497" name="Text Box 10">
            <a:extLst>
              <a:ext uri="{FF2B5EF4-FFF2-40B4-BE49-F238E27FC236}">
                <a16:creationId xmlns:a16="http://schemas.microsoft.com/office/drawing/2014/main" id="{BFF0BCBB-693E-48DA-B770-6B2F75FC31BE}"/>
              </a:ext>
            </a:extLst>
          </p:cNvPr>
          <p:cNvSpPr txBox="1">
            <a:spLocks noChangeArrowheads="1"/>
          </p:cNvSpPr>
          <p:nvPr/>
        </p:nvSpPr>
        <p:spPr bwMode="auto">
          <a:xfrm>
            <a:off x="1258888" y="2341563"/>
            <a:ext cx="649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zh-CN" altLang="en-US" sz="1800" b="1">
                <a:solidFill>
                  <a:srgbClr val="FF0000"/>
                </a:solidFill>
                <a:latin typeface="Arial" panose="020B0604020202020204" pitchFamily="34" charset="0"/>
                <a:ea typeface="楷体_GB2312" pitchFamily="49" charset="-122"/>
              </a:rPr>
              <a:t>蚁巢</a:t>
            </a:r>
          </a:p>
        </p:txBody>
      </p:sp>
      <p:sp>
        <p:nvSpPr>
          <p:cNvPr id="191498" name="Text Box 11">
            <a:extLst>
              <a:ext uri="{FF2B5EF4-FFF2-40B4-BE49-F238E27FC236}">
                <a16:creationId xmlns:a16="http://schemas.microsoft.com/office/drawing/2014/main" id="{546B5C07-4DE9-4219-BC4C-67A1240CF105}"/>
              </a:ext>
            </a:extLst>
          </p:cNvPr>
          <p:cNvSpPr txBox="1">
            <a:spLocks noChangeArrowheads="1"/>
          </p:cNvSpPr>
          <p:nvPr/>
        </p:nvSpPr>
        <p:spPr bwMode="auto">
          <a:xfrm>
            <a:off x="7018338" y="2341563"/>
            <a:ext cx="649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zh-CN" altLang="en-US" sz="1800" b="1">
                <a:solidFill>
                  <a:srgbClr val="FF0000"/>
                </a:solidFill>
                <a:latin typeface="Arial" panose="020B0604020202020204" pitchFamily="34" charset="0"/>
                <a:ea typeface="楷体_GB2312" pitchFamily="49" charset="-122"/>
              </a:rPr>
              <a:t>食物</a:t>
            </a:r>
          </a:p>
        </p:txBody>
      </p:sp>
      <p:pic>
        <p:nvPicPr>
          <p:cNvPr id="191499" name="Picture 23" descr="Ant-3">
            <a:extLst>
              <a:ext uri="{FF2B5EF4-FFF2-40B4-BE49-F238E27FC236}">
                <a16:creationId xmlns:a16="http://schemas.microsoft.com/office/drawing/2014/main" id="{65B1E353-0E39-4D92-885C-F435FD49A4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997200"/>
            <a:ext cx="287337"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a:extLst>
              <a:ext uri="{FF2B5EF4-FFF2-40B4-BE49-F238E27FC236}">
                <a16:creationId xmlns:a16="http://schemas.microsoft.com/office/drawing/2014/main" id="{A0ED90B2-2778-498C-8FC5-5E24721ACF50}"/>
              </a:ext>
            </a:extLst>
          </p:cNvPr>
          <p:cNvSpPr txBox="1">
            <a:spLocks noChangeArrowheads="1"/>
          </p:cNvSpPr>
          <p:nvPr/>
        </p:nvSpPr>
        <p:spPr bwMode="auto">
          <a:xfrm>
            <a:off x="323850" y="188913"/>
            <a:ext cx="8820150" cy="719137"/>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444500" indent="-444500" algn="ctr">
              <a:lnSpc>
                <a:spcPct val="105000"/>
              </a:lnSpc>
              <a:buFont typeface="Wingdings" pitchFamily="2" charset="2"/>
              <a:buNone/>
              <a:defRPr/>
            </a:pPr>
            <a:r>
              <a:rPr lang="zh-CN" altLang="en-US" sz="4400" kern="0" dirty="0">
                <a:solidFill>
                  <a:schemeClr val="accent6"/>
                </a:solidFill>
                <a:effectLst>
                  <a:outerShdw blurRad="38100" dist="38100" dir="2700000" algn="tl">
                    <a:srgbClr val="C0C0C0"/>
                  </a:outerShdw>
                </a:effectLst>
                <a:latin typeface="黑体" panose="02010609060101010101" pitchFamily="49" charset="-122"/>
                <a:ea typeface="黑体" panose="02010609060101010101" pitchFamily="49" charset="-122"/>
              </a:rPr>
              <a:t>蚁群算法原理</a:t>
            </a:r>
            <a:endParaRPr lang="zh-CN" altLang="en-US" sz="4400" kern="0" dirty="0">
              <a:solidFill>
                <a:schemeClr val="accent6"/>
              </a:solidFill>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2">
            <a:extLst>
              <a:ext uri="{FF2B5EF4-FFF2-40B4-BE49-F238E27FC236}">
                <a16:creationId xmlns:a16="http://schemas.microsoft.com/office/drawing/2014/main" id="{DA4B5808-4440-425D-8BFC-7B4EAD757BBA}"/>
              </a:ext>
            </a:extLst>
          </p:cNvPr>
          <p:cNvSpPr>
            <a:spLocks noGrp="1" noChangeArrowheads="1"/>
          </p:cNvSpPr>
          <p:nvPr>
            <p:ph type="title"/>
          </p:nvPr>
        </p:nvSpPr>
        <p:spPr/>
        <p:txBody>
          <a:bodyPr/>
          <a:lstStyle/>
          <a:p>
            <a:pPr marL="1117600" indent="-1117600"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蚁群算法模型</a:t>
            </a:r>
          </a:p>
        </p:txBody>
      </p:sp>
      <p:sp>
        <p:nvSpPr>
          <p:cNvPr id="172040" name="Rectangle 5">
            <a:extLst>
              <a:ext uri="{FF2B5EF4-FFF2-40B4-BE49-F238E27FC236}">
                <a16:creationId xmlns:a16="http://schemas.microsoft.com/office/drawing/2014/main" id="{6FEEB8E7-9786-486D-93E7-C308CF1902D4}"/>
              </a:ext>
            </a:extLst>
          </p:cNvPr>
          <p:cNvSpPr>
            <a:spLocks noGrp="1" noChangeArrowheads="1"/>
          </p:cNvSpPr>
          <p:nvPr>
            <p:ph idx="1"/>
          </p:nvPr>
        </p:nvSpPr>
        <p:spPr>
          <a:xfrm>
            <a:off x="395288" y="1557338"/>
            <a:ext cx="3529012" cy="647700"/>
          </a:xfrm>
        </p:spPr>
        <p:txBody>
          <a:bodyPr/>
          <a:lstStyle/>
          <a:p>
            <a:pPr fontAlgn="auto">
              <a:spcAft>
                <a:spcPts val="0"/>
              </a:spcAft>
              <a:defRPr/>
            </a:pPr>
            <a:r>
              <a:rPr lang="zh-CN" altLang="en-US"/>
              <a:t>基本模型</a:t>
            </a:r>
          </a:p>
        </p:txBody>
      </p:sp>
      <p:sp>
        <p:nvSpPr>
          <p:cNvPr id="192516" name="日期占位符 3">
            <a:extLst>
              <a:ext uri="{FF2B5EF4-FFF2-40B4-BE49-F238E27FC236}">
                <a16:creationId xmlns:a16="http://schemas.microsoft.com/office/drawing/2014/main" id="{E6639A73-D610-4DE2-860E-D170139EFCC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4BFC849-09AD-4B5B-B47F-10D736D52020}"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92517" name="页脚占位符 4">
            <a:extLst>
              <a:ext uri="{FF2B5EF4-FFF2-40B4-BE49-F238E27FC236}">
                <a16:creationId xmlns:a16="http://schemas.microsoft.com/office/drawing/2014/main" id="{7EA5FF6D-1478-406D-84AB-243ED24CD4E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92518" name="灯片编号占位符 5">
            <a:extLst>
              <a:ext uri="{FF2B5EF4-FFF2-40B4-BE49-F238E27FC236}">
                <a16:creationId xmlns:a16="http://schemas.microsoft.com/office/drawing/2014/main" id="{D9C027D6-1614-46EE-9C6D-A1E45527E5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728444B-000C-43D7-AEEE-8976E7842DAC}" type="slidenum">
              <a:rPr lang="zh-CN" altLang="en-US" sz="1400" smtClean="0">
                <a:latin typeface="Arial" panose="020B0604020202020204" pitchFamily="34" charset="0"/>
              </a:rPr>
              <a:pPr>
                <a:lnSpc>
                  <a:spcPct val="100000"/>
                </a:lnSpc>
                <a:spcBef>
                  <a:spcPct val="0"/>
                </a:spcBef>
                <a:buClrTx/>
                <a:buFontTx/>
                <a:buNone/>
              </a:pPr>
              <a:t>103</a:t>
            </a:fld>
            <a:endParaRPr lang="en-US" altLang="zh-CN" sz="1400">
              <a:latin typeface="Arial" panose="020B0604020202020204" pitchFamily="34" charset="0"/>
            </a:endParaRPr>
          </a:p>
        </p:txBody>
      </p:sp>
      <p:graphicFrame>
        <p:nvGraphicFramePr>
          <p:cNvPr id="192519" name="Object 3">
            <a:extLst>
              <a:ext uri="{FF2B5EF4-FFF2-40B4-BE49-F238E27FC236}">
                <a16:creationId xmlns:a16="http://schemas.microsoft.com/office/drawing/2014/main" id="{C3E524E5-CF5D-40E3-8F43-1B87CB48CF44}"/>
              </a:ext>
            </a:extLst>
          </p:cNvPr>
          <p:cNvGraphicFramePr>
            <a:graphicFrameLocks noChangeAspect="1"/>
          </p:cNvGraphicFramePr>
          <p:nvPr/>
        </p:nvGraphicFramePr>
        <p:xfrm>
          <a:off x="539750" y="2133600"/>
          <a:ext cx="3886200" cy="909638"/>
        </p:xfrm>
        <a:graphic>
          <a:graphicData uri="http://schemas.openxmlformats.org/presentationml/2006/ole">
            <mc:AlternateContent xmlns:mc="http://schemas.openxmlformats.org/markup-compatibility/2006">
              <mc:Choice xmlns:v="urn:schemas-microsoft-com:vml" Requires="v">
                <p:oleObj spid="_x0000_s192524" r:id="rId4" imgW="977476" imgH="444307" progId="Equation.3">
                  <p:embed/>
                </p:oleObj>
              </mc:Choice>
              <mc:Fallback>
                <p:oleObj r:id="rId4" imgW="977476" imgH="444307"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133600"/>
                        <a:ext cx="388620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2520" name="Object 4">
            <a:extLst>
              <a:ext uri="{FF2B5EF4-FFF2-40B4-BE49-F238E27FC236}">
                <a16:creationId xmlns:a16="http://schemas.microsoft.com/office/drawing/2014/main" id="{2EB40D5D-C87F-45A8-9D6A-1490B9DE06F2}"/>
              </a:ext>
            </a:extLst>
          </p:cNvPr>
          <p:cNvGraphicFramePr>
            <a:graphicFrameLocks noChangeAspect="1"/>
          </p:cNvGraphicFramePr>
          <p:nvPr/>
        </p:nvGraphicFramePr>
        <p:xfrm>
          <a:off x="4859338" y="2060575"/>
          <a:ext cx="3657600" cy="1133475"/>
        </p:xfrm>
        <a:graphic>
          <a:graphicData uri="http://schemas.openxmlformats.org/presentationml/2006/ole">
            <mc:AlternateContent xmlns:mc="http://schemas.openxmlformats.org/markup-compatibility/2006">
              <mc:Choice xmlns:v="urn:schemas-microsoft-com:vml" Requires="v">
                <p:oleObj spid="_x0000_s192525" r:id="rId6" imgW="1028700" imgH="520700" progId="Equation.3">
                  <p:embed/>
                </p:oleObj>
              </mc:Choice>
              <mc:Fallback>
                <p:oleObj r:id="rId6" imgW="1028700" imgH="5207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2060575"/>
                        <a:ext cx="36576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2521" name="Object 6">
            <a:extLst>
              <a:ext uri="{FF2B5EF4-FFF2-40B4-BE49-F238E27FC236}">
                <a16:creationId xmlns:a16="http://schemas.microsoft.com/office/drawing/2014/main" id="{8DF54279-8F02-4DC1-9D4C-32912809111E}"/>
              </a:ext>
            </a:extLst>
          </p:cNvPr>
          <p:cNvGraphicFramePr>
            <a:graphicFrameLocks noChangeAspect="1"/>
          </p:cNvGraphicFramePr>
          <p:nvPr/>
        </p:nvGraphicFramePr>
        <p:xfrm>
          <a:off x="4572000" y="4221163"/>
          <a:ext cx="4572000" cy="1577975"/>
        </p:xfrm>
        <a:graphic>
          <a:graphicData uri="http://schemas.openxmlformats.org/presentationml/2006/ole">
            <mc:AlternateContent xmlns:mc="http://schemas.openxmlformats.org/markup-compatibility/2006">
              <mc:Choice xmlns:v="urn:schemas-microsoft-com:vml" Requires="v">
                <p:oleObj spid="_x0000_s192526" name="Equation" r:id="rId8" imgW="2806700" imgH="711200" progId="Equation.3">
                  <p:embed/>
                </p:oleObj>
              </mc:Choice>
              <mc:Fallback>
                <p:oleObj name="Equation" r:id="rId8" imgW="2806700" imgH="7112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4221163"/>
                        <a:ext cx="4572000"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2522" name="Object 7">
            <a:extLst>
              <a:ext uri="{FF2B5EF4-FFF2-40B4-BE49-F238E27FC236}">
                <a16:creationId xmlns:a16="http://schemas.microsoft.com/office/drawing/2014/main" id="{666B06CC-FA90-444C-9A7E-41E7079B10AB}"/>
              </a:ext>
            </a:extLst>
          </p:cNvPr>
          <p:cNvGraphicFramePr>
            <a:graphicFrameLocks noChangeAspect="1"/>
          </p:cNvGraphicFramePr>
          <p:nvPr/>
        </p:nvGraphicFramePr>
        <p:xfrm>
          <a:off x="395288" y="4149725"/>
          <a:ext cx="3671887" cy="1506538"/>
        </p:xfrm>
        <a:graphic>
          <a:graphicData uri="http://schemas.openxmlformats.org/presentationml/2006/ole">
            <mc:AlternateContent xmlns:mc="http://schemas.openxmlformats.org/markup-compatibility/2006">
              <mc:Choice xmlns:v="urn:schemas-microsoft-com:vml" Requires="v">
                <p:oleObj spid="_x0000_s192527" name="Equation" r:id="rId10" imgW="2654300" imgH="711200" progId="Equation.3">
                  <p:embed/>
                </p:oleObj>
              </mc:Choice>
              <mc:Fallback>
                <p:oleObj name="Equation" r:id="rId10" imgW="2654300" imgH="7112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288" y="4149725"/>
                        <a:ext cx="3671887"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2523" name="Rectangle 8">
            <a:extLst>
              <a:ext uri="{FF2B5EF4-FFF2-40B4-BE49-F238E27FC236}">
                <a16:creationId xmlns:a16="http://schemas.microsoft.com/office/drawing/2014/main" id="{47710CCF-0AAC-4F45-B65A-E16461868ECE}"/>
              </a:ext>
            </a:extLst>
          </p:cNvPr>
          <p:cNvSpPr>
            <a:spLocks noChangeArrowheads="1"/>
          </p:cNvSpPr>
          <p:nvPr/>
        </p:nvSpPr>
        <p:spPr bwMode="auto">
          <a:xfrm>
            <a:off x="468313" y="3284538"/>
            <a:ext cx="35290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20000"/>
              </a:spcBef>
              <a:buClr>
                <a:srgbClr val="FF0000"/>
              </a:buClr>
              <a:buSzPct val="70000"/>
              <a:buFont typeface="Wingdings" panose="05000000000000000000" pitchFamily="2" charset="2"/>
              <a:buChar char="l"/>
            </a:pPr>
            <a:r>
              <a:rPr lang="zh-CN" altLang="en-US" sz="3000" b="1">
                <a:latin typeface="Arial" panose="020B0604020202020204" pitchFamily="34" charset="0"/>
              </a:rPr>
              <a:t>简化模型</a:t>
            </a:r>
          </a:p>
        </p:txBody>
      </p:sp>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7" name="Rectangle 5">
            <a:extLst>
              <a:ext uri="{FF2B5EF4-FFF2-40B4-BE49-F238E27FC236}">
                <a16:creationId xmlns:a16="http://schemas.microsoft.com/office/drawing/2014/main" id="{20F578ED-A342-4459-9DAD-0B5992C62076}"/>
              </a:ext>
            </a:extLst>
          </p:cNvPr>
          <p:cNvSpPr>
            <a:spLocks noRot="1" noChangeArrowheads="1"/>
          </p:cNvSpPr>
          <p:nvPr/>
        </p:nvSpPr>
        <p:spPr bwMode="auto">
          <a:xfrm>
            <a:off x="287338" y="1268413"/>
            <a:ext cx="6600825" cy="4752975"/>
          </a:xfrm>
          <a:prstGeom prst="rect">
            <a:avLst/>
          </a:prstGeom>
          <a:noFill/>
          <a:ln>
            <a:noFill/>
          </a:ln>
          <a:effectLst/>
        </p:spPr>
        <p:txBody>
          <a:bodyPr/>
          <a:lstStyle>
            <a:lvl1pPr marL="444500" indent="-44450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nSpc>
                <a:spcPct val="150000"/>
              </a:lnSpc>
              <a:spcBef>
                <a:spcPct val="10000"/>
              </a:spcBef>
              <a:buClr>
                <a:schemeClr val="accent6"/>
              </a:buClr>
              <a:defRPr/>
            </a:pPr>
            <a:r>
              <a:rPr lang="zh-CN" altLang="en-US" sz="2400" b="1" dirty="0">
                <a:latin typeface="幼圆" panose="02010509060101010101" pitchFamily="49" charset="-122"/>
                <a:ea typeface="幼圆" panose="02010509060101010101" pitchFamily="49" charset="-122"/>
              </a:rPr>
              <a:t>由</a:t>
            </a:r>
            <a:r>
              <a:rPr lang="en-US" altLang="zh-CN" sz="2400" b="1" dirty="0">
                <a:latin typeface="幼圆" panose="02010509060101010101" pitchFamily="49" charset="-122"/>
                <a:ea typeface="幼圆" panose="02010509060101010101" pitchFamily="49" charset="-122"/>
              </a:rPr>
              <a:t>James Kenney</a:t>
            </a:r>
            <a:r>
              <a:rPr lang="zh-CN" altLang="en-US" sz="2400" b="1" dirty="0">
                <a:latin typeface="幼圆" panose="02010509060101010101" pitchFamily="49" charset="-122"/>
                <a:ea typeface="幼圆" panose="02010509060101010101" pitchFamily="49" charset="-122"/>
              </a:rPr>
              <a:t>（社会心理学博士）和</a:t>
            </a:r>
            <a:r>
              <a:rPr lang="en-US" altLang="zh-CN" sz="2400" b="1" dirty="0">
                <a:latin typeface="幼圆" panose="02010509060101010101" pitchFamily="49" charset="-122"/>
                <a:ea typeface="幼圆" panose="02010509060101010101" pitchFamily="49" charset="-122"/>
              </a:rPr>
              <a:t>Russ </a:t>
            </a:r>
            <a:r>
              <a:rPr lang="en-US" altLang="zh-CN" sz="2400" b="1" dirty="0" err="1">
                <a:latin typeface="幼圆" panose="02010509060101010101" pitchFamily="49" charset="-122"/>
                <a:ea typeface="幼圆" panose="02010509060101010101" pitchFamily="49" charset="-122"/>
              </a:rPr>
              <a:t>Eberhart</a:t>
            </a:r>
            <a:r>
              <a:rPr lang="zh-CN" altLang="en-US" sz="2400" b="1" dirty="0">
                <a:latin typeface="幼圆" panose="02010509060101010101" pitchFamily="49" charset="-122"/>
                <a:ea typeface="幼圆" panose="02010509060101010101" pitchFamily="49" charset="-122"/>
              </a:rPr>
              <a:t>（电子工程学博士， </a:t>
            </a:r>
            <a:r>
              <a:rPr lang="en-US" altLang="zh-CN" sz="2400" b="1" dirty="0">
                <a:latin typeface="幼圆" panose="02010509060101010101" pitchFamily="49" charset="-122"/>
                <a:ea typeface="幼圆" panose="02010509060101010101" pitchFamily="49" charset="-122"/>
                <a:hlinkClick r:id="rId2"/>
              </a:rPr>
              <a:t>http://www.engr.iupui.edu/~eberhart/</a:t>
            </a:r>
            <a:r>
              <a:rPr lang="en-US" altLang="zh-CN" sz="2400" b="1" dirty="0">
                <a:latin typeface="幼圆" panose="02010509060101010101" pitchFamily="49" charset="-122"/>
                <a:ea typeface="幼圆" panose="02010509060101010101" pitchFamily="49" charset="-122"/>
              </a:rPr>
              <a:t> </a:t>
            </a:r>
            <a:r>
              <a:rPr lang="zh-CN" altLang="en-US" sz="2400" b="1" dirty="0">
                <a:latin typeface="幼圆" panose="02010509060101010101" pitchFamily="49" charset="-122"/>
                <a:ea typeface="幼圆" panose="02010509060101010101" pitchFamily="49" charset="-122"/>
              </a:rPr>
              <a:t>）于</a:t>
            </a:r>
            <a:r>
              <a:rPr lang="en-US" altLang="zh-CN" sz="2400" b="1" dirty="0">
                <a:latin typeface="幼圆" panose="02010509060101010101" pitchFamily="49" charset="-122"/>
                <a:ea typeface="幼圆" panose="02010509060101010101" pitchFamily="49" charset="-122"/>
              </a:rPr>
              <a:t>1995</a:t>
            </a:r>
            <a:r>
              <a:rPr lang="zh-CN" altLang="en-US" sz="2400" b="1" dirty="0">
                <a:latin typeface="幼圆" panose="02010509060101010101" pitchFamily="49" charset="-122"/>
                <a:ea typeface="幼圆" panose="02010509060101010101" pitchFamily="49" charset="-122"/>
              </a:rPr>
              <a:t>年提出粒子群算法（</a:t>
            </a:r>
            <a:r>
              <a:rPr lang="en-US" altLang="zh-TW" sz="2400" b="1" dirty="0">
                <a:latin typeface="幼圆" panose="02010509060101010101" pitchFamily="49" charset="-122"/>
                <a:ea typeface="幼圆" panose="02010509060101010101" pitchFamily="49" charset="-122"/>
              </a:rPr>
              <a:t>Particle Swarm Optimization</a:t>
            </a:r>
            <a:r>
              <a:rPr lang="en-US" altLang="zh-CN" sz="2400" b="1" dirty="0">
                <a:latin typeface="幼圆" panose="02010509060101010101" pitchFamily="49" charset="-122"/>
                <a:ea typeface="幼圆" panose="02010509060101010101" pitchFamily="49" charset="-122"/>
              </a:rPr>
              <a:t>, PSO</a:t>
            </a:r>
            <a:r>
              <a:rPr lang="zh-CN" altLang="en-US" sz="2400" b="1" dirty="0">
                <a:latin typeface="幼圆" panose="02010509060101010101" pitchFamily="49" charset="-122"/>
                <a:ea typeface="幼圆" panose="02010509060101010101" pitchFamily="49" charset="-122"/>
              </a:rPr>
              <a:t>）</a:t>
            </a:r>
            <a:r>
              <a:rPr lang="zh-CN" altLang="en-US" sz="2400" b="1" dirty="0">
                <a:solidFill>
                  <a:schemeClr val="folHlink"/>
                </a:solidFill>
                <a:latin typeface="幼圆" panose="02010509060101010101" pitchFamily="49" charset="-122"/>
                <a:ea typeface="幼圆" panose="02010509060101010101" pitchFamily="49" charset="-122"/>
              </a:rPr>
              <a:t> </a:t>
            </a:r>
            <a:endParaRPr lang="en-US" altLang="zh-CN" sz="2400" b="1" dirty="0">
              <a:solidFill>
                <a:schemeClr val="folHlink"/>
              </a:solidFill>
              <a:latin typeface="幼圆" panose="02010509060101010101" pitchFamily="49" charset="-122"/>
              <a:ea typeface="幼圆" panose="02010509060101010101" pitchFamily="49" charset="-122"/>
            </a:endParaRPr>
          </a:p>
          <a:p>
            <a:pPr>
              <a:lnSpc>
                <a:spcPct val="150000"/>
              </a:lnSpc>
              <a:spcBef>
                <a:spcPct val="10000"/>
              </a:spcBef>
              <a:buClr>
                <a:schemeClr val="accent6"/>
              </a:buClr>
              <a:defRPr/>
            </a:pPr>
            <a:r>
              <a:rPr lang="zh-CN" altLang="en-US" sz="2400" b="1" dirty="0">
                <a:latin typeface="幼圆" panose="02010509060101010101" pitchFamily="49" charset="-122"/>
                <a:ea typeface="幼圆" panose="02010509060101010101" pitchFamily="49" charset="-122"/>
              </a:rPr>
              <a:t>源于对鸟群捕食行为的研究，是基于迭代的方法</a:t>
            </a:r>
            <a:endParaRPr lang="en-US" altLang="zh-CN" sz="2400" b="1" dirty="0">
              <a:latin typeface="幼圆" panose="02010509060101010101" pitchFamily="49" charset="-122"/>
              <a:ea typeface="幼圆" panose="02010509060101010101" pitchFamily="49" charset="-122"/>
            </a:endParaRPr>
          </a:p>
          <a:p>
            <a:pPr>
              <a:lnSpc>
                <a:spcPct val="150000"/>
              </a:lnSpc>
              <a:spcBef>
                <a:spcPct val="10000"/>
              </a:spcBef>
              <a:buClr>
                <a:schemeClr val="accent6"/>
              </a:buClr>
              <a:defRPr/>
            </a:pPr>
            <a:r>
              <a:rPr lang="zh-CN" altLang="en-US" sz="2400" b="1" dirty="0">
                <a:latin typeface="幼圆" panose="02010509060101010101" pitchFamily="49" charset="-122"/>
                <a:ea typeface="幼圆" panose="02010509060101010101" pitchFamily="49" charset="-122"/>
              </a:rPr>
              <a:t>简单易于实现，需要调整的参数相对较少</a:t>
            </a:r>
          </a:p>
          <a:p>
            <a:pPr>
              <a:lnSpc>
                <a:spcPct val="150000"/>
              </a:lnSpc>
              <a:spcBef>
                <a:spcPct val="10000"/>
              </a:spcBef>
              <a:buClr>
                <a:schemeClr val="accent6"/>
              </a:buClr>
              <a:defRPr/>
            </a:pPr>
            <a:endParaRPr lang="zh-CN" altLang="en-US" sz="2400" b="1" dirty="0">
              <a:latin typeface="Times New Roman" pitchFamily="18" charset="0"/>
              <a:ea typeface="黑体" pitchFamily="49" charset="-122"/>
            </a:endParaRPr>
          </a:p>
          <a:p>
            <a:pPr>
              <a:lnSpc>
                <a:spcPct val="150000"/>
              </a:lnSpc>
              <a:spcBef>
                <a:spcPct val="10000"/>
              </a:spcBef>
              <a:buClr>
                <a:schemeClr val="accent6"/>
              </a:buClr>
              <a:defRPr/>
            </a:pPr>
            <a:endParaRPr lang="zh-CN" altLang="en-US" sz="2800" b="1" dirty="0">
              <a:solidFill>
                <a:schemeClr val="folHlink"/>
              </a:solidFill>
              <a:latin typeface="幼圆" panose="02010509060101010101" pitchFamily="49" charset="-122"/>
              <a:ea typeface="幼圆" panose="02010509060101010101" pitchFamily="49" charset="-122"/>
            </a:endParaRPr>
          </a:p>
        </p:txBody>
      </p:sp>
      <p:sp>
        <p:nvSpPr>
          <p:cNvPr id="740361" name="Rectangle 9">
            <a:extLst>
              <a:ext uri="{FF2B5EF4-FFF2-40B4-BE49-F238E27FC236}">
                <a16:creationId xmlns:a16="http://schemas.microsoft.com/office/drawing/2014/main" id="{AF23B038-2CCD-44B0-83BA-56B6CDC6F989}"/>
              </a:ext>
            </a:extLst>
          </p:cNvPr>
          <p:cNvSpPr>
            <a:spLocks noGrp="1" noRot="1" noChangeArrowheads="1"/>
          </p:cNvSpPr>
          <p:nvPr>
            <p:ph type="body" sz="half" idx="1"/>
          </p:nvPr>
        </p:nvSpPr>
        <p:spPr>
          <a:xfrm>
            <a:off x="323850" y="188913"/>
            <a:ext cx="8820150" cy="719137"/>
          </a:xfrm>
        </p:spPr>
        <p:txBody>
          <a:bodyPr/>
          <a:lstStyle/>
          <a:p>
            <a:pPr marL="444500" indent="-444500" algn="ctr" fontAlgn="auto">
              <a:lnSpc>
                <a:spcPct val="105000"/>
              </a:lnSpc>
              <a:spcAft>
                <a:spcPts val="0"/>
              </a:spcAft>
              <a:buFont typeface="Wingdings" pitchFamily="2" charset="2"/>
              <a:buNone/>
              <a:defRPr/>
            </a:pPr>
            <a:r>
              <a:rPr lang="zh-CN" altLang="en-US" sz="4400" b="1" dirty="0">
                <a:solidFill>
                  <a:schemeClr val="accent6"/>
                </a:solidFill>
                <a:latin typeface="黑体" panose="02010609060101010101" pitchFamily="49" charset="-122"/>
                <a:ea typeface="黑体" panose="02010609060101010101" pitchFamily="49" charset="-122"/>
              </a:rPr>
              <a:t>粒子群优化</a:t>
            </a:r>
          </a:p>
        </p:txBody>
      </p:sp>
      <p:sp>
        <p:nvSpPr>
          <p:cNvPr id="194564" name="日期占位符 1">
            <a:extLst>
              <a:ext uri="{FF2B5EF4-FFF2-40B4-BE49-F238E27FC236}">
                <a16:creationId xmlns:a16="http://schemas.microsoft.com/office/drawing/2014/main" id="{F02AEA50-13D4-4D09-9886-7460EF13C99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CB853CE-64F8-4909-B14E-94FF9D64879F}"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94565" name="页脚占位符 2">
            <a:extLst>
              <a:ext uri="{FF2B5EF4-FFF2-40B4-BE49-F238E27FC236}">
                <a16:creationId xmlns:a16="http://schemas.microsoft.com/office/drawing/2014/main" id="{D0586B52-5CBF-4063-A958-46E3451566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94566" name="灯片编号占位符 3">
            <a:extLst>
              <a:ext uri="{FF2B5EF4-FFF2-40B4-BE49-F238E27FC236}">
                <a16:creationId xmlns:a16="http://schemas.microsoft.com/office/drawing/2014/main" id="{567CC396-F66E-4B79-9888-046E4FD4A60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9BFD6E4-19B3-4B27-B3E7-47C69E401FE9}" type="slidenum">
              <a:rPr lang="zh-CN" altLang="en-US" sz="1400" smtClean="0">
                <a:latin typeface="Arial" panose="020B0604020202020204" pitchFamily="34" charset="0"/>
              </a:rPr>
              <a:pPr>
                <a:lnSpc>
                  <a:spcPct val="100000"/>
                </a:lnSpc>
                <a:spcBef>
                  <a:spcPct val="0"/>
                </a:spcBef>
                <a:buClrTx/>
                <a:buFontTx/>
                <a:buNone/>
              </a:pPr>
              <a:t>104</a:t>
            </a:fld>
            <a:endParaRPr lang="en-US" altLang="zh-CN" sz="1400">
              <a:latin typeface="Arial" panose="020B0604020202020204" pitchFamily="34" charset="0"/>
            </a:endParaRPr>
          </a:p>
        </p:txBody>
      </p:sp>
      <p:pic>
        <p:nvPicPr>
          <p:cNvPr id="194567" name="Picture 15">
            <a:extLst>
              <a:ext uri="{FF2B5EF4-FFF2-40B4-BE49-F238E27FC236}">
                <a16:creationId xmlns:a16="http://schemas.microsoft.com/office/drawing/2014/main" id="{79BD25AE-518A-4EC5-B184-75D32749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388" y="1844675"/>
            <a:ext cx="1292225"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81" name="Rectangle 5">
            <a:extLst>
              <a:ext uri="{FF2B5EF4-FFF2-40B4-BE49-F238E27FC236}">
                <a16:creationId xmlns:a16="http://schemas.microsoft.com/office/drawing/2014/main" id="{CDF1F4D4-548F-43D9-8E91-F8E9DCE067FA}"/>
              </a:ext>
            </a:extLst>
          </p:cNvPr>
          <p:cNvSpPr>
            <a:spLocks noRot="1" noChangeArrowheads="1"/>
          </p:cNvSpPr>
          <p:nvPr/>
        </p:nvSpPr>
        <p:spPr bwMode="auto">
          <a:xfrm>
            <a:off x="463550" y="1341438"/>
            <a:ext cx="8540750" cy="4752975"/>
          </a:xfrm>
          <a:prstGeom prst="rect">
            <a:avLst/>
          </a:prstGeom>
          <a:noFill/>
          <a:ln>
            <a:noFill/>
          </a:ln>
          <a:effectLst/>
        </p:spPr>
        <p:txBody>
          <a:bodyPr/>
          <a:lstStyle>
            <a:lvl1pPr marL="444500" indent="-44450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nSpc>
                <a:spcPct val="150000"/>
              </a:lnSpc>
              <a:spcBef>
                <a:spcPct val="10000"/>
              </a:spcBef>
              <a:buClr>
                <a:schemeClr val="accent6"/>
              </a:buClr>
              <a:defRPr/>
            </a:pPr>
            <a:r>
              <a:rPr lang="zh-CN" altLang="en-US" sz="2800" dirty="0">
                <a:solidFill>
                  <a:srgbClr val="333300"/>
                </a:solidFill>
                <a:latin typeface="幼圆" panose="02010509060101010101" pitchFamily="49" charset="-122"/>
                <a:ea typeface="幼圆" panose="02010509060101010101" pitchFamily="49" charset="-122"/>
              </a:rPr>
              <a:t>鸟群：</a:t>
            </a:r>
          </a:p>
          <a:p>
            <a:pPr>
              <a:lnSpc>
                <a:spcPct val="150000"/>
              </a:lnSpc>
              <a:spcBef>
                <a:spcPct val="10000"/>
              </a:spcBef>
              <a:buFont typeface="Wingdings" pitchFamily="2" charset="2"/>
              <a:buNone/>
              <a:defRPr/>
            </a:pPr>
            <a:r>
              <a:rPr lang="zh-CN" altLang="en-US" sz="2400" dirty="0">
                <a:solidFill>
                  <a:srgbClr val="333300"/>
                </a:solidFill>
                <a:latin typeface="幼圆" panose="02010509060101010101" pitchFamily="49" charset="-122"/>
                <a:ea typeface="幼圆" panose="02010509060101010101" pitchFamily="49" charset="-122"/>
              </a:rPr>
              <a:t>   假设一个区域，所有的鸟都不知道食物的位置，但是它们知道当前位置离食物还有多远。</a:t>
            </a:r>
          </a:p>
          <a:p>
            <a:pPr>
              <a:lnSpc>
                <a:spcPct val="150000"/>
              </a:lnSpc>
              <a:spcBef>
                <a:spcPct val="10000"/>
              </a:spcBef>
              <a:buClr>
                <a:schemeClr val="accent6"/>
              </a:buClr>
              <a:defRPr/>
            </a:pPr>
            <a:r>
              <a:rPr lang="en-US" altLang="zh-CN" sz="2800" dirty="0">
                <a:solidFill>
                  <a:srgbClr val="333300"/>
                </a:solidFill>
                <a:latin typeface="幼圆" panose="02010509060101010101" pitchFamily="49" charset="-122"/>
                <a:ea typeface="幼圆" panose="02010509060101010101" pitchFamily="49" charset="-122"/>
              </a:rPr>
              <a:t>PSO</a:t>
            </a:r>
            <a:r>
              <a:rPr lang="zh-CN" altLang="en-US" sz="2800" dirty="0">
                <a:solidFill>
                  <a:srgbClr val="333300"/>
                </a:solidFill>
                <a:latin typeface="幼圆" panose="02010509060101010101" pitchFamily="49" charset="-122"/>
                <a:ea typeface="幼圆" panose="02010509060101010101" pitchFamily="49" charset="-122"/>
              </a:rPr>
              <a:t>算法      </a:t>
            </a:r>
          </a:p>
          <a:p>
            <a:pPr>
              <a:lnSpc>
                <a:spcPct val="150000"/>
              </a:lnSpc>
              <a:spcBef>
                <a:spcPct val="10000"/>
              </a:spcBef>
              <a:buFont typeface="Wingdings" pitchFamily="2" charset="2"/>
              <a:buNone/>
              <a:defRPr/>
            </a:pPr>
            <a:r>
              <a:rPr lang="zh-CN" altLang="en-US" sz="2400" dirty="0">
                <a:solidFill>
                  <a:srgbClr val="333300"/>
                </a:solidFill>
                <a:latin typeface="幼圆" panose="02010509060101010101" pitchFamily="49" charset="-122"/>
                <a:ea typeface="幼圆" panose="02010509060101010101" pitchFamily="49" charset="-122"/>
              </a:rPr>
              <a:t>   每个解看作一只鸟，称为“粒子</a:t>
            </a:r>
            <a:r>
              <a:rPr lang="en-US" altLang="zh-CN" sz="2400" dirty="0">
                <a:solidFill>
                  <a:srgbClr val="333300"/>
                </a:solidFill>
                <a:latin typeface="幼圆" panose="02010509060101010101" pitchFamily="49" charset="-122"/>
                <a:ea typeface="幼圆" panose="02010509060101010101" pitchFamily="49" charset="-122"/>
              </a:rPr>
              <a:t>(particle)”</a:t>
            </a:r>
            <a:r>
              <a:rPr lang="zh-CN" altLang="en-US" sz="2400" dirty="0">
                <a:solidFill>
                  <a:srgbClr val="333300"/>
                </a:solidFill>
                <a:latin typeface="幼圆" panose="02010509060101010101" pitchFamily="49" charset="-122"/>
                <a:ea typeface="幼圆" panose="02010509060101010101" pitchFamily="49" charset="-122"/>
              </a:rPr>
              <a:t>，所有的粒子都有一个适应值，每个粒子都有一个速度决定它们的飞翔方向和距离，粒子们追随当前最优粒子在解空间中搜索。</a:t>
            </a:r>
          </a:p>
        </p:txBody>
      </p:sp>
      <p:sp>
        <p:nvSpPr>
          <p:cNvPr id="8" name="Rectangle 9">
            <a:extLst>
              <a:ext uri="{FF2B5EF4-FFF2-40B4-BE49-F238E27FC236}">
                <a16:creationId xmlns:a16="http://schemas.microsoft.com/office/drawing/2014/main" id="{D62806DA-0FFE-4254-9671-8F29126B8AC0}"/>
              </a:ext>
            </a:extLst>
          </p:cNvPr>
          <p:cNvSpPr txBox="1">
            <a:spLocks noRot="1" noChangeArrowheads="1"/>
          </p:cNvSpPr>
          <p:nvPr/>
        </p:nvSpPr>
        <p:spPr bwMode="auto">
          <a:xfrm>
            <a:off x="323850" y="188913"/>
            <a:ext cx="8820150" cy="719137"/>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444500" indent="-444500" algn="ctr">
              <a:lnSpc>
                <a:spcPct val="105000"/>
              </a:lnSpc>
              <a:buFont typeface="Wingdings" pitchFamily="2" charset="2"/>
              <a:buNone/>
              <a:defRPr/>
            </a:pPr>
            <a:r>
              <a:rPr lang="zh-CN" altLang="en-US" sz="4400" b="1" kern="0" dirty="0">
                <a:solidFill>
                  <a:schemeClr val="accent6"/>
                </a:solidFill>
                <a:latin typeface="黑体" panose="02010609060101010101" pitchFamily="49" charset="-122"/>
                <a:ea typeface="黑体" panose="02010609060101010101" pitchFamily="49" charset="-122"/>
              </a:rPr>
              <a:t>粒子群优化</a:t>
            </a:r>
          </a:p>
        </p:txBody>
      </p:sp>
      <p:sp>
        <p:nvSpPr>
          <p:cNvPr id="195588" name="日期占位符 1">
            <a:extLst>
              <a:ext uri="{FF2B5EF4-FFF2-40B4-BE49-F238E27FC236}">
                <a16:creationId xmlns:a16="http://schemas.microsoft.com/office/drawing/2014/main" id="{9836FC4F-9789-4157-9965-B6D1B97467D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D2204E0-2D14-45EE-9C81-5266CE8E4925}"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95589" name="页脚占位符 2">
            <a:extLst>
              <a:ext uri="{FF2B5EF4-FFF2-40B4-BE49-F238E27FC236}">
                <a16:creationId xmlns:a16="http://schemas.microsoft.com/office/drawing/2014/main" id="{FEF013B3-1ED9-4307-8858-440372291A2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95590" name="灯片编号占位符 3">
            <a:extLst>
              <a:ext uri="{FF2B5EF4-FFF2-40B4-BE49-F238E27FC236}">
                <a16:creationId xmlns:a16="http://schemas.microsoft.com/office/drawing/2014/main" id="{A6B7E67B-7B50-429D-8D6E-53BCDB8D0D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82FD746-8D61-4A1D-BBB6-B8638CC722E9}" type="slidenum">
              <a:rPr lang="zh-CN" altLang="en-US" sz="1400" smtClean="0">
                <a:latin typeface="Arial" panose="020B0604020202020204" pitchFamily="34" charset="0"/>
              </a:rPr>
              <a:pPr>
                <a:lnSpc>
                  <a:spcPct val="100000"/>
                </a:lnSpc>
                <a:spcBef>
                  <a:spcPct val="0"/>
                </a:spcBef>
                <a:buClrTx/>
                <a:buFontTx/>
                <a:buNone/>
              </a:pPr>
              <a:t>105</a:t>
            </a:fld>
            <a:endParaRPr lang="en-US" altLang="zh-CN" sz="1400">
              <a:latin typeface="Arial" panose="020B0604020202020204" pitchFamily="34" charset="0"/>
            </a:endParaRPr>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5" name="Rectangle 5">
            <a:extLst>
              <a:ext uri="{FF2B5EF4-FFF2-40B4-BE49-F238E27FC236}">
                <a16:creationId xmlns:a16="http://schemas.microsoft.com/office/drawing/2014/main" id="{21630593-EF4B-4425-ADD7-BF4D95156729}"/>
              </a:ext>
            </a:extLst>
          </p:cNvPr>
          <p:cNvSpPr>
            <a:spLocks noRot="1" noChangeArrowheads="1"/>
          </p:cNvSpPr>
          <p:nvPr/>
        </p:nvSpPr>
        <p:spPr bwMode="auto">
          <a:xfrm>
            <a:off x="304800" y="1341438"/>
            <a:ext cx="8569325" cy="4752975"/>
          </a:xfrm>
          <a:prstGeom prst="rect">
            <a:avLst/>
          </a:prstGeom>
          <a:noFill/>
          <a:ln>
            <a:noFill/>
          </a:ln>
          <a:effectLst/>
        </p:spPr>
        <p:txBody>
          <a:bodyPr/>
          <a:lstStyle>
            <a:lvl1pPr marL="444500" indent="-44450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nSpc>
                <a:spcPct val="120000"/>
              </a:lnSpc>
              <a:spcBef>
                <a:spcPct val="10000"/>
              </a:spcBef>
              <a:defRPr/>
            </a:pPr>
            <a:r>
              <a:rPr lang="zh-CN" altLang="en-US" sz="2400" dirty="0">
                <a:solidFill>
                  <a:srgbClr val="333300"/>
                </a:solidFill>
                <a:latin typeface="幼圆" panose="02010509060101010101" pitchFamily="49" charset="-122"/>
                <a:ea typeface="幼圆" panose="02010509060101010101" pitchFamily="49" charset="-122"/>
              </a:rPr>
              <a:t>粒子速度和位置的更新</a:t>
            </a:r>
          </a:p>
          <a:p>
            <a:pPr marL="361950" indent="-361950">
              <a:lnSpc>
                <a:spcPct val="120000"/>
              </a:lnSpc>
              <a:spcBef>
                <a:spcPct val="10000"/>
              </a:spcBef>
              <a:buFont typeface="Wingdings" pitchFamily="2" charset="2"/>
              <a:buNone/>
              <a:defRPr/>
            </a:pPr>
            <a:r>
              <a:rPr lang="zh-CN" altLang="en-US" sz="2400" dirty="0">
                <a:solidFill>
                  <a:srgbClr val="333300"/>
                </a:solidFill>
                <a:latin typeface="幼圆" panose="02010509060101010101" pitchFamily="49" charset="-122"/>
                <a:ea typeface="幼圆" panose="02010509060101010101" pitchFamily="49" charset="-122"/>
              </a:rPr>
              <a:t>   假设在</a:t>
            </a:r>
            <a:r>
              <a:rPr lang="en-US" altLang="zh-CN" sz="2400" i="1" dirty="0">
                <a:solidFill>
                  <a:srgbClr val="333300"/>
                </a:solidFill>
                <a:latin typeface="幼圆" panose="02010509060101010101" pitchFamily="49" charset="-122"/>
                <a:ea typeface="幼圆" panose="02010509060101010101" pitchFamily="49" charset="-122"/>
              </a:rPr>
              <a:t>D</a:t>
            </a:r>
            <a:r>
              <a:rPr lang="zh-CN" altLang="en-US" sz="2400" dirty="0">
                <a:solidFill>
                  <a:srgbClr val="333300"/>
                </a:solidFill>
                <a:latin typeface="幼圆" panose="02010509060101010101" pitchFamily="49" charset="-122"/>
                <a:ea typeface="幼圆" panose="02010509060101010101" pitchFamily="49" charset="-122"/>
              </a:rPr>
              <a:t>维搜索空间中，有</a:t>
            </a:r>
            <a:r>
              <a:rPr lang="en-US" altLang="zh-CN" sz="2400" i="1" dirty="0">
                <a:solidFill>
                  <a:srgbClr val="333300"/>
                </a:solidFill>
                <a:latin typeface="幼圆" panose="02010509060101010101" pitchFamily="49" charset="-122"/>
                <a:ea typeface="幼圆" panose="02010509060101010101" pitchFamily="49" charset="-122"/>
              </a:rPr>
              <a:t>m</a:t>
            </a:r>
            <a:r>
              <a:rPr lang="zh-CN" altLang="en-US" sz="2400" dirty="0">
                <a:solidFill>
                  <a:srgbClr val="333300"/>
                </a:solidFill>
                <a:latin typeface="幼圆" panose="02010509060101010101" pitchFamily="49" charset="-122"/>
                <a:ea typeface="幼圆" panose="02010509060101010101" pitchFamily="49" charset="-122"/>
              </a:rPr>
              <a:t>个粒子；</a:t>
            </a:r>
          </a:p>
          <a:p>
            <a:pPr marL="361950" indent="-361950">
              <a:lnSpc>
                <a:spcPct val="120000"/>
              </a:lnSpc>
              <a:spcBef>
                <a:spcPct val="10000"/>
              </a:spcBef>
              <a:buFont typeface="Wingdings" pitchFamily="2" charset="2"/>
              <a:buNone/>
              <a:defRPr/>
            </a:pPr>
            <a:r>
              <a:rPr lang="zh-CN" altLang="en-US" sz="2400" dirty="0">
                <a:solidFill>
                  <a:srgbClr val="333300"/>
                </a:solidFill>
                <a:latin typeface="幼圆" panose="02010509060101010101" pitchFamily="49" charset="-122"/>
                <a:ea typeface="幼圆" panose="02010509060101010101" pitchFamily="49" charset="-122"/>
              </a:rPr>
              <a:t>   其中第</a:t>
            </a:r>
            <a:r>
              <a:rPr lang="en-US" altLang="zh-CN" sz="2400" i="1" dirty="0" err="1">
                <a:solidFill>
                  <a:srgbClr val="333300"/>
                </a:solidFill>
                <a:latin typeface="幼圆" panose="02010509060101010101" pitchFamily="49" charset="-122"/>
                <a:ea typeface="幼圆" panose="02010509060101010101" pitchFamily="49" charset="-122"/>
              </a:rPr>
              <a:t>i</a:t>
            </a:r>
            <a:r>
              <a:rPr lang="zh-CN" altLang="en-US" sz="2400" dirty="0">
                <a:solidFill>
                  <a:srgbClr val="333300"/>
                </a:solidFill>
                <a:latin typeface="幼圆" panose="02010509060101010101" pitchFamily="49" charset="-122"/>
                <a:ea typeface="幼圆" panose="02010509060101010101" pitchFamily="49" charset="-122"/>
              </a:rPr>
              <a:t>个粒子的位置为矢量                        </a:t>
            </a:r>
          </a:p>
          <a:p>
            <a:pPr marL="361950" indent="-361950">
              <a:lnSpc>
                <a:spcPct val="120000"/>
              </a:lnSpc>
              <a:spcBef>
                <a:spcPct val="10000"/>
              </a:spcBef>
              <a:buFont typeface="Wingdings" pitchFamily="2" charset="2"/>
              <a:buNone/>
              <a:defRPr/>
            </a:pPr>
            <a:r>
              <a:rPr lang="zh-CN" altLang="en-US" sz="2400" dirty="0">
                <a:solidFill>
                  <a:srgbClr val="333300"/>
                </a:solidFill>
                <a:latin typeface="幼圆" panose="02010509060101010101" pitchFamily="49" charset="-122"/>
                <a:ea typeface="幼圆" panose="02010509060101010101" pitchFamily="49" charset="-122"/>
              </a:rPr>
              <a:t>   其飞翔速度也是一个矢量，记为                  </a:t>
            </a:r>
          </a:p>
          <a:p>
            <a:pPr marL="361950" indent="-361950">
              <a:lnSpc>
                <a:spcPct val="120000"/>
              </a:lnSpc>
              <a:spcBef>
                <a:spcPct val="10000"/>
              </a:spcBef>
              <a:buFont typeface="Wingdings" pitchFamily="2" charset="2"/>
              <a:buNone/>
              <a:defRPr/>
            </a:pPr>
            <a:r>
              <a:rPr lang="zh-CN" altLang="en-US" sz="2400" dirty="0">
                <a:solidFill>
                  <a:srgbClr val="333300"/>
                </a:solidFill>
                <a:latin typeface="幼圆" panose="02010509060101010101" pitchFamily="49" charset="-122"/>
                <a:ea typeface="幼圆" panose="02010509060101010101" pitchFamily="49" charset="-122"/>
              </a:rPr>
              <a:t>   第</a:t>
            </a:r>
            <a:r>
              <a:rPr lang="en-US" altLang="zh-CN" sz="2400" i="1" dirty="0" err="1">
                <a:solidFill>
                  <a:srgbClr val="333300"/>
                </a:solidFill>
                <a:latin typeface="幼圆" panose="02010509060101010101" pitchFamily="49" charset="-122"/>
                <a:ea typeface="幼圆" panose="02010509060101010101" pitchFamily="49" charset="-122"/>
              </a:rPr>
              <a:t>i</a:t>
            </a:r>
            <a:r>
              <a:rPr lang="zh-CN" altLang="en-US" sz="2400" dirty="0">
                <a:solidFill>
                  <a:srgbClr val="333300"/>
                </a:solidFill>
                <a:latin typeface="幼圆" panose="02010509060101010101" pitchFamily="49" charset="-122"/>
                <a:ea typeface="幼圆" panose="02010509060101010101" pitchFamily="49" charset="-122"/>
              </a:rPr>
              <a:t>个粒子搜索到的最优位置为                     </a:t>
            </a:r>
          </a:p>
          <a:p>
            <a:pPr marL="361950" indent="-361950">
              <a:lnSpc>
                <a:spcPct val="120000"/>
              </a:lnSpc>
              <a:spcBef>
                <a:spcPct val="10000"/>
              </a:spcBef>
              <a:buFont typeface="Wingdings" pitchFamily="2" charset="2"/>
              <a:buNone/>
              <a:defRPr/>
            </a:pPr>
            <a:r>
              <a:rPr lang="zh-CN" altLang="en-US" sz="2400" dirty="0">
                <a:solidFill>
                  <a:srgbClr val="333300"/>
                </a:solidFill>
                <a:latin typeface="幼圆" panose="02010509060101010101" pitchFamily="49" charset="-122"/>
                <a:ea typeface="幼圆" panose="02010509060101010101" pitchFamily="49" charset="-122"/>
              </a:rPr>
              <a:t>   整个粒子群搜索到的最优位置为                  </a:t>
            </a:r>
          </a:p>
          <a:p>
            <a:pPr marL="361950" indent="-361950">
              <a:lnSpc>
                <a:spcPct val="120000"/>
              </a:lnSpc>
              <a:spcBef>
                <a:spcPct val="10000"/>
              </a:spcBef>
              <a:buFont typeface="Wingdings" pitchFamily="2" charset="2"/>
              <a:buNone/>
              <a:defRPr/>
            </a:pPr>
            <a:r>
              <a:rPr lang="zh-CN" altLang="en-US" sz="2400" dirty="0">
                <a:solidFill>
                  <a:srgbClr val="333300"/>
                </a:solidFill>
                <a:latin typeface="幼圆" panose="02010509060101010101" pitchFamily="49" charset="-122"/>
                <a:ea typeface="幼圆" panose="02010509060101010101" pitchFamily="49" charset="-122"/>
              </a:rPr>
              <a:t>   第</a:t>
            </a:r>
            <a:r>
              <a:rPr lang="en-US" altLang="zh-CN" sz="2400" i="1" dirty="0" err="1">
                <a:solidFill>
                  <a:srgbClr val="333300"/>
                </a:solidFill>
                <a:latin typeface="幼圆" panose="02010509060101010101" pitchFamily="49" charset="-122"/>
                <a:ea typeface="幼圆" panose="02010509060101010101" pitchFamily="49" charset="-122"/>
              </a:rPr>
              <a:t>i</a:t>
            </a:r>
            <a:r>
              <a:rPr lang="zh-CN" altLang="en-US" sz="2400" dirty="0">
                <a:solidFill>
                  <a:srgbClr val="333300"/>
                </a:solidFill>
                <a:latin typeface="幼圆" panose="02010509060101010101" pitchFamily="49" charset="-122"/>
                <a:ea typeface="幼圆" panose="02010509060101010101" pitchFamily="49" charset="-122"/>
              </a:rPr>
              <a:t>个粒子的位置和速度更新为：</a:t>
            </a:r>
          </a:p>
        </p:txBody>
      </p:sp>
      <p:graphicFrame>
        <p:nvGraphicFramePr>
          <p:cNvPr id="196611" name="Object 7">
            <a:extLst>
              <a:ext uri="{FF2B5EF4-FFF2-40B4-BE49-F238E27FC236}">
                <a16:creationId xmlns:a16="http://schemas.microsoft.com/office/drawing/2014/main" id="{DFFDAE7F-2AA2-4BC1-B533-AE1F38DE769B}"/>
              </a:ext>
            </a:extLst>
          </p:cNvPr>
          <p:cNvGraphicFramePr>
            <a:graphicFrameLocks noChangeAspect="1"/>
          </p:cNvGraphicFramePr>
          <p:nvPr/>
        </p:nvGraphicFramePr>
        <p:xfrm>
          <a:off x="846138" y="4941888"/>
          <a:ext cx="7775575" cy="930275"/>
        </p:xfrm>
        <a:graphic>
          <a:graphicData uri="http://schemas.openxmlformats.org/presentationml/2006/ole">
            <mc:AlternateContent xmlns:mc="http://schemas.openxmlformats.org/markup-compatibility/2006">
              <mc:Choice xmlns:v="urn:schemas-microsoft-com:vml" Requires="v">
                <p:oleObj spid="_x0000_s196620" name="公式" r:id="rId3" imgW="4127500" imgH="508000" progId="Equation.3">
                  <p:embed/>
                </p:oleObj>
              </mc:Choice>
              <mc:Fallback>
                <p:oleObj name="公式" r:id="rId3" imgW="4127500" imgH="508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38" y="4941888"/>
                        <a:ext cx="77755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612" name="Object 9">
            <a:extLst>
              <a:ext uri="{FF2B5EF4-FFF2-40B4-BE49-F238E27FC236}">
                <a16:creationId xmlns:a16="http://schemas.microsoft.com/office/drawing/2014/main" id="{F5663796-D8D1-4587-975F-71BEA8AAFBC3}"/>
              </a:ext>
            </a:extLst>
          </p:cNvPr>
          <p:cNvGraphicFramePr>
            <a:graphicFrameLocks noGrp="1" noChangeAspect="1"/>
          </p:cNvGraphicFramePr>
          <p:nvPr>
            <p:ph sz="quarter" idx="2"/>
          </p:nvPr>
        </p:nvGraphicFramePr>
        <p:xfrm>
          <a:off x="5219700" y="3346450"/>
          <a:ext cx="2232025" cy="385763"/>
        </p:xfrm>
        <a:graphic>
          <a:graphicData uri="http://schemas.openxmlformats.org/presentationml/2006/ole">
            <mc:AlternateContent xmlns:mc="http://schemas.openxmlformats.org/markup-compatibility/2006">
              <mc:Choice xmlns:v="urn:schemas-microsoft-com:vml" Requires="v">
                <p:oleObj spid="_x0000_s196621" name="公式" r:id="rId5" imgW="1320800" imgH="228600" progId="Equation.3">
                  <p:embed/>
                </p:oleObj>
              </mc:Choice>
              <mc:Fallback>
                <p:oleObj name="公式" r:id="rId5" imgW="1320800" imgH="228600" progId="Equation.3">
                  <p:embed/>
                  <p:pic>
                    <p:nvPicPr>
                      <p:cNvPr id="0" name="Object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3346450"/>
                        <a:ext cx="2232025" cy="385763"/>
                      </a:xfrm>
                      <a:prstGeom prst="rect">
                        <a:avLst/>
                      </a:prstGeom>
                      <a:noFill/>
                      <a:ln>
                        <a:noFill/>
                      </a:ln>
                      <a:effectLst/>
                      <a:extLst>
                        <a:ext uri="{909E8E84-426E-40DD-AFC4-6F175D3DCCD1}">
                          <a14:hiddenFill xmlns:a14="http://schemas.microsoft.com/office/drawing/2010/main">
                            <a:solidFill>
                              <a:schemeClr val="tx1">
                                <a:alpha val="23921"/>
                              </a:schemeClr>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13" name="Object 11">
            <a:extLst>
              <a:ext uri="{FF2B5EF4-FFF2-40B4-BE49-F238E27FC236}">
                <a16:creationId xmlns:a16="http://schemas.microsoft.com/office/drawing/2014/main" id="{E5030F31-8F49-46B7-93DD-A6BB4DB42059}"/>
              </a:ext>
            </a:extLst>
          </p:cNvPr>
          <p:cNvGraphicFramePr>
            <a:graphicFrameLocks noGrp="1" noChangeAspect="1"/>
          </p:cNvGraphicFramePr>
          <p:nvPr>
            <p:ph sz="quarter" idx="3"/>
          </p:nvPr>
        </p:nvGraphicFramePr>
        <p:xfrm>
          <a:off x="5219700" y="3870325"/>
          <a:ext cx="3024188" cy="363538"/>
        </p:xfrm>
        <a:graphic>
          <a:graphicData uri="http://schemas.openxmlformats.org/presentationml/2006/ole">
            <mc:AlternateContent xmlns:mc="http://schemas.openxmlformats.org/markup-compatibility/2006">
              <mc:Choice xmlns:v="urn:schemas-microsoft-com:vml" Requires="v">
                <p:oleObj spid="_x0000_s196622" name="公式" r:id="rId7" imgW="2006600" imgH="241300" progId="Equation.3">
                  <p:embed/>
                </p:oleObj>
              </mc:Choice>
              <mc:Fallback>
                <p:oleObj name="公式" r:id="rId7" imgW="2006600" imgH="241300" progId="Equation.3">
                  <p:embed/>
                  <p:pic>
                    <p:nvPicPr>
                      <p:cNvPr id="0" name="Object 1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9700" y="3870325"/>
                        <a:ext cx="3024188" cy="363538"/>
                      </a:xfrm>
                      <a:prstGeom prst="rect">
                        <a:avLst/>
                      </a:prstGeom>
                      <a:noFill/>
                      <a:ln>
                        <a:noFill/>
                      </a:ln>
                      <a:effectLst/>
                      <a:extLst>
                        <a:ext uri="{909E8E84-426E-40DD-AFC4-6F175D3DCCD1}">
                          <a14:hiddenFill xmlns:a14="http://schemas.microsoft.com/office/drawing/2010/main">
                            <a:solidFill>
                              <a:schemeClr val="tx1">
                                <a:alpha val="23921"/>
                              </a:schemeClr>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614" name="日期占位符 1">
            <a:extLst>
              <a:ext uri="{FF2B5EF4-FFF2-40B4-BE49-F238E27FC236}">
                <a16:creationId xmlns:a16="http://schemas.microsoft.com/office/drawing/2014/main" id="{07B0859D-6701-4927-BD62-19EDC4EF7F3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E23BC6E-5253-422E-98E2-F1EDFAEB1D2F}"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96615" name="页脚占位符 2">
            <a:extLst>
              <a:ext uri="{FF2B5EF4-FFF2-40B4-BE49-F238E27FC236}">
                <a16:creationId xmlns:a16="http://schemas.microsoft.com/office/drawing/2014/main" id="{0C4FCDC9-8609-44D9-B99C-8CB381CA491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96616" name="灯片编号占位符 3">
            <a:extLst>
              <a:ext uri="{FF2B5EF4-FFF2-40B4-BE49-F238E27FC236}">
                <a16:creationId xmlns:a16="http://schemas.microsoft.com/office/drawing/2014/main" id="{715D4678-69E1-48F0-8A16-81DBF8E246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148E0AD-D998-4C61-B9EE-F16976686269}" type="slidenum">
              <a:rPr lang="en-US" altLang="zh-CN" sz="1400" smtClean="0">
                <a:latin typeface="Arial" panose="020B0604020202020204" pitchFamily="34" charset="0"/>
              </a:rPr>
              <a:pPr>
                <a:lnSpc>
                  <a:spcPct val="100000"/>
                </a:lnSpc>
                <a:spcBef>
                  <a:spcPct val="0"/>
                </a:spcBef>
                <a:buClrTx/>
                <a:buFontTx/>
                <a:buNone/>
              </a:pPr>
              <a:t>106</a:t>
            </a:fld>
            <a:endParaRPr lang="en-US" altLang="zh-CN" sz="1400">
              <a:latin typeface="Arial" panose="020B0604020202020204" pitchFamily="34" charset="0"/>
            </a:endParaRPr>
          </a:p>
        </p:txBody>
      </p:sp>
      <p:graphicFrame>
        <p:nvGraphicFramePr>
          <p:cNvPr id="196617" name="Object 12">
            <a:extLst>
              <a:ext uri="{FF2B5EF4-FFF2-40B4-BE49-F238E27FC236}">
                <a16:creationId xmlns:a16="http://schemas.microsoft.com/office/drawing/2014/main" id="{DCC51ABC-CFA7-47D5-9408-D194085EEA4A}"/>
              </a:ext>
            </a:extLst>
          </p:cNvPr>
          <p:cNvGraphicFramePr>
            <a:graphicFrameLocks noChangeAspect="1"/>
          </p:cNvGraphicFramePr>
          <p:nvPr/>
        </p:nvGraphicFramePr>
        <p:xfrm>
          <a:off x="4932363" y="2349500"/>
          <a:ext cx="2520950" cy="431800"/>
        </p:xfrm>
        <a:graphic>
          <a:graphicData uri="http://schemas.openxmlformats.org/presentationml/2006/ole">
            <mc:AlternateContent xmlns:mc="http://schemas.openxmlformats.org/markup-compatibility/2006">
              <mc:Choice xmlns:v="urn:schemas-microsoft-com:vml" Requires="v">
                <p:oleObj spid="_x0000_s196623" name="公式" r:id="rId9" imgW="1231366" imgH="228501" progId="Equation.3">
                  <p:embed/>
                </p:oleObj>
              </mc:Choice>
              <mc:Fallback>
                <p:oleObj name="公式" r:id="rId9" imgW="1231366" imgH="228501"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2349500"/>
                        <a:ext cx="2520950" cy="431800"/>
                      </a:xfrm>
                      <a:prstGeom prst="rect">
                        <a:avLst/>
                      </a:prstGeom>
                      <a:noFill/>
                      <a:ln>
                        <a:noFill/>
                      </a:ln>
                      <a:effectLst/>
                      <a:extLst>
                        <a:ext uri="{909E8E84-426E-40DD-AFC4-6F175D3DCCD1}">
                          <a14:hiddenFill xmlns:a14="http://schemas.microsoft.com/office/drawing/2010/main">
                            <a:solidFill>
                              <a:schemeClr val="tx1">
                                <a:alpha val="23921"/>
                              </a:schemeClr>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618" name="Object 13">
            <a:extLst>
              <a:ext uri="{FF2B5EF4-FFF2-40B4-BE49-F238E27FC236}">
                <a16:creationId xmlns:a16="http://schemas.microsoft.com/office/drawing/2014/main" id="{12122F0D-F8AA-47EC-8185-3581FD493D5A}"/>
              </a:ext>
            </a:extLst>
          </p:cNvPr>
          <p:cNvGraphicFramePr>
            <a:graphicFrameLocks noChangeAspect="1"/>
          </p:cNvGraphicFramePr>
          <p:nvPr/>
        </p:nvGraphicFramePr>
        <p:xfrm>
          <a:off x="5292725" y="2852738"/>
          <a:ext cx="2376488" cy="431800"/>
        </p:xfrm>
        <a:graphic>
          <a:graphicData uri="http://schemas.openxmlformats.org/presentationml/2006/ole">
            <mc:AlternateContent xmlns:mc="http://schemas.openxmlformats.org/markup-compatibility/2006">
              <mc:Choice xmlns:v="urn:schemas-microsoft-com:vml" Requires="v">
                <p:oleObj spid="_x0000_s196624" name="公式" r:id="rId11" imgW="1193800" imgH="228600" progId="Equation.3">
                  <p:embed/>
                </p:oleObj>
              </mc:Choice>
              <mc:Fallback>
                <p:oleObj name="公式" r:id="rId11" imgW="1193800" imgH="2286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725" y="2852738"/>
                        <a:ext cx="2376488" cy="431800"/>
                      </a:xfrm>
                      <a:prstGeom prst="rect">
                        <a:avLst/>
                      </a:prstGeom>
                      <a:noFill/>
                      <a:ln>
                        <a:noFill/>
                      </a:ln>
                      <a:effectLst/>
                      <a:extLst>
                        <a:ext uri="{909E8E84-426E-40DD-AFC4-6F175D3DCCD1}">
                          <a14:hiddenFill xmlns:a14="http://schemas.microsoft.com/office/drawing/2010/main">
                            <a:solidFill>
                              <a:schemeClr val="tx1">
                                <a:alpha val="23921"/>
                              </a:schemeClr>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9">
            <a:extLst>
              <a:ext uri="{FF2B5EF4-FFF2-40B4-BE49-F238E27FC236}">
                <a16:creationId xmlns:a16="http://schemas.microsoft.com/office/drawing/2014/main" id="{EEE64BEA-4715-4FE7-8DB6-B422C3E100D2}"/>
              </a:ext>
            </a:extLst>
          </p:cNvPr>
          <p:cNvSpPr txBox="1">
            <a:spLocks noRot="1" noChangeArrowheads="1"/>
          </p:cNvSpPr>
          <p:nvPr/>
        </p:nvSpPr>
        <p:spPr bwMode="auto">
          <a:xfrm>
            <a:off x="323850" y="188913"/>
            <a:ext cx="8820150" cy="719137"/>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444500" indent="-444500" algn="ctr">
              <a:lnSpc>
                <a:spcPct val="105000"/>
              </a:lnSpc>
              <a:buFont typeface="Wingdings" pitchFamily="2" charset="2"/>
              <a:buNone/>
              <a:defRPr/>
            </a:pPr>
            <a:r>
              <a:rPr lang="zh-CN" altLang="en-US" sz="4400" b="1" kern="0" dirty="0">
                <a:solidFill>
                  <a:schemeClr val="accent6"/>
                </a:solidFill>
                <a:latin typeface="黑体" panose="02010609060101010101" pitchFamily="49" charset="-122"/>
                <a:ea typeface="黑体" panose="02010609060101010101" pitchFamily="49" charset="-122"/>
              </a:rPr>
              <a:t>粒子群优化算法</a:t>
            </a:r>
          </a:p>
        </p:txBody>
      </p:sp>
    </p:spTree>
  </p:cSld>
  <p:clrMapOvr>
    <a:masterClrMapping/>
  </p:clrMapOvr>
  <p:transition spd="slow">
    <p:pull dir="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5">
            <a:extLst>
              <a:ext uri="{FF2B5EF4-FFF2-40B4-BE49-F238E27FC236}">
                <a16:creationId xmlns:a16="http://schemas.microsoft.com/office/drawing/2014/main" id="{2A6D4425-06B3-41CA-896A-029022DF6367}"/>
              </a:ext>
            </a:extLst>
          </p:cNvPr>
          <p:cNvSpPr>
            <a:spLocks noRot="1" noChangeArrowheads="1"/>
          </p:cNvSpPr>
          <p:nvPr/>
        </p:nvSpPr>
        <p:spPr bwMode="auto">
          <a:xfrm>
            <a:off x="357188" y="1216025"/>
            <a:ext cx="85693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1177925"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585913"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9939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401888"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859088"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3316288"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773488"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4230688"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spcBef>
                <a:spcPct val="10000"/>
              </a:spcBef>
              <a:buClr>
                <a:schemeClr val="folHlink"/>
              </a:buClr>
              <a:buSzPct val="60000"/>
              <a:buFont typeface="Wingdings" panose="05000000000000000000" pitchFamily="2" charset="2"/>
              <a:buChar char="n"/>
            </a:pPr>
            <a:r>
              <a:rPr kumimoji="1" lang="zh-CN" altLang="en-US" sz="2800">
                <a:latin typeface="幼圆" panose="02010509060101010101" pitchFamily="49" charset="-122"/>
                <a:ea typeface="幼圆" panose="02010509060101010101" pitchFamily="49" charset="-122"/>
              </a:rPr>
              <a:t>粒子速度和位置的更新</a:t>
            </a:r>
          </a:p>
          <a:p>
            <a:pPr>
              <a:spcBef>
                <a:spcPct val="10000"/>
              </a:spcBef>
              <a:buClr>
                <a:schemeClr val="folHlink"/>
              </a:buClr>
              <a:buSzPct val="60000"/>
              <a:buFont typeface="Wingdings" panose="05000000000000000000" pitchFamily="2" charset="2"/>
              <a:buNone/>
            </a:pPr>
            <a:r>
              <a:rPr kumimoji="1" lang="zh-CN" altLang="en-US" sz="2800" b="1">
                <a:latin typeface="Times New Roman" panose="02020603050405020304" pitchFamily="18" charset="0"/>
                <a:ea typeface="黑体" panose="02010609060101010101" pitchFamily="49" charset="-122"/>
              </a:rPr>
              <a:t>     </a:t>
            </a:r>
            <a:endParaRPr kumimoji="1" lang="zh-CN" altLang="en-US" sz="2800" b="1">
              <a:solidFill>
                <a:schemeClr val="folHlink"/>
              </a:solidFill>
              <a:latin typeface="Times New Roman" panose="02020603050405020304" pitchFamily="18" charset="0"/>
              <a:ea typeface="楷体_GB2312" pitchFamily="49" charset="-122"/>
            </a:endParaRPr>
          </a:p>
          <a:p>
            <a:pPr>
              <a:spcBef>
                <a:spcPct val="10000"/>
              </a:spcBef>
              <a:buClr>
                <a:schemeClr val="folHlink"/>
              </a:buClr>
              <a:buSzPct val="60000"/>
              <a:buFont typeface="Wingdings" panose="05000000000000000000" pitchFamily="2" charset="2"/>
              <a:buNone/>
            </a:pPr>
            <a:r>
              <a:rPr kumimoji="1" lang="zh-CN" altLang="en-US" sz="2800" b="1">
                <a:solidFill>
                  <a:schemeClr val="folHlink"/>
                </a:solidFill>
                <a:latin typeface="Times New Roman" panose="02020603050405020304" pitchFamily="18" charset="0"/>
                <a:ea typeface="楷体_GB2312" pitchFamily="49" charset="-122"/>
              </a:rPr>
              <a:t>     </a:t>
            </a:r>
          </a:p>
          <a:p>
            <a:pPr>
              <a:spcBef>
                <a:spcPct val="10000"/>
              </a:spcBef>
              <a:buClr>
                <a:schemeClr val="folHlink"/>
              </a:buClr>
              <a:buSzPct val="60000"/>
              <a:buFont typeface="Wingdings" panose="05000000000000000000" pitchFamily="2" charset="2"/>
              <a:buNone/>
            </a:pPr>
            <a:r>
              <a:rPr kumimoji="1" lang="zh-CN" altLang="en-US" sz="2800" b="1">
                <a:solidFill>
                  <a:srgbClr val="333300"/>
                </a:solidFill>
                <a:latin typeface="幼圆" panose="02010509060101010101" pitchFamily="49" charset="-122"/>
                <a:ea typeface="幼圆" panose="02010509060101010101" pitchFamily="49" charset="-122"/>
              </a:rPr>
              <a:t>   </a:t>
            </a:r>
            <a:r>
              <a:rPr kumimoji="1" lang="zh-CN" altLang="en-US" sz="2800">
                <a:solidFill>
                  <a:srgbClr val="333300"/>
                </a:solidFill>
                <a:latin typeface="幼圆" panose="02010509060101010101" pitchFamily="49" charset="-122"/>
                <a:ea typeface="幼圆" panose="02010509060101010101" pitchFamily="49" charset="-122"/>
              </a:rPr>
              <a:t>其中，</a:t>
            </a:r>
            <a:r>
              <a:rPr kumimoji="1" lang="en-US" altLang="zh-CN" sz="2800" i="1">
                <a:solidFill>
                  <a:srgbClr val="333300"/>
                </a:solidFill>
                <a:latin typeface="幼圆" panose="02010509060101010101" pitchFamily="49" charset="-122"/>
                <a:ea typeface="幼圆" panose="02010509060101010101" pitchFamily="49" charset="-122"/>
              </a:rPr>
              <a:t>w</a:t>
            </a:r>
            <a:r>
              <a:rPr kumimoji="1" lang="zh-CN" altLang="en-US" sz="2800">
                <a:solidFill>
                  <a:srgbClr val="333300"/>
                </a:solidFill>
                <a:latin typeface="幼圆" panose="02010509060101010101" pitchFamily="49" charset="-122"/>
                <a:ea typeface="幼圆" panose="02010509060101010101" pitchFamily="49" charset="-122"/>
              </a:rPr>
              <a:t>称为惯性权重，</a:t>
            </a:r>
          </a:p>
          <a:p>
            <a:pPr>
              <a:spcBef>
                <a:spcPct val="10000"/>
              </a:spcBef>
              <a:buClr>
                <a:schemeClr val="folHlink"/>
              </a:buClr>
              <a:buSzPct val="60000"/>
              <a:buFont typeface="Wingdings" panose="05000000000000000000" pitchFamily="2" charset="2"/>
              <a:buNone/>
            </a:pPr>
            <a:r>
              <a:rPr kumimoji="1" lang="zh-CN" altLang="en-US" sz="2800">
                <a:solidFill>
                  <a:srgbClr val="333300"/>
                </a:solidFill>
                <a:latin typeface="幼圆" panose="02010509060101010101" pitchFamily="49" charset="-122"/>
                <a:ea typeface="幼圆" panose="02010509060101010101" pitchFamily="49" charset="-122"/>
              </a:rPr>
              <a:t>   </a:t>
            </a:r>
            <a:r>
              <a:rPr kumimoji="1" lang="en-US" altLang="zh-CN" sz="2800" i="1">
                <a:solidFill>
                  <a:srgbClr val="333300"/>
                </a:solidFill>
                <a:latin typeface="幼圆" panose="02010509060101010101" pitchFamily="49" charset="-122"/>
                <a:ea typeface="幼圆" panose="02010509060101010101" pitchFamily="49" charset="-122"/>
              </a:rPr>
              <a:t>c</a:t>
            </a:r>
            <a:r>
              <a:rPr kumimoji="1" lang="en-US" altLang="zh-CN" sz="2800" baseline="-25000">
                <a:solidFill>
                  <a:srgbClr val="333300"/>
                </a:solidFill>
                <a:latin typeface="幼圆" panose="02010509060101010101" pitchFamily="49" charset="-122"/>
                <a:ea typeface="幼圆" panose="02010509060101010101" pitchFamily="49" charset="-122"/>
              </a:rPr>
              <a:t>1</a:t>
            </a:r>
            <a:r>
              <a:rPr kumimoji="1" lang="zh-CN" altLang="en-US" sz="2800">
                <a:solidFill>
                  <a:srgbClr val="333300"/>
                </a:solidFill>
                <a:latin typeface="幼圆" panose="02010509060101010101" pitchFamily="49" charset="-122"/>
                <a:ea typeface="幼圆" panose="02010509060101010101" pitchFamily="49" charset="-122"/>
              </a:rPr>
              <a:t>和</a:t>
            </a:r>
            <a:r>
              <a:rPr kumimoji="1" lang="en-US" altLang="zh-CN" sz="2800" i="1">
                <a:solidFill>
                  <a:srgbClr val="333300"/>
                </a:solidFill>
                <a:latin typeface="幼圆" panose="02010509060101010101" pitchFamily="49" charset="-122"/>
                <a:ea typeface="幼圆" panose="02010509060101010101" pitchFamily="49" charset="-122"/>
              </a:rPr>
              <a:t>c</a:t>
            </a:r>
            <a:r>
              <a:rPr kumimoji="1" lang="en-US" altLang="zh-CN" sz="2800" baseline="-25000">
                <a:solidFill>
                  <a:srgbClr val="333300"/>
                </a:solidFill>
                <a:latin typeface="幼圆" panose="02010509060101010101" pitchFamily="49" charset="-122"/>
                <a:ea typeface="幼圆" panose="02010509060101010101" pitchFamily="49" charset="-122"/>
              </a:rPr>
              <a:t>2</a:t>
            </a:r>
            <a:r>
              <a:rPr kumimoji="1" lang="zh-CN" altLang="en-US" sz="2800">
                <a:solidFill>
                  <a:srgbClr val="333300"/>
                </a:solidFill>
                <a:latin typeface="幼圆" panose="02010509060101010101" pitchFamily="49" charset="-122"/>
                <a:ea typeface="幼圆" panose="02010509060101010101" pitchFamily="49" charset="-122"/>
              </a:rPr>
              <a:t>为两个正常数，称</a:t>
            </a:r>
          </a:p>
          <a:p>
            <a:pPr>
              <a:spcBef>
                <a:spcPct val="10000"/>
              </a:spcBef>
              <a:buClr>
                <a:schemeClr val="folHlink"/>
              </a:buClr>
              <a:buSzPct val="60000"/>
              <a:buFont typeface="Wingdings" panose="05000000000000000000" pitchFamily="2" charset="2"/>
              <a:buNone/>
            </a:pPr>
            <a:r>
              <a:rPr kumimoji="1" lang="zh-CN" altLang="en-US" sz="2800">
                <a:solidFill>
                  <a:srgbClr val="333300"/>
                </a:solidFill>
                <a:latin typeface="幼圆" panose="02010509060101010101" pitchFamily="49" charset="-122"/>
                <a:ea typeface="幼圆" panose="02010509060101010101" pitchFamily="49" charset="-122"/>
              </a:rPr>
              <a:t>   为加速因子。</a:t>
            </a:r>
          </a:p>
          <a:p>
            <a:pPr>
              <a:spcBef>
                <a:spcPct val="10000"/>
              </a:spcBef>
              <a:buClr>
                <a:schemeClr val="folHlink"/>
              </a:buClr>
              <a:buSzPct val="60000"/>
              <a:buFont typeface="Wingdings" panose="05000000000000000000" pitchFamily="2" charset="2"/>
              <a:buNone/>
            </a:pPr>
            <a:r>
              <a:rPr kumimoji="1" lang="zh-CN" altLang="en-US" sz="2800">
                <a:solidFill>
                  <a:srgbClr val="333300"/>
                </a:solidFill>
                <a:latin typeface="幼圆" panose="02010509060101010101" pitchFamily="49" charset="-122"/>
                <a:ea typeface="幼圆" panose="02010509060101010101" pitchFamily="49" charset="-122"/>
              </a:rPr>
              <a:t>   将 </a:t>
            </a:r>
            <a:r>
              <a:rPr kumimoji="1" lang="en-US" altLang="zh-CN" sz="2800" i="1">
                <a:solidFill>
                  <a:srgbClr val="333300"/>
                </a:solidFill>
                <a:latin typeface="幼圆" panose="02010509060101010101" pitchFamily="49" charset="-122"/>
                <a:ea typeface="幼圆" panose="02010509060101010101" pitchFamily="49" charset="-122"/>
              </a:rPr>
              <a:t>v</a:t>
            </a:r>
            <a:r>
              <a:rPr kumimoji="1" lang="en-US" altLang="zh-CN" sz="2800" i="1" baseline="-25000">
                <a:solidFill>
                  <a:srgbClr val="333300"/>
                </a:solidFill>
                <a:latin typeface="幼圆" panose="02010509060101010101" pitchFamily="49" charset="-122"/>
                <a:ea typeface="幼圆" panose="02010509060101010101" pitchFamily="49" charset="-122"/>
              </a:rPr>
              <a:t>id</a:t>
            </a:r>
            <a:r>
              <a:rPr kumimoji="1" lang="en-US" altLang="zh-CN" sz="2800" i="1" baseline="30000">
                <a:solidFill>
                  <a:srgbClr val="333300"/>
                </a:solidFill>
                <a:latin typeface="幼圆" panose="02010509060101010101" pitchFamily="49" charset="-122"/>
                <a:ea typeface="幼圆" panose="02010509060101010101" pitchFamily="49" charset="-122"/>
              </a:rPr>
              <a:t>k </a:t>
            </a:r>
            <a:r>
              <a:rPr kumimoji="1" lang="zh-CN" altLang="en-US" sz="2800">
                <a:solidFill>
                  <a:srgbClr val="333300"/>
                </a:solidFill>
                <a:latin typeface="幼圆" panose="02010509060101010101" pitchFamily="49" charset="-122"/>
                <a:ea typeface="幼圆" panose="02010509060101010101" pitchFamily="49" charset="-122"/>
              </a:rPr>
              <a:t>限制在一个最大速</a:t>
            </a:r>
          </a:p>
          <a:p>
            <a:pPr>
              <a:spcBef>
                <a:spcPct val="10000"/>
              </a:spcBef>
              <a:buClr>
                <a:schemeClr val="folHlink"/>
              </a:buClr>
              <a:buSzPct val="60000"/>
              <a:buFont typeface="Wingdings" panose="05000000000000000000" pitchFamily="2" charset="2"/>
              <a:buNone/>
            </a:pPr>
            <a:r>
              <a:rPr kumimoji="1" lang="zh-CN" altLang="en-US" sz="2800">
                <a:solidFill>
                  <a:srgbClr val="333300"/>
                </a:solidFill>
                <a:latin typeface="幼圆" panose="02010509060101010101" pitchFamily="49" charset="-122"/>
                <a:ea typeface="幼圆" panose="02010509060101010101" pitchFamily="49" charset="-122"/>
              </a:rPr>
              <a:t>   度 </a:t>
            </a:r>
            <a:r>
              <a:rPr kumimoji="1" lang="en-US" altLang="zh-CN" sz="2800" i="1">
                <a:solidFill>
                  <a:srgbClr val="333300"/>
                </a:solidFill>
                <a:latin typeface="幼圆" panose="02010509060101010101" pitchFamily="49" charset="-122"/>
                <a:ea typeface="幼圆" panose="02010509060101010101" pitchFamily="49" charset="-122"/>
              </a:rPr>
              <a:t>v</a:t>
            </a:r>
            <a:r>
              <a:rPr kumimoji="1" lang="en-US" altLang="zh-CN" sz="2800" i="1" baseline="-25000">
                <a:solidFill>
                  <a:srgbClr val="333300"/>
                </a:solidFill>
                <a:latin typeface="幼圆" panose="02010509060101010101" pitchFamily="49" charset="-122"/>
                <a:ea typeface="幼圆" panose="02010509060101010101" pitchFamily="49" charset="-122"/>
              </a:rPr>
              <a:t>max </a:t>
            </a:r>
            <a:r>
              <a:rPr kumimoji="1" lang="zh-CN" altLang="en-US" sz="2800">
                <a:solidFill>
                  <a:srgbClr val="333300"/>
                </a:solidFill>
                <a:latin typeface="幼圆" panose="02010509060101010101" pitchFamily="49" charset="-122"/>
                <a:ea typeface="幼圆" panose="02010509060101010101" pitchFamily="49" charset="-122"/>
              </a:rPr>
              <a:t>内。</a:t>
            </a:r>
          </a:p>
        </p:txBody>
      </p:sp>
      <p:graphicFrame>
        <p:nvGraphicFramePr>
          <p:cNvPr id="197635" name="Object 7">
            <a:extLst>
              <a:ext uri="{FF2B5EF4-FFF2-40B4-BE49-F238E27FC236}">
                <a16:creationId xmlns:a16="http://schemas.microsoft.com/office/drawing/2014/main" id="{4A8E67F8-A52C-41AF-8C8D-D6EC5017D3C3}"/>
              </a:ext>
            </a:extLst>
          </p:cNvPr>
          <p:cNvGraphicFramePr>
            <a:graphicFrameLocks noChangeAspect="1"/>
          </p:cNvGraphicFramePr>
          <p:nvPr/>
        </p:nvGraphicFramePr>
        <p:xfrm>
          <a:off x="900113" y="1773238"/>
          <a:ext cx="7777162" cy="930275"/>
        </p:xfrm>
        <a:graphic>
          <a:graphicData uri="http://schemas.openxmlformats.org/presentationml/2006/ole">
            <mc:AlternateContent xmlns:mc="http://schemas.openxmlformats.org/markup-compatibility/2006">
              <mc:Choice xmlns:v="urn:schemas-microsoft-com:vml" Requires="v">
                <p:oleObj spid="_x0000_s197684" name="公式" r:id="rId3" imgW="4127500" imgH="508000" progId="Equation.3">
                  <p:embed/>
                </p:oleObj>
              </mc:Choice>
              <mc:Fallback>
                <p:oleObj name="公式" r:id="rId3" imgW="4127500" imgH="508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773238"/>
                        <a:ext cx="7777162" cy="930275"/>
                      </a:xfrm>
                      <a:prstGeom prst="rect">
                        <a:avLst/>
                      </a:prstGeom>
                      <a:noFill/>
                      <a:ln>
                        <a:noFill/>
                      </a:ln>
                      <a:effectLst/>
                      <a:extLst>
                        <a:ext uri="{909E8E84-426E-40DD-AFC4-6F175D3DCCD1}">
                          <a14:hiddenFill xmlns:a14="http://schemas.microsoft.com/office/drawing/2010/main">
                            <a:solidFill>
                              <a:schemeClr val="tx1">
                                <a:alpha val="23921"/>
                              </a:schemeClr>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7636" name="Group 16">
            <a:extLst>
              <a:ext uri="{FF2B5EF4-FFF2-40B4-BE49-F238E27FC236}">
                <a16:creationId xmlns:a16="http://schemas.microsoft.com/office/drawing/2014/main" id="{36F2702E-B9EE-4090-AEE7-6B12BDB8FF5F}"/>
              </a:ext>
            </a:extLst>
          </p:cNvPr>
          <p:cNvGrpSpPr>
            <a:grpSpLocks noChangeAspect="1"/>
          </p:cNvGrpSpPr>
          <p:nvPr/>
        </p:nvGrpSpPr>
        <p:grpSpPr bwMode="auto">
          <a:xfrm>
            <a:off x="5365750" y="3197225"/>
            <a:ext cx="3568700" cy="2503488"/>
            <a:chOff x="1776" y="768"/>
            <a:chExt cx="2248" cy="1577"/>
          </a:xfrm>
        </p:grpSpPr>
        <p:sp>
          <p:nvSpPr>
            <p:cNvPr id="197641" name="AutoShape 17">
              <a:extLst>
                <a:ext uri="{FF2B5EF4-FFF2-40B4-BE49-F238E27FC236}">
                  <a16:creationId xmlns:a16="http://schemas.microsoft.com/office/drawing/2014/main" id="{54216350-C724-46EF-98F9-205C9CBFDB7D}"/>
                </a:ext>
              </a:extLst>
            </p:cNvPr>
            <p:cNvSpPr>
              <a:spLocks noChangeAspect="1" noChangeArrowheads="1" noTextEdit="1"/>
            </p:cNvSpPr>
            <p:nvPr/>
          </p:nvSpPr>
          <p:spPr bwMode="auto">
            <a:xfrm>
              <a:off x="1776" y="768"/>
              <a:ext cx="2248" cy="1577"/>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7642" name="Freeform 18">
              <a:extLst>
                <a:ext uri="{FF2B5EF4-FFF2-40B4-BE49-F238E27FC236}">
                  <a16:creationId xmlns:a16="http://schemas.microsoft.com/office/drawing/2014/main" id="{F6FFA773-2AAA-43FF-AC54-283083400FB1}"/>
                </a:ext>
              </a:extLst>
            </p:cNvPr>
            <p:cNvSpPr>
              <a:spLocks noEditPoints="1"/>
            </p:cNvSpPr>
            <p:nvPr/>
          </p:nvSpPr>
          <p:spPr bwMode="auto">
            <a:xfrm>
              <a:off x="1801" y="2285"/>
              <a:ext cx="2210" cy="48"/>
            </a:xfrm>
            <a:custGeom>
              <a:avLst/>
              <a:gdLst>
                <a:gd name="T0" fmla="*/ 1 w 4419"/>
                <a:gd name="T1" fmla="*/ 1 h 96"/>
                <a:gd name="T2" fmla="*/ 68 w 4419"/>
                <a:gd name="T3" fmla="*/ 1 h 96"/>
                <a:gd name="T4" fmla="*/ 68 w 4419"/>
                <a:gd name="T5" fmla="*/ 1 h 96"/>
                <a:gd name="T6" fmla="*/ 68 w 4419"/>
                <a:gd name="T7" fmla="*/ 1 h 96"/>
                <a:gd name="T8" fmla="*/ 68 w 4419"/>
                <a:gd name="T9" fmla="*/ 1 h 96"/>
                <a:gd name="T10" fmla="*/ 68 w 4419"/>
                <a:gd name="T11" fmla="*/ 1 h 96"/>
                <a:gd name="T12" fmla="*/ 68 w 4419"/>
                <a:gd name="T13" fmla="*/ 1 h 96"/>
                <a:gd name="T14" fmla="*/ 68 w 4419"/>
                <a:gd name="T15" fmla="*/ 1 h 96"/>
                <a:gd name="T16" fmla="*/ 68 w 4419"/>
                <a:gd name="T17" fmla="*/ 1 h 96"/>
                <a:gd name="T18" fmla="*/ 68 w 4419"/>
                <a:gd name="T19" fmla="*/ 1 h 96"/>
                <a:gd name="T20" fmla="*/ 1 w 4419"/>
                <a:gd name="T21" fmla="*/ 1 h 96"/>
                <a:gd name="T22" fmla="*/ 1 w 4419"/>
                <a:gd name="T23" fmla="*/ 1 h 96"/>
                <a:gd name="T24" fmla="*/ 0 w 4419"/>
                <a:gd name="T25" fmla="*/ 1 h 96"/>
                <a:gd name="T26" fmla="*/ 0 w 4419"/>
                <a:gd name="T27" fmla="*/ 1 h 96"/>
                <a:gd name="T28" fmla="*/ 0 w 4419"/>
                <a:gd name="T29" fmla="*/ 1 h 96"/>
                <a:gd name="T30" fmla="*/ 0 w 4419"/>
                <a:gd name="T31" fmla="*/ 1 h 96"/>
                <a:gd name="T32" fmla="*/ 0 w 4419"/>
                <a:gd name="T33" fmla="*/ 1 h 96"/>
                <a:gd name="T34" fmla="*/ 1 w 4419"/>
                <a:gd name="T35" fmla="*/ 1 h 96"/>
                <a:gd name="T36" fmla="*/ 1 w 4419"/>
                <a:gd name="T37" fmla="*/ 1 h 96"/>
                <a:gd name="T38" fmla="*/ 1 w 4419"/>
                <a:gd name="T39" fmla="*/ 1 h 96"/>
                <a:gd name="T40" fmla="*/ 68 w 4419"/>
                <a:gd name="T41" fmla="*/ 0 h 96"/>
                <a:gd name="T42" fmla="*/ 70 w 4419"/>
                <a:gd name="T43" fmla="*/ 1 h 96"/>
                <a:gd name="T44" fmla="*/ 68 w 4419"/>
                <a:gd name="T45" fmla="*/ 2 h 96"/>
                <a:gd name="T46" fmla="*/ 68 w 4419"/>
                <a:gd name="T47" fmla="*/ 0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419" h="96">
                  <a:moveTo>
                    <a:pt x="6" y="42"/>
                  </a:moveTo>
                  <a:lnTo>
                    <a:pt x="4339" y="42"/>
                  </a:lnTo>
                  <a:lnTo>
                    <a:pt x="4340" y="42"/>
                  </a:lnTo>
                  <a:lnTo>
                    <a:pt x="4342" y="42"/>
                  </a:lnTo>
                  <a:lnTo>
                    <a:pt x="4344" y="44"/>
                  </a:lnTo>
                  <a:lnTo>
                    <a:pt x="4344" y="48"/>
                  </a:lnTo>
                  <a:lnTo>
                    <a:pt x="4344" y="50"/>
                  </a:lnTo>
                  <a:lnTo>
                    <a:pt x="4342" y="52"/>
                  </a:lnTo>
                  <a:lnTo>
                    <a:pt x="4340" y="54"/>
                  </a:lnTo>
                  <a:lnTo>
                    <a:pt x="4339" y="54"/>
                  </a:lnTo>
                  <a:lnTo>
                    <a:pt x="6" y="54"/>
                  </a:lnTo>
                  <a:lnTo>
                    <a:pt x="2" y="54"/>
                  </a:lnTo>
                  <a:lnTo>
                    <a:pt x="0" y="52"/>
                  </a:lnTo>
                  <a:lnTo>
                    <a:pt x="0" y="50"/>
                  </a:lnTo>
                  <a:lnTo>
                    <a:pt x="0" y="48"/>
                  </a:lnTo>
                  <a:lnTo>
                    <a:pt x="0" y="44"/>
                  </a:lnTo>
                  <a:lnTo>
                    <a:pt x="0" y="42"/>
                  </a:lnTo>
                  <a:lnTo>
                    <a:pt x="2" y="42"/>
                  </a:lnTo>
                  <a:lnTo>
                    <a:pt x="6" y="42"/>
                  </a:lnTo>
                  <a:close/>
                  <a:moveTo>
                    <a:pt x="4323" y="0"/>
                  </a:moveTo>
                  <a:lnTo>
                    <a:pt x="4419" y="48"/>
                  </a:lnTo>
                  <a:lnTo>
                    <a:pt x="4323" y="96"/>
                  </a:lnTo>
                  <a:lnTo>
                    <a:pt x="4323" y="0"/>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43" name="Freeform 19">
              <a:extLst>
                <a:ext uri="{FF2B5EF4-FFF2-40B4-BE49-F238E27FC236}">
                  <a16:creationId xmlns:a16="http://schemas.microsoft.com/office/drawing/2014/main" id="{5EEADFA9-3970-46DC-B7A9-844A59C3DC4E}"/>
                </a:ext>
              </a:extLst>
            </p:cNvPr>
            <p:cNvSpPr>
              <a:spLocks noEditPoints="1"/>
            </p:cNvSpPr>
            <p:nvPr/>
          </p:nvSpPr>
          <p:spPr bwMode="auto">
            <a:xfrm>
              <a:off x="1780" y="773"/>
              <a:ext cx="48" cy="1538"/>
            </a:xfrm>
            <a:custGeom>
              <a:avLst/>
              <a:gdLst>
                <a:gd name="T0" fmla="*/ 1 w 96"/>
                <a:gd name="T1" fmla="*/ 47 h 3077"/>
                <a:gd name="T2" fmla="*/ 1 w 96"/>
                <a:gd name="T3" fmla="*/ 1 h 3077"/>
                <a:gd name="T4" fmla="*/ 1 w 96"/>
                <a:gd name="T5" fmla="*/ 1 h 3077"/>
                <a:gd name="T6" fmla="*/ 1 w 96"/>
                <a:gd name="T7" fmla="*/ 1 h 3077"/>
                <a:gd name="T8" fmla="*/ 1 w 96"/>
                <a:gd name="T9" fmla="*/ 1 h 3077"/>
                <a:gd name="T10" fmla="*/ 1 w 96"/>
                <a:gd name="T11" fmla="*/ 1 h 3077"/>
                <a:gd name="T12" fmla="*/ 1 w 96"/>
                <a:gd name="T13" fmla="*/ 1 h 3077"/>
                <a:gd name="T14" fmla="*/ 1 w 96"/>
                <a:gd name="T15" fmla="*/ 1 h 3077"/>
                <a:gd name="T16" fmla="*/ 1 w 96"/>
                <a:gd name="T17" fmla="*/ 1 h 3077"/>
                <a:gd name="T18" fmla="*/ 1 w 96"/>
                <a:gd name="T19" fmla="*/ 1 h 3077"/>
                <a:gd name="T20" fmla="*/ 1 w 96"/>
                <a:gd name="T21" fmla="*/ 47 h 3077"/>
                <a:gd name="T22" fmla="*/ 1 w 96"/>
                <a:gd name="T23" fmla="*/ 48 h 3077"/>
                <a:gd name="T24" fmla="*/ 1 w 96"/>
                <a:gd name="T25" fmla="*/ 48 h 3077"/>
                <a:gd name="T26" fmla="*/ 1 w 96"/>
                <a:gd name="T27" fmla="*/ 48 h 3077"/>
                <a:gd name="T28" fmla="*/ 1 w 96"/>
                <a:gd name="T29" fmla="*/ 48 h 3077"/>
                <a:gd name="T30" fmla="*/ 1 w 96"/>
                <a:gd name="T31" fmla="*/ 48 h 3077"/>
                <a:gd name="T32" fmla="*/ 1 w 96"/>
                <a:gd name="T33" fmla="*/ 48 h 3077"/>
                <a:gd name="T34" fmla="*/ 1 w 96"/>
                <a:gd name="T35" fmla="*/ 48 h 3077"/>
                <a:gd name="T36" fmla="*/ 1 w 96"/>
                <a:gd name="T37" fmla="*/ 47 h 3077"/>
                <a:gd name="T38" fmla="*/ 1 w 96"/>
                <a:gd name="T39" fmla="*/ 47 h 3077"/>
                <a:gd name="T40" fmla="*/ 0 w 96"/>
                <a:gd name="T41" fmla="*/ 1 h 3077"/>
                <a:gd name="T42" fmla="*/ 1 w 96"/>
                <a:gd name="T43" fmla="*/ 0 h 3077"/>
                <a:gd name="T44" fmla="*/ 2 w 96"/>
                <a:gd name="T45" fmla="*/ 1 h 3077"/>
                <a:gd name="T46" fmla="*/ 0 w 96"/>
                <a:gd name="T47" fmla="*/ 1 h 307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6" h="3077">
                  <a:moveTo>
                    <a:pt x="40" y="3071"/>
                  </a:moveTo>
                  <a:lnTo>
                    <a:pt x="40" y="78"/>
                  </a:lnTo>
                  <a:lnTo>
                    <a:pt x="42" y="76"/>
                  </a:lnTo>
                  <a:lnTo>
                    <a:pt x="42" y="74"/>
                  </a:lnTo>
                  <a:lnTo>
                    <a:pt x="44" y="73"/>
                  </a:lnTo>
                  <a:lnTo>
                    <a:pt x="48" y="73"/>
                  </a:lnTo>
                  <a:lnTo>
                    <a:pt x="50" y="73"/>
                  </a:lnTo>
                  <a:lnTo>
                    <a:pt x="51" y="74"/>
                  </a:lnTo>
                  <a:lnTo>
                    <a:pt x="51" y="76"/>
                  </a:lnTo>
                  <a:lnTo>
                    <a:pt x="53" y="78"/>
                  </a:lnTo>
                  <a:lnTo>
                    <a:pt x="53" y="3071"/>
                  </a:lnTo>
                  <a:lnTo>
                    <a:pt x="51" y="3073"/>
                  </a:lnTo>
                  <a:lnTo>
                    <a:pt x="51" y="3075"/>
                  </a:lnTo>
                  <a:lnTo>
                    <a:pt x="50" y="3075"/>
                  </a:lnTo>
                  <a:lnTo>
                    <a:pt x="48" y="3077"/>
                  </a:lnTo>
                  <a:lnTo>
                    <a:pt x="44" y="3075"/>
                  </a:lnTo>
                  <a:lnTo>
                    <a:pt x="42" y="3075"/>
                  </a:lnTo>
                  <a:lnTo>
                    <a:pt x="42" y="3073"/>
                  </a:lnTo>
                  <a:lnTo>
                    <a:pt x="40" y="3071"/>
                  </a:lnTo>
                  <a:close/>
                  <a:moveTo>
                    <a:pt x="0" y="96"/>
                  </a:moveTo>
                  <a:lnTo>
                    <a:pt x="48" y="0"/>
                  </a:lnTo>
                  <a:lnTo>
                    <a:pt x="96" y="96"/>
                  </a:lnTo>
                  <a:lnTo>
                    <a:pt x="0" y="96"/>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44" name="Freeform 20">
              <a:extLst>
                <a:ext uri="{FF2B5EF4-FFF2-40B4-BE49-F238E27FC236}">
                  <a16:creationId xmlns:a16="http://schemas.microsoft.com/office/drawing/2014/main" id="{4E761A8C-9627-4991-90C0-11186DF93D9F}"/>
                </a:ext>
              </a:extLst>
            </p:cNvPr>
            <p:cNvSpPr>
              <a:spLocks noEditPoints="1"/>
            </p:cNvSpPr>
            <p:nvPr/>
          </p:nvSpPr>
          <p:spPr bwMode="auto">
            <a:xfrm>
              <a:off x="2425" y="1253"/>
              <a:ext cx="770" cy="674"/>
            </a:xfrm>
            <a:custGeom>
              <a:avLst/>
              <a:gdLst>
                <a:gd name="T0" fmla="*/ 0 w 1541"/>
                <a:gd name="T1" fmla="*/ 20 h 1350"/>
                <a:gd name="T2" fmla="*/ 23 w 1541"/>
                <a:gd name="T3" fmla="*/ 0 h 1350"/>
                <a:gd name="T4" fmla="*/ 23 w 1541"/>
                <a:gd name="T5" fmla="*/ 0 h 1350"/>
                <a:gd name="T6" fmla="*/ 23 w 1541"/>
                <a:gd name="T7" fmla="*/ 0 h 1350"/>
                <a:gd name="T8" fmla="*/ 23 w 1541"/>
                <a:gd name="T9" fmla="*/ 0 h 1350"/>
                <a:gd name="T10" fmla="*/ 23 w 1541"/>
                <a:gd name="T11" fmla="*/ 0 h 1350"/>
                <a:gd name="T12" fmla="*/ 23 w 1541"/>
                <a:gd name="T13" fmla="*/ 0 h 1350"/>
                <a:gd name="T14" fmla="*/ 23 w 1541"/>
                <a:gd name="T15" fmla="*/ 0 h 1350"/>
                <a:gd name="T16" fmla="*/ 23 w 1541"/>
                <a:gd name="T17" fmla="*/ 0 h 1350"/>
                <a:gd name="T18" fmla="*/ 23 w 1541"/>
                <a:gd name="T19" fmla="*/ 0 h 1350"/>
                <a:gd name="T20" fmla="*/ 0 w 1541"/>
                <a:gd name="T21" fmla="*/ 21 h 1350"/>
                <a:gd name="T22" fmla="*/ 0 w 1541"/>
                <a:gd name="T23" fmla="*/ 21 h 1350"/>
                <a:gd name="T24" fmla="*/ 0 w 1541"/>
                <a:gd name="T25" fmla="*/ 21 h 1350"/>
                <a:gd name="T26" fmla="*/ 0 w 1541"/>
                <a:gd name="T27" fmla="*/ 21 h 1350"/>
                <a:gd name="T28" fmla="*/ 0 w 1541"/>
                <a:gd name="T29" fmla="*/ 21 h 1350"/>
                <a:gd name="T30" fmla="*/ 0 w 1541"/>
                <a:gd name="T31" fmla="*/ 21 h 1350"/>
                <a:gd name="T32" fmla="*/ 0 w 1541"/>
                <a:gd name="T33" fmla="*/ 20 h 1350"/>
                <a:gd name="T34" fmla="*/ 0 w 1541"/>
                <a:gd name="T35" fmla="*/ 20 h 1350"/>
                <a:gd name="T36" fmla="*/ 0 w 1541"/>
                <a:gd name="T37" fmla="*/ 20 h 1350"/>
                <a:gd name="T38" fmla="*/ 0 w 1541"/>
                <a:gd name="T39" fmla="*/ 20 h 1350"/>
                <a:gd name="T40" fmla="*/ 22 w 1541"/>
                <a:gd name="T41" fmla="*/ 0 h 1350"/>
                <a:gd name="T42" fmla="*/ 24 w 1541"/>
                <a:gd name="T43" fmla="*/ 0 h 1350"/>
                <a:gd name="T44" fmla="*/ 23 w 1541"/>
                <a:gd name="T45" fmla="*/ 1 h 1350"/>
                <a:gd name="T46" fmla="*/ 22 w 1541"/>
                <a:gd name="T47" fmla="*/ 0 h 13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541" h="1350">
                  <a:moveTo>
                    <a:pt x="2" y="1338"/>
                  </a:moveTo>
                  <a:lnTo>
                    <a:pt x="1476" y="48"/>
                  </a:lnTo>
                  <a:lnTo>
                    <a:pt x="1478" y="46"/>
                  </a:lnTo>
                  <a:lnTo>
                    <a:pt x="1480" y="46"/>
                  </a:lnTo>
                  <a:lnTo>
                    <a:pt x="1483" y="46"/>
                  </a:lnTo>
                  <a:lnTo>
                    <a:pt x="1485" y="48"/>
                  </a:lnTo>
                  <a:lnTo>
                    <a:pt x="1485" y="50"/>
                  </a:lnTo>
                  <a:lnTo>
                    <a:pt x="1485" y="52"/>
                  </a:lnTo>
                  <a:lnTo>
                    <a:pt x="1485" y="54"/>
                  </a:lnTo>
                  <a:lnTo>
                    <a:pt x="1483" y="56"/>
                  </a:lnTo>
                  <a:lnTo>
                    <a:pt x="10" y="1348"/>
                  </a:lnTo>
                  <a:lnTo>
                    <a:pt x="8" y="1350"/>
                  </a:lnTo>
                  <a:lnTo>
                    <a:pt x="4" y="1350"/>
                  </a:lnTo>
                  <a:lnTo>
                    <a:pt x="2" y="1348"/>
                  </a:lnTo>
                  <a:lnTo>
                    <a:pt x="0" y="1348"/>
                  </a:lnTo>
                  <a:lnTo>
                    <a:pt x="0" y="1346"/>
                  </a:lnTo>
                  <a:lnTo>
                    <a:pt x="0" y="1342"/>
                  </a:lnTo>
                  <a:lnTo>
                    <a:pt x="0" y="1340"/>
                  </a:lnTo>
                  <a:lnTo>
                    <a:pt x="2" y="1338"/>
                  </a:lnTo>
                  <a:close/>
                  <a:moveTo>
                    <a:pt x="1437" y="27"/>
                  </a:moveTo>
                  <a:lnTo>
                    <a:pt x="1541" y="0"/>
                  </a:lnTo>
                  <a:lnTo>
                    <a:pt x="1499" y="98"/>
                  </a:lnTo>
                  <a:lnTo>
                    <a:pt x="1437" y="27"/>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45" name="Freeform 21">
              <a:extLst>
                <a:ext uri="{FF2B5EF4-FFF2-40B4-BE49-F238E27FC236}">
                  <a16:creationId xmlns:a16="http://schemas.microsoft.com/office/drawing/2014/main" id="{6BBED50C-9F11-4637-960F-74B168BBA74A}"/>
                </a:ext>
              </a:extLst>
            </p:cNvPr>
            <p:cNvSpPr>
              <a:spLocks noEditPoints="1"/>
            </p:cNvSpPr>
            <p:nvPr/>
          </p:nvSpPr>
          <p:spPr bwMode="auto">
            <a:xfrm>
              <a:off x="2403" y="1349"/>
              <a:ext cx="48" cy="578"/>
            </a:xfrm>
            <a:custGeom>
              <a:avLst/>
              <a:gdLst>
                <a:gd name="T0" fmla="*/ 1 w 96"/>
                <a:gd name="T1" fmla="*/ 17 h 1158"/>
                <a:gd name="T2" fmla="*/ 1 w 96"/>
                <a:gd name="T3" fmla="*/ 17 h 1158"/>
                <a:gd name="T4" fmla="*/ 1 w 96"/>
                <a:gd name="T5" fmla="*/ 18 h 1158"/>
                <a:gd name="T6" fmla="*/ 1 w 96"/>
                <a:gd name="T7" fmla="*/ 17 h 1158"/>
                <a:gd name="T8" fmla="*/ 1 w 96"/>
                <a:gd name="T9" fmla="*/ 16 h 1158"/>
                <a:gd name="T10" fmla="*/ 1 w 96"/>
                <a:gd name="T11" fmla="*/ 16 h 1158"/>
                <a:gd name="T12" fmla="*/ 1 w 96"/>
                <a:gd name="T13" fmla="*/ 16 h 1158"/>
                <a:gd name="T14" fmla="*/ 1 w 96"/>
                <a:gd name="T15" fmla="*/ 16 h 1158"/>
                <a:gd name="T16" fmla="*/ 1 w 96"/>
                <a:gd name="T17" fmla="*/ 14 h 1158"/>
                <a:gd name="T18" fmla="*/ 1 w 96"/>
                <a:gd name="T19" fmla="*/ 14 h 1158"/>
                <a:gd name="T20" fmla="*/ 1 w 96"/>
                <a:gd name="T21" fmla="*/ 15 h 1158"/>
                <a:gd name="T22" fmla="*/ 1 w 96"/>
                <a:gd name="T23" fmla="*/ 15 h 1158"/>
                <a:gd name="T24" fmla="*/ 1 w 96"/>
                <a:gd name="T25" fmla="*/ 13 h 1158"/>
                <a:gd name="T26" fmla="*/ 1 w 96"/>
                <a:gd name="T27" fmla="*/ 13 h 1158"/>
                <a:gd name="T28" fmla="*/ 1 w 96"/>
                <a:gd name="T29" fmla="*/ 14 h 1158"/>
                <a:gd name="T30" fmla="*/ 1 w 96"/>
                <a:gd name="T31" fmla="*/ 14 h 1158"/>
                <a:gd name="T32" fmla="*/ 1 w 96"/>
                <a:gd name="T33" fmla="*/ 12 h 1158"/>
                <a:gd name="T34" fmla="*/ 1 w 96"/>
                <a:gd name="T35" fmla="*/ 12 h 1158"/>
                <a:gd name="T36" fmla="*/ 1 w 96"/>
                <a:gd name="T37" fmla="*/ 12 h 1158"/>
                <a:gd name="T38" fmla="*/ 1 w 96"/>
                <a:gd name="T39" fmla="*/ 12 h 1158"/>
                <a:gd name="T40" fmla="*/ 1 w 96"/>
                <a:gd name="T41" fmla="*/ 10 h 1158"/>
                <a:gd name="T42" fmla="*/ 1 w 96"/>
                <a:gd name="T43" fmla="*/ 10 h 1158"/>
                <a:gd name="T44" fmla="*/ 1 w 96"/>
                <a:gd name="T45" fmla="*/ 11 h 1158"/>
                <a:gd name="T46" fmla="*/ 1 w 96"/>
                <a:gd name="T47" fmla="*/ 11 h 1158"/>
                <a:gd name="T48" fmla="*/ 1 w 96"/>
                <a:gd name="T49" fmla="*/ 9 h 1158"/>
                <a:gd name="T50" fmla="*/ 1 w 96"/>
                <a:gd name="T51" fmla="*/ 9 h 1158"/>
                <a:gd name="T52" fmla="*/ 1 w 96"/>
                <a:gd name="T53" fmla="*/ 10 h 1158"/>
                <a:gd name="T54" fmla="*/ 1 w 96"/>
                <a:gd name="T55" fmla="*/ 10 h 1158"/>
                <a:gd name="T56" fmla="*/ 1 w 96"/>
                <a:gd name="T57" fmla="*/ 8 h 1158"/>
                <a:gd name="T58" fmla="*/ 1 w 96"/>
                <a:gd name="T59" fmla="*/ 8 h 1158"/>
                <a:gd name="T60" fmla="*/ 1 w 96"/>
                <a:gd name="T61" fmla="*/ 8 h 1158"/>
                <a:gd name="T62" fmla="*/ 1 w 96"/>
                <a:gd name="T63" fmla="*/ 8 h 1158"/>
                <a:gd name="T64" fmla="*/ 1 w 96"/>
                <a:gd name="T65" fmla="*/ 6 h 1158"/>
                <a:gd name="T66" fmla="*/ 1 w 96"/>
                <a:gd name="T67" fmla="*/ 6 h 1158"/>
                <a:gd name="T68" fmla="*/ 1 w 96"/>
                <a:gd name="T69" fmla="*/ 7 h 1158"/>
                <a:gd name="T70" fmla="*/ 1 w 96"/>
                <a:gd name="T71" fmla="*/ 7 h 1158"/>
                <a:gd name="T72" fmla="*/ 1 w 96"/>
                <a:gd name="T73" fmla="*/ 5 h 1158"/>
                <a:gd name="T74" fmla="*/ 1 w 96"/>
                <a:gd name="T75" fmla="*/ 5 h 1158"/>
                <a:gd name="T76" fmla="*/ 1 w 96"/>
                <a:gd name="T77" fmla="*/ 6 h 1158"/>
                <a:gd name="T78" fmla="*/ 1 w 96"/>
                <a:gd name="T79" fmla="*/ 6 h 1158"/>
                <a:gd name="T80" fmla="*/ 1 w 96"/>
                <a:gd name="T81" fmla="*/ 4 h 1158"/>
                <a:gd name="T82" fmla="*/ 1 w 96"/>
                <a:gd name="T83" fmla="*/ 4 h 1158"/>
                <a:gd name="T84" fmla="*/ 1 w 96"/>
                <a:gd name="T85" fmla="*/ 4 h 1158"/>
                <a:gd name="T86" fmla="*/ 1 w 96"/>
                <a:gd name="T87" fmla="*/ 4 h 1158"/>
                <a:gd name="T88" fmla="*/ 1 w 96"/>
                <a:gd name="T89" fmla="*/ 2 h 1158"/>
                <a:gd name="T90" fmla="*/ 1 w 96"/>
                <a:gd name="T91" fmla="*/ 3 h 1158"/>
                <a:gd name="T92" fmla="*/ 1 w 96"/>
                <a:gd name="T93" fmla="*/ 3 h 1158"/>
                <a:gd name="T94" fmla="*/ 1 w 96"/>
                <a:gd name="T95" fmla="*/ 3 h 1158"/>
                <a:gd name="T96" fmla="*/ 1 w 96"/>
                <a:gd name="T97" fmla="*/ 1 h 1158"/>
                <a:gd name="T98" fmla="*/ 1 w 96"/>
                <a:gd name="T99" fmla="*/ 1 h 1158"/>
                <a:gd name="T100" fmla="*/ 1 w 96"/>
                <a:gd name="T101" fmla="*/ 2 h 1158"/>
                <a:gd name="T102" fmla="*/ 1 w 96"/>
                <a:gd name="T103" fmla="*/ 2 h 115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6" h="1158">
                  <a:moveTo>
                    <a:pt x="40" y="1152"/>
                  </a:moveTo>
                  <a:lnTo>
                    <a:pt x="40" y="1116"/>
                  </a:lnTo>
                  <a:lnTo>
                    <a:pt x="42" y="1114"/>
                  </a:lnTo>
                  <a:lnTo>
                    <a:pt x="42" y="1112"/>
                  </a:lnTo>
                  <a:lnTo>
                    <a:pt x="44" y="1110"/>
                  </a:lnTo>
                  <a:lnTo>
                    <a:pt x="48" y="1110"/>
                  </a:lnTo>
                  <a:lnTo>
                    <a:pt x="50" y="1110"/>
                  </a:lnTo>
                  <a:lnTo>
                    <a:pt x="52" y="1112"/>
                  </a:lnTo>
                  <a:lnTo>
                    <a:pt x="52" y="1114"/>
                  </a:lnTo>
                  <a:lnTo>
                    <a:pt x="54" y="1116"/>
                  </a:lnTo>
                  <a:lnTo>
                    <a:pt x="54" y="1152"/>
                  </a:lnTo>
                  <a:lnTo>
                    <a:pt x="52" y="1154"/>
                  </a:lnTo>
                  <a:lnTo>
                    <a:pt x="52" y="1156"/>
                  </a:lnTo>
                  <a:lnTo>
                    <a:pt x="50" y="1156"/>
                  </a:lnTo>
                  <a:lnTo>
                    <a:pt x="48" y="1158"/>
                  </a:lnTo>
                  <a:lnTo>
                    <a:pt x="44" y="1156"/>
                  </a:lnTo>
                  <a:lnTo>
                    <a:pt x="42" y="1156"/>
                  </a:lnTo>
                  <a:lnTo>
                    <a:pt x="42" y="1154"/>
                  </a:lnTo>
                  <a:lnTo>
                    <a:pt x="40" y="1152"/>
                  </a:lnTo>
                  <a:close/>
                  <a:moveTo>
                    <a:pt x="40" y="1068"/>
                  </a:moveTo>
                  <a:lnTo>
                    <a:pt x="40" y="1031"/>
                  </a:lnTo>
                  <a:lnTo>
                    <a:pt x="42" y="1029"/>
                  </a:lnTo>
                  <a:lnTo>
                    <a:pt x="42" y="1027"/>
                  </a:lnTo>
                  <a:lnTo>
                    <a:pt x="44" y="1025"/>
                  </a:lnTo>
                  <a:lnTo>
                    <a:pt x="48" y="1025"/>
                  </a:lnTo>
                  <a:lnTo>
                    <a:pt x="50" y="1025"/>
                  </a:lnTo>
                  <a:lnTo>
                    <a:pt x="52" y="1027"/>
                  </a:lnTo>
                  <a:lnTo>
                    <a:pt x="52" y="1029"/>
                  </a:lnTo>
                  <a:lnTo>
                    <a:pt x="54" y="1031"/>
                  </a:lnTo>
                  <a:lnTo>
                    <a:pt x="54" y="1068"/>
                  </a:lnTo>
                  <a:lnTo>
                    <a:pt x="52" y="1070"/>
                  </a:lnTo>
                  <a:lnTo>
                    <a:pt x="52" y="1072"/>
                  </a:lnTo>
                  <a:lnTo>
                    <a:pt x="50" y="1073"/>
                  </a:lnTo>
                  <a:lnTo>
                    <a:pt x="48" y="1073"/>
                  </a:lnTo>
                  <a:lnTo>
                    <a:pt x="44" y="1073"/>
                  </a:lnTo>
                  <a:lnTo>
                    <a:pt x="42" y="1072"/>
                  </a:lnTo>
                  <a:lnTo>
                    <a:pt x="42" y="1070"/>
                  </a:lnTo>
                  <a:lnTo>
                    <a:pt x="40" y="1068"/>
                  </a:lnTo>
                  <a:close/>
                  <a:moveTo>
                    <a:pt x="40" y="983"/>
                  </a:moveTo>
                  <a:lnTo>
                    <a:pt x="40" y="947"/>
                  </a:lnTo>
                  <a:lnTo>
                    <a:pt x="42" y="945"/>
                  </a:lnTo>
                  <a:lnTo>
                    <a:pt x="42" y="943"/>
                  </a:lnTo>
                  <a:lnTo>
                    <a:pt x="44" y="941"/>
                  </a:lnTo>
                  <a:lnTo>
                    <a:pt x="48" y="941"/>
                  </a:lnTo>
                  <a:lnTo>
                    <a:pt x="50" y="941"/>
                  </a:lnTo>
                  <a:lnTo>
                    <a:pt x="52" y="943"/>
                  </a:lnTo>
                  <a:lnTo>
                    <a:pt x="52" y="945"/>
                  </a:lnTo>
                  <a:lnTo>
                    <a:pt x="54" y="947"/>
                  </a:lnTo>
                  <a:lnTo>
                    <a:pt x="54" y="983"/>
                  </a:lnTo>
                  <a:lnTo>
                    <a:pt x="52" y="985"/>
                  </a:lnTo>
                  <a:lnTo>
                    <a:pt x="52" y="987"/>
                  </a:lnTo>
                  <a:lnTo>
                    <a:pt x="50" y="989"/>
                  </a:lnTo>
                  <a:lnTo>
                    <a:pt x="48" y="989"/>
                  </a:lnTo>
                  <a:lnTo>
                    <a:pt x="44" y="989"/>
                  </a:lnTo>
                  <a:lnTo>
                    <a:pt x="42" y="987"/>
                  </a:lnTo>
                  <a:lnTo>
                    <a:pt x="42" y="985"/>
                  </a:lnTo>
                  <a:lnTo>
                    <a:pt x="40" y="983"/>
                  </a:lnTo>
                  <a:close/>
                  <a:moveTo>
                    <a:pt x="40" y="899"/>
                  </a:moveTo>
                  <a:lnTo>
                    <a:pt x="40" y="864"/>
                  </a:lnTo>
                  <a:lnTo>
                    <a:pt x="42" y="860"/>
                  </a:lnTo>
                  <a:lnTo>
                    <a:pt x="42" y="858"/>
                  </a:lnTo>
                  <a:lnTo>
                    <a:pt x="44" y="858"/>
                  </a:lnTo>
                  <a:lnTo>
                    <a:pt x="48" y="857"/>
                  </a:lnTo>
                  <a:lnTo>
                    <a:pt x="50" y="858"/>
                  </a:lnTo>
                  <a:lnTo>
                    <a:pt x="52" y="858"/>
                  </a:lnTo>
                  <a:lnTo>
                    <a:pt x="52" y="860"/>
                  </a:lnTo>
                  <a:lnTo>
                    <a:pt x="54" y="864"/>
                  </a:lnTo>
                  <a:lnTo>
                    <a:pt x="54" y="899"/>
                  </a:lnTo>
                  <a:lnTo>
                    <a:pt x="52" y="901"/>
                  </a:lnTo>
                  <a:lnTo>
                    <a:pt x="52" y="903"/>
                  </a:lnTo>
                  <a:lnTo>
                    <a:pt x="50" y="905"/>
                  </a:lnTo>
                  <a:lnTo>
                    <a:pt x="48" y="905"/>
                  </a:lnTo>
                  <a:lnTo>
                    <a:pt x="44" y="905"/>
                  </a:lnTo>
                  <a:lnTo>
                    <a:pt x="42" y="903"/>
                  </a:lnTo>
                  <a:lnTo>
                    <a:pt x="42" y="901"/>
                  </a:lnTo>
                  <a:lnTo>
                    <a:pt x="40" y="899"/>
                  </a:lnTo>
                  <a:close/>
                  <a:moveTo>
                    <a:pt x="40" y="816"/>
                  </a:moveTo>
                  <a:lnTo>
                    <a:pt x="40" y="780"/>
                  </a:lnTo>
                  <a:lnTo>
                    <a:pt x="42" y="778"/>
                  </a:lnTo>
                  <a:lnTo>
                    <a:pt x="42" y="776"/>
                  </a:lnTo>
                  <a:lnTo>
                    <a:pt x="44" y="774"/>
                  </a:lnTo>
                  <a:lnTo>
                    <a:pt x="48" y="774"/>
                  </a:lnTo>
                  <a:lnTo>
                    <a:pt x="50" y="774"/>
                  </a:lnTo>
                  <a:lnTo>
                    <a:pt x="52" y="776"/>
                  </a:lnTo>
                  <a:lnTo>
                    <a:pt x="52" y="778"/>
                  </a:lnTo>
                  <a:lnTo>
                    <a:pt x="54" y="780"/>
                  </a:lnTo>
                  <a:lnTo>
                    <a:pt x="54" y="816"/>
                  </a:lnTo>
                  <a:lnTo>
                    <a:pt x="52" y="818"/>
                  </a:lnTo>
                  <a:lnTo>
                    <a:pt x="52" y="820"/>
                  </a:lnTo>
                  <a:lnTo>
                    <a:pt x="50" y="820"/>
                  </a:lnTo>
                  <a:lnTo>
                    <a:pt x="48" y="822"/>
                  </a:lnTo>
                  <a:lnTo>
                    <a:pt x="44" y="820"/>
                  </a:lnTo>
                  <a:lnTo>
                    <a:pt x="42" y="820"/>
                  </a:lnTo>
                  <a:lnTo>
                    <a:pt x="42" y="818"/>
                  </a:lnTo>
                  <a:lnTo>
                    <a:pt x="40" y="816"/>
                  </a:lnTo>
                  <a:close/>
                  <a:moveTo>
                    <a:pt x="40" y="732"/>
                  </a:moveTo>
                  <a:lnTo>
                    <a:pt x="40" y="695"/>
                  </a:lnTo>
                  <a:lnTo>
                    <a:pt x="42" y="693"/>
                  </a:lnTo>
                  <a:lnTo>
                    <a:pt x="42" y="691"/>
                  </a:lnTo>
                  <a:lnTo>
                    <a:pt x="44" y="690"/>
                  </a:lnTo>
                  <a:lnTo>
                    <a:pt x="48" y="690"/>
                  </a:lnTo>
                  <a:lnTo>
                    <a:pt x="50" y="690"/>
                  </a:lnTo>
                  <a:lnTo>
                    <a:pt x="52" y="691"/>
                  </a:lnTo>
                  <a:lnTo>
                    <a:pt x="52" y="693"/>
                  </a:lnTo>
                  <a:lnTo>
                    <a:pt x="54" y="695"/>
                  </a:lnTo>
                  <a:lnTo>
                    <a:pt x="54" y="732"/>
                  </a:lnTo>
                  <a:lnTo>
                    <a:pt x="52" y="734"/>
                  </a:lnTo>
                  <a:lnTo>
                    <a:pt x="52" y="736"/>
                  </a:lnTo>
                  <a:lnTo>
                    <a:pt x="50" y="738"/>
                  </a:lnTo>
                  <a:lnTo>
                    <a:pt x="48" y="738"/>
                  </a:lnTo>
                  <a:lnTo>
                    <a:pt x="44" y="738"/>
                  </a:lnTo>
                  <a:lnTo>
                    <a:pt x="42" y="736"/>
                  </a:lnTo>
                  <a:lnTo>
                    <a:pt x="42" y="734"/>
                  </a:lnTo>
                  <a:lnTo>
                    <a:pt x="40" y="732"/>
                  </a:lnTo>
                  <a:close/>
                  <a:moveTo>
                    <a:pt x="40" y="647"/>
                  </a:moveTo>
                  <a:lnTo>
                    <a:pt x="40" y="611"/>
                  </a:lnTo>
                  <a:lnTo>
                    <a:pt x="42" y="609"/>
                  </a:lnTo>
                  <a:lnTo>
                    <a:pt x="42" y="607"/>
                  </a:lnTo>
                  <a:lnTo>
                    <a:pt x="44" y="605"/>
                  </a:lnTo>
                  <a:lnTo>
                    <a:pt x="48" y="605"/>
                  </a:lnTo>
                  <a:lnTo>
                    <a:pt x="50" y="605"/>
                  </a:lnTo>
                  <a:lnTo>
                    <a:pt x="52" y="607"/>
                  </a:lnTo>
                  <a:lnTo>
                    <a:pt x="52" y="609"/>
                  </a:lnTo>
                  <a:lnTo>
                    <a:pt x="54" y="611"/>
                  </a:lnTo>
                  <a:lnTo>
                    <a:pt x="54" y="647"/>
                  </a:lnTo>
                  <a:lnTo>
                    <a:pt x="52" y="649"/>
                  </a:lnTo>
                  <a:lnTo>
                    <a:pt x="52" y="651"/>
                  </a:lnTo>
                  <a:lnTo>
                    <a:pt x="50" y="653"/>
                  </a:lnTo>
                  <a:lnTo>
                    <a:pt x="48" y="653"/>
                  </a:lnTo>
                  <a:lnTo>
                    <a:pt x="44" y="653"/>
                  </a:lnTo>
                  <a:lnTo>
                    <a:pt x="42" y="651"/>
                  </a:lnTo>
                  <a:lnTo>
                    <a:pt x="42" y="649"/>
                  </a:lnTo>
                  <a:lnTo>
                    <a:pt x="40" y="647"/>
                  </a:lnTo>
                  <a:close/>
                  <a:moveTo>
                    <a:pt x="40" y="563"/>
                  </a:moveTo>
                  <a:lnTo>
                    <a:pt x="40" y="528"/>
                  </a:lnTo>
                  <a:lnTo>
                    <a:pt x="42" y="524"/>
                  </a:lnTo>
                  <a:lnTo>
                    <a:pt x="42" y="523"/>
                  </a:lnTo>
                  <a:lnTo>
                    <a:pt x="44" y="523"/>
                  </a:lnTo>
                  <a:lnTo>
                    <a:pt x="48" y="521"/>
                  </a:lnTo>
                  <a:lnTo>
                    <a:pt x="50" y="523"/>
                  </a:lnTo>
                  <a:lnTo>
                    <a:pt x="52" y="523"/>
                  </a:lnTo>
                  <a:lnTo>
                    <a:pt x="52" y="524"/>
                  </a:lnTo>
                  <a:lnTo>
                    <a:pt x="54" y="528"/>
                  </a:lnTo>
                  <a:lnTo>
                    <a:pt x="54" y="563"/>
                  </a:lnTo>
                  <a:lnTo>
                    <a:pt x="52" y="565"/>
                  </a:lnTo>
                  <a:lnTo>
                    <a:pt x="52" y="567"/>
                  </a:lnTo>
                  <a:lnTo>
                    <a:pt x="50" y="569"/>
                  </a:lnTo>
                  <a:lnTo>
                    <a:pt x="48" y="569"/>
                  </a:lnTo>
                  <a:lnTo>
                    <a:pt x="44" y="569"/>
                  </a:lnTo>
                  <a:lnTo>
                    <a:pt x="42" y="567"/>
                  </a:lnTo>
                  <a:lnTo>
                    <a:pt x="42" y="565"/>
                  </a:lnTo>
                  <a:lnTo>
                    <a:pt x="40" y="563"/>
                  </a:lnTo>
                  <a:close/>
                  <a:moveTo>
                    <a:pt x="40" y="480"/>
                  </a:moveTo>
                  <a:lnTo>
                    <a:pt x="40" y="444"/>
                  </a:lnTo>
                  <a:lnTo>
                    <a:pt x="42" y="442"/>
                  </a:lnTo>
                  <a:lnTo>
                    <a:pt x="42" y="440"/>
                  </a:lnTo>
                  <a:lnTo>
                    <a:pt x="44" y="438"/>
                  </a:lnTo>
                  <a:lnTo>
                    <a:pt x="48" y="438"/>
                  </a:lnTo>
                  <a:lnTo>
                    <a:pt x="50" y="438"/>
                  </a:lnTo>
                  <a:lnTo>
                    <a:pt x="52" y="440"/>
                  </a:lnTo>
                  <a:lnTo>
                    <a:pt x="52" y="442"/>
                  </a:lnTo>
                  <a:lnTo>
                    <a:pt x="54" y="444"/>
                  </a:lnTo>
                  <a:lnTo>
                    <a:pt x="54" y="480"/>
                  </a:lnTo>
                  <a:lnTo>
                    <a:pt x="52" y="482"/>
                  </a:lnTo>
                  <a:lnTo>
                    <a:pt x="52" y="484"/>
                  </a:lnTo>
                  <a:lnTo>
                    <a:pt x="50" y="484"/>
                  </a:lnTo>
                  <a:lnTo>
                    <a:pt x="48" y="486"/>
                  </a:lnTo>
                  <a:lnTo>
                    <a:pt x="44" y="484"/>
                  </a:lnTo>
                  <a:lnTo>
                    <a:pt x="42" y="484"/>
                  </a:lnTo>
                  <a:lnTo>
                    <a:pt x="42" y="482"/>
                  </a:lnTo>
                  <a:lnTo>
                    <a:pt x="40" y="480"/>
                  </a:lnTo>
                  <a:close/>
                  <a:moveTo>
                    <a:pt x="40" y="396"/>
                  </a:moveTo>
                  <a:lnTo>
                    <a:pt x="40" y="359"/>
                  </a:lnTo>
                  <a:lnTo>
                    <a:pt x="42" y="357"/>
                  </a:lnTo>
                  <a:lnTo>
                    <a:pt x="42" y="356"/>
                  </a:lnTo>
                  <a:lnTo>
                    <a:pt x="44" y="354"/>
                  </a:lnTo>
                  <a:lnTo>
                    <a:pt x="48" y="354"/>
                  </a:lnTo>
                  <a:lnTo>
                    <a:pt x="50" y="354"/>
                  </a:lnTo>
                  <a:lnTo>
                    <a:pt x="52" y="356"/>
                  </a:lnTo>
                  <a:lnTo>
                    <a:pt x="52" y="357"/>
                  </a:lnTo>
                  <a:lnTo>
                    <a:pt x="54" y="359"/>
                  </a:lnTo>
                  <a:lnTo>
                    <a:pt x="54" y="396"/>
                  </a:lnTo>
                  <a:lnTo>
                    <a:pt x="52" y="398"/>
                  </a:lnTo>
                  <a:lnTo>
                    <a:pt x="52" y="400"/>
                  </a:lnTo>
                  <a:lnTo>
                    <a:pt x="50" y="402"/>
                  </a:lnTo>
                  <a:lnTo>
                    <a:pt x="48" y="402"/>
                  </a:lnTo>
                  <a:lnTo>
                    <a:pt x="44" y="402"/>
                  </a:lnTo>
                  <a:lnTo>
                    <a:pt x="42" y="400"/>
                  </a:lnTo>
                  <a:lnTo>
                    <a:pt x="42" y="398"/>
                  </a:lnTo>
                  <a:lnTo>
                    <a:pt x="40" y="396"/>
                  </a:lnTo>
                  <a:close/>
                  <a:moveTo>
                    <a:pt x="40" y="311"/>
                  </a:moveTo>
                  <a:lnTo>
                    <a:pt x="40" y="275"/>
                  </a:lnTo>
                  <a:lnTo>
                    <a:pt x="42" y="273"/>
                  </a:lnTo>
                  <a:lnTo>
                    <a:pt x="42" y="271"/>
                  </a:lnTo>
                  <a:lnTo>
                    <a:pt x="44" y="269"/>
                  </a:lnTo>
                  <a:lnTo>
                    <a:pt x="48" y="269"/>
                  </a:lnTo>
                  <a:lnTo>
                    <a:pt x="50" y="269"/>
                  </a:lnTo>
                  <a:lnTo>
                    <a:pt x="52" y="271"/>
                  </a:lnTo>
                  <a:lnTo>
                    <a:pt x="52" y="273"/>
                  </a:lnTo>
                  <a:lnTo>
                    <a:pt x="54" y="275"/>
                  </a:lnTo>
                  <a:lnTo>
                    <a:pt x="54" y="311"/>
                  </a:lnTo>
                  <a:lnTo>
                    <a:pt x="52" y="313"/>
                  </a:lnTo>
                  <a:lnTo>
                    <a:pt x="52" y="315"/>
                  </a:lnTo>
                  <a:lnTo>
                    <a:pt x="50" y="317"/>
                  </a:lnTo>
                  <a:lnTo>
                    <a:pt x="48" y="317"/>
                  </a:lnTo>
                  <a:lnTo>
                    <a:pt x="44" y="317"/>
                  </a:lnTo>
                  <a:lnTo>
                    <a:pt x="42" y="315"/>
                  </a:lnTo>
                  <a:lnTo>
                    <a:pt x="42" y="313"/>
                  </a:lnTo>
                  <a:lnTo>
                    <a:pt x="40" y="311"/>
                  </a:lnTo>
                  <a:close/>
                  <a:moveTo>
                    <a:pt x="40" y="227"/>
                  </a:moveTo>
                  <a:lnTo>
                    <a:pt x="40" y="192"/>
                  </a:lnTo>
                  <a:lnTo>
                    <a:pt x="42" y="189"/>
                  </a:lnTo>
                  <a:lnTo>
                    <a:pt x="42" y="187"/>
                  </a:lnTo>
                  <a:lnTo>
                    <a:pt x="44" y="187"/>
                  </a:lnTo>
                  <a:lnTo>
                    <a:pt x="48" y="185"/>
                  </a:lnTo>
                  <a:lnTo>
                    <a:pt x="50" y="187"/>
                  </a:lnTo>
                  <a:lnTo>
                    <a:pt x="52" y="187"/>
                  </a:lnTo>
                  <a:lnTo>
                    <a:pt x="52" y="189"/>
                  </a:lnTo>
                  <a:lnTo>
                    <a:pt x="54" y="192"/>
                  </a:lnTo>
                  <a:lnTo>
                    <a:pt x="54" y="227"/>
                  </a:lnTo>
                  <a:lnTo>
                    <a:pt x="52" y="229"/>
                  </a:lnTo>
                  <a:lnTo>
                    <a:pt x="52" y="231"/>
                  </a:lnTo>
                  <a:lnTo>
                    <a:pt x="50" y="233"/>
                  </a:lnTo>
                  <a:lnTo>
                    <a:pt x="48" y="233"/>
                  </a:lnTo>
                  <a:lnTo>
                    <a:pt x="44" y="233"/>
                  </a:lnTo>
                  <a:lnTo>
                    <a:pt x="42" y="231"/>
                  </a:lnTo>
                  <a:lnTo>
                    <a:pt x="42" y="229"/>
                  </a:lnTo>
                  <a:lnTo>
                    <a:pt x="40" y="227"/>
                  </a:lnTo>
                  <a:close/>
                  <a:moveTo>
                    <a:pt x="40" y="144"/>
                  </a:moveTo>
                  <a:lnTo>
                    <a:pt x="40" y="108"/>
                  </a:lnTo>
                  <a:lnTo>
                    <a:pt x="42" y="106"/>
                  </a:lnTo>
                  <a:lnTo>
                    <a:pt x="42" y="104"/>
                  </a:lnTo>
                  <a:lnTo>
                    <a:pt x="44" y="102"/>
                  </a:lnTo>
                  <a:lnTo>
                    <a:pt x="48" y="102"/>
                  </a:lnTo>
                  <a:lnTo>
                    <a:pt x="50" y="102"/>
                  </a:lnTo>
                  <a:lnTo>
                    <a:pt x="52" y="104"/>
                  </a:lnTo>
                  <a:lnTo>
                    <a:pt x="52" y="106"/>
                  </a:lnTo>
                  <a:lnTo>
                    <a:pt x="54" y="108"/>
                  </a:lnTo>
                  <a:lnTo>
                    <a:pt x="54" y="144"/>
                  </a:lnTo>
                  <a:lnTo>
                    <a:pt x="52" y="146"/>
                  </a:lnTo>
                  <a:lnTo>
                    <a:pt x="52" y="148"/>
                  </a:lnTo>
                  <a:lnTo>
                    <a:pt x="50" y="148"/>
                  </a:lnTo>
                  <a:lnTo>
                    <a:pt x="48" y="150"/>
                  </a:lnTo>
                  <a:lnTo>
                    <a:pt x="44" y="148"/>
                  </a:lnTo>
                  <a:lnTo>
                    <a:pt x="42" y="148"/>
                  </a:lnTo>
                  <a:lnTo>
                    <a:pt x="42" y="146"/>
                  </a:lnTo>
                  <a:lnTo>
                    <a:pt x="40" y="144"/>
                  </a:lnTo>
                  <a:close/>
                  <a:moveTo>
                    <a:pt x="0" y="96"/>
                  </a:moveTo>
                  <a:lnTo>
                    <a:pt x="48" y="0"/>
                  </a:lnTo>
                  <a:lnTo>
                    <a:pt x="96" y="96"/>
                  </a:lnTo>
                  <a:lnTo>
                    <a:pt x="0" y="96"/>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46" name="Freeform 22">
              <a:extLst>
                <a:ext uri="{FF2B5EF4-FFF2-40B4-BE49-F238E27FC236}">
                  <a16:creationId xmlns:a16="http://schemas.microsoft.com/office/drawing/2014/main" id="{1B5A4174-6C95-4429-AD93-A81AAEF25B70}"/>
                </a:ext>
              </a:extLst>
            </p:cNvPr>
            <p:cNvSpPr>
              <a:spLocks noEditPoints="1"/>
            </p:cNvSpPr>
            <p:nvPr/>
          </p:nvSpPr>
          <p:spPr bwMode="auto">
            <a:xfrm>
              <a:off x="2425" y="1765"/>
              <a:ext cx="770" cy="162"/>
            </a:xfrm>
            <a:custGeom>
              <a:avLst/>
              <a:gdLst>
                <a:gd name="T0" fmla="*/ 0 w 1541"/>
                <a:gd name="T1" fmla="*/ 5 h 324"/>
                <a:gd name="T2" fmla="*/ 0 w 1541"/>
                <a:gd name="T3" fmla="*/ 5 h 324"/>
                <a:gd name="T4" fmla="*/ 1 w 1541"/>
                <a:gd name="T5" fmla="*/ 5 h 324"/>
                <a:gd name="T6" fmla="*/ 1 w 1541"/>
                <a:gd name="T7" fmla="*/ 5 h 324"/>
                <a:gd name="T8" fmla="*/ 1 w 1541"/>
                <a:gd name="T9" fmla="*/ 5 h 324"/>
                <a:gd name="T10" fmla="*/ 2 w 1541"/>
                <a:gd name="T11" fmla="*/ 5 h 324"/>
                <a:gd name="T12" fmla="*/ 2 w 1541"/>
                <a:gd name="T13" fmla="*/ 5 h 324"/>
                <a:gd name="T14" fmla="*/ 3 w 1541"/>
                <a:gd name="T15" fmla="*/ 5 h 324"/>
                <a:gd name="T16" fmla="*/ 3 w 1541"/>
                <a:gd name="T17" fmla="*/ 5 h 324"/>
                <a:gd name="T18" fmla="*/ 3 w 1541"/>
                <a:gd name="T19" fmla="*/ 5 h 324"/>
                <a:gd name="T20" fmla="*/ 4 w 1541"/>
                <a:gd name="T21" fmla="*/ 5 h 324"/>
                <a:gd name="T22" fmla="*/ 4 w 1541"/>
                <a:gd name="T23" fmla="*/ 5 h 324"/>
                <a:gd name="T24" fmla="*/ 5 w 1541"/>
                <a:gd name="T25" fmla="*/ 4 h 324"/>
                <a:gd name="T26" fmla="*/ 5 w 1541"/>
                <a:gd name="T27" fmla="*/ 5 h 324"/>
                <a:gd name="T28" fmla="*/ 5 w 1541"/>
                <a:gd name="T29" fmla="*/ 4 h 324"/>
                <a:gd name="T30" fmla="*/ 6 w 1541"/>
                <a:gd name="T31" fmla="*/ 4 h 324"/>
                <a:gd name="T32" fmla="*/ 6 w 1541"/>
                <a:gd name="T33" fmla="*/ 4 h 324"/>
                <a:gd name="T34" fmla="*/ 7 w 1541"/>
                <a:gd name="T35" fmla="*/ 4 h 324"/>
                <a:gd name="T36" fmla="*/ 7 w 1541"/>
                <a:gd name="T37" fmla="*/ 4 h 324"/>
                <a:gd name="T38" fmla="*/ 7 w 1541"/>
                <a:gd name="T39" fmla="*/ 4 h 324"/>
                <a:gd name="T40" fmla="*/ 8 w 1541"/>
                <a:gd name="T41" fmla="*/ 4 h 324"/>
                <a:gd name="T42" fmla="*/ 8 w 1541"/>
                <a:gd name="T43" fmla="*/ 4 h 324"/>
                <a:gd name="T44" fmla="*/ 9 w 1541"/>
                <a:gd name="T45" fmla="*/ 4 h 324"/>
                <a:gd name="T46" fmla="*/ 9 w 1541"/>
                <a:gd name="T47" fmla="*/ 4 h 324"/>
                <a:gd name="T48" fmla="*/ 9 w 1541"/>
                <a:gd name="T49" fmla="*/ 4 h 324"/>
                <a:gd name="T50" fmla="*/ 10 w 1541"/>
                <a:gd name="T51" fmla="*/ 4 h 324"/>
                <a:gd name="T52" fmla="*/ 10 w 1541"/>
                <a:gd name="T53" fmla="*/ 4 h 324"/>
                <a:gd name="T54" fmla="*/ 11 w 1541"/>
                <a:gd name="T55" fmla="*/ 3 h 324"/>
                <a:gd name="T56" fmla="*/ 11 w 1541"/>
                <a:gd name="T57" fmla="*/ 3 h 324"/>
                <a:gd name="T58" fmla="*/ 11 w 1541"/>
                <a:gd name="T59" fmla="*/ 3 h 324"/>
                <a:gd name="T60" fmla="*/ 12 w 1541"/>
                <a:gd name="T61" fmla="*/ 3 h 324"/>
                <a:gd name="T62" fmla="*/ 12 w 1541"/>
                <a:gd name="T63" fmla="*/ 3 h 324"/>
                <a:gd name="T64" fmla="*/ 13 w 1541"/>
                <a:gd name="T65" fmla="*/ 3 h 324"/>
                <a:gd name="T66" fmla="*/ 13 w 1541"/>
                <a:gd name="T67" fmla="*/ 3 h 324"/>
                <a:gd name="T68" fmla="*/ 13 w 1541"/>
                <a:gd name="T69" fmla="*/ 3 h 324"/>
                <a:gd name="T70" fmla="*/ 14 w 1541"/>
                <a:gd name="T71" fmla="*/ 3 h 324"/>
                <a:gd name="T72" fmla="*/ 14 w 1541"/>
                <a:gd name="T73" fmla="*/ 3 h 324"/>
                <a:gd name="T74" fmla="*/ 15 w 1541"/>
                <a:gd name="T75" fmla="*/ 2 h 324"/>
                <a:gd name="T76" fmla="*/ 15 w 1541"/>
                <a:gd name="T77" fmla="*/ 3 h 324"/>
                <a:gd name="T78" fmla="*/ 15 w 1541"/>
                <a:gd name="T79" fmla="*/ 2 h 324"/>
                <a:gd name="T80" fmla="*/ 16 w 1541"/>
                <a:gd name="T81" fmla="*/ 2 h 324"/>
                <a:gd name="T82" fmla="*/ 16 w 1541"/>
                <a:gd name="T83" fmla="*/ 2 h 324"/>
                <a:gd name="T84" fmla="*/ 17 w 1541"/>
                <a:gd name="T85" fmla="*/ 2 h 324"/>
                <a:gd name="T86" fmla="*/ 17 w 1541"/>
                <a:gd name="T87" fmla="*/ 2 h 324"/>
                <a:gd name="T88" fmla="*/ 17 w 1541"/>
                <a:gd name="T89" fmla="*/ 2 h 324"/>
                <a:gd name="T90" fmla="*/ 18 w 1541"/>
                <a:gd name="T91" fmla="*/ 2 h 324"/>
                <a:gd name="T92" fmla="*/ 18 w 1541"/>
                <a:gd name="T93" fmla="*/ 2 h 324"/>
                <a:gd name="T94" fmla="*/ 19 w 1541"/>
                <a:gd name="T95" fmla="*/ 2 h 324"/>
                <a:gd name="T96" fmla="*/ 19 w 1541"/>
                <a:gd name="T97" fmla="*/ 2 h 324"/>
                <a:gd name="T98" fmla="*/ 19 w 1541"/>
                <a:gd name="T99" fmla="*/ 2 h 324"/>
                <a:gd name="T100" fmla="*/ 20 w 1541"/>
                <a:gd name="T101" fmla="*/ 2 h 324"/>
                <a:gd name="T102" fmla="*/ 20 w 1541"/>
                <a:gd name="T103" fmla="*/ 2 h 324"/>
                <a:gd name="T104" fmla="*/ 21 w 1541"/>
                <a:gd name="T105" fmla="*/ 1 h 324"/>
                <a:gd name="T106" fmla="*/ 21 w 1541"/>
                <a:gd name="T107" fmla="*/ 2 h 324"/>
                <a:gd name="T108" fmla="*/ 21 w 1541"/>
                <a:gd name="T109" fmla="*/ 1 h 324"/>
                <a:gd name="T110" fmla="*/ 22 w 1541"/>
                <a:gd name="T111" fmla="*/ 1 h 324"/>
                <a:gd name="T112" fmla="*/ 22 w 1541"/>
                <a:gd name="T113" fmla="*/ 1 h 324"/>
                <a:gd name="T114" fmla="*/ 22 w 1541"/>
                <a:gd name="T115" fmla="*/ 0 h 32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541" h="324">
                  <a:moveTo>
                    <a:pt x="4" y="312"/>
                  </a:moveTo>
                  <a:lnTo>
                    <a:pt x="39" y="305"/>
                  </a:lnTo>
                  <a:lnTo>
                    <a:pt x="42" y="305"/>
                  </a:lnTo>
                  <a:lnTo>
                    <a:pt x="44" y="307"/>
                  </a:lnTo>
                  <a:lnTo>
                    <a:pt x="46" y="307"/>
                  </a:lnTo>
                  <a:lnTo>
                    <a:pt x="46" y="311"/>
                  </a:lnTo>
                  <a:lnTo>
                    <a:pt x="46" y="312"/>
                  </a:lnTo>
                  <a:lnTo>
                    <a:pt x="46" y="314"/>
                  </a:lnTo>
                  <a:lnTo>
                    <a:pt x="44" y="316"/>
                  </a:lnTo>
                  <a:lnTo>
                    <a:pt x="42" y="316"/>
                  </a:lnTo>
                  <a:lnTo>
                    <a:pt x="6" y="324"/>
                  </a:lnTo>
                  <a:lnTo>
                    <a:pt x="4" y="324"/>
                  </a:lnTo>
                  <a:lnTo>
                    <a:pt x="2" y="322"/>
                  </a:lnTo>
                  <a:lnTo>
                    <a:pt x="0" y="320"/>
                  </a:lnTo>
                  <a:lnTo>
                    <a:pt x="0" y="318"/>
                  </a:lnTo>
                  <a:lnTo>
                    <a:pt x="0" y="316"/>
                  </a:lnTo>
                  <a:lnTo>
                    <a:pt x="0" y="314"/>
                  </a:lnTo>
                  <a:lnTo>
                    <a:pt x="2" y="312"/>
                  </a:lnTo>
                  <a:lnTo>
                    <a:pt x="4" y="312"/>
                  </a:lnTo>
                  <a:close/>
                  <a:moveTo>
                    <a:pt x="87" y="295"/>
                  </a:moveTo>
                  <a:lnTo>
                    <a:pt x="87" y="295"/>
                  </a:lnTo>
                  <a:lnTo>
                    <a:pt x="88" y="295"/>
                  </a:lnTo>
                  <a:lnTo>
                    <a:pt x="90" y="297"/>
                  </a:lnTo>
                  <a:lnTo>
                    <a:pt x="92" y="299"/>
                  </a:lnTo>
                  <a:lnTo>
                    <a:pt x="94" y="301"/>
                  </a:lnTo>
                  <a:lnTo>
                    <a:pt x="94" y="303"/>
                  </a:lnTo>
                  <a:lnTo>
                    <a:pt x="92" y="305"/>
                  </a:lnTo>
                  <a:lnTo>
                    <a:pt x="90" y="307"/>
                  </a:lnTo>
                  <a:lnTo>
                    <a:pt x="88" y="309"/>
                  </a:lnTo>
                  <a:lnTo>
                    <a:pt x="87" y="309"/>
                  </a:lnTo>
                  <a:lnTo>
                    <a:pt x="85" y="307"/>
                  </a:lnTo>
                  <a:lnTo>
                    <a:pt x="83" y="305"/>
                  </a:lnTo>
                  <a:lnTo>
                    <a:pt x="83" y="303"/>
                  </a:lnTo>
                  <a:lnTo>
                    <a:pt x="83" y="301"/>
                  </a:lnTo>
                  <a:lnTo>
                    <a:pt x="83" y="299"/>
                  </a:lnTo>
                  <a:lnTo>
                    <a:pt x="85" y="297"/>
                  </a:lnTo>
                  <a:lnTo>
                    <a:pt x="87" y="295"/>
                  </a:lnTo>
                  <a:close/>
                  <a:moveTo>
                    <a:pt x="135" y="287"/>
                  </a:moveTo>
                  <a:lnTo>
                    <a:pt x="169" y="280"/>
                  </a:lnTo>
                  <a:lnTo>
                    <a:pt x="171" y="280"/>
                  </a:lnTo>
                  <a:lnTo>
                    <a:pt x="173" y="282"/>
                  </a:lnTo>
                  <a:lnTo>
                    <a:pt x="175" y="284"/>
                  </a:lnTo>
                  <a:lnTo>
                    <a:pt x="177" y="286"/>
                  </a:lnTo>
                  <a:lnTo>
                    <a:pt x="177" y="287"/>
                  </a:lnTo>
                  <a:lnTo>
                    <a:pt x="175" y="289"/>
                  </a:lnTo>
                  <a:lnTo>
                    <a:pt x="173" y="291"/>
                  </a:lnTo>
                  <a:lnTo>
                    <a:pt x="171" y="293"/>
                  </a:lnTo>
                  <a:lnTo>
                    <a:pt x="136" y="299"/>
                  </a:lnTo>
                  <a:lnTo>
                    <a:pt x="135" y="299"/>
                  </a:lnTo>
                  <a:lnTo>
                    <a:pt x="131" y="297"/>
                  </a:lnTo>
                  <a:lnTo>
                    <a:pt x="129" y="295"/>
                  </a:lnTo>
                  <a:lnTo>
                    <a:pt x="129" y="291"/>
                  </a:lnTo>
                  <a:lnTo>
                    <a:pt x="131" y="289"/>
                  </a:lnTo>
                  <a:lnTo>
                    <a:pt x="131" y="287"/>
                  </a:lnTo>
                  <a:lnTo>
                    <a:pt x="135" y="287"/>
                  </a:lnTo>
                  <a:close/>
                  <a:moveTo>
                    <a:pt x="217" y="272"/>
                  </a:moveTo>
                  <a:lnTo>
                    <a:pt x="217" y="272"/>
                  </a:lnTo>
                  <a:lnTo>
                    <a:pt x="219" y="272"/>
                  </a:lnTo>
                  <a:lnTo>
                    <a:pt x="221" y="272"/>
                  </a:lnTo>
                  <a:lnTo>
                    <a:pt x="223" y="274"/>
                  </a:lnTo>
                  <a:lnTo>
                    <a:pt x="223" y="276"/>
                  </a:lnTo>
                  <a:lnTo>
                    <a:pt x="223" y="278"/>
                  </a:lnTo>
                  <a:lnTo>
                    <a:pt x="223" y="282"/>
                  </a:lnTo>
                  <a:lnTo>
                    <a:pt x="221" y="282"/>
                  </a:lnTo>
                  <a:lnTo>
                    <a:pt x="219" y="284"/>
                  </a:lnTo>
                  <a:lnTo>
                    <a:pt x="217" y="284"/>
                  </a:lnTo>
                  <a:lnTo>
                    <a:pt x="213" y="282"/>
                  </a:lnTo>
                  <a:lnTo>
                    <a:pt x="211" y="278"/>
                  </a:lnTo>
                  <a:lnTo>
                    <a:pt x="211" y="276"/>
                  </a:lnTo>
                  <a:lnTo>
                    <a:pt x="213" y="274"/>
                  </a:lnTo>
                  <a:lnTo>
                    <a:pt x="213" y="272"/>
                  </a:lnTo>
                  <a:lnTo>
                    <a:pt x="217" y="272"/>
                  </a:lnTo>
                  <a:close/>
                  <a:moveTo>
                    <a:pt x="263" y="263"/>
                  </a:moveTo>
                  <a:lnTo>
                    <a:pt x="300" y="257"/>
                  </a:lnTo>
                  <a:lnTo>
                    <a:pt x="301" y="257"/>
                  </a:lnTo>
                  <a:lnTo>
                    <a:pt x="303" y="257"/>
                  </a:lnTo>
                  <a:lnTo>
                    <a:pt x="305" y="259"/>
                  </a:lnTo>
                  <a:lnTo>
                    <a:pt x="305" y="261"/>
                  </a:lnTo>
                  <a:lnTo>
                    <a:pt x="305" y="263"/>
                  </a:lnTo>
                  <a:lnTo>
                    <a:pt x="305" y="266"/>
                  </a:lnTo>
                  <a:lnTo>
                    <a:pt x="303" y="266"/>
                  </a:lnTo>
                  <a:lnTo>
                    <a:pt x="301" y="268"/>
                  </a:lnTo>
                  <a:lnTo>
                    <a:pt x="265" y="274"/>
                  </a:lnTo>
                  <a:lnTo>
                    <a:pt x="263" y="274"/>
                  </a:lnTo>
                  <a:lnTo>
                    <a:pt x="261" y="274"/>
                  </a:lnTo>
                  <a:lnTo>
                    <a:pt x="259" y="272"/>
                  </a:lnTo>
                  <a:lnTo>
                    <a:pt x="259" y="270"/>
                  </a:lnTo>
                  <a:lnTo>
                    <a:pt x="259" y="268"/>
                  </a:lnTo>
                  <a:lnTo>
                    <a:pt x="259" y="264"/>
                  </a:lnTo>
                  <a:lnTo>
                    <a:pt x="261" y="264"/>
                  </a:lnTo>
                  <a:lnTo>
                    <a:pt x="263" y="263"/>
                  </a:lnTo>
                  <a:close/>
                  <a:moveTo>
                    <a:pt x="346" y="247"/>
                  </a:moveTo>
                  <a:lnTo>
                    <a:pt x="346" y="247"/>
                  </a:lnTo>
                  <a:lnTo>
                    <a:pt x="348" y="247"/>
                  </a:lnTo>
                  <a:lnTo>
                    <a:pt x="349" y="249"/>
                  </a:lnTo>
                  <a:lnTo>
                    <a:pt x="351" y="249"/>
                  </a:lnTo>
                  <a:lnTo>
                    <a:pt x="353" y="253"/>
                  </a:lnTo>
                  <a:lnTo>
                    <a:pt x="353" y="255"/>
                  </a:lnTo>
                  <a:lnTo>
                    <a:pt x="351" y="257"/>
                  </a:lnTo>
                  <a:lnTo>
                    <a:pt x="351" y="259"/>
                  </a:lnTo>
                  <a:lnTo>
                    <a:pt x="348" y="259"/>
                  </a:lnTo>
                  <a:lnTo>
                    <a:pt x="346" y="259"/>
                  </a:lnTo>
                  <a:lnTo>
                    <a:pt x="344" y="259"/>
                  </a:lnTo>
                  <a:lnTo>
                    <a:pt x="342" y="257"/>
                  </a:lnTo>
                  <a:lnTo>
                    <a:pt x="342" y="255"/>
                  </a:lnTo>
                  <a:lnTo>
                    <a:pt x="342" y="253"/>
                  </a:lnTo>
                  <a:lnTo>
                    <a:pt x="342" y="249"/>
                  </a:lnTo>
                  <a:lnTo>
                    <a:pt x="344" y="249"/>
                  </a:lnTo>
                  <a:lnTo>
                    <a:pt x="346" y="247"/>
                  </a:lnTo>
                  <a:close/>
                  <a:moveTo>
                    <a:pt x="394" y="239"/>
                  </a:moveTo>
                  <a:lnTo>
                    <a:pt x="428" y="232"/>
                  </a:lnTo>
                  <a:lnTo>
                    <a:pt x="430" y="232"/>
                  </a:lnTo>
                  <a:lnTo>
                    <a:pt x="434" y="234"/>
                  </a:lnTo>
                  <a:lnTo>
                    <a:pt x="436" y="238"/>
                  </a:lnTo>
                  <a:lnTo>
                    <a:pt x="436" y="239"/>
                  </a:lnTo>
                  <a:lnTo>
                    <a:pt x="434" y="241"/>
                  </a:lnTo>
                  <a:lnTo>
                    <a:pt x="432" y="243"/>
                  </a:lnTo>
                  <a:lnTo>
                    <a:pt x="430" y="243"/>
                  </a:lnTo>
                  <a:lnTo>
                    <a:pt x="395" y="251"/>
                  </a:lnTo>
                  <a:lnTo>
                    <a:pt x="394" y="251"/>
                  </a:lnTo>
                  <a:lnTo>
                    <a:pt x="392" y="249"/>
                  </a:lnTo>
                  <a:lnTo>
                    <a:pt x="390" y="247"/>
                  </a:lnTo>
                  <a:lnTo>
                    <a:pt x="388" y="245"/>
                  </a:lnTo>
                  <a:lnTo>
                    <a:pt x="388" y="243"/>
                  </a:lnTo>
                  <a:lnTo>
                    <a:pt x="390" y="241"/>
                  </a:lnTo>
                  <a:lnTo>
                    <a:pt x="392" y="239"/>
                  </a:lnTo>
                  <a:lnTo>
                    <a:pt x="394" y="239"/>
                  </a:lnTo>
                  <a:close/>
                  <a:moveTo>
                    <a:pt x="476" y="222"/>
                  </a:moveTo>
                  <a:lnTo>
                    <a:pt x="476" y="222"/>
                  </a:lnTo>
                  <a:lnTo>
                    <a:pt x="478" y="222"/>
                  </a:lnTo>
                  <a:lnTo>
                    <a:pt x="480" y="224"/>
                  </a:lnTo>
                  <a:lnTo>
                    <a:pt x="482" y="226"/>
                  </a:lnTo>
                  <a:lnTo>
                    <a:pt x="482" y="228"/>
                  </a:lnTo>
                  <a:lnTo>
                    <a:pt x="482" y="230"/>
                  </a:lnTo>
                  <a:lnTo>
                    <a:pt x="482" y="232"/>
                  </a:lnTo>
                  <a:lnTo>
                    <a:pt x="480" y="234"/>
                  </a:lnTo>
                  <a:lnTo>
                    <a:pt x="478" y="236"/>
                  </a:lnTo>
                  <a:lnTo>
                    <a:pt x="476" y="236"/>
                  </a:lnTo>
                  <a:lnTo>
                    <a:pt x="474" y="234"/>
                  </a:lnTo>
                  <a:lnTo>
                    <a:pt x="472" y="232"/>
                  </a:lnTo>
                  <a:lnTo>
                    <a:pt x="470" y="230"/>
                  </a:lnTo>
                  <a:lnTo>
                    <a:pt x="470" y="228"/>
                  </a:lnTo>
                  <a:lnTo>
                    <a:pt x="472" y="226"/>
                  </a:lnTo>
                  <a:lnTo>
                    <a:pt x="474" y="224"/>
                  </a:lnTo>
                  <a:lnTo>
                    <a:pt x="476" y="222"/>
                  </a:lnTo>
                  <a:close/>
                  <a:moveTo>
                    <a:pt x="522" y="215"/>
                  </a:moveTo>
                  <a:lnTo>
                    <a:pt x="559" y="207"/>
                  </a:lnTo>
                  <a:lnTo>
                    <a:pt x="561" y="207"/>
                  </a:lnTo>
                  <a:lnTo>
                    <a:pt x="562" y="209"/>
                  </a:lnTo>
                  <a:lnTo>
                    <a:pt x="564" y="211"/>
                  </a:lnTo>
                  <a:lnTo>
                    <a:pt x="564" y="213"/>
                  </a:lnTo>
                  <a:lnTo>
                    <a:pt x="564" y="215"/>
                  </a:lnTo>
                  <a:lnTo>
                    <a:pt x="564" y="216"/>
                  </a:lnTo>
                  <a:lnTo>
                    <a:pt x="562" y="218"/>
                  </a:lnTo>
                  <a:lnTo>
                    <a:pt x="561" y="220"/>
                  </a:lnTo>
                  <a:lnTo>
                    <a:pt x="526" y="226"/>
                  </a:lnTo>
                  <a:lnTo>
                    <a:pt x="522" y="226"/>
                  </a:lnTo>
                  <a:lnTo>
                    <a:pt x="520" y="224"/>
                  </a:lnTo>
                  <a:lnTo>
                    <a:pt x="518" y="224"/>
                  </a:lnTo>
                  <a:lnTo>
                    <a:pt x="518" y="222"/>
                  </a:lnTo>
                  <a:lnTo>
                    <a:pt x="518" y="218"/>
                  </a:lnTo>
                  <a:lnTo>
                    <a:pt x="518" y="216"/>
                  </a:lnTo>
                  <a:lnTo>
                    <a:pt x="520" y="215"/>
                  </a:lnTo>
                  <a:lnTo>
                    <a:pt x="522" y="215"/>
                  </a:lnTo>
                  <a:close/>
                  <a:moveTo>
                    <a:pt x="605" y="199"/>
                  </a:moveTo>
                  <a:lnTo>
                    <a:pt x="605" y="199"/>
                  </a:lnTo>
                  <a:lnTo>
                    <a:pt x="608" y="199"/>
                  </a:lnTo>
                  <a:lnTo>
                    <a:pt x="610" y="199"/>
                  </a:lnTo>
                  <a:lnTo>
                    <a:pt x="612" y="201"/>
                  </a:lnTo>
                  <a:lnTo>
                    <a:pt x="612" y="203"/>
                  </a:lnTo>
                  <a:lnTo>
                    <a:pt x="612" y="205"/>
                  </a:lnTo>
                  <a:lnTo>
                    <a:pt x="610" y="209"/>
                  </a:lnTo>
                  <a:lnTo>
                    <a:pt x="608" y="211"/>
                  </a:lnTo>
                  <a:lnTo>
                    <a:pt x="605" y="211"/>
                  </a:lnTo>
                  <a:lnTo>
                    <a:pt x="603" y="209"/>
                  </a:lnTo>
                  <a:lnTo>
                    <a:pt x="601" y="209"/>
                  </a:lnTo>
                  <a:lnTo>
                    <a:pt x="601" y="205"/>
                  </a:lnTo>
                  <a:lnTo>
                    <a:pt x="601" y="203"/>
                  </a:lnTo>
                  <a:lnTo>
                    <a:pt x="601" y="201"/>
                  </a:lnTo>
                  <a:lnTo>
                    <a:pt x="603" y="199"/>
                  </a:lnTo>
                  <a:lnTo>
                    <a:pt x="605" y="199"/>
                  </a:lnTo>
                  <a:close/>
                  <a:moveTo>
                    <a:pt x="653" y="190"/>
                  </a:moveTo>
                  <a:lnTo>
                    <a:pt x="687" y="184"/>
                  </a:lnTo>
                  <a:lnTo>
                    <a:pt x="691" y="184"/>
                  </a:lnTo>
                  <a:lnTo>
                    <a:pt x="693" y="184"/>
                  </a:lnTo>
                  <a:lnTo>
                    <a:pt x="695" y="186"/>
                  </a:lnTo>
                  <a:lnTo>
                    <a:pt x="695" y="188"/>
                  </a:lnTo>
                  <a:lnTo>
                    <a:pt x="695" y="190"/>
                  </a:lnTo>
                  <a:lnTo>
                    <a:pt x="693" y="193"/>
                  </a:lnTo>
                  <a:lnTo>
                    <a:pt x="691" y="195"/>
                  </a:lnTo>
                  <a:lnTo>
                    <a:pt x="655" y="201"/>
                  </a:lnTo>
                  <a:lnTo>
                    <a:pt x="653" y="201"/>
                  </a:lnTo>
                  <a:lnTo>
                    <a:pt x="651" y="201"/>
                  </a:lnTo>
                  <a:lnTo>
                    <a:pt x="649" y="199"/>
                  </a:lnTo>
                  <a:lnTo>
                    <a:pt x="647" y="197"/>
                  </a:lnTo>
                  <a:lnTo>
                    <a:pt x="647" y="195"/>
                  </a:lnTo>
                  <a:lnTo>
                    <a:pt x="649" y="191"/>
                  </a:lnTo>
                  <a:lnTo>
                    <a:pt x="651" y="191"/>
                  </a:lnTo>
                  <a:lnTo>
                    <a:pt x="653" y="190"/>
                  </a:lnTo>
                  <a:close/>
                  <a:moveTo>
                    <a:pt x="735" y="174"/>
                  </a:moveTo>
                  <a:lnTo>
                    <a:pt x="735" y="174"/>
                  </a:lnTo>
                  <a:lnTo>
                    <a:pt x="737" y="174"/>
                  </a:lnTo>
                  <a:lnTo>
                    <a:pt x="739" y="176"/>
                  </a:lnTo>
                  <a:lnTo>
                    <a:pt x="741" y="176"/>
                  </a:lnTo>
                  <a:lnTo>
                    <a:pt x="743" y="180"/>
                  </a:lnTo>
                  <a:lnTo>
                    <a:pt x="743" y="182"/>
                  </a:lnTo>
                  <a:lnTo>
                    <a:pt x="741" y="184"/>
                  </a:lnTo>
                  <a:lnTo>
                    <a:pt x="739" y="186"/>
                  </a:lnTo>
                  <a:lnTo>
                    <a:pt x="737" y="186"/>
                  </a:lnTo>
                  <a:lnTo>
                    <a:pt x="735" y="186"/>
                  </a:lnTo>
                  <a:lnTo>
                    <a:pt x="733" y="186"/>
                  </a:lnTo>
                  <a:lnTo>
                    <a:pt x="731" y="184"/>
                  </a:lnTo>
                  <a:lnTo>
                    <a:pt x="729" y="182"/>
                  </a:lnTo>
                  <a:lnTo>
                    <a:pt x="729" y="180"/>
                  </a:lnTo>
                  <a:lnTo>
                    <a:pt x="731" y="176"/>
                  </a:lnTo>
                  <a:lnTo>
                    <a:pt x="733" y="176"/>
                  </a:lnTo>
                  <a:lnTo>
                    <a:pt x="735" y="174"/>
                  </a:lnTo>
                  <a:close/>
                  <a:moveTo>
                    <a:pt x="783" y="167"/>
                  </a:moveTo>
                  <a:lnTo>
                    <a:pt x="818" y="159"/>
                  </a:lnTo>
                  <a:lnTo>
                    <a:pt x="820" y="159"/>
                  </a:lnTo>
                  <a:lnTo>
                    <a:pt x="821" y="159"/>
                  </a:lnTo>
                  <a:lnTo>
                    <a:pt x="823" y="161"/>
                  </a:lnTo>
                  <a:lnTo>
                    <a:pt x="825" y="165"/>
                  </a:lnTo>
                  <a:lnTo>
                    <a:pt x="825" y="167"/>
                  </a:lnTo>
                  <a:lnTo>
                    <a:pt x="823" y="168"/>
                  </a:lnTo>
                  <a:lnTo>
                    <a:pt x="821" y="170"/>
                  </a:lnTo>
                  <a:lnTo>
                    <a:pt x="820" y="170"/>
                  </a:lnTo>
                  <a:lnTo>
                    <a:pt x="785" y="178"/>
                  </a:lnTo>
                  <a:lnTo>
                    <a:pt x="781" y="178"/>
                  </a:lnTo>
                  <a:lnTo>
                    <a:pt x="779" y="176"/>
                  </a:lnTo>
                  <a:lnTo>
                    <a:pt x="777" y="174"/>
                  </a:lnTo>
                  <a:lnTo>
                    <a:pt x="777" y="172"/>
                  </a:lnTo>
                  <a:lnTo>
                    <a:pt x="777" y="170"/>
                  </a:lnTo>
                  <a:lnTo>
                    <a:pt x="777" y="168"/>
                  </a:lnTo>
                  <a:lnTo>
                    <a:pt x="779" y="167"/>
                  </a:lnTo>
                  <a:lnTo>
                    <a:pt x="783" y="167"/>
                  </a:lnTo>
                  <a:close/>
                  <a:moveTo>
                    <a:pt x="864" y="149"/>
                  </a:moveTo>
                  <a:lnTo>
                    <a:pt x="864" y="149"/>
                  </a:lnTo>
                  <a:lnTo>
                    <a:pt x="868" y="149"/>
                  </a:lnTo>
                  <a:lnTo>
                    <a:pt x="869" y="151"/>
                  </a:lnTo>
                  <a:lnTo>
                    <a:pt x="871" y="153"/>
                  </a:lnTo>
                  <a:lnTo>
                    <a:pt x="871" y="155"/>
                  </a:lnTo>
                  <a:lnTo>
                    <a:pt x="871" y="157"/>
                  </a:lnTo>
                  <a:lnTo>
                    <a:pt x="871" y="159"/>
                  </a:lnTo>
                  <a:lnTo>
                    <a:pt x="869" y="161"/>
                  </a:lnTo>
                  <a:lnTo>
                    <a:pt x="868" y="163"/>
                  </a:lnTo>
                  <a:lnTo>
                    <a:pt x="864" y="163"/>
                  </a:lnTo>
                  <a:lnTo>
                    <a:pt x="862" y="161"/>
                  </a:lnTo>
                  <a:lnTo>
                    <a:pt x="860" y="159"/>
                  </a:lnTo>
                  <a:lnTo>
                    <a:pt x="860" y="157"/>
                  </a:lnTo>
                  <a:lnTo>
                    <a:pt x="860" y="155"/>
                  </a:lnTo>
                  <a:lnTo>
                    <a:pt x="860" y="153"/>
                  </a:lnTo>
                  <a:lnTo>
                    <a:pt x="862" y="151"/>
                  </a:lnTo>
                  <a:lnTo>
                    <a:pt x="864" y="149"/>
                  </a:lnTo>
                  <a:close/>
                  <a:moveTo>
                    <a:pt x="912" y="142"/>
                  </a:moveTo>
                  <a:lnTo>
                    <a:pt x="948" y="134"/>
                  </a:lnTo>
                  <a:lnTo>
                    <a:pt x="950" y="134"/>
                  </a:lnTo>
                  <a:lnTo>
                    <a:pt x="952" y="136"/>
                  </a:lnTo>
                  <a:lnTo>
                    <a:pt x="954" y="138"/>
                  </a:lnTo>
                  <a:lnTo>
                    <a:pt x="954" y="140"/>
                  </a:lnTo>
                  <a:lnTo>
                    <a:pt x="954" y="142"/>
                  </a:lnTo>
                  <a:lnTo>
                    <a:pt x="954" y="144"/>
                  </a:lnTo>
                  <a:lnTo>
                    <a:pt x="952" y="145"/>
                  </a:lnTo>
                  <a:lnTo>
                    <a:pt x="950" y="147"/>
                  </a:lnTo>
                  <a:lnTo>
                    <a:pt x="914" y="153"/>
                  </a:lnTo>
                  <a:lnTo>
                    <a:pt x="912" y="153"/>
                  </a:lnTo>
                  <a:lnTo>
                    <a:pt x="910" y="151"/>
                  </a:lnTo>
                  <a:lnTo>
                    <a:pt x="908" y="151"/>
                  </a:lnTo>
                  <a:lnTo>
                    <a:pt x="908" y="147"/>
                  </a:lnTo>
                  <a:lnTo>
                    <a:pt x="908" y="145"/>
                  </a:lnTo>
                  <a:lnTo>
                    <a:pt x="908" y="144"/>
                  </a:lnTo>
                  <a:lnTo>
                    <a:pt x="910" y="142"/>
                  </a:lnTo>
                  <a:lnTo>
                    <a:pt x="912" y="142"/>
                  </a:lnTo>
                  <a:close/>
                  <a:moveTo>
                    <a:pt x="994" y="126"/>
                  </a:moveTo>
                  <a:lnTo>
                    <a:pt x="994" y="126"/>
                  </a:lnTo>
                  <a:lnTo>
                    <a:pt x="996" y="126"/>
                  </a:lnTo>
                  <a:lnTo>
                    <a:pt x="998" y="126"/>
                  </a:lnTo>
                  <a:lnTo>
                    <a:pt x="1000" y="128"/>
                  </a:lnTo>
                  <a:lnTo>
                    <a:pt x="1002" y="130"/>
                  </a:lnTo>
                  <a:lnTo>
                    <a:pt x="1002" y="132"/>
                  </a:lnTo>
                  <a:lnTo>
                    <a:pt x="1000" y="136"/>
                  </a:lnTo>
                  <a:lnTo>
                    <a:pt x="998" y="136"/>
                  </a:lnTo>
                  <a:lnTo>
                    <a:pt x="996" y="138"/>
                  </a:lnTo>
                  <a:lnTo>
                    <a:pt x="994" y="138"/>
                  </a:lnTo>
                  <a:lnTo>
                    <a:pt x="992" y="136"/>
                  </a:lnTo>
                  <a:lnTo>
                    <a:pt x="990" y="136"/>
                  </a:lnTo>
                  <a:lnTo>
                    <a:pt x="990" y="132"/>
                  </a:lnTo>
                  <a:lnTo>
                    <a:pt x="990" y="130"/>
                  </a:lnTo>
                  <a:lnTo>
                    <a:pt x="990" y="128"/>
                  </a:lnTo>
                  <a:lnTo>
                    <a:pt x="992" y="126"/>
                  </a:lnTo>
                  <a:lnTo>
                    <a:pt x="994" y="126"/>
                  </a:lnTo>
                  <a:close/>
                  <a:moveTo>
                    <a:pt x="1042" y="117"/>
                  </a:moveTo>
                  <a:lnTo>
                    <a:pt x="1077" y="111"/>
                  </a:lnTo>
                  <a:lnTo>
                    <a:pt x="1079" y="111"/>
                  </a:lnTo>
                  <a:lnTo>
                    <a:pt x="1081" y="111"/>
                  </a:lnTo>
                  <a:lnTo>
                    <a:pt x="1082" y="113"/>
                  </a:lnTo>
                  <a:lnTo>
                    <a:pt x="1084" y="115"/>
                  </a:lnTo>
                  <a:lnTo>
                    <a:pt x="1084" y="117"/>
                  </a:lnTo>
                  <a:lnTo>
                    <a:pt x="1082" y="120"/>
                  </a:lnTo>
                  <a:lnTo>
                    <a:pt x="1081" y="120"/>
                  </a:lnTo>
                  <a:lnTo>
                    <a:pt x="1079" y="122"/>
                  </a:lnTo>
                  <a:lnTo>
                    <a:pt x="1044" y="128"/>
                  </a:lnTo>
                  <a:lnTo>
                    <a:pt x="1042" y="128"/>
                  </a:lnTo>
                  <a:lnTo>
                    <a:pt x="1038" y="128"/>
                  </a:lnTo>
                  <a:lnTo>
                    <a:pt x="1038" y="126"/>
                  </a:lnTo>
                  <a:lnTo>
                    <a:pt x="1036" y="124"/>
                  </a:lnTo>
                  <a:lnTo>
                    <a:pt x="1036" y="122"/>
                  </a:lnTo>
                  <a:lnTo>
                    <a:pt x="1038" y="119"/>
                  </a:lnTo>
                  <a:lnTo>
                    <a:pt x="1042" y="117"/>
                  </a:lnTo>
                  <a:close/>
                  <a:moveTo>
                    <a:pt x="1125" y="101"/>
                  </a:moveTo>
                  <a:lnTo>
                    <a:pt x="1125" y="101"/>
                  </a:lnTo>
                  <a:lnTo>
                    <a:pt x="1127" y="101"/>
                  </a:lnTo>
                  <a:lnTo>
                    <a:pt x="1128" y="103"/>
                  </a:lnTo>
                  <a:lnTo>
                    <a:pt x="1130" y="103"/>
                  </a:lnTo>
                  <a:lnTo>
                    <a:pt x="1130" y="107"/>
                  </a:lnTo>
                  <a:lnTo>
                    <a:pt x="1130" y="109"/>
                  </a:lnTo>
                  <a:lnTo>
                    <a:pt x="1130" y="111"/>
                  </a:lnTo>
                  <a:lnTo>
                    <a:pt x="1128" y="113"/>
                  </a:lnTo>
                  <a:lnTo>
                    <a:pt x="1127" y="113"/>
                  </a:lnTo>
                  <a:lnTo>
                    <a:pt x="1125" y="113"/>
                  </a:lnTo>
                  <a:lnTo>
                    <a:pt x="1121" y="113"/>
                  </a:lnTo>
                  <a:lnTo>
                    <a:pt x="1121" y="111"/>
                  </a:lnTo>
                  <a:lnTo>
                    <a:pt x="1119" y="109"/>
                  </a:lnTo>
                  <a:lnTo>
                    <a:pt x="1119" y="107"/>
                  </a:lnTo>
                  <a:lnTo>
                    <a:pt x="1121" y="103"/>
                  </a:lnTo>
                  <a:lnTo>
                    <a:pt x="1125" y="101"/>
                  </a:lnTo>
                  <a:close/>
                  <a:moveTo>
                    <a:pt x="1171" y="94"/>
                  </a:moveTo>
                  <a:lnTo>
                    <a:pt x="1207" y="86"/>
                  </a:lnTo>
                  <a:lnTo>
                    <a:pt x="1209" y="86"/>
                  </a:lnTo>
                  <a:lnTo>
                    <a:pt x="1211" y="86"/>
                  </a:lnTo>
                  <a:lnTo>
                    <a:pt x="1213" y="88"/>
                  </a:lnTo>
                  <a:lnTo>
                    <a:pt x="1213" y="92"/>
                  </a:lnTo>
                  <a:lnTo>
                    <a:pt x="1213" y="94"/>
                  </a:lnTo>
                  <a:lnTo>
                    <a:pt x="1213" y="96"/>
                  </a:lnTo>
                  <a:lnTo>
                    <a:pt x="1211" y="97"/>
                  </a:lnTo>
                  <a:lnTo>
                    <a:pt x="1209" y="97"/>
                  </a:lnTo>
                  <a:lnTo>
                    <a:pt x="1173" y="105"/>
                  </a:lnTo>
                  <a:lnTo>
                    <a:pt x="1171" y="105"/>
                  </a:lnTo>
                  <a:lnTo>
                    <a:pt x="1169" y="103"/>
                  </a:lnTo>
                  <a:lnTo>
                    <a:pt x="1167" y="101"/>
                  </a:lnTo>
                  <a:lnTo>
                    <a:pt x="1167" y="99"/>
                  </a:lnTo>
                  <a:lnTo>
                    <a:pt x="1167" y="97"/>
                  </a:lnTo>
                  <a:lnTo>
                    <a:pt x="1167" y="96"/>
                  </a:lnTo>
                  <a:lnTo>
                    <a:pt x="1169" y="94"/>
                  </a:lnTo>
                  <a:lnTo>
                    <a:pt x="1171" y="94"/>
                  </a:lnTo>
                  <a:close/>
                  <a:moveTo>
                    <a:pt x="1253" y="76"/>
                  </a:moveTo>
                  <a:lnTo>
                    <a:pt x="1253" y="76"/>
                  </a:lnTo>
                  <a:lnTo>
                    <a:pt x="1255" y="76"/>
                  </a:lnTo>
                  <a:lnTo>
                    <a:pt x="1259" y="78"/>
                  </a:lnTo>
                  <a:lnTo>
                    <a:pt x="1259" y="80"/>
                  </a:lnTo>
                  <a:lnTo>
                    <a:pt x="1261" y="82"/>
                  </a:lnTo>
                  <a:lnTo>
                    <a:pt x="1261" y="84"/>
                  </a:lnTo>
                  <a:lnTo>
                    <a:pt x="1259" y="86"/>
                  </a:lnTo>
                  <a:lnTo>
                    <a:pt x="1259" y="88"/>
                  </a:lnTo>
                  <a:lnTo>
                    <a:pt x="1255" y="90"/>
                  </a:lnTo>
                  <a:lnTo>
                    <a:pt x="1253" y="90"/>
                  </a:lnTo>
                  <a:lnTo>
                    <a:pt x="1251" y="88"/>
                  </a:lnTo>
                  <a:lnTo>
                    <a:pt x="1249" y="86"/>
                  </a:lnTo>
                  <a:lnTo>
                    <a:pt x="1249" y="84"/>
                  </a:lnTo>
                  <a:lnTo>
                    <a:pt x="1249" y="82"/>
                  </a:lnTo>
                  <a:lnTo>
                    <a:pt x="1249" y="80"/>
                  </a:lnTo>
                  <a:lnTo>
                    <a:pt x="1251" y="78"/>
                  </a:lnTo>
                  <a:lnTo>
                    <a:pt x="1253" y="76"/>
                  </a:lnTo>
                  <a:close/>
                  <a:moveTo>
                    <a:pt x="1301" y="69"/>
                  </a:moveTo>
                  <a:lnTo>
                    <a:pt x="1336" y="61"/>
                  </a:lnTo>
                  <a:lnTo>
                    <a:pt x="1338" y="61"/>
                  </a:lnTo>
                  <a:lnTo>
                    <a:pt x="1341" y="63"/>
                  </a:lnTo>
                  <a:lnTo>
                    <a:pt x="1341" y="65"/>
                  </a:lnTo>
                  <a:lnTo>
                    <a:pt x="1343" y="67"/>
                  </a:lnTo>
                  <a:lnTo>
                    <a:pt x="1343" y="69"/>
                  </a:lnTo>
                  <a:lnTo>
                    <a:pt x="1341" y="71"/>
                  </a:lnTo>
                  <a:lnTo>
                    <a:pt x="1341" y="72"/>
                  </a:lnTo>
                  <a:lnTo>
                    <a:pt x="1338" y="74"/>
                  </a:lnTo>
                  <a:lnTo>
                    <a:pt x="1303" y="80"/>
                  </a:lnTo>
                  <a:lnTo>
                    <a:pt x="1301" y="80"/>
                  </a:lnTo>
                  <a:lnTo>
                    <a:pt x="1299" y="78"/>
                  </a:lnTo>
                  <a:lnTo>
                    <a:pt x="1297" y="78"/>
                  </a:lnTo>
                  <a:lnTo>
                    <a:pt x="1295" y="74"/>
                  </a:lnTo>
                  <a:lnTo>
                    <a:pt x="1295" y="72"/>
                  </a:lnTo>
                  <a:lnTo>
                    <a:pt x="1297" y="71"/>
                  </a:lnTo>
                  <a:lnTo>
                    <a:pt x="1299" y="69"/>
                  </a:lnTo>
                  <a:lnTo>
                    <a:pt x="1301" y="69"/>
                  </a:lnTo>
                  <a:close/>
                  <a:moveTo>
                    <a:pt x="1384" y="53"/>
                  </a:moveTo>
                  <a:lnTo>
                    <a:pt x="1384" y="53"/>
                  </a:lnTo>
                  <a:lnTo>
                    <a:pt x="1386" y="53"/>
                  </a:lnTo>
                  <a:lnTo>
                    <a:pt x="1388" y="53"/>
                  </a:lnTo>
                  <a:lnTo>
                    <a:pt x="1389" y="55"/>
                  </a:lnTo>
                  <a:lnTo>
                    <a:pt x="1389" y="57"/>
                  </a:lnTo>
                  <a:lnTo>
                    <a:pt x="1389" y="59"/>
                  </a:lnTo>
                  <a:lnTo>
                    <a:pt x="1389" y="63"/>
                  </a:lnTo>
                  <a:lnTo>
                    <a:pt x="1388" y="63"/>
                  </a:lnTo>
                  <a:lnTo>
                    <a:pt x="1386" y="65"/>
                  </a:lnTo>
                  <a:lnTo>
                    <a:pt x="1384" y="65"/>
                  </a:lnTo>
                  <a:lnTo>
                    <a:pt x="1382" y="63"/>
                  </a:lnTo>
                  <a:lnTo>
                    <a:pt x="1380" y="63"/>
                  </a:lnTo>
                  <a:lnTo>
                    <a:pt x="1378" y="59"/>
                  </a:lnTo>
                  <a:lnTo>
                    <a:pt x="1378" y="57"/>
                  </a:lnTo>
                  <a:lnTo>
                    <a:pt x="1380" y="55"/>
                  </a:lnTo>
                  <a:lnTo>
                    <a:pt x="1382" y="53"/>
                  </a:lnTo>
                  <a:lnTo>
                    <a:pt x="1384" y="53"/>
                  </a:lnTo>
                  <a:close/>
                  <a:moveTo>
                    <a:pt x="1430" y="44"/>
                  </a:moveTo>
                  <a:lnTo>
                    <a:pt x="1460" y="38"/>
                  </a:lnTo>
                  <a:lnTo>
                    <a:pt x="1462" y="38"/>
                  </a:lnTo>
                  <a:lnTo>
                    <a:pt x="1464" y="40"/>
                  </a:lnTo>
                  <a:lnTo>
                    <a:pt x="1466" y="42"/>
                  </a:lnTo>
                  <a:lnTo>
                    <a:pt x="1468" y="44"/>
                  </a:lnTo>
                  <a:lnTo>
                    <a:pt x="1468" y="46"/>
                  </a:lnTo>
                  <a:lnTo>
                    <a:pt x="1466" y="48"/>
                  </a:lnTo>
                  <a:lnTo>
                    <a:pt x="1464" y="49"/>
                  </a:lnTo>
                  <a:lnTo>
                    <a:pt x="1462" y="49"/>
                  </a:lnTo>
                  <a:lnTo>
                    <a:pt x="1434" y="55"/>
                  </a:lnTo>
                  <a:lnTo>
                    <a:pt x="1430" y="55"/>
                  </a:lnTo>
                  <a:lnTo>
                    <a:pt x="1428" y="55"/>
                  </a:lnTo>
                  <a:lnTo>
                    <a:pt x="1426" y="53"/>
                  </a:lnTo>
                  <a:lnTo>
                    <a:pt x="1426" y="51"/>
                  </a:lnTo>
                  <a:lnTo>
                    <a:pt x="1426" y="49"/>
                  </a:lnTo>
                  <a:lnTo>
                    <a:pt x="1426" y="46"/>
                  </a:lnTo>
                  <a:lnTo>
                    <a:pt x="1428" y="46"/>
                  </a:lnTo>
                  <a:lnTo>
                    <a:pt x="1430" y="44"/>
                  </a:lnTo>
                  <a:close/>
                  <a:moveTo>
                    <a:pt x="1437" y="0"/>
                  </a:moveTo>
                  <a:lnTo>
                    <a:pt x="1541" y="30"/>
                  </a:lnTo>
                  <a:lnTo>
                    <a:pt x="1455" y="94"/>
                  </a:lnTo>
                  <a:lnTo>
                    <a:pt x="1437" y="0"/>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47" name="Freeform 23">
              <a:extLst>
                <a:ext uri="{FF2B5EF4-FFF2-40B4-BE49-F238E27FC236}">
                  <a16:creationId xmlns:a16="http://schemas.microsoft.com/office/drawing/2014/main" id="{99E02096-5563-4474-A5F4-EB89900D1DBE}"/>
                </a:ext>
              </a:extLst>
            </p:cNvPr>
            <p:cNvSpPr>
              <a:spLocks noEditPoints="1"/>
            </p:cNvSpPr>
            <p:nvPr/>
          </p:nvSpPr>
          <p:spPr bwMode="auto">
            <a:xfrm>
              <a:off x="2424" y="1491"/>
              <a:ext cx="915" cy="436"/>
            </a:xfrm>
            <a:custGeom>
              <a:avLst/>
              <a:gdLst>
                <a:gd name="T0" fmla="*/ 1 w 1831"/>
                <a:gd name="T1" fmla="*/ 12 h 873"/>
                <a:gd name="T2" fmla="*/ 1 w 1831"/>
                <a:gd name="T3" fmla="*/ 13 h 873"/>
                <a:gd name="T4" fmla="*/ 0 w 1831"/>
                <a:gd name="T5" fmla="*/ 13 h 873"/>
                <a:gd name="T6" fmla="*/ 0 w 1831"/>
                <a:gd name="T7" fmla="*/ 13 h 873"/>
                <a:gd name="T8" fmla="*/ 3 w 1831"/>
                <a:gd name="T9" fmla="*/ 12 h 873"/>
                <a:gd name="T10" fmla="*/ 3 w 1831"/>
                <a:gd name="T11" fmla="*/ 12 h 873"/>
                <a:gd name="T12" fmla="*/ 1 w 1831"/>
                <a:gd name="T13" fmla="*/ 12 h 873"/>
                <a:gd name="T14" fmla="*/ 1 w 1831"/>
                <a:gd name="T15" fmla="*/ 12 h 873"/>
                <a:gd name="T16" fmla="*/ 5 w 1831"/>
                <a:gd name="T17" fmla="*/ 11 h 873"/>
                <a:gd name="T18" fmla="*/ 5 w 1831"/>
                <a:gd name="T19" fmla="*/ 11 h 873"/>
                <a:gd name="T20" fmla="*/ 3 w 1831"/>
                <a:gd name="T21" fmla="*/ 11 h 873"/>
                <a:gd name="T22" fmla="*/ 3 w 1831"/>
                <a:gd name="T23" fmla="*/ 11 h 873"/>
                <a:gd name="T24" fmla="*/ 6 w 1831"/>
                <a:gd name="T25" fmla="*/ 10 h 873"/>
                <a:gd name="T26" fmla="*/ 6 w 1831"/>
                <a:gd name="T27" fmla="*/ 10 h 873"/>
                <a:gd name="T28" fmla="*/ 5 w 1831"/>
                <a:gd name="T29" fmla="*/ 10 h 873"/>
                <a:gd name="T30" fmla="*/ 5 w 1831"/>
                <a:gd name="T31" fmla="*/ 10 h 873"/>
                <a:gd name="T32" fmla="*/ 8 w 1831"/>
                <a:gd name="T33" fmla="*/ 9 h 873"/>
                <a:gd name="T34" fmla="*/ 8 w 1831"/>
                <a:gd name="T35" fmla="*/ 9 h 873"/>
                <a:gd name="T36" fmla="*/ 7 w 1831"/>
                <a:gd name="T37" fmla="*/ 10 h 873"/>
                <a:gd name="T38" fmla="*/ 7 w 1831"/>
                <a:gd name="T39" fmla="*/ 9 h 873"/>
                <a:gd name="T40" fmla="*/ 10 w 1831"/>
                <a:gd name="T41" fmla="*/ 8 h 873"/>
                <a:gd name="T42" fmla="*/ 10 w 1831"/>
                <a:gd name="T43" fmla="*/ 8 h 873"/>
                <a:gd name="T44" fmla="*/ 9 w 1831"/>
                <a:gd name="T45" fmla="*/ 9 h 873"/>
                <a:gd name="T46" fmla="*/ 9 w 1831"/>
                <a:gd name="T47" fmla="*/ 9 h 873"/>
                <a:gd name="T48" fmla="*/ 12 w 1831"/>
                <a:gd name="T49" fmla="*/ 7 h 873"/>
                <a:gd name="T50" fmla="*/ 12 w 1831"/>
                <a:gd name="T51" fmla="*/ 7 h 873"/>
                <a:gd name="T52" fmla="*/ 11 w 1831"/>
                <a:gd name="T53" fmla="*/ 8 h 873"/>
                <a:gd name="T54" fmla="*/ 11 w 1831"/>
                <a:gd name="T55" fmla="*/ 8 h 873"/>
                <a:gd name="T56" fmla="*/ 14 w 1831"/>
                <a:gd name="T57" fmla="*/ 6 h 873"/>
                <a:gd name="T58" fmla="*/ 14 w 1831"/>
                <a:gd name="T59" fmla="*/ 6 h 873"/>
                <a:gd name="T60" fmla="*/ 13 w 1831"/>
                <a:gd name="T61" fmla="*/ 7 h 873"/>
                <a:gd name="T62" fmla="*/ 13 w 1831"/>
                <a:gd name="T63" fmla="*/ 7 h 873"/>
                <a:gd name="T64" fmla="*/ 16 w 1831"/>
                <a:gd name="T65" fmla="*/ 5 h 873"/>
                <a:gd name="T66" fmla="*/ 16 w 1831"/>
                <a:gd name="T67" fmla="*/ 5 h 873"/>
                <a:gd name="T68" fmla="*/ 14 w 1831"/>
                <a:gd name="T69" fmla="*/ 6 h 873"/>
                <a:gd name="T70" fmla="*/ 14 w 1831"/>
                <a:gd name="T71" fmla="*/ 6 h 873"/>
                <a:gd name="T72" fmla="*/ 18 w 1831"/>
                <a:gd name="T73" fmla="*/ 4 h 873"/>
                <a:gd name="T74" fmla="*/ 18 w 1831"/>
                <a:gd name="T75" fmla="*/ 5 h 873"/>
                <a:gd name="T76" fmla="*/ 16 w 1831"/>
                <a:gd name="T77" fmla="*/ 5 h 873"/>
                <a:gd name="T78" fmla="*/ 16 w 1831"/>
                <a:gd name="T79" fmla="*/ 5 h 873"/>
                <a:gd name="T80" fmla="*/ 20 w 1831"/>
                <a:gd name="T81" fmla="*/ 4 h 873"/>
                <a:gd name="T82" fmla="*/ 19 w 1831"/>
                <a:gd name="T83" fmla="*/ 4 h 873"/>
                <a:gd name="T84" fmla="*/ 18 w 1831"/>
                <a:gd name="T85" fmla="*/ 4 h 873"/>
                <a:gd name="T86" fmla="*/ 18 w 1831"/>
                <a:gd name="T87" fmla="*/ 4 h 873"/>
                <a:gd name="T88" fmla="*/ 21 w 1831"/>
                <a:gd name="T89" fmla="*/ 3 h 873"/>
                <a:gd name="T90" fmla="*/ 21 w 1831"/>
                <a:gd name="T91" fmla="*/ 3 h 873"/>
                <a:gd name="T92" fmla="*/ 20 w 1831"/>
                <a:gd name="T93" fmla="*/ 3 h 873"/>
                <a:gd name="T94" fmla="*/ 20 w 1831"/>
                <a:gd name="T95" fmla="*/ 3 h 873"/>
                <a:gd name="T96" fmla="*/ 23 w 1831"/>
                <a:gd name="T97" fmla="*/ 2 h 873"/>
                <a:gd name="T98" fmla="*/ 23 w 1831"/>
                <a:gd name="T99" fmla="*/ 2 h 873"/>
                <a:gd name="T100" fmla="*/ 22 w 1831"/>
                <a:gd name="T101" fmla="*/ 2 h 873"/>
                <a:gd name="T102" fmla="*/ 22 w 1831"/>
                <a:gd name="T103" fmla="*/ 2 h 873"/>
                <a:gd name="T104" fmla="*/ 25 w 1831"/>
                <a:gd name="T105" fmla="*/ 1 h 873"/>
                <a:gd name="T106" fmla="*/ 25 w 1831"/>
                <a:gd name="T107" fmla="*/ 1 h 873"/>
                <a:gd name="T108" fmla="*/ 24 w 1831"/>
                <a:gd name="T109" fmla="*/ 2 h 873"/>
                <a:gd name="T110" fmla="*/ 24 w 1831"/>
                <a:gd name="T111" fmla="*/ 1 h 873"/>
                <a:gd name="T112" fmla="*/ 27 w 1831"/>
                <a:gd name="T113" fmla="*/ 0 h 873"/>
                <a:gd name="T114" fmla="*/ 27 w 1831"/>
                <a:gd name="T115" fmla="*/ 0 h 873"/>
                <a:gd name="T116" fmla="*/ 26 w 1831"/>
                <a:gd name="T117" fmla="*/ 1 h 873"/>
                <a:gd name="T118" fmla="*/ 26 w 1831"/>
                <a:gd name="T119" fmla="*/ 1 h 8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831" h="873">
                  <a:moveTo>
                    <a:pt x="4" y="861"/>
                  </a:moveTo>
                  <a:lnTo>
                    <a:pt x="81" y="825"/>
                  </a:lnTo>
                  <a:lnTo>
                    <a:pt x="83" y="825"/>
                  </a:lnTo>
                  <a:lnTo>
                    <a:pt x="85" y="825"/>
                  </a:lnTo>
                  <a:lnTo>
                    <a:pt x="87" y="825"/>
                  </a:lnTo>
                  <a:lnTo>
                    <a:pt x="89" y="829"/>
                  </a:lnTo>
                  <a:lnTo>
                    <a:pt x="89" y="831"/>
                  </a:lnTo>
                  <a:lnTo>
                    <a:pt x="89" y="833"/>
                  </a:lnTo>
                  <a:lnTo>
                    <a:pt x="87" y="835"/>
                  </a:lnTo>
                  <a:lnTo>
                    <a:pt x="85" y="836"/>
                  </a:lnTo>
                  <a:lnTo>
                    <a:pt x="10" y="871"/>
                  </a:lnTo>
                  <a:lnTo>
                    <a:pt x="8" y="873"/>
                  </a:lnTo>
                  <a:lnTo>
                    <a:pt x="6" y="873"/>
                  </a:lnTo>
                  <a:lnTo>
                    <a:pt x="4" y="871"/>
                  </a:lnTo>
                  <a:lnTo>
                    <a:pt x="2" y="869"/>
                  </a:lnTo>
                  <a:lnTo>
                    <a:pt x="0" y="867"/>
                  </a:lnTo>
                  <a:lnTo>
                    <a:pt x="2" y="865"/>
                  </a:lnTo>
                  <a:lnTo>
                    <a:pt x="2" y="863"/>
                  </a:lnTo>
                  <a:lnTo>
                    <a:pt x="4" y="861"/>
                  </a:lnTo>
                  <a:close/>
                  <a:moveTo>
                    <a:pt x="123" y="804"/>
                  </a:moveTo>
                  <a:lnTo>
                    <a:pt x="200" y="769"/>
                  </a:lnTo>
                  <a:lnTo>
                    <a:pt x="202" y="767"/>
                  </a:lnTo>
                  <a:lnTo>
                    <a:pt x="204" y="767"/>
                  </a:lnTo>
                  <a:lnTo>
                    <a:pt x="206" y="769"/>
                  </a:lnTo>
                  <a:lnTo>
                    <a:pt x="208" y="771"/>
                  </a:lnTo>
                  <a:lnTo>
                    <a:pt x="208" y="773"/>
                  </a:lnTo>
                  <a:lnTo>
                    <a:pt x="208" y="775"/>
                  </a:lnTo>
                  <a:lnTo>
                    <a:pt x="208" y="779"/>
                  </a:lnTo>
                  <a:lnTo>
                    <a:pt x="206" y="779"/>
                  </a:lnTo>
                  <a:lnTo>
                    <a:pt x="129" y="815"/>
                  </a:lnTo>
                  <a:lnTo>
                    <a:pt x="127" y="815"/>
                  </a:lnTo>
                  <a:lnTo>
                    <a:pt x="125" y="815"/>
                  </a:lnTo>
                  <a:lnTo>
                    <a:pt x="123" y="813"/>
                  </a:lnTo>
                  <a:lnTo>
                    <a:pt x="121" y="813"/>
                  </a:lnTo>
                  <a:lnTo>
                    <a:pt x="121" y="810"/>
                  </a:lnTo>
                  <a:lnTo>
                    <a:pt x="121" y="808"/>
                  </a:lnTo>
                  <a:lnTo>
                    <a:pt x="121" y="806"/>
                  </a:lnTo>
                  <a:lnTo>
                    <a:pt x="123" y="804"/>
                  </a:lnTo>
                  <a:close/>
                  <a:moveTo>
                    <a:pt x="244" y="748"/>
                  </a:moveTo>
                  <a:lnTo>
                    <a:pt x="319" y="712"/>
                  </a:lnTo>
                  <a:lnTo>
                    <a:pt x="321" y="712"/>
                  </a:lnTo>
                  <a:lnTo>
                    <a:pt x="323" y="712"/>
                  </a:lnTo>
                  <a:lnTo>
                    <a:pt x="325" y="714"/>
                  </a:lnTo>
                  <a:lnTo>
                    <a:pt x="326" y="716"/>
                  </a:lnTo>
                  <a:lnTo>
                    <a:pt x="326" y="717"/>
                  </a:lnTo>
                  <a:lnTo>
                    <a:pt x="326" y="719"/>
                  </a:lnTo>
                  <a:lnTo>
                    <a:pt x="326" y="721"/>
                  </a:lnTo>
                  <a:lnTo>
                    <a:pt x="325" y="723"/>
                  </a:lnTo>
                  <a:lnTo>
                    <a:pt x="248" y="760"/>
                  </a:lnTo>
                  <a:lnTo>
                    <a:pt x="246" y="760"/>
                  </a:lnTo>
                  <a:lnTo>
                    <a:pt x="244" y="760"/>
                  </a:lnTo>
                  <a:lnTo>
                    <a:pt x="242" y="758"/>
                  </a:lnTo>
                  <a:lnTo>
                    <a:pt x="240" y="756"/>
                  </a:lnTo>
                  <a:lnTo>
                    <a:pt x="240" y="754"/>
                  </a:lnTo>
                  <a:lnTo>
                    <a:pt x="240" y="752"/>
                  </a:lnTo>
                  <a:lnTo>
                    <a:pt x="240" y="750"/>
                  </a:lnTo>
                  <a:lnTo>
                    <a:pt x="244" y="748"/>
                  </a:lnTo>
                  <a:close/>
                  <a:moveTo>
                    <a:pt x="363" y="693"/>
                  </a:moveTo>
                  <a:lnTo>
                    <a:pt x="438" y="656"/>
                  </a:lnTo>
                  <a:lnTo>
                    <a:pt x="440" y="654"/>
                  </a:lnTo>
                  <a:lnTo>
                    <a:pt x="444" y="656"/>
                  </a:lnTo>
                  <a:lnTo>
                    <a:pt x="445" y="656"/>
                  </a:lnTo>
                  <a:lnTo>
                    <a:pt x="445" y="658"/>
                  </a:lnTo>
                  <a:lnTo>
                    <a:pt x="447" y="660"/>
                  </a:lnTo>
                  <a:lnTo>
                    <a:pt x="445" y="664"/>
                  </a:lnTo>
                  <a:lnTo>
                    <a:pt x="445" y="666"/>
                  </a:lnTo>
                  <a:lnTo>
                    <a:pt x="444" y="666"/>
                  </a:lnTo>
                  <a:lnTo>
                    <a:pt x="367" y="702"/>
                  </a:lnTo>
                  <a:lnTo>
                    <a:pt x="365" y="702"/>
                  </a:lnTo>
                  <a:lnTo>
                    <a:pt x="363" y="702"/>
                  </a:lnTo>
                  <a:lnTo>
                    <a:pt x="361" y="702"/>
                  </a:lnTo>
                  <a:lnTo>
                    <a:pt x="359" y="700"/>
                  </a:lnTo>
                  <a:lnTo>
                    <a:pt x="359" y="696"/>
                  </a:lnTo>
                  <a:lnTo>
                    <a:pt x="359" y="694"/>
                  </a:lnTo>
                  <a:lnTo>
                    <a:pt x="361" y="693"/>
                  </a:lnTo>
                  <a:lnTo>
                    <a:pt x="363" y="693"/>
                  </a:lnTo>
                  <a:close/>
                  <a:moveTo>
                    <a:pt x="482" y="635"/>
                  </a:moveTo>
                  <a:lnTo>
                    <a:pt x="557" y="598"/>
                  </a:lnTo>
                  <a:lnTo>
                    <a:pt x="561" y="598"/>
                  </a:lnTo>
                  <a:lnTo>
                    <a:pt x="563" y="598"/>
                  </a:lnTo>
                  <a:lnTo>
                    <a:pt x="564" y="600"/>
                  </a:lnTo>
                  <a:lnTo>
                    <a:pt x="566" y="602"/>
                  </a:lnTo>
                  <a:lnTo>
                    <a:pt x="566" y="604"/>
                  </a:lnTo>
                  <a:lnTo>
                    <a:pt x="566" y="606"/>
                  </a:lnTo>
                  <a:lnTo>
                    <a:pt x="564" y="608"/>
                  </a:lnTo>
                  <a:lnTo>
                    <a:pt x="563" y="610"/>
                  </a:lnTo>
                  <a:lnTo>
                    <a:pt x="486" y="646"/>
                  </a:lnTo>
                  <a:lnTo>
                    <a:pt x="484" y="646"/>
                  </a:lnTo>
                  <a:lnTo>
                    <a:pt x="482" y="646"/>
                  </a:lnTo>
                  <a:lnTo>
                    <a:pt x="480" y="645"/>
                  </a:lnTo>
                  <a:lnTo>
                    <a:pt x="478" y="643"/>
                  </a:lnTo>
                  <a:lnTo>
                    <a:pt x="478" y="641"/>
                  </a:lnTo>
                  <a:lnTo>
                    <a:pt x="478" y="639"/>
                  </a:lnTo>
                  <a:lnTo>
                    <a:pt x="480" y="637"/>
                  </a:lnTo>
                  <a:lnTo>
                    <a:pt x="482" y="635"/>
                  </a:lnTo>
                  <a:close/>
                  <a:moveTo>
                    <a:pt x="601" y="579"/>
                  </a:moveTo>
                  <a:lnTo>
                    <a:pt x="676" y="543"/>
                  </a:lnTo>
                  <a:lnTo>
                    <a:pt x="680" y="543"/>
                  </a:lnTo>
                  <a:lnTo>
                    <a:pt x="681" y="543"/>
                  </a:lnTo>
                  <a:lnTo>
                    <a:pt x="683" y="543"/>
                  </a:lnTo>
                  <a:lnTo>
                    <a:pt x="685" y="545"/>
                  </a:lnTo>
                  <a:lnTo>
                    <a:pt x="685" y="549"/>
                  </a:lnTo>
                  <a:lnTo>
                    <a:pt x="685" y="550"/>
                  </a:lnTo>
                  <a:lnTo>
                    <a:pt x="683" y="552"/>
                  </a:lnTo>
                  <a:lnTo>
                    <a:pt x="681" y="554"/>
                  </a:lnTo>
                  <a:lnTo>
                    <a:pt x="607" y="589"/>
                  </a:lnTo>
                  <a:lnTo>
                    <a:pt x="603" y="591"/>
                  </a:lnTo>
                  <a:lnTo>
                    <a:pt x="601" y="589"/>
                  </a:lnTo>
                  <a:lnTo>
                    <a:pt x="599" y="589"/>
                  </a:lnTo>
                  <a:lnTo>
                    <a:pt x="597" y="587"/>
                  </a:lnTo>
                  <a:lnTo>
                    <a:pt x="597" y="585"/>
                  </a:lnTo>
                  <a:lnTo>
                    <a:pt x="597" y="581"/>
                  </a:lnTo>
                  <a:lnTo>
                    <a:pt x="599" y="579"/>
                  </a:lnTo>
                  <a:lnTo>
                    <a:pt x="601" y="579"/>
                  </a:lnTo>
                  <a:close/>
                  <a:moveTo>
                    <a:pt x="720" y="522"/>
                  </a:moveTo>
                  <a:lnTo>
                    <a:pt x="797" y="485"/>
                  </a:lnTo>
                  <a:lnTo>
                    <a:pt x="799" y="485"/>
                  </a:lnTo>
                  <a:lnTo>
                    <a:pt x="800" y="485"/>
                  </a:lnTo>
                  <a:lnTo>
                    <a:pt x="802" y="487"/>
                  </a:lnTo>
                  <a:lnTo>
                    <a:pt x="804" y="489"/>
                  </a:lnTo>
                  <a:lnTo>
                    <a:pt x="804" y="491"/>
                  </a:lnTo>
                  <a:lnTo>
                    <a:pt x="804" y="493"/>
                  </a:lnTo>
                  <a:lnTo>
                    <a:pt x="802" y="495"/>
                  </a:lnTo>
                  <a:lnTo>
                    <a:pt x="800" y="497"/>
                  </a:lnTo>
                  <a:lnTo>
                    <a:pt x="726" y="533"/>
                  </a:lnTo>
                  <a:lnTo>
                    <a:pt x="722" y="533"/>
                  </a:lnTo>
                  <a:lnTo>
                    <a:pt x="720" y="533"/>
                  </a:lnTo>
                  <a:lnTo>
                    <a:pt x="718" y="531"/>
                  </a:lnTo>
                  <a:lnTo>
                    <a:pt x="718" y="529"/>
                  </a:lnTo>
                  <a:lnTo>
                    <a:pt x="716" y="527"/>
                  </a:lnTo>
                  <a:lnTo>
                    <a:pt x="716" y="525"/>
                  </a:lnTo>
                  <a:lnTo>
                    <a:pt x="718" y="524"/>
                  </a:lnTo>
                  <a:lnTo>
                    <a:pt x="720" y="522"/>
                  </a:lnTo>
                  <a:close/>
                  <a:moveTo>
                    <a:pt x="839" y="466"/>
                  </a:moveTo>
                  <a:lnTo>
                    <a:pt x="916" y="430"/>
                  </a:lnTo>
                  <a:lnTo>
                    <a:pt x="918" y="430"/>
                  </a:lnTo>
                  <a:lnTo>
                    <a:pt x="919" y="430"/>
                  </a:lnTo>
                  <a:lnTo>
                    <a:pt x="921" y="430"/>
                  </a:lnTo>
                  <a:lnTo>
                    <a:pt x="923" y="433"/>
                  </a:lnTo>
                  <a:lnTo>
                    <a:pt x="923" y="435"/>
                  </a:lnTo>
                  <a:lnTo>
                    <a:pt x="923" y="437"/>
                  </a:lnTo>
                  <a:lnTo>
                    <a:pt x="921" y="439"/>
                  </a:lnTo>
                  <a:lnTo>
                    <a:pt x="919" y="441"/>
                  </a:lnTo>
                  <a:lnTo>
                    <a:pt x="845" y="476"/>
                  </a:lnTo>
                  <a:lnTo>
                    <a:pt x="843" y="477"/>
                  </a:lnTo>
                  <a:lnTo>
                    <a:pt x="839" y="477"/>
                  </a:lnTo>
                  <a:lnTo>
                    <a:pt x="837" y="476"/>
                  </a:lnTo>
                  <a:lnTo>
                    <a:pt x="837" y="474"/>
                  </a:lnTo>
                  <a:lnTo>
                    <a:pt x="835" y="472"/>
                  </a:lnTo>
                  <a:lnTo>
                    <a:pt x="837" y="470"/>
                  </a:lnTo>
                  <a:lnTo>
                    <a:pt x="837" y="468"/>
                  </a:lnTo>
                  <a:lnTo>
                    <a:pt x="839" y="466"/>
                  </a:lnTo>
                  <a:close/>
                  <a:moveTo>
                    <a:pt x="958" y="408"/>
                  </a:moveTo>
                  <a:lnTo>
                    <a:pt x="1035" y="374"/>
                  </a:lnTo>
                  <a:lnTo>
                    <a:pt x="1036" y="372"/>
                  </a:lnTo>
                  <a:lnTo>
                    <a:pt x="1038" y="372"/>
                  </a:lnTo>
                  <a:lnTo>
                    <a:pt x="1040" y="374"/>
                  </a:lnTo>
                  <a:lnTo>
                    <a:pt x="1042" y="376"/>
                  </a:lnTo>
                  <a:lnTo>
                    <a:pt x="1042" y="378"/>
                  </a:lnTo>
                  <a:lnTo>
                    <a:pt x="1042" y="380"/>
                  </a:lnTo>
                  <a:lnTo>
                    <a:pt x="1040" y="383"/>
                  </a:lnTo>
                  <a:lnTo>
                    <a:pt x="964" y="420"/>
                  </a:lnTo>
                  <a:lnTo>
                    <a:pt x="962" y="420"/>
                  </a:lnTo>
                  <a:lnTo>
                    <a:pt x="960" y="420"/>
                  </a:lnTo>
                  <a:lnTo>
                    <a:pt x="958" y="418"/>
                  </a:lnTo>
                  <a:lnTo>
                    <a:pt x="956" y="418"/>
                  </a:lnTo>
                  <a:lnTo>
                    <a:pt x="954" y="414"/>
                  </a:lnTo>
                  <a:lnTo>
                    <a:pt x="956" y="412"/>
                  </a:lnTo>
                  <a:lnTo>
                    <a:pt x="956" y="410"/>
                  </a:lnTo>
                  <a:lnTo>
                    <a:pt x="958" y="408"/>
                  </a:lnTo>
                  <a:close/>
                  <a:moveTo>
                    <a:pt x="1077" y="353"/>
                  </a:moveTo>
                  <a:lnTo>
                    <a:pt x="1154" y="316"/>
                  </a:lnTo>
                  <a:lnTo>
                    <a:pt x="1155" y="316"/>
                  </a:lnTo>
                  <a:lnTo>
                    <a:pt x="1157" y="316"/>
                  </a:lnTo>
                  <a:lnTo>
                    <a:pt x="1159" y="318"/>
                  </a:lnTo>
                  <a:lnTo>
                    <a:pt x="1161" y="320"/>
                  </a:lnTo>
                  <a:lnTo>
                    <a:pt x="1161" y="322"/>
                  </a:lnTo>
                  <a:lnTo>
                    <a:pt x="1161" y="324"/>
                  </a:lnTo>
                  <a:lnTo>
                    <a:pt x="1161" y="326"/>
                  </a:lnTo>
                  <a:lnTo>
                    <a:pt x="1159" y="328"/>
                  </a:lnTo>
                  <a:lnTo>
                    <a:pt x="1083" y="364"/>
                  </a:lnTo>
                  <a:lnTo>
                    <a:pt x="1081" y="364"/>
                  </a:lnTo>
                  <a:lnTo>
                    <a:pt x="1079" y="364"/>
                  </a:lnTo>
                  <a:lnTo>
                    <a:pt x="1077" y="362"/>
                  </a:lnTo>
                  <a:lnTo>
                    <a:pt x="1075" y="360"/>
                  </a:lnTo>
                  <a:lnTo>
                    <a:pt x="1075" y="358"/>
                  </a:lnTo>
                  <a:lnTo>
                    <a:pt x="1075" y="357"/>
                  </a:lnTo>
                  <a:lnTo>
                    <a:pt x="1075" y="355"/>
                  </a:lnTo>
                  <a:lnTo>
                    <a:pt x="1077" y="353"/>
                  </a:lnTo>
                  <a:close/>
                  <a:moveTo>
                    <a:pt x="1198" y="295"/>
                  </a:moveTo>
                  <a:lnTo>
                    <a:pt x="1272" y="261"/>
                  </a:lnTo>
                  <a:lnTo>
                    <a:pt x="1274" y="259"/>
                  </a:lnTo>
                  <a:lnTo>
                    <a:pt x="1276" y="261"/>
                  </a:lnTo>
                  <a:lnTo>
                    <a:pt x="1280" y="261"/>
                  </a:lnTo>
                  <a:lnTo>
                    <a:pt x="1280" y="262"/>
                  </a:lnTo>
                  <a:lnTo>
                    <a:pt x="1282" y="264"/>
                  </a:lnTo>
                  <a:lnTo>
                    <a:pt x="1280" y="268"/>
                  </a:lnTo>
                  <a:lnTo>
                    <a:pt x="1280" y="270"/>
                  </a:lnTo>
                  <a:lnTo>
                    <a:pt x="1278" y="270"/>
                  </a:lnTo>
                  <a:lnTo>
                    <a:pt x="1201" y="307"/>
                  </a:lnTo>
                  <a:lnTo>
                    <a:pt x="1200" y="307"/>
                  </a:lnTo>
                  <a:lnTo>
                    <a:pt x="1198" y="307"/>
                  </a:lnTo>
                  <a:lnTo>
                    <a:pt x="1196" y="307"/>
                  </a:lnTo>
                  <a:lnTo>
                    <a:pt x="1194" y="305"/>
                  </a:lnTo>
                  <a:lnTo>
                    <a:pt x="1194" y="301"/>
                  </a:lnTo>
                  <a:lnTo>
                    <a:pt x="1194" y="299"/>
                  </a:lnTo>
                  <a:lnTo>
                    <a:pt x="1196" y="297"/>
                  </a:lnTo>
                  <a:lnTo>
                    <a:pt x="1198" y="295"/>
                  </a:lnTo>
                  <a:close/>
                  <a:moveTo>
                    <a:pt x="1317" y="239"/>
                  </a:moveTo>
                  <a:lnTo>
                    <a:pt x="1391" y="203"/>
                  </a:lnTo>
                  <a:lnTo>
                    <a:pt x="1393" y="203"/>
                  </a:lnTo>
                  <a:lnTo>
                    <a:pt x="1397" y="203"/>
                  </a:lnTo>
                  <a:lnTo>
                    <a:pt x="1399" y="205"/>
                  </a:lnTo>
                  <a:lnTo>
                    <a:pt x="1399" y="207"/>
                  </a:lnTo>
                  <a:lnTo>
                    <a:pt x="1401" y="209"/>
                  </a:lnTo>
                  <a:lnTo>
                    <a:pt x="1401" y="211"/>
                  </a:lnTo>
                  <a:lnTo>
                    <a:pt x="1399" y="213"/>
                  </a:lnTo>
                  <a:lnTo>
                    <a:pt x="1397" y="215"/>
                  </a:lnTo>
                  <a:lnTo>
                    <a:pt x="1320" y="251"/>
                  </a:lnTo>
                  <a:lnTo>
                    <a:pt x="1319" y="251"/>
                  </a:lnTo>
                  <a:lnTo>
                    <a:pt x="1317" y="251"/>
                  </a:lnTo>
                  <a:lnTo>
                    <a:pt x="1315" y="249"/>
                  </a:lnTo>
                  <a:lnTo>
                    <a:pt x="1313" y="247"/>
                  </a:lnTo>
                  <a:lnTo>
                    <a:pt x="1313" y="245"/>
                  </a:lnTo>
                  <a:lnTo>
                    <a:pt x="1313" y="243"/>
                  </a:lnTo>
                  <a:lnTo>
                    <a:pt x="1315" y="241"/>
                  </a:lnTo>
                  <a:lnTo>
                    <a:pt x="1317" y="239"/>
                  </a:lnTo>
                  <a:close/>
                  <a:moveTo>
                    <a:pt x="1436" y="184"/>
                  </a:moveTo>
                  <a:lnTo>
                    <a:pt x="1510" y="147"/>
                  </a:lnTo>
                  <a:lnTo>
                    <a:pt x="1514" y="147"/>
                  </a:lnTo>
                  <a:lnTo>
                    <a:pt x="1516" y="147"/>
                  </a:lnTo>
                  <a:lnTo>
                    <a:pt x="1518" y="147"/>
                  </a:lnTo>
                  <a:lnTo>
                    <a:pt x="1520" y="149"/>
                  </a:lnTo>
                  <a:lnTo>
                    <a:pt x="1520" y="153"/>
                  </a:lnTo>
                  <a:lnTo>
                    <a:pt x="1520" y="155"/>
                  </a:lnTo>
                  <a:lnTo>
                    <a:pt x="1518" y="157"/>
                  </a:lnTo>
                  <a:lnTo>
                    <a:pt x="1516" y="159"/>
                  </a:lnTo>
                  <a:lnTo>
                    <a:pt x="1441" y="193"/>
                  </a:lnTo>
                  <a:lnTo>
                    <a:pt x="1438" y="195"/>
                  </a:lnTo>
                  <a:lnTo>
                    <a:pt x="1436" y="193"/>
                  </a:lnTo>
                  <a:lnTo>
                    <a:pt x="1434" y="193"/>
                  </a:lnTo>
                  <a:lnTo>
                    <a:pt x="1432" y="191"/>
                  </a:lnTo>
                  <a:lnTo>
                    <a:pt x="1432" y="190"/>
                  </a:lnTo>
                  <a:lnTo>
                    <a:pt x="1432" y="186"/>
                  </a:lnTo>
                  <a:lnTo>
                    <a:pt x="1434" y="184"/>
                  </a:lnTo>
                  <a:lnTo>
                    <a:pt x="1436" y="184"/>
                  </a:lnTo>
                  <a:close/>
                  <a:moveTo>
                    <a:pt x="1555" y="126"/>
                  </a:moveTo>
                  <a:lnTo>
                    <a:pt x="1631" y="90"/>
                  </a:lnTo>
                  <a:lnTo>
                    <a:pt x="1633" y="90"/>
                  </a:lnTo>
                  <a:lnTo>
                    <a:pt x="1635" y="90"/>
                  </a:lnTo>
                  <a:lnTo>
                    <a:pt x="1637" y="92"/>
                  </a:lnTo>
                  <a:lnTo>
                    <a:pt x="1639" y="94"/>
                  </a:lnTo>
                  <a:lnTo>
                    <a:pt x="1639" y="95"/>
                  </a:lnTo>
                  <a:lnTo>
                    <a:pt x="1639" y="97"/>
                  </a:lnTo>
                  <a:lnTo>
                    <a:pt x="1637" y="99"/>
                  </a:lnTo>
                  <a:lnTo>
                    <a:pt x="1635" y="101"/>
                  </a:lnTo>
                  <a:lnTo>
                    <a:pt x="1560" y="138"/>
                  </a:lnTo>
                  <a:lnTo>
                    <a:pt x="1556" y="138"/>
                  </a:lnTo>
                  <a:lnTo>
                    <a:pt x="1555" y="138"/>
                  </a:lnTo>
                  <a:lnTo>
                    <a:pt x="1553" y="136"/>
                  </a:lnTo>
                  <a:lnTo>
                    <a:pt x="1553" y="134"/>
                  </a:lnTo>
                  <a:lnTo>
                    <a:pt x="1551" y="132"/>
                  </a:lnTo>
                  <a:lnTo>
                    <a:pt x="1551" y="130"/>
                  </a:lnTo>
                  <a:lnTo>
                    <a:pt x="1553" y="128"/>
                  </a:lnTo>
                  <a:lnTo>
                    <a:pt x="1555" y="126"/>
                  </a:lnTo>
                  <a:close/>
                  <a:moveTo>
                    <a:pt x="1674" y="71"/>
                  </a:moveTo>
                  <a:lnTo>
                    <a:pt x="1750" y="34"/>
                  </a:lnTo>
                  <a:lnTo>
                    <a:pt x="1752" y="34"/>
                  </a:lnTo>
                  <a:lnTo>
                    <a:pt x="1754" y="34"/>
                  </a:lnTo>
                  <a:lnTo>
                    <a:pt x="1756" y="34"/>
                  </a:lnTo>
                  <a:lnTo>
                    <a:pt x="1758" y="38"/>
                  </a:lnTo>
                  <a:lnTo>
                    <a:pt x="1758" y="40"/>
                  </a:lnTo>
                  <a:lnTo>
                    <a:pt x="1758" y="42"/>
                  </a:lnTo>
                  <a:lnTo>
                    <a:pt x="1756" y="44"/>
                  </a:lnTo>
                  <a:lnTo>
                    <a:pt x="1754" y="46"/>
                  </a:lnTo>
                  <a:lnTo>
                    <a:pt x="1679" y="80"/>
                  </a:lnTo>
                  <a:lnTo>
                    <a:pt x="1677" y="82"/>
                  </a:lnTo>
                  <a:lnTo>
                    <a:pt x="1674" y="80"/>
                  </a:lnTo>
                  <a:lnTo>
                    <a:pt x="1672" y="80"/>
                  </a:lnTo>
                  <a:lnTo>
                    <a:pt x="1672" y="78"/>
                  </a:lnTo>
                  <a:lnTo>
                    <a:pt x="1670" y="76"/>
                  </a:lnTo>
                  <a:lnTo>
                    <a:pt x="1672" y="74"/>
                  </a:lnTo>
                  <a:lnTo>
                    <a:pt x="1672" y="72"/>
                  </a:lnTo>
                  <a:lnTo>
                    <a:pt x="1674" y="71"/>
                  </a:lnTo>
                  <a:close/>
                  <a:moveTo>
                    <a:pt x="1723" y="0"/>
                  </a:moveTo>
                  <a:lnTo>
                    <a:pt x="1831" y="3"/>
                  </a:lnTo>
                  <a:lnTo>
                    <a:pt x="1764" y="88"/>
                  </a:lnTo>
                  <a:lnTo>
                    <a:pt x="1723" y="0"/>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48" name="Freeform 24">
              <a:extLst>
                <a:ext uri="{FF2B5EF4-FFF2-40B4-BE49-F238E27FC236}">
                  <a16:creationId xmlns:a16="http://schemas.microsoft.com/office/drawing/2014/main" id="{D5B427B7-6C0F-42F6-B96A-FD3C27BC6D9C}"/>
                </a:ext>
              </a:extLst>
            </p:cNvPr>
            <p:cNvSpPr>
              <a:spLocks noEditPoints="1"/>
            </p:cNvSpPr>
            <p:nvPr/>
          </p:nvSpPr>
          <p:spPr bwMode="auto">
            <a:xfrm>
              <a:off x="3191" y="1261"/>
              <a:ext cx="7" cy="522"/>
            </a:xfrm>
            <a:custGeom>
              <a:avLst/>
              <a:gdLst>
                <a:gd name="T0" fmla="*/ 1 w 14"/>
                <a:gd name="T1" fmla="*/ 17 h 1044"/>
                <a:gd name="T2" fmla="*/ 1 w 14"/>
                <a:gd name="T3" fmla="*/ 16 h 1044"/>
                <a:gd name="T4" fmla="*/ 0 w 14"/>
                <a:gd name="T5" fmla="*/ 16 h 1044"/>
                <a:gd name="T6" fmla="*/ 1 w 14"/>
                <a:gd name="T7" fmla="*/ 16 h 1044"/>
                <a:gd name="T8" fmla="*/ 1 w 14"/>
                <a:gd name="T9" fmla="*/ 16 h 1044"/>
                <a:gd name="T10" fmla="*/ 1 w 14"/>
                <a:gd name="T11" fmla="*/ 15 h 1044"/>
                <a:gd name="T12" fmla="*/ 1 w 14"/>
                <a:gd name="T13" fmla="*/ 15 h 1044"/>
                <a:gd name="T14" fmla="*/ 1 w 14"/>
                <a:gd name="T15" fmla="*/ 15 h 1044"/>
                <a:gd name="T16" fmla="*/ 1 w 14"/>
                <a:gd name="T17" fmla="*/ 14 h 1044"/>
                <a:gd name="T18" fmla="*/ 0 w 14"/>
                <a:gd name="T19" fmla="*/ 14 h 1044"/>
                <a:gd name="T20" fmla="*/ 1 w 14"/>
                <a:gd name="T21" fmla="*/ 14 h 1044"/>
                <a:gd name="T22" fmla="*/ 1 w 14"/>
                <a:gd name="T23" fmla="*/ 14 h 1044"/>
                <a:gd name="T24" fmla="*/ 0 w 14"/>
                <a:gd name="T25" fmla="*/ 13 h 1044"/>
                <a:gd name="T26" fmla="*/ 1 w 14"/>
                <a:gd name="T27" fmla="*/ 13 h 1044"/>
                <a:gd name="T28" fmla="*/ 1 w 14"/>
                <a:gd name="T29" fmla="*/ 13 h 1044"/>
                <a:gd name="T30" fmla="*/ 1 w 14"/>
                <a:gd name="T31" fmla="*/ 13 h 1044"/>
                <a:gd name="T32" fmla="*/ 1 w 14"/>
                <a:gd name="T33" fmla="*/ 13 h 1044"/>
                <a:gd name="T34" fmla="*/ 1 w 14"/>
                <a:gd name="T35" fmla="*/ 12 h 1044"/>
                <a:gd name="T36" fmla="*/ 1 w 14"/>
                <a:gd name="T37" fmla="*/ 12 h 1044"/>
                <a:gd name="T38" fmla="*/ 0 w 14"/>
                <a:gd name="T39" fmla="*/ 12 h 1044"/>
                <a:gd name="T40" fmla="*/ 1 w 14"/>
                <a:gd name="T41" fmla="*/ 12 h 1044"/>
                <a:gd name="T42" fmla="*/ 1 w 14"/>
                <a:gd name="T43" fmla="*/ 11 h 1044"/>
                <a:gd name="T44" fmla="*/ 0 w 14"/>
                <a:gd name="T45" fmla="*/ 11 h 1044"/>
                <a:gd name="T46" fmla="*/ 1 w 14"/>
                <a:gd name="T47" fmla="*/ 11 h 1044"/>
                <a:gd name="T48" fmla="*/ 1 w 14"/>
                <a:gd name="T49" fmla="*/ 10 h 1044"/>
                <a:gd name="T50" fmla="*/ 1 w 14"/>
                <a:gd name="T51" fmla="*/ 10 h 1044"/>
                <a:gd name="T52" fmla="*/ 1 w 14"/>
                <a:gd name="T53" fmla="*/ 10 h 1044"/>
                <a:gd name="T54" fmla="*/ 1 w 14"/>
                <a:gd name="T55" fmla="*/ 10 h 1044"/>
                <a:gd name="T56" fmla="*/ 1 w 14"/>
                <a:gd name="T57" fmla="*/ 9 h 1044"/>
                <a:gd name="T58" fmla="*/ 0 w 14"/>
                <a:gd name="T59" fmla="*/ 9 h 1044"/>
                <a:gd name="T60" fmla="*/ 1 w 14"/>
                <a:gd name="T61" fmla="*/ 9 h 1044"/>
                <a:gd name="T62" fmla="*/ 1 w 14"/>
                <a:gd name="T63" fmla="*/ 8 h 1044"/>
                <a:gd name="T64" fmla="*/ 0 w 14"/>
                <a:gd name="T65" fmla="*/ 8 h 1044"/>
                <a:gd name="T66" fmla="*/ 1 w 14"/>
                <a:gd name="T67" fmla="*/ 8 h 1044"/>
                <a:gd name="T68" fmla="*/ 1 w 14"/>
                <a:gd name="T69" fmla="*/ 8 h 1044"/>
                <a:gd name="T70" fmla="*/ 1 w 14"/>
                <a:gd name="T71" fmla="*/ 7 h 1044"/>
                <a:gd name="T72" fmla="*/ 1 w 14"/>
                <a:gd name="T73" fmla="*/ 7 h 1044"/>
                <a:gd name="T74" fmla="*/ 1 w 14"/>
                <a:gd name="T75" fmla="*/ 7 h 1044"/>
                <a:gd name="T76" fmla="*/ 1 w 14"/>
                <a:gd name="T77" fmla="*/ 6 h 1044"/>
                <a:gd name="T78" fmla="*/ 0 w 14"/>
                <a:gd name="T79" fmla="*/ 7 h 1044"/>
                <a:gd name="T80" fmla="*/ 1 w 14"/>
                <a:gd name="T81" fmla="*/ 6 h 1044"/>
                <a:gd name="T82" fmla="*/ 1 w 14"/>
                <a:gd name="T83" fmla="*/ 6 h 1044"/>
                <a:gd name="T84" fmla="*/ 0 w 14"/>
                <a:gd name="T85" fmla="*/ 5 h 1044"/>
                <a:gd name="T86" fmla="*/ 1 w 14"/>
                <a:gd name="T87" fmla="*/ 6 h 1044"/>
                <a:gd name="T88" fmla="*/ 1 w 14"/>
                <a:gd name="T89" fmla="*/ 5 h 1044"/>
                <a:gd name="T90" fmla="*/ 1 w 14"/>
                <a:gd name="T91" fmla="*/ 5 h 1044"/>
                <a:gd name="T92" fmla="*/ 1 w 14"/>
                <a:gd name="T93" fmla="*/ 5 h 1044"/>
                <a:gd name="T94" fmla="*/ 1 w 14"/>
                <a:gd name="T95" fmla="*/ 4 h 1044"/>
                <a:gd name="T96" fmla="*/ 1 w 14"/>
                <a:gd name="T97" fmla="*/ 4 h 1044"/>
                <a:gd name="T98" fmla="*/ 0 w 14"/>
                <a:gd name="T99" fmla="*/ 4 h 1044"/>
                <a:gd name="T100" fmla="*/ 1 w 14"/>
                <a:gd name="T101" fmla="*/ 4 h 1044"/>
                <a:gd name="T102" fmla="*/ 1 w 14"/>
                <a:gd name="T103" fmla="*/ 3 h 1044"/>
                <a:gd name="T104" fmla="*/ 0 w 14"/>
                <a:gd name="T105" fmla="*/ 3 h 1044"/>
                <a:gd name="T106" fmla="*/ 1 w 14"/>
                <a:gd name="T107" fmla="*/ 3 h 1044"/>
                <a:gd name="T108" fmla="*/ 1 w 14"/>
                <a:gd name="T109" fmla="*/ 2 h 1044"/>
                <a:gd name="T110" fmla="*/ 1 w 14"/>
                <a:gd name="T111" fmla="*/ 2 h 1044"/>
                <a:gd name="T112" fmla="*/ 1 w 14"/>
                <a:gd name="T113" fmla="*/ 2 h 1044"/>
                <a:gd name="T114" fmla="*/ 1 w 14"/>
                <a:gd name="T115" fmla="*/ 2 h 1044"/>
                <a:gd name="T116" fmla="*/ 1 w 14"/>
                <a:gd name="T117" fmla="*/ 1 h 1044"/>
                <a:gd name="T118" fmla="*/ 0 w 14"/>
                <a:gd name="T119" fmla="*/ 1 h 1044"/>
                <a:gd name="T120" fmla="*/ 1 w 14"/>
                <a:gd name="T121" fmla="*/ 1 h 1044"/>
                <a:gd name="T122" fmla="*/ 1 w 14"/>
                <a:gd name="T123" fmla="*/ 1 h 10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 h="1044">
                  <a:moveTo>
                    <a:pt x="0" y="1038"/>
                  </a:moveTo>
                  <a:lnTo>
                    <a:pt x="0" y="1038"/>
                  </a:lnTo>
                  <a:lnTo>
                    <a:pt x="2" y="1034"/>
                  </a:lnTo>
                  <a:lnTo>
                    <a:pt x="2" y="1032"/>
                  </a:lnTo>
                  <a:lnTo>
                    <a:pt x="4" y="1032"/>
                  </a:lnTo>
                  <a:lnTo>
                    <a:pt x="8" y="1031"/>
                  </a:lnTo>
                  <a:lnTo>
                    <a:pt x="10" y="1032"/>
                  </a:lnTo>
                  <a:lnTo>
                    <a:pt x="12" y="1032"/>
                  </a:lnTo>
                  <a:lnTo>
                    <a:pt x="12" y="1034"/>
                  </a:lnTo>
                  <a:lnTo>
                    <a:pt x="14" y="1038"/>
                  </a:lnTo>
                  <a:lnTo>
                    <a:pt x="12" y="1040"/>
                  </a:lnTo>
                  <a:lnTo>
                    <a:pt x="12" y="1042"/>
                  </a:lnTo>
                  <a:lnTo>
                    <a:pt x="10" y="1042"/>
                  </a:lnTo>
                  <a:lnTo>
                    <a:pt x="8" y="1044"/>
                  </a:lnTo>
                  <a:lnTo>
                    <a:pt x="4" y="1042"/>
                  </a:lnTo>
                  <a:lnTo>
                    <a:pt x="2" y="1042"/>
                  </a:lnTo>
                  <a:lnTo>
                    <a:pt x="2" y="1040"/>
                  </a:lnTo>
                  <a:lnTo>
                    <a:pt x="0" y="1038"/>
                  </a:lnTo>
                  <a:close/>
                  <a:moveTo>
                    <a:pt x="0" y="1013"/>
                  </a:moveTo>
                  <a:lnTo>
                    <a:pt x="0" y="1013"/>
                  </a:lnTo>
                  <a:lnTo>
                    <a:pt x="2" y="1011"/>
                  </a:lnTo>
                  <a:lnTo>
                    <a:pt x="2" y="1009"/>
                  </a:lnTo>
                  <a:lnTo>
                    <a:pt x="4" y="1008"/>
                  </a:lnTo>
                  <a:lnTo>
                    <a:pt x="8" y="1008"/>
                  </a:lnTo>
                  <a:lnTo>
                    <a:pt x="10" y="1008"/>
                  </a:lnTo>
                  <a:lnTo>
                    <a:pt x="12" y="1009"/>
                  </a:lnTo>
                  <a:lnTo>
                    <a:pt x="12" y="1011"/>
                  </a:lnTo>
                  <a:lnTo>
                    <a:pt x="14" y="1013"/>
                  </a:lnTo>
                  <a:lnTo>
                    <a:pt x="12" y="1015"/>
                  </a:lnTo>
                  <a:lnTo>
                    <a:pt x="12" y="1017"/>
                  </a:lnTo>
                  <a:lnTo>
                    <a:pt x="10" y="1019"/>
                  </a:lnTo>
                  <a:lnTo>
                    <a:pt x="8" y="1019"/>
                  </a:lnTo>
                  <a:lnTo>
                    <a:pt x="4" y="1019"/>
                  </a:lnTo>
                  <a:lnTo>
                    <a:pt x="2" y="1017"/>
                  </a:lnTo>
                  <a:lnTo>
                    <a:pt x="2" y="1015"/>
                  </a:lnTo>
                  <a:lnTo>
                    <a:pt x="0" y="1013"/>
                  </a:lnTo>
                  <a:close/>
                  <a:moveTo>
                    <a:pt x="0" y="990"/>
                  </a:moveTo>
                  <a:lnTo>
                    <a:pt x="0" y="990"/>
                  </a:lnTo>
                  <a:lnTo>
                    <a:pt x="2" y="986"/>
                  </a:lnTo>
                  <a:lnTo>
                    <a:pt x="2" y="984"/>
                  </a:lnTo>
                  <a:lnTo>
                    <a:pt x="4" y="984"/>
                  </a:lnTo>
                  <a:lnTo>
                    <a:pt x="8" y="983"/>
                  </a:lnTo>
                  <a:lnTo>
                    <a:pt x="10" y="984"/>
                  </a:lnTo>
                  <a:lnTo>
                    <a:pt x="12" y="984"/>
                  </a:lnTo>
                  <a:lnTo>
                    <a:pt x="12" y="986"/>
                  </a:lnTo>
                  <a:lnTo>
                    <a:pt x="14" y="990"/>
                  </a:lnTo>
                  <a:lnTo>
                    <a:pt x="12" y="992"/>
                  </a:lnTo>
                  <a:lnTo>
                    <a:pt x="12" y="994"/>
                  </a:lnTo>
                  <a:lnTo>
                    <a:pt x="10" y="994"/>
                  </a:lnTo>
                  <a:lnTo>
                    <a:pt x="8" y="996"/>
                  </a:lnTo>
                  <a:lnTo>
                    <a:pt x="4" y="994"/>
                  </a:lnTo>
                  <a:lnTo>
                    <a:pt x="2" y="994"/>
                  </a:lnTo>
                  <a:lnTo>
                    <a:pt x="2" y="992"/>
                  </a:lnTo>
                  <a:lnTo>
                    <a:pt x="0" y="990"/>
                  </a:lnTo>
                  <a:close/>
                  <a:moveTo>
                    <a:pt x="0" y="965"/>
                  </a:moveTo>
                  <a:lnTo>
                    <a:pt x="0" y="965"/>
                  </a:lnTo>
                  <a:lnTo>
                    <a:pt x="2" y="963"/>
                  </a:lnTo>
                  <a:lnTo>
                    <a:pt x="2" y="961"/>
                  </a:lnTo>
                  <a:lnTo>
                    <a:pt x="4" y="960"/>
                  </a:lnTo>
                  <a:lnTo>
                    <a:pt x="8" y="960"/>
                  </a:lnTo>
                  <a:lnTo>
                    <a:pt x="10" y="960"/>
                  </a:lnTo>
                  <a:lnTo>
                    <a:pt x="12" y="961"/>
                  </a:lnTo>
                  <a:lnTo>
                    <a:pt x="12" y="963"/>
                  </a:lnTo>
                  <a:lnTo>
                    <a:pt x="14" y="965"/>
                  </a:lnTo>
                  <a:lnTo>
                    <a:pt x="12" y="967"/>
                  </a:lnTo>
                  <a:lnTo>
                    <a:pt x="12" y="969"/>
                  </a:lnTo>
                  <a:lnTo>
                    <a:pt x="10" y="971"/>
                  </a:lnTo>
                  <a:lnTo>
                    <a:pt x="8" y="971"/>
                  </a:lnTo>
                  <a:lnTo>
                    <a:pt x="4" y="971"/>
                  </a:lnTo>
                  <a:lnTo>
                    <a:pt x="2" y="969"/>
                  </a:lnTo>
                  <a:lnTo>
                    <a:pt x="2" y="967"/>
                  </a:lnTo>
                  <a:lnTo>
                    <a:pt x="0" y="965"/>
                  </a:lnTo>
                  <a:close/>
                  <a:moveTo>
                    <a:pt x="0" y="942"/>
                  </a:moveTo>
                  <a:lnTo>
                    <a:pt x="0" y="942"/>
                  </a:lnTo>
                  <a:lnTo>
                    <a:pt x="2" y="938"/>
                  </a:lnTo>
                  <a:lnTo>
                    <a:pt x="2" y="936"/>
                  </a:lnTo>
                  <a:lnTo>
                    <a:pt x="4" y="936"/>
                  </a:lnTo>
                  <a:lnTo>
                    <a:pt x="8" y="935"/>
                  </a:lnTo>
                  <a:lnTo>
                    <a:pt x="10" y="936"/>
                  </a:lnTo>
                  <a:lnTo>
                    <a:pt x="12" y="936"/>
                  </a:lnTo>
                  <a:lnTo>
                    <a:pt x="12" y="938"/>
                  </a:lnTo>
                  <a:lnTo>
                    <a:pt x="14" y="942"/>
                  </a:lnTo>
                  <a:lnTo>
                    <a:pt x="12" y="944"/>
                  </a:lnTo>
                  <a:lnTo>
                    <a:pt x="12" y="946"/>
                  </a:lnTo>
                  <a:lnTo>
                    <a:pt x="10" y="946"/>
                  </a:lnTo>
                  <a:lnTo>
                    <a:pt x="8" y="948"/>
                  </a:lnTo>
                  <a:lnTo>
                    <a:pt x="4" y="946"/>
                  </a:lnTo>
                  <a:lnTo>
                    <a:pt x="2" y="946"/>
                  </a:lnTo>
                  <a:lnTo>
                    <a:pt x="2" y="944"/>
                  </a:lnTo>
                  <a:lnTo>
                    <a:pt x="0" y="942"/>
                  </a:lnTo>
                  <a:close/>
                  <a:moveTo>
                    <a:pt x="0" y="917"/>
                  </a:moveTo>
                  <a:lnTo>
                    <a:pt x="0" y="917"/>
                  </a:lnTo>
                  <a:lnTo>
                    <a:pt x="2" y="915"/>
                  </a:lnTo>
                  <a:lnTo>
                    <a:pt x="2" y="913"/>
                  </a:lnTo>
                  <a:lnTo>
                    <a:pt x="4" y="912"/>
                  </a:lnTo>
                  <a:lnTo>
                    <a:pt x="8" y="912"/>
                  </a:lnTo>
                  <a:lnTo>
                    <a:pt x="10" y="912"/>
                  </a:lnTo>
                  <a:lnTo>
                    <a:pt x="12" y="913"/>
                  </a:lnTo>
                  <a:lnTo>
                    <a:pt x="12" y="915"/>
                  </a:lnTo>
                  <a:lnTo>
                    <a:pt x="14" y="917"/>
                  </a:lnTo>
                  <a:lnTo>
                    <a:pt x="12" y="919"/>
                  </a:lnTo>
                  <a:lnTo>
                    <a:pt x="12" y="921"/>
                  </a:lnTo>
                  <a:lnTo>
                    <a:pt x="10" y="923"/>
                  </a:lnTo>
                  <a:lnTo>
                    <a:pt x="8" y="923"/>
                  </a:lnTo>
                  <a:lnTo>
                    <a:pt x="4" y="923"/>
                  </a:lnTo>
                  <a:lnTo>
                    <a:pt x="2" y="921"/>
                  </a:lnTo>
                  <a:lnTo>
                    <a:pt x="2" y="919"/>
                  </a:lnTo>
                  <a:lnTo>
                    <a:pt x="0" y="917"/>
                  </a:lnTo>
                  <a:close/>
                  <a:moveTo>
                    <a:pt x="0" y="894"/>
                  </a:moveTo>
                  <a:lnTo>
                    <a:pt x="0" y="894"/>
                  </a:lnTo>
                  <a:lnTo>
                    <a:pt x="2" y="890"/>
                  </a:lnTo>
                  <a:lnTo>
                    <a:pt x="2" y="889"/>
                  </a:lnTo>
                  <a:lnTo>
                    <a:pt x="4" y="889"/>
                  </a:lnTo>
                  <a:lnTo>
                    <a:pt x="8" y="887"/>
                  </a:lnTo>
                  <a:lnTo>
                    <a:pt x="10" y="889"/>
                  </a:lnTo>
                  <a:lnTo>
                    <a:pt x="12" y="889"/>
                  </a:lnTo>
                  <a:lnTo>
                    <a:pt x="12" y="890"/>
                  </a:lnTo>
                  <a:lnTo>
                    <a:pt x="14" y="894"/>
                  </a:lnTo>
                  <a:lnTo>
                    <a:pt x="12" y="896"/>
                  </a:lnTo>
                  <a:lnTo>
                    <a:pt x="12" y="898"/>
                  </a:lnTo>
                  <a:lnTo>
                    <a:pt x="10" y="898"/>
                  </a:lnTo>
                  <a:lnTo>
                    <a:pt x="8" y="900"/>
                  </a:lnTo>
                  <a:lnTo>
                    <a:pt x="4" y="898"/>
                  </a:lnTo>
                  <a:lnTo>
                    <a:pt x="2" y="898"/>
                  </a:lnTo>
                  <a:lnTo>
                    <a:pt x="2" y="896"/>
                  </a:lnTo>
                  <a:lnTo>
                    <a:pt x="0" y="894"/>
                  </a:lnTo>
                  <a:close/>
                  <a:moveTo>
                    <a:pt x="0" y="869"/>
                  </a:moveTo>
                  <a:lnTo>
                    <a:pt x="0" y="869"/>
                  </a:lnTo>
                  <a:lnTo>
                    <a:pt x="2" y="867"/>
                  </a:lnTo>
                  <a:lnTo>
                    <a:pt x="2" y="865"/>
                  </a:lnTo>
                  <a:lnTo>
                    <a:pt x="4" y="864"/>
                  </a:lnTo>
                  <a:lnTo>
                    <a:pt x="8" y="864"/>
                  </a:lnTo>
                  <a:lnTo>
                    <a:pt x="10" y="864"/>
                  </a:lnTo>
                  <a:lnTo>
                    <a:pt x="12" y="865"/>
                  </a:lnTo>
                  <a:lnTo>
                    <a:pt x="12" y="867"/>
                  </a:lnTo>
                  <a:lnTo>
                    <a:pt x="14" y="869"/>
                  </a:lnTo>
                  <a:lnTo>
                    <a:pt x="12" y="871"/>
                  </a:lnTo>
                  <a:lnTo>
                    <a:pt x="12" y="873"/>
                  </a:lnTo>
                  <a:lnTo>
                    <a:pt x="10" y="875"/>
                  </a:lnTo>
                  <a:lnTo>
                    <a:pt x="8" y="875"/>
                  </a:lnTo>
                  <a:lnTo>
                    <a:pt x="4" y="875"/>
                  </a:lnTo>
                  <a:lnTo>
                    <a:pt x="2" y="873"/>
                  </a:lnTo>
                  <a:lnTo>
                    <a:pt x="2" y="871"/>
                  </a:lnTo>
                  <a:lnTo>
                    <a:pt x="0" y="869"/>
                  </a:lnTo>
                  <a:close/>
                  <a:moveTo>
                    <a:pt x="0" y="846"/>
                  </a:moveTo>
                  <a:lnTo>
                    <a:pt x="0" y="846"/>
                  </a:lnTo>
                  <a:lnTo>
                    <a:pt x="2" y="842"/>
                  </a:lnTo>
                  <a:lnTo>
                    <a:pt x="2" y="841"/>
                  </a:lnTo>
                  <a:lnTo>
                    <a:pt x="4" y="841"/>
                  </a:lnTo>
                  <a:lnTo>
                    <a:pt x="8" y="839"/>
                  </a:lnTo>
                  <a:lnTo>
                    <a:pt x="10" y="841"/>
                  </a:lnTo>
                  <a:lnTo>
                    <a:pt x="12" y="841"/>
                  </a:lnTo>
                  <a:lnTo>
                    <a:pt x="12" y="842"/>
                  </a:lnTo>
                  <a:lnTo>
                    <a:pt x="14" y="846"/>
                  </a:lnTo>
                  <a:lnTo>
                    <a:pt x="12" y="848"/>
                  </a:lnTo>
                  <a:lnTo>
                    <a:pt x="12" y="850"/>
                  </a:lnTo>
                  <a:lnTo>
                    <a:pt x="10" y="850"/>
                  </a:lnTo>
                  <a:lnTo>
                    <a:pt x="8" y="852"/>
                  </a:lnTo>
                  <a:lnTo>
                    <a:pt x="4" y="850"/>
                  </a:lnTo>
                  <a:lnTo>
                    <a:pt x="2" y="850"/>
                  </a:lnTo>
                  <a:lnTo>
                    <a:pt x="2" y="848"/>
                  </a:lnTo>
                  <a:lnTo>
                    <a:pt x="0" y="846"/>
                  </a:lnTo>
                  <a:close/>
                  <a:moveTo>
                    <a:pt x="0" y="821"/>
                  </a:moveTo>
                  <a:lnTo>
                    <a:pt x="0" y="821"/>
                  </a:lnTo>
                  <a:lnTo>
                    <a:pt x="2" y="819"/>
                  </a:lnTo>
                  <a:lnTo>
                    <a:pt x="2" y="817"/>
                  </a:lnTo>
                  <a:lnTo>
                    <a:pt x="4" y="816"/>
                  </a:lnTo>
                  <a:lnTo>
                    <a:pt x="8" y="816"/>
                  </a:lnTo>
                  <a:lnTo>
                    <a:pt x="10" y="816"/>
                  </a:lnTo>
                  <a:lnTo>
                    <a:pt x="12" y="817"/>
                  </a:lnTo>
                  <a:lnTo>
                    <a:pt x="12" y="819"/>
                  </a:lnTo>
                  <a:lnTo>
                    <a:pt x="14" y="821"/>
                  </a:lnTo>
                  <a:lnTo>
                    <a:pt x="12" y="823"/>
                  </a:lnTo>
                  <a:lnTo>
                    <a:pt x="12" y="825"/>
                  </a:lnTo>
                  <a:lnTo>
                    <a:pt x="10" y="827"/>
                  </a:lnTo>
                  <a:lnTo>
                    <a:pt x="8" y="827"/>
                  </a:lnTo>
                  <a:lnTo>
                    <a:pt x="4" y="827"/>
                  </a:lnTo>
                  <a:lnTo>
                    <a:pt x="2" y="825"/>
                  </a:lnTo>
                  <a:lnTo>
                    <a:pt x="2" y="823"/>
                  </a:lnTo>
                  <a:lnTo>
                    <a:pt x="0" y="821"/>
                  </a:lnTo>
                  <a:close/>
                  <a:moveTo>
                    <a:pt x="0" y="798"/>
                  </a:moveTo>
                  <a:lnTo>
                    <a:pt x="0" y="798"/>
                  </a:lnTo>
                  <a:lnTo>
                    <a:pt x="2" y="794"/>
                  </a:lnTo>
                  <a:lnTo>
                    <a:pt x="2" y="793"/>
                  </a:lnTo>
                  <a:lnTo>
                    <a:pt x="4" y="793"/>
                  </a:lnTo>
                  <a:lnTo>
                    <a:pt x="8" y="791"/>
                  </a:lnTo>
                  <a:lnTo>
                    <a:pt x="10" y="793"/>
                  </a:lnTo>
                  <a:lnTo>
                    <a:pt x="12" y="793"/>
                  </a:lnTo>
                  <a:lnTo>
                    <a:pt x="12" y="794"/>
                  </a:lnTo>
                  <a:lnTo>
                    <a:pt x="14" y="798"/>
                  </a:lnTo>
                  <a:lnTo>
                    <a:pt x="12" y="800"/>
                  </a:lnTo>
                  <a:lnTo>
                    <a:pt x="12" y="802"/>
                  </a:lnTo>
                  <a:lnTo>
                    <a:pt x="10" y="802"/>
                  </a:lnTo>
                  <a:lnTo>
                    <a:pt x="8" y="804"/>
                  </a:lnTo>
                  <a:lnTo>
                    <a:pt x="4" y="802"/>
                  </a:lnTo>
                  <a:lnTo>
                    <a:pt x="2" y="802"/>
                  </a:lnTo>
                  <a:lnTo>
                    <a:pt x="2" y="800"/>
                  </a:lnTo>
                  <a:lnTo>
                    <a:pt x="0" y="798"/>
                  </a:lnTo>
                  <a:close/>
                  <a:moveTo>
                    <a:pt x="0" y="773"/>
                  </a:moveTo>
                  <a:lnTo>
                    <a:pt x="0" y="773"/>
                  </a:lnTo>
                  <a:lnTo>
                    <a:pt x="2" y="771"/>
                  </a:lnTo>
                  <a:lnTo>
                    <a:pt x="2" y="769"/>
                  </a:lnTo>
                  <a:lnTo>
                    <a:pt x="4" y="768"/>
                  </a:lnTo>
                  <a:lnTo>
                    <a:pt x="8" y="768"/>
                  </a:lnTo>
                  <a:lnTo>
                    <a:pt x="10" y="768"/>
                  </a:lnTo>
                  <a:lnTo>
                    <a:pt x="12" y="769"/>
                  </a:lnTo>
                  <a:lnTo>
                    <a:pt x="12" y="771"/>
                  </a:lnTo>
                  <a:lnTo>
                    <a:pt x="14" y="773"/>
                  </a:lnTo>
                  <a:lnTo>
                    <a:pt x="12" y="775"/>
                  </a:lnTo>
                  <a:lnTo>
                    <a:pt x="12" y="777"/>
                  </a:lnTo>
                  <a:lnTo>
                    <a:pt x="10" y="779"/>
                  </a:lnTo>
                  <a:lnTo>
                    <a:pt x="8" y="779"/>
                  </a:lnTo>
                  <a:lnTo>
                    <a:pt x="4" y="779"/>
                  </a:lnTo>
                  <a:lnTo>
                    <a:pt x="2" y="777"/>
                  </a:lnTo>
                  <a:lnTo>
                    <a:pt x="2" y="775"/>
                  </a:lnTo>
                  <a:lnTo>
                    <a:pt x="0" y="773"/>
                  </a:lnTo>
                  <a:close/>
                  <a:moveTo>
                    <a:pt x="0" y="750"/>
                  </a:moveTo>
                  <a:lnTo>
                    <a:pt x="0" y="750"/>
                  </a:lnTo>
                  <a:lnTo>
                    <a:pt x="2" y="746"/>
                  </a:lnTo>
                  <a:lnTo>
                    <a:pt x="2" y="745"/>
                  </a:lnTo>
                  <a:lnTo>
                    <a:pt x="4" y="745"/>
                  </a:lnTo>
                  <a:lnTo>
                    <a:pt x="8" y="743"/>
                  </a:lnTo>
                  <a:lnTo>
                    <a:pt x="10" y="745"/>
                  </a:lnTo>
                  <a:lnTo>
                    <a:pt x="12" y="745"/>
                  </a:lnTo>
                  <a:lnTo>
                    <a:pt x="12" y="746"/>
                  </a:lnTo>
                  <a:lnTo>
                    <a:pt x="14" y="750"/>
                  </a:lnTo>
                  <a:lnTo>
                    <a:pt x="12" y="752"/>
                  </a:lnTo>
                  <a:lnTo>
                    <a:pt x="12" y="754"/>
                  </a:lnTo>
                  <a:lnTo>
                    <a:pt x="10" y="754"/>
                  </a:lnTo>
                  <a:lnTo>
                    <a:pt x="8" y="756"/>
                  </a:lnTo>
                  <a:lnTo>
                    <a:pt x="4" y="754"/>
                  </a:lnTo>
                  <a:lnTo>
                    <a:pt x="2" y="754"/>
                  </a:lnTo>
                  <a:lnTo>
                    <a:pt x="2" y="752"/>
                  </a:lnTo>
                  <a:lnTo>
                    <a:pt x="0" y="750"/>
                  </a:lnTo>
                  <a:close/>
                  <a:moveTo>
                    <a:pt x="0" y="725"/>
                  </a:moveTo>
                  <a:lnTo>
                    <a:pt x="0" y="725"/>
                  </a:lnTo>
                  <a:lnTo>
                    <a:pt x="2" y="723"/>
                  </a:lnTo>
                  <a:lnTo>
                    <a:pt x="2" y="721"/>
                  </a:lnTo>
                  <a:lnTo>
                    <a:pt x="4" y="720"/>
                  </a:lnTo>
                  <a:lnTo>
                    <a:pt x="8" y="720"/>
                  </a:lnTo>
                  <a:lnTo>
                    <a:pt x="10" y="720"/>
                  </a:lnTo>
                  <a:lnTo>
                    <a:pt x="12" y="721"/>
                  </a:lnTo>
                  <a:lnTo>
                    <a:pt x="12" y="723"/>
                  </a:lnTo>
                  <a:lnTo>
                    <a:pt x="14" y="725"/>
                  </a:lnTo>
                  <a:lnTo>
                    <a:pt x="12" y="727"/>
                  </a:lnTo>
                  <a:lnTo>
                    <a:pt x="12" y="729"/>
                  </a:lnTo>
                  <a:lnTo>
                    <a:pt x="10" y="731"/>
                  </a:lnTo>
                  <a:lnTo>
                    <a:pt x="8" y="731"/>
                  </a:lnTo>
                  <a:lnTo>
                    <a:pt x="4" y="731"/>
                  </a:lnTo>
                  <a:lnTo>
                    <a:pt x="2" y="729"/>
                  </a:lnTo>
                  <a:lnTo>
                    <a:pt x="2" y="727"/>
                  </a:lnTo>
                  <a:lnTo>
                    <a:pt x="0" y="725"/>
                  </a:lnTo>
                  <a:close/>
                  <a:moveTo>
                    <a:pt x="0" y="702"/>
                  </a:moveTo>
                  <a:lnTo>
                    <a:pt x="0" y="702"/>
                  </a:lnTo>
                  <a:lnTo>
                    <a:pt x="2" y="698"/>
                  </a:lnTo>
                  <a:lnTo>
                    <a:pt x="2" y="697"/>
                  </a:lnTo>
                  <a:lnTo>
                    <a:pt x="4" y="697"/>
                  </a:lnTo>
                  <a:lnTo>
                    <a:pt x="8" y="695"/>
                  </a:lnTo>
                  <a:lnTo>
                    <a:pt x="10" y="697"/>
                  </a:lnTo>
                  <a:lnTo>
                    <a:pt x="12" y="697"/>
                  </a:lnTo>
                  <a:lnTo>
                    <a:pt x="12" y="698"/>
                  </a:lnTo>
                  <a:lnTo>
                    <a:pt x="14" y="702"/>
                  </a:lnTo>
                  <a:lnTo>
                    <a:pt x="12" y="704"/>
                  </a:lnTo>
                  <a:lnTo>
                    <a:pt x="12" y="706"/>
                  </a:lnTo>
                  <a:lnTo>
                    <a:pt x="10" y="706"/>
                  </a:lnTo>
                  <a:lnTo>
                    <a:pt x="8" y="708"/>
                  </a:lnTo>
                  <a:lnTo>
                    <a:pt x="4" y="706"/>
                  </a:lnTo>
                  <a:lnTo>
                    <a:pt x="2" y="706"/>
                  </a:lnTo>
                  <a:lnTo>
                    <a:pt x="2" y="704"/>
                  </a:lnTo>
                  <a:lnTo>
                    <a:pt x="0" y="702"/>
                  </a:lnTo>
                  <a:close/>
                  <a:moveTo>
                    <a:pt x="0" y="677"/>
                  </a:moveTo>
                  <a:lnTo>
                    <a:pt x="0" y="677"/>
                  </a:lnTo>
                  <a:lnTo>
                    <a:pt x="2" y="675"/>
                  </a:lnTo>
                  <a:lnTo>
                    <a:pt x="2" y="674"/>
                  </a:lnTo>
                  <a:lnTo>
                    <a:pt x="4" y="672"/>
                  </a:lnTo>
                  <a:lnTo>
                    <a:pt x="8" y="672"/>
                  </a:lnTo>
                  <a:lnTo>
                    <a:pt x="10" y="672"/>
                  </a:lnTo>
                  <a:lnTo>
                    <a:pt x="12" y="674"/>
                  </a:lnTo>
                  <a:lnTo>
                    <a:pt x="12" y="675"/>
                  </a:lnTo>
                  <a:lnTo>
                    <a:pt x="14" y="677"/>
                  </a:lnTo>
                  <a:lnTo>
                    <a:pt x="12" y="679"/>
                  </a:lnTo>
                  <a:lnTo>
                    <a:pt x="12" y="681"/>
                  </a:lnTo>
                  <a:lnTo>
                    <a:pt x="10" y="683"/>
                  </a:lnTo>
                  <a:lnTo>
                    <a:pt x="8" y="683"/>
                  </a:lnTo>
                  <a:lnTo>
                    <a:pt x="4" y="683"/>
                  </a:lnTo>
                  <a:lnTo>
                    <a:pt x="2" y="681"/>
                  </a:lnTo>
                  <a:lnTo>
                    <a:pt x="2" y="679"/>
                  </a:lnTo>
                  <a:lnTo>
                    <a:pt x="0" y="677"/>
                  </a:lnTo>
                  <a:close/>
                  <a:moveTo>
                    <a:pt x="0" y="654"/>
                  </a:moveTo>
                  <a:lnTo>
                    <a:pt x="0" y="654"/>
                  </a:lnTo>
                  <a:lnTo>
                    <a:pt x="2" y="650"/>
                  </a:lnTo>
                  <a:lnTo>
                    <a:pt x="2" y="649"/>
                  </a:lnTo>
                  <a:lnTo>
                    <a:pt x="4" y="649"/>
                  </a:lnTo>
                  <a:lnTo>
                    <a:pt x="8" y="647"/>
                  </a:lnTo>
                  <a:lnTo>
                    <a:pt x="10" y="649"/>
                  </a:lnTo>
                  <a:lnTo>
                    <a:pt x="12" y="649"/>
                  </a:lnTo>
                  <a:lnTo>
                    <a:pt x="12" y="650"/>
                  </a:lnTo>
                  <a:lnTo>
                    <a:pt x="14" y="654"/>
                  </a:lnTo>
                  <a:lnTo>
                    <a:pt x="12" y="656"/>
                  </a:lnTo>
                  <a:lnTo>
                    <a:pt x="12" y="658"/>
                  </a:lnTo>
                  <a:lnTo>
                    <a:pt x="10" y="658"/>
                  </a:lnTo>
                  <a:lnTo>
                    <a:pt x="8" y="660"/>
                  </a:lnTo>
                  <a:lnTo>
                    <a:pt x="4" y="658"/>
                  </a:lnTo>
                  <a:lnTo>
                    <a:pt x="2" y="658"/>
                  </a:lnTo>
                  <a:lnTo>
                    <a:pt x="2" y="656"/>
                  </a:lnTo>
                  <a:lnTo>
                    <a:pt x="0" y="654"/>
                  </a:lnTo>
                  <a:close/>
                  <a:moveTo>
                    <a:pt x="0" y="629"/>
                  </a:moveTo>
                  <a:lnTo>
                    <a:pt x="0" y="629"/>
                  </a:lnTo>
                  <a:lnTo>
                    <a:pt x="2" y="627"/>
                  </a:lnTo>
                  <a:lnTo>
                    <a:pt x="2" y="626"/>
                  </a:lnTo>
                  <a:lnTo>
                    <a:pt x="4" y="624"/>
                  </a:lnTo>
                  <a:lnTo>
                    <a:pt x="8" y="624"/>
                  </a:lnTo>
                  <a:lnTo>
                    <a:pt x="10" y="624"/>
                  </a:lnTo>
                  <a:lnTo>
                    <a:pt x="12" y="626"/>
                  </a:lnTo>
                  <a:lnTo>
                    <a:pt x="12" y="627"/>
                  </a:lnTo>
                  <a:lnTo>
                    <a:pt x="14" y="629"/>
                  </a:lnTo>
                  <a:lnTo>
                    <a:pt x="12" y="631"/>
                  </a:lnTo>
                  <a:lnTo>
                    <a:pt x="12" y="633"/>
                  </a:lnTo>
                  <a:lnTo>
                    <a:pt x="10" y="635"/>
                  </a:lnTo>
                  <a:lnTo>
                    <a:pt x="8" y="635"/>
                  </a:lnTo>
                  <a:lnTo>
                    <a:pt x="4" y="635"/>
                  </a:lnTo>
                  <a:lnTo>
                    <a:pt x="2" y="633"/>
                  </a:lnTo>
                  <a:lnTo>
                    <a:pt x="2" y="631"/>
                  </a:lnTo>
                  <a:lnTo>
                    <a:pt x="0" y="629"/>
                  </a:lnTo>
                  <a:close/>
                  <a:moveTo>
                    <a:pt x="0" y="606"/>
                  </a:moveTo>
                  <a:lnTo>
                    <a:pt x="0" y="606"/>
                  </a:lnTo>
                  <a:lnTo>
                    <a:pt x="2" y="602"/>
                  </a:lnTo>
                  <a:lnTo>
                    <a:pt x="2" y="601"/>
                  </a:lnTo>
                  <a:lnTo>
                    <a:pt x="4" y="601"/>
                  </a:lnTo>
                  <a:lnTo>
                    <a:pt x="8" y="599"/>
                  </a:lnTo>
                  <a:lnTo>
                    <a:pt x="10" y="601"/>
                  </a:lnTo>
                  <a:lnTo>
                    <a:pt x="12" y="601"/>
                  </a:lnTo>
                  <a:lnTo>
                    <a:pt x="12" y="602"/>
                  </a:lnTo>
                  <a:lnTo>
                    <a:pt x="14" y="606"/>
                  </a:lnTo>
                  <a:lnTo>
                    <a:pt x="12" y="608"/>
                  </a:lnTo>
                  <a:lnTo>
                    <a:pt x="12" y="610"/>
                  </a:lnTo>
                  <a:lnTo>
                    <a:pt x="10" y="610"/>
                  </a:lnTo>
                  <a:lnTo>
                    <a:pt x="8" y="612"/>
                  </a:lnTo>
                  <a:lnTo>
                    <a:pt x="4" y="610"/>
                  </a:lnTo>
                  <a:lnTo>
                    <a:pt x="2" y="610"/>
                  </a:lnTo>
                  <a:lnTo>
                    <a:pt x="2" y="608"/>
                  </a:lnTo>
                  <a:lnTo>
                    <a:pt x="0" y="606"/>
                  </a:lnTo>
                  <a:close/>
                  <a:moveTo>
                    <a:pt x="0" y="581"/>
                  </a:moveTo>
                  <a:lnTo>
                    <a:pt x="0" y="581"/>
                  </a:lnTo>
                  <a:lnTo>
                    <a:pt x="2" y="579"/>
                  </a:lnTo>
                  <a:lnTo>
                    <a:pt x="2" y="578"/>
                  </a:lnTo>
                  <a:lnTo>
                    <a:pt x="4" y="576"/>
                  </a:lnTo>
                  <a:lnTo>
                    <a:pt x="8" y="576"/>
                  </a:lnTo>
                  <a:lnTo>
                    <a:pt x="10" y="576"/>
                  </a:lnTo>
                  <a:lnTo>
                    <a:pt x="12" y="578"/>
                  </a:lnTo>
                  <a:lnTo>
                    <a:pt x="12" y="579"/>
                  </a:lnTo>
                  <a:lnTo>
                    <a:pt x="14" y="581"/>
                  </a:lnTo>
                  <a:lnTo>
                    <a:pt x="12" y="583"/>
                  </a:lnTo>
                  <a:lnTo>
                    <a:pt x="12" y="585"/>
                  </a:lnTo>
                  <a:lnTo>
                    <a:pt x="10" y="587"/>
                  </a:lnTo>
                  <a:lnTo>
                    <a:pt x="8" y="587"/>
                  </a:lnTo>
                  <a:lnTo>
                    <a:pt x="4" y="587"/>
                  </a:lnTo>
                  <a:lnTo>
                    <a:pt x="2" y="585"/>
                  </a:lnTo>
                  <a:lnTo>
                    <a:pt x="2" y="583"/>
                  </a:lnTo>
                  <a:lnTo>
                    <a:pt x="0" y="581"/>
                  </a:lnTo>
                  <a:close/>
                  <a:moveTo>
                    <a:pt x="0" y="556"/>
                  </a:moveTo>
                  <a:lnTo>
                    <a:pt x="0" y="556"/>
                  </a:lnTo>
                  <a:lnTo>
                    <a:pt x="2" y="554"/>
                  </a:lnTo>
                  <a:lnTo>
                    <a:pt x="2" y="553"/>
                  </a:lnTo>
                  <a:lnTo>
                    <a:pt x="4" y="553"/>
                  </a:lnTo>
                  <a:lnTo>
                    <a:pt x="8" y="551"/>
                  </a:lnTo>
                  <a:lnTo>
                    <a:pt x="10" y="553"/>
                  </a:lnTo>
                  <a:lnTo>
                    <a:pt x="12" y="553"/>
                  </a:lnTo>
                  <a:lnTo>
                    <a:pt x="12" y="554"/>
                  </a:lnTo>
                  <a:lnTo>
                    <a:pt x="14" y="556"/>
                  </a:lnTo>
                  <a:lnTo>
                    <a:pt x="12" y="560"/>
                  </a:lnTo>
                  <a:lnTo>
                    <a:pt x="12" y="562"/>
                  </a:lnTo>
                  <a:lnTo>
                    <a:pt x="10" y="562"/>
                  </a:lnTo>
                  <a:lnTo>
                    <a:pt x="8" y="564"/>
                  </a:lnTo>
                  <a:lnTo>
                    <a:pt x="4" y="562"/>
                  </a:lnTo>
                  <a:lnTo>
                    <a:pt x="2" y="562"/>
                  </a:lnTo>
                  <a:lnTo>
                    <a:pt x="2" y="560"/>
                  </a:lnTo>
                  <a:lnTo>
                    <a:pt x="0" y="556"/>
                  </a:lnTo>
                  <a:close/>
                  <a:moveTo>
                    <a:pt x="0" y="533"/>
                  </a:moveTo>
                  <a:lnTo>
                    <a:pt x="0" y="533"/>
                  </a:lnTo>
                  <a:lnTo>
                    <a:pt x="2" y="531"/>
                  </a:lnTo>
                  <a:lnTo>
                    <a:pt x="2" y="530"/>
                  </a:lnTo>
                  <a:lnTo>
                    <a:pt x="4" y="528"/>
                  </a:lnTo>
                  <a:lnTo>
                    <a:pt x="8" y="528"/>
                  </a:lnTo>
                  <a:lnTo>
                    <a:pt x="10" y="528"/>
                  </a:lnTo>
                  <a:lnTo>
                    <a:pt x="12" y="530"/>
                  </a:lnTo>
                  <a:lnTo>
                    <a:pt x="12" y="531"/>
                  </a:lnTo>
                  <a:lnTo>
                    <a:pt x="14" y="533"/>
                  </a:lnTo>
                  <a:lnTo>
                    <a:pt x="12" y="535"/>
                  </a:lnTo>
                  <a:lnTo>
                    <a:pt x="12" y="537"/>
                  </a:lnTo>
                  <a:lnTo>
                    <a:pt x="10" y="539"/>
                  </a:lnTo>
                  <a:lnTo>
                    <a:pt x="8" y="539"/>
                  </a:lnTo>
                  <a:lnTo>
                    <a:pt x="4" y="539"/>
                  </a:lnTo>
                  <a:lnTo>
                    <a:pt x="2" y="537"/>
                  </a:lnTo>
                  <a:lnTo>
                    <a:pt x="2" y="535"/>
                  </a:lnTo>
                  <a:lnTo>
                    <a:pt x="0" y="533"/>
                  </a:lnTo>
                  <a:close/>
                  <a:moveTo>
                    <a:pt x="0" y="508"/>
                  </a:moveTo>
                  <a:lnTo>
                    <a:pt x="0" y="508"/>
                  </a:lnTo>
                  <a:lnTo>
                    <a:pt x="2" y="506"/>
                  </a:lnTo>
                  <a:lnTo>
                    <a:pt x="2" y="505"/>
                  </a:lnTo>
                  <a:lnTo>
                    <a:pt x="4" y="505"/>
                  </a:lnTo>
                  <a:lnTo>
                    <a:pt x="8" y="503"/>
                  </a:lnTo>
                  <a:lnTo>
                    <a:pt x="10" y="505"/>
                  </a:lnTo>
                  <a:lnTo>
                    <a:pt x="12" y="505"/>
                  </a:lnTo>
                  <a:lnTo>
                    <a:pt x="12" y="506"/>
                  </a:lnTo>
                  <a:lnTo>
                    <a:pt x="14" y="508"/>
                  </a:lnTo>
                  <a:lnTo>
                    <a:pt x="12" y="512"/>
                  </a:lnTo>
                  <a:lnTo>
                    <a:pt x="12" y="514"/>
                  </a:lnTo>
                  <a:lnTo>
                    <a:pt x="10" y="514"/>
                  </a:lnTo>
                  <a:lnTo>
                    <a:pt x="8" y="516"/>
                  </a:lnTo>
                  <a:lnTo>
                    <a:pt x="4" y="514"/>
                  </a:lnTo>
                  <a:lnTo>
                    <a:pt x="2" y="514"/>
                  </a:lnTo>
                  <a:lnTo>
                    <a:pt x="2" y="512"/>
                  </a:lnTo>
                  <a:lnTo>
                    <a:pt x="0" y="508"/>
                  </a:lnTo>
                  <a:close/>
                  <a:moveTo>
                    <a:pt x="0" y="485"/>
                  </a:moveTo>
                  <a:lnTo>
                    <a:pt x="0" y="485"/>
                  </a:lnTo>
                  <a:lnTo>
                    <a:pt x="2" y="483"/>
                  </a:lnTo>
                  <a:lnTo>
                    <a:pt x="2" y="482"/>
                  </a:lnTo>
                  <a:lnTo>
                    <a:pt x="4" y="480"/>
                  </a:lnTo>
                  <a:lnTo>
                    <a:pt x="8" y="480"/>
                  </a:lnTo>
                  <a:lnTo>
                    <a:pt x="10" y="480"/>
                  </a:lnTo>
                  <a:lnTo>
                    <a:pt x="12" y="482"/>
                  </a:lnTo>
                  <a:lnTo>
                    <a:pt x="12" y="483"/>
                  </a:lnTo>
                  <a:lnTo>
                    <a:pt x="14" y="485"/>
                  </a:lnTo>
                  <a:lnTo>
                    <a:pt x="12" y="487"/>
                  </a:lnTo>
                  <a:lnTo>
                    <a:pt x="12" y="489"/>
                  </a:lnTo>
                  <a:lnTo>
                    <a:pt x="10" y="491"/>
                  </a:lnTo>
                  <a:lnTo>
                    <a:pt x="8" y="491"/>
                  </a:lnTo>
                  <a:lnTo>
                    <a:pt x="4" y="491"/>
                  </a:lnTo>
                  <a:lnTo>
                    <a:pt x="2" y="489"/>
                  </a:lnTo>
                  <a:lnTo>
                    <a:pt x="2" y="487"/>
                  </a:lnTo>
                  <a:lnTo>
                    <a:pt x="0" y="485"/>
                  </a:lnTo>
                  <a:close/>
                  <a:moveTo>
                    <a:pt x="0" y="460"/>
                  </a:moveTo>
                  <a:lnTo>
                    <a:pt x="0" y="460"/>
                  </a:lnTo>
                  <a:lnTo>
                    <a:pt x="2" y="459"/>
                  </a:lnTo>
                  <a:lnTo>
                    <a:pt x="2" y="457"/>
                  </a:lnTo>
                  <a:lnTo>
                    <a:pt x="4" y="457"/>
                  </a:lnTo>
                  <a:lnTo>
                    <a:pt x="8" y="455"/>
                  </a:lnTo>
                  <a:lnTo>
                    <a:pt x="10" y="457"/>
                  </a:lnTo>
                  <a:lnTo>
                    <a:pt x="12" y="457"/>
                  </a:lnTo>
                  <a:lnTo>
                    <a:pt x="12" y="459"/>
                  </a:lnTo>
                  <a:lnTo>
                    <a:pt x="14" y="460"/>
                  </a:lnTo>
                  <a:lnTo>
                    <a:pt x="12" y="464"/>
                  </a:lnTo>
                  <a:lnTo>
                    <a:pt x="12" y="466"/>
                  </a:lnTo>
                  <a:lnTo>
                    <a:pt x="10" y="466"/>
                  </a:lnTo>
                  <a:lnTo>
                    <a:pt x="8" y="468"/>
                  </a:lnTo>
                  <a:lnTo>
                    <a:pt x="4" y="466"/>
                  </a:lnTo>
                  <a:lnTo>
                    <a:pt x="2" y="466"/>
                  </a:lnTo>
                  <a:lnTo>
                    <a:pt x="2" y="464"/>
                  </a:lnTo>
                  <a:lnTo>
                    <a:pt x="0" y="460"/>
                  </a:lnTo>
                  <a:close/>
                  <a:moveTo>
                    <a:pt x="0" y="437"/>
                  </a:moveTo>
                  <a:lnTo>
                    <a:pt x="0" y="437"/>
                  </a:lnTo>
                  <a:lnTo>
                    <a:pt x="2" y="435"/>
                  </a:lnTo>
                  <a:lnTo>
                    <a:pt x="2" y="434"/>
                  </a:lnTo>
                  <a:lnTo>
                    <a:pt x="4" y="432"/>
                  </a:lnTo>
                  <a:lnTo>
                    <a:pt x="8" y="432"/>
                  </a:lnTo>
                  <a:lnTo>
                    <a:pt x="10" y="432"/>
                  </a:lnTo>
                  <a:lnTo>
                    <a:pt x="12" y="434"/>
                  </a:lnTo>
                  <a:lnTo>
                    <a:pt x="12" y="435"/>
                  </a:lnTo>
                  <a:lnTo>
                    <a:pt x="14" y="437"/>
                  </a:lnTo>
                  <a:lnTo>
                    <a:pt x="12" y="439"/>
                  </a:lnTo>
                  <a:lnTo>
                    <a:pt x="12" y="441"/>
                  </a:lnTo>
                  <a:lnTo>
                    <a:pt x="10" y="443"/>
                  </a:lnTo>
                  <a:lnTo>
                    <a:pt x="8" y="443"/>
                  </a:lnTo>
                  <a:lnTo>
                    <a:pt x="4" y="443"/>
                  </a:lnTo>
                  <a:lnTo>
                    <a:pt x="2" y="441"/>
                  </a:lnTo>
                  <a:lnTo>
                    <a:pt x="2" y="439"/>
                  </a:lnTo>
                  <a:lnTo>
                    <a:pt x="0" y="437"/>
                  </a:lnTo>
                  <a:close/>
                  <a:moveTo>
                    <a:pt x="0" y="412"/>
                  </a:moveTo>
                  <a:lnTo>
                    <a:pt x="0" y="412"/>
                  </a:lnTo>
                  <a:lnTo>
                    <a:pt x="2" y="411"/>
                  </a:lnTo>
                  <a:lnTo>
                    <a:pt x="2" y="409"/>
                  </a:lnTo>
                  <a:lnTo>
                    <a:pt x="4" y="409"/>
                  </a:lnTo>
                  <a:lnTo>
                    <a:pt x="8" y="407"/>
                  </a:lnTo>
                  <a:lnTo>
                    <a:pt x="10" y="409"/>
                  </a:lnTo>
                  <a:lnTo>
                    <a:pt x="12" y="409"/>
                  </a:lnTo>
                  <a:lnTo>
                    <a:pt x="12" y="411"/>
                  </a:lnTo>
                  <a:lnTo>
                    <a:pt x="14" y="412"/>
                  </a:lnTo>
                  <a:lnTo>
                    <a:pt x="12" y="416"/>
                  </a:lnTo>
                  <a:lnTo>
                    <a:pt x="12" y="418"/>
                  </a:lnTo>
                  <a:lnTo>
                    <a:pt x="10" y="418"/>
                  </a:lnTo>
                  <a:lnTo>
                    <a:pt x="8" y="420"/>
                  </a:lnTo>
                  <a:lnTo>
                    <a:pt x="4" y="418"/>
                  </a:lnTo>
                  <a:lnTo>
                    <a:pt x="2" y="418"/>
                  </a:lnTo>
                  <a:lnTo>
                    <a:pt x="2" y="416"/>
                  </a:lnTo>
                  <a:lnTo>
                    <a:pt x="0" y="412"/>
                  </a:lnTo>
                  <a:close/>
                  <a:moveTo>
                    <a:pt x="0" y="389"/>
                  </a:moveTo>
                  <a:lnTo>
                    <a:pt x="0" y="389"/>
                  </a:lnTo>
                  <a:lnTo>
                    <a:pt x="2" y="387"/>
                  </a:lnTo>
                  <a:lnTo>
                    <a:pt x="2" y="386"/>
                  </a:lnTo>
                  <a:lnTo>
                    <a:pt x="4" y="384"/>
                  </a:lnTo>
                  <a:lnTo>
                    <a:pt x="8" y="384"/>
                  </a:lnTo>
                  <a:lnTo>
                    <a:pt x="10" y="384"/>
                  </a:lnTo>
                  <a:lnTo>
                    <a:pt x="12" y="386"/>
                  </a:lnTo>
                  <a:lnTo>
                    <a:pt x="12" y="387"/>
                  </a:lnTo>
                  <a:lnTo>
                    <a:pt x="14" y="389"/>
                  </a:lnTo>
                  <a:lnTo>
                    <a:pt x="12" y="391"/>
                  </a:lnTo>
                  <a:lnTo>
                    <a:pt x="12" y="393"/>
                  </a:lnTo>
                  <a:lnTo>
                    <a:pt x="10" y="395"/>
                  </a:lnTo>
                  <a:lnTo>
                    <a:pt x="8" y="395"/>
                  </a:lnTo>
                  <a:lnTo>
                    <a:pt x="4" y="395"/>
                  </a:lnTo>
                  <a:lnTo>
                    <a:pt x="2" y="393"/>
                  </a:lnTo>
                  <a:lnTo>
                    <a:pt x="2" y="391"/>
                  </a:lnTo>
                  <a:lnTo>
                    <a:pt x="0" y="389"/>
                  </a:lnTo>
                  <a:close/>
                  <a:moveTo>
                    <a:pt x="0" y="364"/>
                  </a:moveTo>
                  <a:lnTo>
                    <a:pt x="0" y="364"/>
                  </a:lnTo>
                  <a:lnTo>
                    <a:pt x="2" y="363"/>
                  </a:lnTo>
                  <a:lnTo>
                    <a:pt x="2" y="361"/>
                  </a:lnTo>
                  <a:lnTo>
                    <a:pt x="4" y="361"/>
                  </a:lnTo>
                  <a:lnTo>
                    <a:pt x="8" y="359"/>
                  </a:lnTo>
                  <a:lnTo>
                    <a:pt x="10" y="361"/>
                  </a:lnTo>
                  <a:lnTo>
                    <a:pt x="12" y="361"/>
                  </a:lnTo>
                  <a:lnTo>
                    <a:pt x="12" y="363"/>
                  </a:lnTo>
                  <a:lnTo>
                    <a:pt x="14" y="364"/>
                  </a:lnTo>
                  <a:lnTo>
                    <a:pt x="12" y="368"/>
                  </a:lnTo>
                  <a:lnTo>
                    <a:pt x="12" y="370"/>
                  </a:lnTo>
                  <a:lnTo>
                    <a:pt x="10" y="370"/>
                  </a:lnTo>
                  <a:lnTo>
                    <a:pt x="8" y="372"/>
                  </a:lnTo>
                  <a:lnTo>
                    <a:pt x="4" y="370"/>
                  </a:lnTo>
                  <a:lnTo>
                    <a:pt x="2" y="370"/>
                  </a:lnTo>
                  <a:lnTo>
                    <a:pt x="2" y="368"/>
                  </a:lnTo>
                  <a:lnTo>
                    <a:pt x="0" y="364"/>
                  </a:lnTo>
                  <a:close/>
                  <a:moveTo>
                    <a:pt x="0" y="341"/>
                  </a:moveTo>
                  <a:lnTo>
                    <a:pt x="0" y="341"/>
                  </a:lnTo>
                  <a:lnTo>
                    <a:pt x="2" y="339"/>
                  </a:lnTo>
                  <a:lnTo>
                    <a:pt x="2" y="338"/>
                  </a:lnTo>
                  <a:lnTo>
                    <a:pt x="4" y="336"/>
                  </a:lnTo>
                  <a:lnTo>
                    <a:pt x="8" y="336"/>
                  </a:lnTo>
                  <a:lnTo>
                    <a:pt x="10" y="336"/>
                  </a:lnTo>
                  <a:lnTo>
                    <a:pt x="12" y="338"/>
                  </a:lnTo>
                  <a:lnTo>
                    <a:pt x="12" y="339"/>
                  </a:lnTo>
                  <a:lnTo>
                    <a:pt x="14" y="341"/>
                  </a:lnTo>
                  <a:lnTo>
                    <a:pt x="12" y="343"/>
                  </a:lnTo>
                  <a:lnTo>
                    <a:pt x="12" y="345"/>
                  </a:lnTo>
                  <a:lnTo>
                    <a:pt x="10" y="347"/>
                  </a:lnTo>
                  <a:lnTo>
                    <a:pt x="8" y="347"/>
                  </a:lnTo>
                  <a:lnTo>
                    <a:pt x="4" y="347"/>
                  </a:lnTo>
                  <a:lnTo>
                    <a:pt x="2" y="345"/>
                  </a:lnTo>
                  <a:lnTo>
                    <a:pt x="2" y="343"/>
                  </a:lnTo>
                  <a:lnTo>
                    <a:pt x="0" y="341"/>
                  </a:lnTo>
                  <a:close/>
                  <a:moveTo>
                    <a:pt x="0" y="316"/>
                  </a:moveTo>
                  <a:lnTo>
                    <a:pt x="0" y="316"/>
                  </a:lnTo>
                  <a:lnTo>
                    <a:pt x="2" y="315"/>
                  </a:lnTo>
                  <a:lnTo>
                    <a:pt x="2" y="313"/>
                  </a:lnTo>
                  <a:lnTo>
                    <a:pt x="4" y="313"/>
                  </a:lnTo>
                  <a:lnTo>
                    <a:pt x="8" y="311"/>
                  </a:lnTo>
                  <a:lnTo>
                    <a:pt x="10" y="313"/>
                  </a:lnTo>
                  <a:lnTo>
                    <a:pt x="12" y="313"/>
                  </a:lnTo>
                  <a:lnTo>
                    <a:pt x="12" y="315"/>
                  </a:lnTo>
                  <a:lnTo>
                    <a:pt x="14" y="316"/>
                  </a:lnTo>
                  <a:lnTo>
                    <a:pt x="12" y="320"/>
                  </a:lnTo>
                  <a:lnTo>
                    <a:pt x="12" y="322"/>
                  </a:lnTo>
                  <a:lnTo>
                    <a:pt x="10" y="322"/>
                  </a:lnTo>
                  <a:lnTo>
                    <a:pt x="8" y="324"/>
                  </a:lnTo>
                  <a:lnTo>
                    <a:pt x="4" y="322"/>
                  </a:lnTo>
                  <a:lnTo>
                    <a:pt x="2" y="322"/>
                  </a:lnTo>
                  <a:lnTo>
                    <a:pt x="2" y="320"/>
                  </a:lnTo>
                  <a:lnTo>
                    <a:pt x="0" y="316"/>
                  </a:lnTo>
                  <a:close/>
                  <a:moveTo>
                    <a:pt x="0" y="293"/>
                  </a:moveTo>
                  <a:lnTo>
                    <a:pt x="0" y="293"/>
                  </a:lnTo>
                  <a:lnTo>
                    <a:pt x="2" y="291"/>
                  </a:lnTo>
                  <a:lnTo>
                    <a:pt x="2" y="290"/>
                  </a:lnTo>
                  <a:lnTo>
                    <a:pt x="4" y="288"/>
                  </a:lnTo>
                  <a:lnTo>
                    <a:pt x="8" y="288"/>
                  </a:lnTo>
                  <a:lnTo>
                    <a:pt x="10" y="288"/>
                  </a:lnTo>
                  <a:lnTo>
                    <a:pt x="12" y="290"/>
                  </a:lnTo>
                  <a:lnTo>
                    <a:pt x="12" y="291"/>
                  </a:lnTo>
                  <a:lnTo>
                    <a:pt x="14" y="293"/>
                  </a:lnTo>
                  <a:lnTo>
                    <a:pt x="12" y="295"/>
                  </a:lnTo>
                  <a:lnTo>
                    <a:pt x="12" y="297"/>
                  </a:lnTo>
                  <a:lnTo>
                    <a:pt x="10" y="299"/>
                  </a:lnTo>
                  <a:lnTo>
                    <a:pt x="8" y="299"/>
                  </a:lnTo>
                  <a:lnTo>
                    <a:pt x="4" y="299"/>
                  </a:lnTo>
                  <a:lnTo>
                    <a:pt x="2" y="297"/>
                  </a:lnTo>
                  <a:lnTo>
                    <a:pt x="2" y="295"/>
                  </a:lnTo>
                  <a:lnTo>
                    <a:pt x="0" y="293"/>
                  </a:lnTo>
                  <a:close/>
                  <a:moveTo>
                    <a:pt x="0" y="268"/>
                  </a:moveTo>
                  <a:lnTo>
                    <a:pt x="0" y="268"/>
                  </a:lnTo>
                  <a:lnTo>
                    <a:pt x="2" y="267"/>
                  </a:lnTo>
                  <a:lnTo>
                    <a:pt x="2" y="265"/>
                  </a:lnTo>
                  <a:lnTo>
                    <a:pt x="4" y="265"/>
                  </a:lnTo>
                  <a:lnTo>
                    <a:pt x="8" y="263"/>
                  </a:lnTo>
                  <a:lnTo>
                    <a:pt x="10" y="265"/>
                  </a:lnTo>
                  <a:lnTo>
                    <a:pt x="12" y="265"/>
                  </a:lnTo>
                  <a:lnTo>
                    <a:pt x="12" y="267"/>
                  </a:lnTo>
                  <a:lnTo>
                    <a:pt x="14" y="268"/>
                  </a:lnTo>
                  <a:lnTo>
                    <a:pt x="12" y="272"/>
                  </a:lnTo>
                  <a:lnTo>
                    <a:pt x="12" y="274"/>
                  </a:lnTo>
                  <a:lnTo>
                    <a:pt x="10" y="274"/>
                  </a:lnTo>
                  <a:lnTo>
                    <a:pt x="8" y="276"/>
                  </a:lnTo>
                  <a:lnTo>
                    <a:pt x="4" y="274"/>
                  </a:lnTo>
                  <a:lnTo>
                    <a:pt x="2" y="274"/>
                  </a:lnTo>
                  <a:lnTo>
                    <a:pt x="2" y="272"/>
                  </a:lnTo>
                  <a:lnTo>
                    <a:pt x="0" y="268"/>
                  </a:lnTo>
                  <a:close/>
                  <a:moveTo>
                    <a:pt x="0" y="245"/>
                  </a:moveTo>
                  <a:lnTo>
                    <a:pt x="0" y="245"/>
                  </a:lnTo>
                  <a:lnTo>
                    <a:pt x="2" y="244"/>
                  </a:lnTo>
                  <a:lnTo>
                    <a:pt x="2" y="242"/>
                  </a:lnTo>
                  <a:lnTo>
                    <a:pt x="4" y="240"/>
                  </a:lnTo>
                  <a:lnTo>
                    <a:pt x="8" y="240"/>
                  </a:lnTo>
                  <a:lnTo>
                    <a:pt x="10" y="240"/>
                  </a:lnTo>
                  <a:lnTo>
                    <a:pt x="12" y="242"/>
                  </a:lnTo>
                  <a:lnTo>
                    <a:pt x="12" y="244"/>
                  </a:lnTo>
                  <a:lnTo>
                    <a:pt x="14" y="245"/>
                  </a:lnTo>
                  <a:lnTo>
                    <a:pt x="12" y="247"/>
                  </a:lnTo>
                  <a:lnTo>
                    <a:pt x="12" y="249"/>
                  </a:lnTo>
                  <a:lnTo>
                    <a:pt x="10" y="251"/>
                  </a:lnTo>
                  <a:lnTo>
                    <a:pt x="8" y="251"/>
                  </a:lnTo>
                  <a:lnTo>
                    <a:pt x="4" y="251"/>
                  </a:lnTo>
                  <a:lnTo>
                    <a:pt x="2" y="249"/>
                  </a:lnTo>
                  <a:lnTo>
                    <a:pt x="2" y="247"/>
                  </a:lnTo>
                  <a:lnTo>
                    <a:pt x="0" y="245"/>
                  </a:lnTo>
                  <a:close/>
                  <a:moveTo>
                    <a:pt x="0" y="220"/>
                  </a:moveTo>
                  <a:lnTo>
                    <a:pt x="0" y="220"/>
                  </a:lnTo>
                  <a:lnTo>
                    <a:pt x="2" y="219"/>
                  </a:lnTo>
                  <a:lnTo>
                    <a:pt x="2" y="217"/>
                  </a:lnTo>
                  <a:lnTo>
                    <a:pt x="4" y="217"/>
                  </a:lnTo>
                  <a:lnTo>
                    <a:pt x="8" y="215"/>
                  </a:lnTo>
                  <a:lnTo>
                    <a:pt x="10" y="217"/>
                  </a:lnTo>
                  <a:lnTo>
                    <a:pt x="12" y="217"/>
                  </a:lnTo>
                  <a:lnTo>
                    <a:pt x="12" y="219"/>
                  </a:lnTo>
                  <a:lnTo>
                    <a:pt x="14" y="220"/>
                  </a:lnTo>
                  <a:lnTo>
                    <a:pt x="12" y="224"/>
                  </a:lnTo>
                  <a:lnTo>
                    <a:pt x="12" y="226"/>
                  </a:lnTo>
                  <a:lnTo>
                    <a:pt x="10" y="226"/>
                  </a:lnTo>
                  <a:lnTo>
                    <a:pt x="8" y="228"/>
                  </a:lnTo>
                  <a:lnTo>
                    <a:pt x="4" y="226"/>
                  </a:lnTo>
                  <a:lnTo>
                    <a:pt x="2" y="226"/>
                  </a:lnTo>
                  <a:lnTo>
                    <a:pt x="2" y="224"/>
                  </a:lnTo>
                  <a:lnTo>
                    <a:pt x="0" y="220"/>
                  </a:lnTo>
                  <a:close/>
                  <a:moveTo>
                    <a:pt x="0" y="197"/>
                  </a:moveTo>
                  <a:lnTo>
                    <a:pt x="0" y="197"/>
                  </a:lnTo>
                  <a:lnTo>
                    <a:pt x="2" y="196"/>
                  </a:lnTo>
                  <a:lnTo>
                    <a:pt x="2" y="194"/>
                  </a:lnTo>
                  <a:lnTo>
                    <a:pt x="4" y="192"/>
                  </a:lnTo>
                  <a:lnTo>
                    <a:pt x="8" y="192"/>
                  </a:lnTo>
                  <a:lnTo>
                    <a:pt x="10" y="192"/>
                  </a:lnTo>
                  <a:lnTo>
                    <a:pt x="12" y="194"/>
                  </a:lnTo>
                  <a:lnTo>
                    <a:pt x="12" y="196"/>
                  </a:lnTo>
                  <a:lnTo>
                    <a:pt x="14" y="197"/>
                  </a:lnTo>
                  <a:lnTo>
                    <a:pt x="12" y="199"/>
                  </a:lnTo>
                  <a:lnTo>
                    <a:pt x="12" y="201"/>
                  </a:lnTo>
                  <a:lnTo>
                    <a:pt x="10" y="203"/>
                  </a:lnTo>
                  <a:lnTo>
                    <a:pt x="8" y="203"/>
                  </a:lnTo>
                  <a:lnTo>
                    <a:pt x="4" y="203"/>
                  </a:lnTo>
                  <a:lnTo>
                    <a:pt x="2" y="201"/>
                  </a:lnTo>
                  <a:lnTo>
                    <a:pt x="2" y="199"/>
                  </a:lnTo>
                  <a:lnTo>
                    <a:pt x="0" y="197"/>
                  </a:lnTo>
                  <a:close/>
                  <a:moveTo>
                    <a:pt x="0" y="172"/>
                  </a:moveTo>
                  <a:lnTo>
                    <a:pt x="0" y="172"/>
                  </a:lnTo>
                  <a:lnTo>
                    <a:pt x="2" y="171"/>
                  </a:lnTo>
                  <a:lnTo>
                    <a:pt x="2" y="169"/>
                  </a:lnTo>
                  <a:lnTo>
                    <a:pt x="4" y="169"/>
                  </a:lnTo>
                  <a:lnTo>
                    <a:pt x="8" y="167"/>
                  </a:lnTo>
                  <a:lnTo>
                    <a:pt x="10" y="169"/>
                  </a:lnTo>
                  <a:lnTo>
                    <a:pt x="12" y="169"/>
                  </a:lnTo>
                  <a:lnTo>
                    <a:pt x="12" y="171"/>
                  </a:lnTo>
                  <a:lnTo>
                    <a:pt x="14" y="172"/>
                  </a:lnTo>
                  <a:lnTo>
                    <a:pt x="12" y="176"/>
                  </a:lnTo>
                  <a:lnTo>
                    <a:pt x="12" y="178"/>
                  </a:lnTo>
                  <a:lnTo>
                    <a:pt x="10" y="178"/>
                  </a:lnTo>
                  <a:lnTo>
                    <a:pt x="8" y="180"/>
                  </a:lnTo>
                  <a:lnTo>
                    <a:pt x="4" y="178"/>
                  </a:lnTo>
                  <a:lnTo>
                    <a:pt x="2" y="178"/>
                  </a:lnTo>
                  <a:lnTo>
                    <a:pt x="2" y="176"/>
                  </a:lnTo>
                  <a:lnTo>
                    <a:pt x="0" y="172"/>
                  </a:lnTo>
                  <a:close/>
                  <a:moveTo>
                    <a:pt x="0" y="149"/>
                  </a:moveTo>
                  <a:lnTo>
                    <a:pt x="0" y="149"/>
                  </a:lnTo>
                  <a:lnTo>
                    <a:pt x="2" y="148"/>
                  </a:lnTo>
                  <a:lnTo>
                    <a:pt x="2" y="146"/>
                  </a:lnTo>
                  <a:lnTo>
                    <a:pt x="4" y="144"/>
                  </a:lnTo>
                  <a:lnTo>
                    <a:pt x="8" y="144"/>
                  </a:lnTo>
                  <a:lnTo>
                    <a:pt x="10" y="144"/>
                  </a:lnTo>
                  <a:lnTo>
                    <a:pt x="12" y="146"/>
                  </a:lnTo>
                  <a:lnTo>
                    <a:pt x="12" y="148"/>
                  </a:lnTo>
                  <a:lnTo>
                    <a:pt x="14" y="149"/>
                  </a:lnTo>
                  <a:lnTo>
                    <a:pt x="12" y="151"/>
                  </a:lnTo>
                  <a:lnTo>
                    <a:pt x="12" y="153"/>
                  </a:lnTo>
                  <a:lnTo>
                    <a:pt x="10" y="155"/>
                  </a:lnTo>
                  <a:lnTo>
                    <a:pt x="8" y="155"/>
                  </a:lnTo>
                  <a:lnTo>
                    <a:pt x="4" y="155"/>
                  </a:lnTo>
                  <a:lnTo>
                    <a:pt x="2" y="153"/>
                  </a:lnTo>
                  <a:lnTo>
                    <a:pt x="2" y="151"/>
                  </a:lnTo>
                  <a:lnTo>
                    <a:pt x="0" y="149"/>
                  </a:lnTo>
                  <a:close/>
                  <a:moveTo>
                    <a:pt x="0" y="124"/>
                  </a:moveTo>
                  <a:lnTo>
                    <a:pt x="0" y="124"/>
                  </a:lnTo>
                  <a:lnTo>
                    <a:pt x="2" y="123"/>
                  </a:lnTo>
                  <a:lnTo>
                    <a:pt x="2" y="121"/>
                  </a:lnTo>
                  <a:lnTo>
                    <a:pt x="4" y="121"/>
                  </a:lnTo>
                  <a:lnTo>
                    <a:pt x="8" y="119"/>
                  </a:lnTo>
                  <a:lnTo>
                    <a:pt x="10" y="121"/>
                  </a:lnTo>
                  <a:lnTo>
                    <a:pt x="12" y="121"/>
                  </a:lnTo>
                  <a:lnTo>
                    <a:pt x="12" y="123"/>
                  </a:lnTo>
                  <a:lnTo>
                    <a:pt x="14" y="124"/>
                  </a:lnTo>
                  <a:lnTo>
                    <a:pt x="12" y="128"/>
                  </a:lnTo>
                  <a:lnTo>
                    <a:pt x="12" y="130"/>
                  </a:lnTo>
                  <a:lnTo>
                    <a:pt x="10" y="130"/>
                  </a:lnTo>
                  <a:lnTo>
                    <a:pt x="8" y="132"/>
                  </a:lnTo>
                  <a:lnTo>
                    <a:pt x="4" y="130"/>
                  </a:lnTo>
                  <a:lnTo>
                    <a:pt x="2" y="130"/>
                  </a:lnTo>
                  <a:lnTo>
                    <a:pt x="2" y="128"/>
                  </a:lnTo>
                  <a:lnTo>
                    <a:pt x="0" y="124"/>
                  </a:lnTo>
                  <a:close/>
                  <a:moveTo>
                    <a:pt x="0" y="101"/>
                  </a:moveTo>
                  <a:lnTo>
                    <a:pt x="0" y="101"/>
                  </a:lnTo>
                  <a:lnTo>
                    <a:pt x="2" y="100"/>
                  </a:lnTo>
                  <a:lnTo>
                    <a:pt x="2" y="98"/>
                  </a:lnTo>
                  <a:lnTo>
                    <a:pt x="4" y="96"/>
                  </a:lnTo>
                  <a:lnTo>
                    <a:pt x="8" y="96"/>
                  </a:lnTo>
                  <a:lnTo>
                    <a:pt x="10" y="96"/>
                  </a:lnTo>
                  <a:lnTo>
                    <a:pt x="12" y="98"/>
                  </a:lnTo>
                  <a:lnTo>
                    <a:pt x="12" y="100"/>
                  </a:lnTo>
                  <a:lnTo>
                    <a:pt x="14" y="101"/>
                  </a:lnTo>
                  <a:lnTo>
                    <a:pt x="12" y="103"/>
                  </a:lnTo>
                  <a:lnTo>
                    <a:pt x="12" y="105"/>
                  </a:lnTo>
                  <a:lnTo>
                    <a:pt x="10" y="107"/>
                  </a:lnTo>
                  <a:lnTo>
                    <a:pt x="8" y="107"/>
                  </a:lnTo>
                  <a:lnTo>
                    <a:pt x="4" y="107"/>
                  </a:lnTo>
                  <a:lnTo>
                    <a:pt x="2" y="105"/>
                  </a:lnTo>
                  <a:lnTo>
                    <a:pt x="2" y="103"/>
                  </a:lnTo>
                  <a:lnTo>
                    <a:pt x="0" y="101"/>
                  </a:lnTo>
                  <a:close/>
                  <a:moveTo>
                    <a:pt x="0" y="76"/>
                  </a:moveTo>
                  <a:lnTo>
                    <a:pt x="0" y="76"/>
                  </a:lnTo>
                  <a:lnTo>
                    <a:pt x="2" y="75"/>
                  </a:lnTo>
                  <a:lnTo>
                    <a:pt x="2" y="73"/>
                  </a:lnTo>
                  <a:lnTo>
                    <a:pt x="4" y="71"/>
                  </a:lnTo>
                  <a:lnTo>
                    <a:pt x="8" y="71"/>
                  </a:lnTo>
                  <a:lnTo>
                    <a:pt x="10" y="71"/>
                  </a:lnTo>
                  <a:lnTo>
                    <a:pt x="12" y="73"/>
                  </a:lnTo>
                  <a:lnTo>
                    <a:pt x="12" y="75"/>
                  </a:lnTo>
                  <a:lnTo>
                    <a:pt x="14" y="76"/>
                  </a:lnTo>
                  <a:lnTo>
                    <a:pt x="12" y="78"/>
                  </a:lnTo>
                  <a:lnTo>
                    <a:pt x="12" y="80"/>
                  </a:lnTo>
                  <a:lnTo>
                    <a:pt x="10" y="82"/>
                  </a:lnTo>
                  <a:lnTo>
                    <a:pt x="8" y="82"/>
                  </a:lnTo>
                  <a:lnTo>
                    <a:pt x="4" y="82"/>
                  </a:lnTo>
                  <a:lnTo>
                    <a:pt x="2" y="80"/>
                  </a:lnTo>
                  <a:lnTo>
                    <a:pt x="2" y="78"/>
                  </a:lnTo>
                  <a:lnTo>
                    <a:pt x="0" y="76"/>
                  </a:lnTo>
                  <a:close/>
                  <a:moveTo>
                    <a:pt x="0" y="53"/>
                  </a:moveTo>
                  <a:lnTo>
                    <a:pt x="0" y="53"/>
                  </a:lnTo>
                  <a:lnTo>
                    <a:pt x="2" y="52"/>
                  </a:lnTo>
                  <a:lnTo>
                    <a:pt x="2" y="50"/>
                  </a:lnTo>
                  <a:lnTo>
                    <a:pt x="4" y="48"/>
                  </a:lnTo>
                  <a:lnTo>
                    <a:pt x="8" y="48"/>
                  </a:lnTo>
                  <a:lnTo>
                    <a:pt x="10" y="48"/>
                  </a:lnTo>
                  <a:lnTo>
                    <a:pt x="12" y="50"/>
                  </a:lnTo>
                  <a:lnTo>
                    <a:pt x="12" y="52"/>
                  </a:lnTo>
                  <a:lnTo>
                    <a:pt x="14" y="53"/>
                  </a:lnTo>
                  <a:lnTo>
                    <a:pt x="12" y="55"/>
                  </a:lnTo>
                  <a:lnTo>
                    <a:pt x="12" y="57"/>
                  </a:lnTo>
                  <a:lnTo>
                    <a:pt x="10" y="59"/>
                  </a:lnTo>
                  <a:lnTo>
                    <a:pt x="8" y="59"/>
                  </a:lnTo>
                  <a:lnTo>
                    <a:pt x="4" y="59"/>
                  </a:lnTo>
                  <a:lnTo>
                    <a:pt x="2" y="57"/>
                  </a:lnTo>
                  <a:lnTo>
                    <a:pt x="2" y="55"/>
                  </a:lnTo>
                  <a:lnTo>
                    <a:pt x="0" y="53"/>
                  </a:lnTo>
                  <a:close/>
                  <a:moveTo>
                    <a:pt x="0" y="28"/>
                  </a:moveTo>
                  <a:lnTo>
                    <a:pt x="0" y="28"/>
                  </a:lnTo>
                  <a:lnTo>
                    <a:pt x="2" y="27"/>
                  </a:lnTo>
                  <a:lnTo>
                    <a:pt x="2" y="25"/>
                  </a:lnTo>
                  <a:lnTo>
                    <a:pt x="4" y="23"/>
                  </a:lnTo>
                  <a:lnTo>
                    <a:pt x="8" y="23"/>
                  </a:lnTo>
                  <a:lnTo>
                    <a:pt x="10" y="23"/>
                  </a:lnTo>
                  <a:lnTo>
                    <a:pt x="12" y="25"/>
                  </a:lnTo>
                  <a:lnTo>
                    <a:pt x="12" y="27"/>
                  </a:lnTo>
                  <a:lnTo>
                    <a:pt x="14" y="28"/>
                  </a:lnTo>
                  <a:lnTo>
                    <a:pt x="12" y="30"/>
                  </a:lnTo>
                  <a:lnTo>
                    <a:pt x="12" y="32"/>
                  </a:lnTo>
                  <a:lnTo>
                    <a:pt x="10" y="34"/>
                  </a:lnTo>
                  <a:lnTo>
                    <a:pt x="8" y="34"/>
                  </a:lnTo>
                  <a:lnTo>
                    <a:pt x="4" y="34"/>
                  </a:lnTo>
                  <a:lnTo>
                    <a:pt x="2" y="32"/>
                  </a:lnTo>
                  <a:lnTo>
                    <a:pt x="2" y="30"/>
                  </a:lnTo>
                  <a:lnTo>
                    <a:pt x="0" y="28"/>
                  </a:lnTo>
                  <a:close/>
                  <a:moveTo>
                    <a:pt x="0" y="5"/>
                  </a:moveTo>
                  <a:lnTo>
                    <a:pt x="0" y="5"/>
                  </a:lnTo>
                  <a:lnTo>
                    <a:pt x="2" y="4"/>
                  </a:lnTo>
                  <a:lnTo>
                    <a:pt x="2" y="2"/>
                  </a:lnTo>
                  <a:lnTo>
                    <a:pt x="4" y="0"/>
                  </a:lnTo>
                  <a:lnTo>
                    <a:pt x="8" y="0"/>
                  </a:lnTo>
                  <a:lnTo>
                    <a:pt x="10" y="0"/>
                  </a:lnTo>
                  <a:lnTo>
                    <a:pt x="12" y="2"/>
                  </a:lnTo>
                  <a:lnTo>
                    <a:pt x="12" y="4"/>
                  </a:lnTo>
                  <a:lnTo>
                    <a:pt x="14" y="5"/>
                  </a:lnTo>
                  <a:lnTo>
                    <a:pt x="12" y="7"/>
                  </a:lnTo>
                  <a:lnTo>
                    <a:pt x="12" y="9"/>
                  </a:lnTo>
                  <a:lnTo>
                    <a:pt x="10" y="11"/>
                  </a:lnTo>
                  <a:lnTo>
                    <a:pt x="8" y="11"/>
                  </a:lnTo>
                  <a:lnTo>
                    <a:pt x="4" y="11"/>
                  </a:lnTo>
                  <a:lnTo>
                    <a:pt x="2" y="9"/>
                  </a:lnTo>
                  <a:lnTo>
                    <a:pt x="2" y="7"/>
                  </a:lnTo>
                  <a:lnTo>
                    <a:pt x="0" y="5"/>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49" name="Freeform 25">
              <a:extLst>
                <a:ext uri="{FF2B5EF4-FFF2-40B4-BE49-F238E27FC236}">
                  <a16:creationId xmlns:a16="http://schemas.microsoft.com/office/drawing/2014/main" id="{91D8A50F-07AA-4B0A-8D01-FE34FCB9AE14}"/>
                </a:ext>
              </a:extLst>
            </p:cNvPr>
            <p:cNvSpPr>
              <a:spLocks noEditPoints="1"/>
            </p:cNvSpPr>
            <p:nvPr/>
          </p:nvSpPr>
          <p:spPr bwMode="auto">
            <a:xfrm>
              <a:off x="3191" y="1249"/>
              <a:ext cx="149" cy="243"/>
            </a:xfrm>
            <a:custGeom>
              <a:avLst/>
              <a:gdLst>
                <a:gd name="T0" fmla="*/ 1 w 298"/>
                <a:gd name="T1" fmla="*/ 1 h 485"/>
                <a:gd name="T2" fmla="*/ 1 w 298"/>
                <a:gd name="T3" fmla="*/ 0 h 485"/>
                <a:gd name="T4" fmla="*/ 1 w 298"/>
                <a:gd name="T5" fmla="*/ 1 h 485"/>
                <a:gd name="T6" fmla="*/ 1 w 298"/>
                <a:gd name="T7" fmla="*/ 1 h 485"/>
                <a:gd name="T8" fmla="*/ 1 w 298"/>
                <a:gd name="T9" fmla="*/ 1 h 485"/>
                <a:gd name="T10" fmla="*/ 1 w 298"/>
                <a:gd name="T11" fmla="*/ 1 h 485"/>
                <a:gd name="T12" fmla="*/ 1 w 298"/>
                <a:gd name="T13" fmla="*/ 1 h 485"/>
                <a:gd name="T14" fmla="*/ 1 w 298"/>
                <a:gd name="T15" fmla="*/ 2 h 485"/>
                <a:gd name="T16" fmla="*/ 1 w 298"/>
                <a:gd name="T17" fmla="*/ 2 h 485"/>
                <a:gd name="T18" fmla="*/ 1 w 298"/>
                <a:gd name="T19" fmla="*/ 2 h 485"/>
                <a:gd name="T20" fmla="*/ 1 w 298"/>
                <a:gd name="T21" fmla="*/ 2 h 485"/>
                <a:gd name="T22" fmla="*/ 1 w 298"/>
                <a:gd name="T23" fmla="*/ 2 h 485"/>
                <a:gd name="T24" fmla="*/ 2 w 298"/>
                <a:gd name="T25" fmla="*/ 2 h 485"/>
                <a:gd name="T26" fmla="*/ 1 w 298"/>
                <a:gd name="T27" fmla="*/ 2 h 485"/>
                <a:gd name="T28" fmla="*/ 2 w 298"/>
                <a:gd name="T29" fmla="*/ 2 h 485"/>
                <a:gd name="T30" fmla="*/ 2 w 298"/>
                <a:gd name="T31" fmla="*/ 3 h 485"/>
                <a:gd name="T32" fmla="*/ 2 w 298"/>
                <a:gd name="T33" fmla="*/ 2 h 485"/>
                <a:gd name="T34" fmla="*/ 2 w 298"/>
                <a:gd name="T35" fmla="*/ 3 h 485"/>
                <a:gd name="T36" fmla="*/ 2 w 298"/>
                <a:gd name="T37" fmla="*/ 3 h 485"/>
                <a:gd name="T38" fmla="*/ 2 w 298"/>
                <a:gd name="T39" fmla="*/ 3 h 485"/>
                <a:gd name="T40" fmla="*/ 2 w 298"/>
                <a:gd name="T41" fmla="*/ 3 h 485"/>
                <a:gd name="T42" fmla="*/ 2 w 298"/>
                <a:gd name="T43" fmla="*/ 3 h 485"/>
                <a:gd name="T44" fmla="*/ 2 w 298"/>
                <a:gd name="T45" fmla="*/ 4 h 485"/>
                <a:gd name="T46" fmla="*/ 2 w 298"/>
                <a:gd name="T47" fmla="*/ 4 h 485"/>
                <a:gd name="T48" fmla="*/ 2 w 298"/>
                <a:gd name="T49" fmla="*/ 3 h 485"/>
                <a:gd name="T50" fmla="*/ 3 w 298"/>
                <a:gd name="T51" fmla="*/ 4 h 485"/>
                <a:gd name="T52" fmla="*/ 3 w 298"/>
                <a:gd name="T53" fmla="*/ 4 h 485"/>
                <a:gd name="T54" fmla="*/ 3 w 298"/>
                <a:gd name="T55" fmla="*/ 4 h 485"/>
                <a:gd name="T56" fmla="*/ 3 w 298"/>
                <a:gd name="T57" fmla="*/ 4 h 485"/>
                <a:gd name="T58" fmla="*/ 3 w 298"/>
                <a:gd name="T59" fmla="*/ 4 h 485"/>
                <a:gd name="T60" fmla="*/ 3 w 298"/>
                <a:gd name="T61" fmla="*/ 5 h 485"/>
                <a:gd name="T62" fmla="*/ 3 w 298"/>
                <a:gd name="T63" fmla="*/ 4 h 485"/>
                <a:gd name="T64" fmla="*/ 3 w 298"/>
                <a:gd name="T65" fmla="*/ 5 h 485"/>
                <a:gd name="T66" fmla="*/ 3 w 298"/>
                <a:gd name="T67" fmla="*/ 5 h 485"/>
                <a:gd name="T68" fmla="*/ 3 w 298"/>
                <a:gd name="T69" fmla="*/ 5 h 485"/>
                <a:gd name="T70" fmla="*/ 3 w 298"/>
                <a:gd name="T71" fmla="*/ 5 h 485"/>
                <a:gd name="T72" fmla="*/ 3 w 298"/>
                <a:gd name="T73" fmla="*/ 5 h 485"/>
                <a:gd name="T74" fmla="*/ 4 w 298"/>
                <a:gd name="T75" fmla="*/ 5 h 485"/>
                <a:gd name="T76" fmla="*/ 3 w 298"/>
                <a:gd name="T77" fmla="*/ 5 h 485"/>
                <a:gd name="T78" fmla="*/ 4 w 298"/>
                <a:gd name="T79" fmla="*/ 5 h 485"/>
                <a:gd name="T80" fmla="*/ 4 w 298"/>
                <a:gd name="T81" fmla="*/ 6 h 485"/>
                <a:gd name="T82" fmla="*/ 4 w 298"/>
                <a:gd name="T83" fmla="*/ 6 h 485"/>
                <a:gd name="T84" fmla="*/ 4 w 298"/>
                <a:gd name="T85" fmla="*/ 6 h 485"/>
                <a:gd name="T86" fmla="*/ 4 w 298"/>
                <a:gd name="T87" fmla="*/ 6 h 485"/>
                <a:gd name="T88" fmla="*/ 4 w 298"/>
                <a:gd name="T89" fmla="*/ 6 h 485"/>
                <a:gd name="T90" fmla="*/ 4 w 298"/>
                <a:gd name="T91" fmla="*/ 6 h 485"/>
                <a:gd name="T92" fmla="*/ 4 w 298"/>
                <a:gd name="T93" fmla="*/ 6 h 485"/>
                <a:gd name="T94" fmla="*/ 4 w 298"/>
                <a:gd name="T95" fmla="*/ 7 h 485"/>
                <a:gd name="T96" fmla="*/ 4 w 298"/>
                <a:gd name="T97" fmla="*/ 7 h 485"/>
                <a:gd name="T98" fmla="*/ 4 w 298"/>
                <a:gd name="T99" fmla="*/ 7 h 485"/>
                <a:gd name="T100" fmla="*/ 4 w 298"/>
                <a:gd name="T101" fmla="*/ 7 h 485"/>
                <a:gd name="T102" fmla="*/ 4 w 298"/>
                <a:gd name="T103" fmla="*/ 7 h 485"/>
                <a:gd name="T104" fmla="*/ 5 w 298"/>
                <a:gd name="T105" fmla="*/ 7 h 485"/>
                <a:gd name="T106" fmla="*/ 5 w 298"/>
                <a:gd name="T107" fmla="*/ 7 h 485"/>
                <a:gd name="T108" fmla="*/ 5 w 298"/>
                <a:gd name="T109" fmla="*/ 7 h 485"/>
                <a:gd name="T110" fmla="*/ 5 w 298"/>
                <a:gd name="T111" fmla="*/ 8 h 485"/>
                <a:gd name="T112" fmla="*/ 5 w 298"/>
                <a:gd name="T113" fmla="*/ 8 h 485"/>
                <a:gd name="T114" fmla="*/ 5 w 298"/>
                <a:gd name="T115" fmla="*/ 8 h 485"/>
                <a:gd name="T116" fmla="*/ 5 w 298"/>
                <a:gd name="T117" fmla="*/ 8 h 485"/>
                <a:gd name="T118" fmla="*/ 5 w 298"/>
                <a:gd name="T119" fmla="*/ 8 h 4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8" h="485">
                  <a:moveTo>
                    <a:pt x="12" y="4"/>
                  </a:moveTo>
                  <a:lnTo>
                    <a:pt x="12" y="4"/>
                  </a:lnTo>
                  <a:lnTo>
                    <a:pt x="14" y="6"/>
                  </a:lnTo>
                  <a:lnTo>
                    <a:pt x="14" y="7"/>
                  </a:lnTo>
                  <a:lnTo>
                    <a:pt x="12" y="9"/>
                  </a:lnTo>
                  <a:lnTo>
                    <a:pt x="10" y="11"/>
                  </a:lnTo>
                  <a:lnTo>
                    <a:pt x="8" y="13"/>
                  </a:lnTo>
                  <a:lnTo>
                    <a:pt x="6" y="13"/>
                  </a:lnTo>
                  <a:lnTo>
                    <a:pt x="4" y="11"/>
                  </a:lnTo>
                  <a:lnTo>
                    <a:pt x="2" y="9"/>
                  </a:lnTo>
                  <a:lnTo>
                    <a:pt x="0" y="7"/>
                  </a:lnTo>
                  <a:lnTo>
                    <a:pt x="2" y="6"/>
                  </a:lnTo>
                  <a:lnTo>
                    <a:pt x="2" y="4"/>
                  </a:lnTo>
                  <a:lnTo>
                    <a:pt x="4" y="2"/>
                  </a:lnTo>
                  <a:lnTo>
                    <a:pt x="6" y="0"/>
                  </a:lnTo>
                  <a:lnTo>
                    <a:pt x="8" y="2"/>
                  </a:lnTo>
                  <a:lnTo>
                    <a:pt x="10" y="2"/>
                  </a:lnTo>
                  <a:lnTo>
                    <a:pt x="12" y="4"/>
                  </a:lnTo>
                  <a:close/>
                  <a:moveTo>
                    <a:pt x="25" y="25"/>
                  </a:moveTo>
                  <a:lnTo>
                    <a:pt x="25" y="25"/>
                  </a:lnTo>
                  <a:lnTo>
                    <a:pt x="25" y="27"/>
                  </a:lnTo>
                  <a:lnTo>
                    <a:pt x="25" y="29"/>
                  </a:lnTo>
                  <a:lnTo>
                    <a:pt x="25" y="30"/>
                  </a:lnTo>
                  <a:lnTo>
                    <a:pt x="23" y="32"/>
                  </a:lnTo>
                  <a:lnTo>
                    <a:pt x="20" y="32"/>
                  </a:lnTo>
                  <a:lnTo>
                    <a:pt x="18" y="32"/>
                  </a:lnTo>
                  <a:lnTo>
                    <a:pt x="16" y="32"/>
                  </a:lnTo>
                  <a:lnTo>
                    <a:pt x="14" y="30"/>
                  </a:lnTo>
                  <a:lnTo>
                    <a:pt x="14" y="29"/>
                  </a:lnTo>
                  <a:lnTo>
                    <a:pt x="14" y="27"/>
                  </a:lnTo>
                  <a:lnTo>
                    <a:pt x="14" y="23"/>
                  </a:lnTo>
                  <a:lnTo>
                    <a:pt x="16" y="23"/>
                  </a:lnTo>
                  <a:lnTo>
                    <a:pt x="20" y="21"/>
                  </a:lnTo>
                  <a:lnTo>
                    <a:pt x="21" y="21"/>
                  </a:lnTo>
                  <a:lnTo>
                    <a:pt x="23" y="23"/>
                  </a:lnTo>
                  <a:lnTo>
                    <a:pt x="25" y="25"/>
                  </a:lnTo>
                  <a:close/>
                  <a:moveTo>
                    <a:pt x="37" y="44"/>
                  </a:moveTo>
                  <a:lnTo>
                    <a:pt x="37" y="44"/>
                  </a:lnTo>
                  <a:lnTo>
                    <a:pt x="39" y="48"/>
                  </a:lnTo>
                  <a:lnTo>
                    <a:pt x="37" y="50"/>
                  </a:lnTo>
                  <a:lnTo>
                    <a:pt x="37" y="52"/>
                  </a:lnTo>
                  <a:lnTo>
                    <a:pt x="35" y="53"/>
                  </a:lnTo>
                  <a:lnTo>
                    <a:pt x="33" y="53"/>
                  </a:lnTo>
                  <a:lnTo>
                    <a:pt x="31" y="53"/>
                  </a:lnTo>
                  <a:lnTo>
                    <a:pt x="29" y="53"/>
                  </a:lnTo>
                  <a:lnTo>
                    <a:pt x="27" y="52"/>
                  </a:lnTo>
                  <a:lnTo>
                    <a:pt x="25" y="48"/>
                  </a:lnTo>
                  <a:lnTo>
                    <a:pt x="25" y="46"/>
                  </a:lnTo>
                  <a:lnTo>
                    <a:pt x="27" y="44"/>
                  </a:lnTo>
                  <a:lnTo>
                    <a:pt x="29" y="42"/>
                  </a:lnTo>
                  <a:lnTo>
                    <a:pt x="31" y="42"/>
                  </a:lnTo>
                  <a:lnTo>
                    <a:pt x="33" y="42"/>
                  </a:lnTo>
                  <a:lnTo>
                    <a:pt x="35" y="42"/>
                  </a:lnTo>
                  <a:lnTo>
                    <a:pt x="37" y="44"/>
                  </a:lnTo>
                  <a:close/>
                  <a:moveTo>
                    <a:pt x="50" y="65"/>
                  </a:moveTo>
                  <a:lnTo>
                    <a:pt x="50" y="65"/>
                  </a:lnTo>
                  <a:lnTo>
                    <a:pt x="50" y="67"/>
                  </a:lnTo>
                  <a:lnTo>
                    <a:pt x="50" y="71"/>
                  </a:lnTo>
                  <a:lnTo>
                    <a:pt x="48" y="73"/>
                  </a:lnTo>
                  <a:lnTo>
                    <a:pt x="45" y="75"/>
                  </a:lnTo>
                  <a:lnTo>
                    <a:pt x="43" y="75"/>
                  </a:lnTo>
                  <a:lnTo>
                    <a:pt x="41" y="73"/>
                  </a:lnTo>
                  <a:lnTo>
                    <a:pt x="39" y="71"/>
                  </a:lnTo>
                  <a:lnTo>
                    <a:pt x="39" y="69"/>
                  </a:lnTo>
                  <a:lnTo>
                    <a:pt x="39" y="67"/>
                  </a:lnTo>
                  <a:lnTo>
                    <a:pt x="39" y="65"/>
                  </a:lnTo>
                  <a:lnTo>
                    <a:pt x="41" y="63"/>
                  </a:lnTo>
                  <a:lnTo>
                    <a:pt x="43" y="63"/>
                  </a:lnTo>
                  <a:lnTo>
                    <a:pt x="46" y="63"/>
                  </a:lnTo>
                  <a:lnTo>
                    <a:pt x="48" y="63"/>
                  </a:lnTo>
                  <a:lnTo>
                    <a:pt x="50" y="65"/>
                  </a:lnTo>
                  <a:close/>
                  <a:moveTo>
                    <a:pt x="62" y="86"/>
                  </a:moveTo>
                  <a:lnTo>
                    <a:pt x="62" y="86"/>
                  </a:lnTo>
                  <a:lnTo>
                    <a:pt x="62" y="88"/>
                  </a:lnTo>
                  <a:lnTo>
                    <a:pt x="62" y="90"/>
                  </a:lnTo>
                  <a:lnTo>
                    <a:pt x="62" y="92"/>
                  </a:lnTo>
                  <a:lnTo>
                    <a:pt x="60" y="94"/>
                  </a:lnTo>
                  <a:lnTo>
                    <a:pt x="58" y="96"/>
                  </a:lnTo>
                  <a:lnTo>
                    <a:pt x="56" y="94"/>
                  </a:lnTo>
                  <a:lnTo>
                    <a:pt x="52" y="94"/>
                  </a:lnTo>
                  <a:lnTo>
                    <a:pt x="52" y="92"/>
                  </a:lnTo>
                  <a:lnTo>
                    <a:pt x="50" y="90"/>
                  </a:lnTo>
                  <a:lnTo>
                    <a:pt x="50" y="88"/>
                  </a:lnTo>
                  <a:lnTo>
                    <a:pt x="52" y="86"/>
                  </a:lnTo>
                  <a:lnTo>
                    <a:pt x="54" y="84"/>
                  </a:lnTo>
                  <a:lnTo>
                    <a:pt x="56" y="82"/>
                  </a:lnTo>
                  <a:lnTo>
                    <a:pt x="58" y="82"/>
                  </a:lnTo>
                  <a:lnTo>
                    <a:pt x="60" y="84"/>
                  </a:lnTo>
                  <a:lnTo>
                    <a:pt x="62" y="86"/>
                  </a:lnTo>
                  <a:close/>
                  <a:moveTo>
                    <a:pt x="73" y="107"/>
                  </a:moveTo>
                  <a:lnTo>
                    <a:pt x="73" y="107"/>
                  </a:lnTo>
                  <a:lnTo>
                    <a:pt x="75" y="109"/>
                  </a:lnTo>
                  <a:lnTo>
                    <a:pt x="75" y="111"/>
                  </a:lnTo>
                  <a:lnTo>
                    <a:pt x="73" y="113"/>
                  </a:lnTo>
                  <a:lnTo>
                    <a:pt x="71" y="115"/>
                  </a:lnTo>
                  <a:lnTo>
                    <a:pt x="69" y="115"/>
                  </a:lnTo>
                  <a:lnTo>
                    <a:pt x="68" y="115"/>
                  </a:lnTo>
                  <a:lnTo>
                    <a:pt x="66" y="115"/>
                  </a:lnTo>
                  <a:lnTo>
                    <a:pt x="64" y="113"/>
                  </a:lnTo>
                  <a:lnTo>
                    <a:pt x="64" y="111"/>
                  </a:lnTo>
                  <a:lnTo>
                    <a:pt x="64" y="107"/>
                  </a:lnTo>
                  <a:lnTo>
                    <a:pt x="64" y="105"/>
                  </a:lnTo>
                  <a:lnTo>
                    <a:pt x="66" y="105"/>
                  </a:lnTo>
                  <a:lnTo>
                    <a:pt x="68" y="103"/>
                  </a:lnTo>
                  <a:lnTo>
                    <a:pt x="71" y="103"/>
                  </a:lnTo>
                  <a:lnTo>
                    <a:pt x="73" y="105"/>
                  </a:lnTo>
                  <a:lnTo>
                    <a:pt x="73" y="107"/>
                  </a:lnTo>
                  <a:close/>
                  <a:moveTo>
                    <a:pt x="87" y="126"/>
                  </a:moveTo>
                  <a:lnTo>
                    <a:pt x="87" y="126"/>
                  </a:lnTo>
                  <a:lnTo>
                    <a:pt x="87" y="128"/>
                  </a:lnTo>
                  <a:lnTo>
                    <a:pt x="87" y="132"/>
                  </a:lnTo>
                  <a:lnTo>
                    <a:pt x="87" y="134"/>
                  </a:lnTo>
                  <a:lnTo>
                    <a:pt x="85" y="136"/>
                  </a:lnTo>
                  <a:lnTo>
                    <a:pt x="83" y="136"/>
                  </a:lnTo>
                  <a:lnTo>
                    <a:pt x="79" y="136"/>
                  </a:lnTo>
                  <a:lnTo>
                    <a:pt x="77" y="134"/>
                  </a:lnTo>
                  <a:lnTo>
                    <a:pt x="75" y="130"/>
                  </a:lnTo>
                  <a:lnTo>
                    <a:pt x="75" y="128"/>
                  </a:lnTo>
                  <a:lnTo>
                    <a:pt x="77" y="126"/>
                  </a:lnTo>
                  <a:lnTo>
                    <a:pt x="79" y="125"/>
                  </a:lnTo>
                  <a:lnTo>
                    <a:pt x="81" y="125"/>
                  </a:lnTo>
                  <a:lnTo>
                    <a:pt x="83" y="125"/>
                  </a:lnTo>
                  <a:lnTo>
                    <a:pt x="85" y="125"/>
                  </a:lnTo>
                  <a:lnTo>
                    <a:pt x="87" y="126"/>
                  </a:lnTo>
                  <a:close/>
                  <a:moveTo>
                    <a:pt x="98" y="148"/>
                  </a:moveTo>
                  <a:lnTo>
                    <a:pt x="98" y="148"/>
                  </a:lnTo>
                  <a:lnTo>
                    <a:pt x="100" y="149"/>
                  </a:lnTo>
                  <a:lnTo>
                    <a:pt x="100" y="151"/>
                  </a:lnTo>
                  <a:lnTo>
                    <a:pt x="98" y="155"/>
                  </a:lnTo>
                  <a:lnTo>
                    <a:pt x="96" y="155"/>
                  </a:lnTo>
                  <a:lnTo>
                    <a:pt x="94" y="157"/>
                  </a:lnTo>
                  <a:lnTo>
                    <a:pt x="92" y="157"/>
                  </a:lnTo>
                  <a:lnTo>
                    <a:pt x="91" y="155"/>
                  </a:lnTo>
                  <a:lnTo>
                    <a:pt x="89" y="153"/>
                  </a:lnTo>
                  <a:lnTo>
                    <a:pt x="87" y="151"/>
                  </a:lnTo>
                  <a:lnTo>
                    <a:pt x="89" y="149"/>
                  </a:lnTo>
                  <a:lnTo>
                    <a:pt x="89" y="148"/>
                  </a:lnTo>
                  <a:lnTo>
                    <a:pt x="91" y="146"/>
                  </a:lnTo>
                  <a:lnTo>
                    <a:pt x="92" y="146"/>
                  </a:lnTo>
                  <a:lnTo>
                    <a:pt x="94" y="146"/>
                  </a:lnTo>
                  <a:lnTo>
                    <a:pt x="96" y="146"/>
                  </a:lnTo>
                  <a:lnTo>
                    <a:pt x="98" y="148"/>
                  </a:lnTo>
                  <a:close/>
                  <a:moveTo>
                    <a:pt x="112" y="169"/>
                  </a:moveTo>
                  <a:lnTo>
                    <a:pt x="112" y="169"/>
                  </a:lnTo>
                  <a:lnTo>
                    <a:pt x="112" y="171"/>
                  </a:lnTo>
                  <a:lnTo>
                    <a:pt x="112" y="173"/>
                  </a:lnTo>
                  <a:lnTo>
                    <a:pt x="112" y="174"/>
                  </a:lnTo>
                  <a:lnTo>
                    <a:pt x="110" y="176"/>
                  </a:lnTo>
                  <a:lnTo>
                    <a:pt x="106" y="176"/>
                  </a:lnTo>
                  <a:lnTo>
                    <a:pt x="104" y="176"/>
                  </a:lnTo>
                  <a:lnTo>
                    <a:pt x="102" y="176"/>
                  </a:lnTo>
                  <a:lnTo>
                    <a:pt x="100" y="174"/>
                  </a:lnTo>
                  <a:lnTo>
                    <a:pt x="100" y="173"/>
                  </a:lnTo>
                  <a:lnTo>
                    <a:pt x="100" y="171"/>
                  </a:lnTo>
                  <a:lnTo>
                    <a:pt x="102" y="167"/>
                  </a:lnTo>
                  <a:lnTo>
                    <a:pt x="106" y="165"/>
                  </a:lnTo>
                  <a:lnTo>
                    <a:pt x="108" y="165"/>
                  </a:lnTo>
                  <a:lnTo>
                    <a:pt x="110" y="167"/>
                  </a:lnTo>
                  <a:lnTo>
                    <a:pt x="112" y="169"/>
                  </a:lnTo>
                  <a:close/>
                  <a:moveTo>
                    <a:pt x="123" y="190"/>
                  </a:moveTo>
                  <a:lnTo>
                    <a:pt x="123" y="190"/>
                  </a:lnTo>
                  <a:lnTo>
                    <a:pt x="125" y="192"/>
                  </a:lnTo>
                  <a:lnTo>
                    <a:pt x="123" y="194"/>
                  </a:lnTo>
                  <a:lnTo>
                    <a:pt x="123" y="196"/>
                  </a:lnTo>
                  <a:lnTo>
                    <a:pt x="121" y="197"/>
                  </a:lnTo>
                  <a:lnTo>
                    <a:pt x="119" y="197"/>
                  </a:lnTo>
                  <a:lnTo>
                    <a:pt x="117" y="197"/>
                  </a:lnTo>
                  <a:lnTo>
                    <a:pt x="116" y="197"/>
                  </a:lnTo>
                  <a:lnTo>
                    <a:pt x="114" y="196"/>
                  </a:lnTo>
                  <a:lnTo>
                    <a:pt x="112" y="194"/>
                  </a:lnTo>
                  <a:lnTo>
                    <a:pt x="112" y="190"/>
                  </a:lnTo>
                  <a:lnTo>
                    <a:pt x="114" y="188"/>
                  </a:lnTo>
                  <a:lnTo>
                    <a:pt x="116" y="186"/>
                  </a:lnTo>
                  <a:lnTo>
                    <a:pt x="117" y="186"/>
                  </a:lnTo>
                  <a:lnTo>
                    <a:pt x="119" y="186"/>
                  </a:lnTo>
                  <a:lnTo>
                    <a:pt x="121" y="188"/>
                  </a:lnTo>
                  <a:lnTo>
                    <a:pt x="123" y="190"/>
                  </a:lnTo>
                  <a:close/>
                  <a:moveTo>
                    <a:pt x="137" y="209"/>
                  </a:moveTo>
                  <a:lnTo>
                    <a:pt x="137" y="209"/>
                  </a:lnTo>
                  <a:lnTo>
                    <a:pt x="137" y="211"/>
                  </a:lnTo>
                  <a:lnTo>
                    <a:pt x="137" y="215"/>
                  </a:lnTo>
                  <a:lnTo>
                    <a:pt x="135" y="217"/>
                  </a:lnTo>
                  <a:lnTo>
                    <a:pt x="135" y="219"/>
                  </a:lnTo>
                  <a:lnTo>
                    <a:pt x="131" y="219"/>
                  </a:lnTo>
                  <a:lnTo>
                    <a:pt x="129" y="219"/>
                  </a:lnTo>
                  <a:lnTo>
                    <a:pt x="127" y="217"/>
                  </a:lnTo>
                  <a:lnTo>
                    <a:pt x="125" y="215"/>
                  </a:lnTo>
                  <a:lnTo>
                    <a:pt x="125" y="213"/>
                  </a:lnTo>
                  <a:lnTo>
                    <a:pt x="125" y="211"/>
                  </a:lnTo>
                  <a:lnTo>
                    <a:pt x="125" y="209"/>
                  </a:lnTo>
                  <a:lnTo>
                    <a:pt x="127" y="207"/>
                  </a:lnTo>
                  <a:lnTo>
                    <a:pt x="129" y="207"/>
                  </a:lnTo>
                  <a:lnTo>
                    <a:pt x="133" y="207"/>
                  </a:lnTo>
                  <a:lnTo>
                    <a:pt x="135" y="207"/>
                  </a:lnTo>
                  <a:lnTo>
                    <a:pt x="137" y="209"/>
                  </a:lnTo>
                  <a:close/>
                  <a:moveTo>
                    <a:pt x="148" y="230"/>
                  </a:moveTo>
                  <a:lnTo>
                    <a:pt x="148" y="230"/>
                  </a:lnTo>
                  <a:lnTo>
                    <a:pt x="148" y="232"/>
                  </a:lnTo>
                  <a:lnTo>
                    <a:pt x="148" y="234"/>
                  </a:lnTo>
                  <a:lnTo>
                    <a:pt x="148" y="236"/>
                  </a:lnTo>
                  <a:lnTo>
                    <a:pt x="146" y="238"/>
                  </a:lnTo>
                  <a:lnTo>
                    <a:pt x="144" y="240"/>
                  </a:lnTo>
                  <a:lnTo>
                    <a:pt x="142" y="240"/>
                  </a:lnTo>
                  <a:lnTo>
                    <a:pt x="139" y="238"/>
                  </a:lnTo>
                  <a:lnTo>
                    <a:pt x="139" y="236"/>
                  </a:lnTo>
                  <a:lnTo>
                    <a:pt x="137" y="234"/>
                  </a:lnTo>
                  <a:lnTo>
                    <a:pt x="137" y="232"/>
                  </a:lnTo>
                  <a:lnTo>
                    <a:pt x="139" y="230"/>
                  </a:lnTo>
                  <a:lnTo>
                    <a:pt x="140" y="228"/>
                  </a:lnTo>
                  <a:lnTo>
                    <a:pt x="142" y="226"/>
                  </a:lnTo>
                  <a:lnTo>
                    <a:pt x="144" y="228"/>
                  </a:lnTo>
                  <a:lnTo>
                    <a:pt x="146" y="228"/>
                  </a:lnTo>
                  <a:lnTo>
                    <a:pt x="148" y="230"/>
                  </a:lnTo>
                  <a:close/>
                  <a:moveTo>
                    <a:pt x="162" y="251"/>
                  </a:moveTo>
                  <a:lnTo>
                    <a:pt x="162" y="251"/>
                  </a:lnTo>
                  <a:lnTo>
                    <a:pt x="162" y="253"/>
                  </a:lnTo>
                  <a:lnTo>
                    <a:pt x="162" y="255"/>
                  </a:lnTo>
                  <a:lnTo>
                    <a:pt x="160" y="257"/>
                  </a:lnTo>
                  <a:lnTo>
                    <a:pt x="158" y="259"/>
                  </a:lnTo>
                  <a:lnTo>
                    <a:pt x="156" y="259"/>
                  </a:lnTo>
                  <a:lnTo>
                    <a:pt x="154" y="259"/>
                  </a:lnTo>
                  <a:lnTo>
                    <a:pt x="152" y="259"/>
                  </a:lnTo>
                  <a:lnTo>
                    <a:pt x="150" y="257"/>
                  </a:lnTo>
                  <a:lnTo>
                    <a:pt x="150" y="255"/>
                  </a:lnTo>
                  <a:lnTo>
                    <a:pt x="150" y="253"/>
                  </a:lnTo>
                  <a:lnTo>
                    <a:pt x="150" y="249"/>
                  </a:lnTo>
                  <a:lnTo>
                    <a:pt x="152" y="249"/>
                  </a:lnTo>
                  <a:lnTo>
                    <a:pt x="154" y="247"/>
                  </a:lnTo>
                  <a:lnTo>
                    <a:pt x="158" y="247"/>
                  </a:lnTo>
                  <a:lnTo>
                    <a:pt x="160" y="249"/>
                  </a:lnTo>
                  <a:lnTo>
                    <a:pt x="162" y="251"/>
                  </a:lnTo>
                  <a:close/>
                  <a:moveTo>
                    <a:pt x="173" y="270"/>
                  </a:moveTo>
                  <a:lnTo>
                    <a:pt x="173" y="270"/>
                  </a:lnTo>
                  <a:lnTo>
                    <a:pt x="173" y="274"/>
                  </a:lnTo>
                  <a:lnTo>
                    <a:pt x="173" y="276"/>
                  </a:lnTo>
                  <a:lnTo>
                    <a:pt x="173" y="278"/>
                  </a:lnTo>
                  <a:lnTo>
                    <a:pt x="171" y="280"/>
                  </a:lnTo>
                  <a:lnTo>
                    <a:pt x="169" y="280"/>
                  </a:lnTo>
                  <a:lnTo>
                    <a:pt x="165" y="280"/>
                  </a:lnTo>
                  <a:lnTo>
                    <a:pt x="163" y="280"/>
                  </a:lnTo>
                  <a:lnTo>
                    <a:pt x="163" y="278"/>
                  </a:lnTo>
                  <a:lnTo>
                    <a:pt x="162" y="274"/>
                  </a:lnTo>
                  <a:lnTo>
                    <a:pt x="162" y="272"/>
                  </a:lnTo>
                  <a:lnTo>
                    <a:pt x="163" y="270"/>
                  </a:lnTo>
                  <a:lnTo>
                    <a:pt x="165" y="269"/>
                  </a:lnTo>
                  <a:lnTo>
                    <a:pt x="167" y="269"/>
                  </a:lnTo>
                  <a:lnTo>
                    <a:pt x="169" y="269"/>
                  </a:lnTo>
                  <a:lnTo>
                    <a:pt x="171" y="269"/>
                  </a:lnTo>
                  <a:lnTo>
                    <a:pt x="173" y="270"/>
                  </a:lnTo>
                  <a:close/>
                  <a:moveTo>
                    <a:pt x="185" y="292"/>
                  </a:moveTo>
                  <a:lnTo>
                    <a:pt x="185" y="292"/>
                  </a:lnTo>
                  <a:lnTo>
                    <a:pt x="187" y="293"/>
                  </a:lnTo>
                  <a:lnTo>
                    <a:pt x="187" y="297"/>
                  </a:lnTo>
                  <a:lnTo>
                    <a:pt x="185" y="299"/>
                  </a:lnTo>
                  <a:lnTo>
                    <a:pt x="183" y="299"/>
                  </a:lnTo>
                  <a:lnTo>
                    <a:pt x="181" y="301"/>
                  </a:lnTo>
                  <a:lnTo>
                    <a:pt x="179" y="301"/>
                  </a:lnTo>
                  <a:lnTo>
                    <a:pt x="177" y="299"/>
                  </a:lnTo>
                  <a:lnTo>
                    <a:pt x="175" y="297"/>
                  </a:lnTo>
                  <a:lnTo>
                    <a:pt x="175" y="295"/>
                  </a:lnTo>
                  <a:lnTo>
                    <a:pt x="175" y="293"/>
                  </a:lnTo>
                  <a:lnTo>
                    <a:pt x="175" y="292"/>
                  </a:lnTo>
                  <a:lnTo>
                    <a:pt x="177" y="290"/>
                  </a:lnTo>
                  <a:lnTo>
                    <a:pt x="179" y="290"/>
                  </a:lnTo>
                  <a:lnTo>
                    <a:pt x="181" y="290"/>
                  </a:lnTo>
                  <a:lnTo>
                    <a:pt x="185" y="290"/>
                  </a:lnTo>
                  <a:lnTo>
                    <a:pt x="185" y="292"/>
                  </a:lnTo>
                  <a:close/>
                  <a:moveTo>
                    <a:pt x="198" y="313"/>
                  </a:moveTo>
                  <a:lnTo>
                    <a:pt x="198" y="313"/>
                  </a:lnTo>
                  <a:lnTo>
                    <a:pt x="198" y="315"/>
                  </a:lnTo>
                  <a:lnTo>
                    <a:pt x="198" y="316"/>
                  </a:lnTo>
                  <a:lnTo>
                    <a:pt x="198" y="318"/>
                  </a:lnTo>
                  <a:lnTo>
                    <a:pt x="196" y="320"/>
                  </a:lnTo>
                  <a:lnTo>
                    <a:pt x="194" y="322"/>
                  </a:lnTo>
                  <a:lnTo>
                    <a:pt x="190" y="320"/>
                  </a:lnTo>
                  <a:lnTo>
                    <a:pt x="188" y="320"/>
                  </a:lnTo>
                  <a:lnTo>
                    <a:pt x="187" y="318"/>
                  </a:lnTo>
                  <a:lnTo>
                    <a:pt x="187" y="316"/>
                  </a:lnTo>
                  <a:lnTo>
                    <a:pt x="187" y="315"/>
                  </a:lnTo>
                  <a:lnTo>
                    <a:pt x="188" y="313"/>
                  </a:lnTo>
                  <a:lnTo>
                    <a:pt x="190" y="311"/>
                  </a:lnTo>
                  <a:lnTo>
                    <a:pt x="192" y="309"/>
                  </a:lnTo>
                  <a:lnTo>
                    <a:pt x="194" y="309"/>
                  </a:lnTo>
                  <a:lnTo>
                    <a:pt x="196" y="311"/>
                  </a:lnTo>
                  <a:lnTo>
                    <a:pt x="198" y="313"/>
                  </a:lnTo>
                  <a:close/>
                  <a:moveTo>
                    <a:pt x="210" y="334"/>
                  </a:moveTo>
                  <a:lnTo>
                    <a:pt x="210" y="334"/>
                  </a:lnTo>
                  <a:lnTo>
                    <a:pt x="211" y="336"/>
                  </a:lnTo>
                  <a:lnTo>
                    <a:pt x="211" y="338"/>
                  </a:lnTo>
                  <a:lnTo>
                    <a:pt x="210" y="340"/>
                  </a:lnTo>
                  <a:lnTo>
                    <a:pt x="208" y="341"/>
                  </a:lnTo>
                  <a:lnTo>
                    <a:pt x="206" y="341"/>
                  </a:lnTo>
                  <a:lnTo>
                    <a:pt x="204" y="341"/>
                  </a:lnTo>
                  <a:lnTo>
                    <a:pt x="202" y="341"/>
                  </a:lnTo>
                  <a:lnTo>
                    <a:pt x="200" y="340"/>
                  </a:lnTo>
                  <a:lnTo>
                    <a:pt x="198" y="338"/>
                  </a:lnTo>
                  <a:lnTo>
                    <a:pt x="200" y="334"/>
                  </a:lnTo>
                  <a:lnTo>
                    <a:pt x="200" y="332"/>
                  </a:lnTo>
                  <a:lnTo>
                    <a:pt x="202" y="332"/>
                  </a:lnTo>
                  <a:lnTo>
                    <a:pt x="204" y="330"/>
                  </a:lnTo>
                  <a:lnTo>
                    <a:pt x="206" y="330"/>
                  </a:lnTo>
                  <a:lnTo>
                    <a:pt x="208" y="332"/>
                  </a:lnTo>
                  <a:lnTo>
                    <a:pt x="210" y="334"/>
                  </a:lnTo>
                  <a:close/>
                  <a:moveTo>
                    <a:pt x="223" y="353"/>
                  </a:moveTo>
                  <a:lnTo>
                    <a:pt x="223" y="353"/>
                  </a:lnTo>
                  <a:lnTo>
                    <a:pt x="223" y="355"/>
                  </a:lnTo>
                  <a:lnTo>
                    <a:pt x="223" y="359"/>
                  </a:lnTo>
                  <a:lnTo>
                    <a:pt x="221" y="361"/>
                  </a:lnTo>
                  <a:lnTo>
                    <a:pt x="221" y="363"/>
                  </a:lnTo>
                  <a:lnTo>
                    <a:pt x="217" y="363"/>
                  </a:lnTo>
                  <a:lnTo>
                    <a:pt x="215" y="363"/>
                  </a:lnTo>
                  <a:lnTo>
                    <a:pt x="213" y="361"/>
                  </a:lnTo>
                  <a:lnTo>
                    <a:pt x="211" y="361"/>
                  </a:lnTo>
                  <a:lnTo>
                    <a:pt x="211" y="357"/>
                  </a:lnTo>
                  <a:lnTo>
                    <a:pt x="211" y="355"/>
                  </a:lnTo>
                  <a:lnTo>
                    <a:pt x="211" y="353"/>
                  </a:lnTo>
                  <a:lnTo>
                    <a:pt x="213" y="351"/>
                  </a:lnTo>
                  <a:lnTo>
                    <a:pt x="217" y="351"/>
                  </a:lnTo>
                  <a:lnTo>
                    <a:pt x="219" y="351"/>
                  </a:lnTo>
                  <a:lnTo>
                    <a:pt x="221" y="351"/>
                  </a:lnTo>
                  <a:lnTo>
                    <a:pt x="223" y="353"/>
                  </a:lnTo>
                  <a:close/>
                  <a:moveTo>
                    <a:pt x="234" y="374"/>
                  </a:moveTo>
                  <a:lnTo>
                    <a:pt x="234" y="374"/>
                  </a:lnTo>
                  <a:lnTo>
                    <a:pt x="234" y="376"/>
                  </a:lnTo>
                  <a:lnTo>
                    <a:pt x="234" y="378"/>
                  </a:lnTo>
                  <a:lnTo>
                    <a:pt x="234" y="380"/>
                  </a:lnTo>
                  <a:lnTo>
                    <a:pt x="233" y="382"/>
                  </a:lnTo>
                  <a:lnTo>
                    <a:pt x="231" y="384"/>
                  </a:lnTo>
                  <a:lnTo>
                    <a:pt x="229" y="384"/>
                  </a:lnTo>
                  <a:lnTo>
                    <a:pt x="227" y="382"/>
                  </a:lnTo>
                  <a:lnTo>
                    <a:pt x="225" y="380"/>
                  </a:lnTo>
                  <a:lnTo>
                    <a:pt x="223" y="378"/>
                  </a:lnTo>
                  <a:lnTo>
                    <a:pt x="223" y="376"/>
                  </a:lnTo>
                  <a:lnTo>
                    <a:pt x="225" y="374"/>
                  </a:lnTo>
                  <a:lnTo>
                    <a:pt x="227" y="372"/>
                  </a:lnTo>
                  <a:lnTo>
                    <a:pt x="229" y="370"/>
                  </a:lnTo>
                  <a:lnTo>
                    <a:pt x="231" y="372"/>
                  </a:lnTo>
                  <a:lnTo>
                    <a:pt x="233" y="372"/>
                  </a:lnTo>
                  <a:lnTo>
                    <a:pt x="234" y="374"/>
                  </a:lnTo>
                  <a:close/>
                  <a:moveTo>
                    <a:pt x="248" y="395"/>
                  </a:moveTo>
                  <a:lnTo>
                    <a:pt x="248" y="395"/>
                  </a:lnTo>
                  <a:lnTo>
                    <a:pt x="248" y="397"/>
                  </a:lnTo>
                  <a:lnTo>
                    <a:pt x="248" y="399"/>
                  </a:lnTo>
                  <a:lnTo>
                    <a:pt x="246" y="401"/>
                  </a:lnTo>
                  <a:lnTo>
                    <a:pt x="244" y="403"/>
                  </a:lnTo>
                  <a:lnTo>
                    <a:pt x="242" y="403"/>
                  </a:lnTo>
                  <a:lnTo>
                    <a:pt x="240" y="403"/>
                  </a:lnTo>
                  <a:lnTo>
                    <a:pt x="238" y="403"/>
                  </a:lnTo>
                  <a:lnTo>
                    <a:pt x="236" y="401"/>
                  </a:lnTo>
                  <a:lnTo>
                    <a:pt x="236" y="399"/>
                  </a:lnTo>
                  <a:lnTo>
                    <a:pt x="236" y="397"/>
                  </a:lnTo>
                  <a:lnTo>
                    <a:pt x="236" y="393"/>
                  </a:lnTo>
                  <a:lnTo>
                    <a:pt x="238" y="393"/>
                  </a:lnTo>
                  <a:lnTo>
                    <a:pt x="240" y="391"/>
                  </a:lnTo>
                  <a:lnTo>
                    <a:pt x="244" y="391"/>
                  </a:lnTo>
                  <a:lnTo>
                    <a:pt x="246" y="393"/>
                  </a:lnTo>
                  <a:lnTo>
                    <a:pt x="248" y="395"/>
                  </a:lnTo>
                  <a:close/>
                  <a:moveTo>
                    <a:pt x="259" y="414"/>
                  </a:moveTo>
                  <a:lnTo>
                    <a:pt x="259" y="414"/>
                  </a:lnTo>
                  <a:lnTo>
                    <a:pt x="259" y="418"/>
                  </a:lnTo>
                  <a:lnTo>
                    <a:pt x="259" y="420"/>
                  </a:lnTo>
                  <a:lnTo>
                    <a:pt x="259" y="422"/>
                  </a:lnTo>
                  <a:lnTo>
                    <a:pt x="258" y="424"/>
                  </a:lnTo>
                  <a:lnTo>
                    <a:pt x="256" y="424"/>
                  </a:lnTo>
                  <a:lnTo>
                    <a:pt x="254" y="424"/>
                  </a:lnTo>
                  <a:lnTo>
                    <a:pt x="250" y="424"/>
                  </a:lnTo>
                  <a:lnTo>
                    <a:pt x="250" y="422"/>
                  </a:lnTo>
                  <a:lnTo>
                    <a:pt x="248" y="418"/>
                  </a:lnTo>
                  <a:lnTo>
                    <a:pt x="248" y="416"/>
                  </a:lnTo>
                  <a:lnTo>
                    <a:pt x="250" y="414"/>
                  </a:lnTo>
                  <a:lnTo>
                    <a:pt x="252" y="412"/>
                  </a:lnTo>
                  <a:lnTo>
                    <a:pt x="254" y="412"/>
                  </a:lnTo>
                  <a:lnTo>
                    <a:pt x="256" y="412"/>
                  </a:lnTo>
                  <a:lnTo>
                    <a:pt x="258" y="414"/>
                  </a:lnTo>
                  <a:lnTo>
                    <a:pt x="259" y="414"/>
                  </a:lnTo>
                  <a:close/>
                  <a:moveTo>
                    <a:pt x="271" y="436"/>
                  </a:moveTo>
                  <a:lnTo>
                    <a:pt x="271" y="436"/>
                  </a:lnTo>
                  <a:lnTo>
                    <a:pt x="273" y="437"/>
                  </a:lnTo>
                  <a:lnTo>
                    <a:pt x="273" y="441"/>
                  </a:lnTo>
                  <a:lnTo>
                    <a:pt x="271" y="443"/>
                  </a:lnTo>
                  <a:lnTo>
                    <a:pt x="269" y="445"/>
                  </a:lnTo>
                  <a:lnTo>
                    <a:pt x="267" y="445"/>
                  </a:lnTo>
                  <a:lnTo>
                    <a:pt x="265" y="445"/>
                  </a:lnTo>
                  <a:lnTo>
                    <a:pt x="263" y="443"/>
                  </a:lnTo>
                  <a:lnTo>
                    <a:pt x="261" y="441"/>
                  </a:lnTo>
                  <a:lnTo>
                    <a:pt x="261" y="439"/>
                  </a:lnTo>
                  <a:lnTo>
                    <a:pt x="261" y="437"/>
                  </a:lnTo>
                  <a:lnTo>
                    <a:pt x="261" y="436"/>
                  </a:lnTo>
                  <a:lnTo>
                    <a:pt x="263" y="434"/>
                  </a:lnTo>
                  <a:lnTo>
                    <a:pt x="265" y="434"/>
                  </a:lnTo>
                  <a:lnTo>
                    <a:pt x="267" y="434"/>
                  </a:lnTo>
                  <a:lnTo>
                    <a:pt x="271" y="434"/>
                  </a:lnTo>
                  <a:lnTo>
                    <a:pt x="271" y="436"/>
                  </a:lnTo>
                  <a:close/>
                  <a:moveTo>
                    <a:pt x="284" y="457"/>
                  </a:moveTo>
                  <a:lnTo>
                    <a:pt x="284" y="457"/>
                  </a:lnTo>
                  <a:lnTo>
                    <a:pt x="284" y="459"/>
                  </a:lnTo>
                  <a:lnTo>
                    <a:pt x="284" y="460"/>
                  </a:lnTo>
                  <a:lnTo>
                    <a:pt x="284" y="462"/>
                  </a:lnTo>
                  <a:lnTo>
                    <a:pt x="282" y="464"/>
                  </a:lnTo>
                  <a:lnTo>
                    <a:pt x="281" y="466"/>
                  </a:lnTo>
                  <a:lnTo>
                    <a:pt x="277" y="466"/>
                  </a:lnTo>
                  <a:lnTo>
                    <a:pt x="275" y="464"/>
                  </a:lnTo>
                  <a:lnTo>
                    <a:pt x="275" y="462"/>
                  </a:lnTo>
                  <a:lnTo>
                    <a:pt x="273" y="460"/>
                  </a:lnTo>
                  <a:lnTo>
                    <a:pt x="273" y="459"/>
                  </a:lnTo>
                  <a:lnTo>
                    <a:pt x="275" y="457"/>
                  </a:lnTo>
                  <a:lnTo>
                    <a:pt x="277" y="455"/>
                  </a:lnTo>
                  <a:lnTo>
                    <a:pt x="279" y="453"/>
                  </a:lnTo>
                  <a:lnTo>
                    <a:pt x="281" y="453"/>
                  </a:lnTo>
                  <a:lnTo>
                    <a:pt x="282" y="455"/>
                  </a:lnTo>
                  <a:lnTo>
                    <a:pt x="284" y="457"/>
                  </a:lnTo>
                  <a:close/>
                  <a:moveTo>
                    <a:pt x="296" y="478"/>
                  </a:moveTo>
                  <a:lnTo>
                    <a:pt x="296" y="478"/>
                  </a:lnTo>
                  <a:lnTo>
                    <a:pt x="298" y="480"/>
                  </a:lnTo>
                  <a:lnTo>
                    <a:pt x="298" y="482"/>
                  </a:lnTo>
                  <a:lnTo>
                    <a:pt x="296" y="484"/>
                  </a:lnTo>
                  <a:lnTo>
                    <a:pt x="294" y="485"/>
                  </a:lnTo>
                  <a:lnTo>
                    <a:pt x="292" y="485"/>
                  </a:lnTo>
                  <a:lnTo>
                    <a:pt x="290" y="485"/>
                  </a:lnTo>
                  <a:lnTo>
                    <a:pt x="288" y="485"/>
                  </a:lnTo>
                  <a:lnTo>
                    <a:pt x="286" y="484"/>
                  </a:lnTo>
                  <a:lnTo>
                    <a:pt x="284" y="482"/>
                  </a:lnTo>
                  <a:lnTo>
                    <a:pt x="286" y="478"/>
                  </a:lnTo>
                  <a:lnTo>
                    <a:pt x="286" y="476"/>
                  </a:lnTo>
                  <a:lnTo>
                    <a:pt x="288" y="476"/>
                  </a:lnTo>
                  <a:lnTo>
                    <a:pt x="290" y="474"/>
                  </a:lnTo>
                  <a:lnTo>
                    <a:pt x="292" y="474"/>
                  </a:lnTo>
                  <a:lnTo>
                    <a:pt x="294" y="476"/>
                  </a:lnTo>
                  <a:lnTo>
                    <a:pt x="296" y="478"/>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50" name="Freeform 26">
              <a:extLst>
                <a:ext uri="{FF2B5EF4-FFF2-40B4-BE49-F238E27FC236}">
                  <a16:creationId xmlns:a16="http://schemas.microsoft.com/office/drawing/2014/main" id="{AB375DB2-60B3-4329-BB55-345001D5EA89}"/>
                </a:ext>
              </a:extLst>
            </p:cNvPr>
            <p:cNvSpPr>
              <a:spLocks noEditPoints="1"/>
            </p:cNvSpPr>
            <p:nvPr/>
          </p:nvSpPr>
          <p:spPr bwMode="auto">
            <a:xfrm>
              <a:off x="2425" y="1250"/>
              <a:ext cx="767" cy="102"/>
            </a:xfrm>
            <a:custGeom>
              <a:avLst/>
              <a:gdLst>
                <a:gd name="T0" fmla="*/ 0 w 1535"/>
                <a:gd name="T1" fmla="*/ 3 h 203"/>
                <a:gd name="T2" fmla="*/ 0 w 1535"/>
                <a:gd name="T3" fmla="*/ 3 h 203"/>
                <a:gd name="T4" fmla="*/ 1 w 1535"/>
                <a:gd name="T5" fmla="*/ 3 h 203"/>
                <a:gd name="T6" fmla="*/ 1 w 1535"/>
                <a:gd name="T7" fmla="*/ 3 h 203"/>
                <a:gd name="T8" fmla="*/ 2 w 1535"/>
                <a:gd name="T9" fmla="*/ 3 h 203"/>
                <a:gd name="T10" fmla="*/ 2 w 1535"/>
                <a:gd name="T11" fmla="*/ 3 h 203"/>
                <a:gd name="T12" fmla="*/ 2 w 1535"/>
                <a:gd name="T13" fmla="*/ 3 h 203"/>
                <a:gd name="T14" fmla="*/ 3 w 1535"/>
                <a:gd name="T15" fmla="*/ 3 h 203"/>
                <a:gd name="T16" fmla="*/ 3 w 1535"/>
                <a:gd name="T17" fmla="*/ 3 h 203"/>
                <a:gd name="T18" fmla="*/ 3 w 1535"/>
                <a:gd name="T19" fmla="*/ 3 h 203"/>
                <a:gd name="T20" fmla="*/ 4 w 1535"/>
                <a:gd name="T21" fmla="*/ 3 h 203"/>
                <a:gd name="T22" fmla="*/ 4 w 1535"/>
                <a:gd name="T23" fmla="*/ 3 h 203"/>
                <a:gd name="T24" fmla="*/ 4 w 1535"/>
                <a:gd name="T25" fmla="*/ 3 h 203"/>
                <a:gd name="T26" fmla="*/ 5 w 1535"/>
                <a:gd name="T27" fmla="*/ 3 h 203"/>
                <a:gd name="T28" fmla="*/ 5 w 1535"/>
                <a:gd name="T29" fmla="*/ 3 h 203"/>
                <a:gd name="T30" fmla="*/ 5 w 1535"/>
                <a:gd name="T31" fmla="*/ 3 h 203"/>
                <a:gd name="T32" fmla="*/ 6 w 1535"/>
                <a:gd name="T33" fmla="*/ 3 h 203"/>
                <a:gd name="T34" fmla="*/ 6 w 1535"/>
                <a:gd name="T35" fmla="*/ 3 h 203"/>
                <a:gd name="T36" fmla="*/ 7 w 1535"/>
                <a:gd name="T37" fmla="*/ 3 h 203"/>
                <a:gd name="T38" fmla="*/ 7 w 1535"/>
                <a:gd name="T39" fmla="*/ 3 h 203"/>
                <a:gd name="T40" fmla="*/ 8 w 1535"/>
                <a:gd name="T41" fmla="*/ 2 h 203"/>
                <a:gd name="T42" fmla="*/ 8 w 1535"/>
                <a:gd name="T43" fmla="*/ 2 h 203"/>
                <a:gd name="T44" fmla="*/ 9 w 1535"/>
                <a:gd name="T45" fmla="*/ 2 h 203"/>
                <a:gd name="T46" fmla="*/ 9 w 1535"/>
                <a:gd name="T47" fmla="*/ 2 h 203"/>
                <a:gd name="T48" fmla="*/ 9 w 1535"/>
                <a:gd name="T49" fmla="*/ 2 h 203"/>
                <a:gd name="T50" fmla="*/ 10 w 1535"/>
                <a:gd name="T51" fmla="*/ 2 h 203"/>
                <a:gd name="T52" fmla="*/ 10 w 1535"/>
                <a:gd name="T53" fmla="*/ 2 h 203"/>
                <a:gd name="T54" fmla="*/ 10 w 1535"/>
                <a:gd name="T55" fmla="*/ 2 h 203"/>
                <a:gd name="T56" fmla="*/ 11 w 1535"/>
                <a:gd name="T57" fmla="*/ 2 h 203"/>
                <a:gd name="T58" fmla="*/ 11 w 1535"/>
                <a:gd name="T59" fmla="*/ 2 h 203"/>
                <a:gd name="T60" fmla="*/ 12 w 1535"/>
                <a:gd name="T61" fmla="*/ 2 h 203"/>
                <a:gd name="T62" fmla="*/ 12 w 1535"/>
                <a:gd name="T63" fmla="*/ 2 h 203"/>
                <a:gd name="T64" fmla="*/ 12 w 1535"/>
                <a:gd name="T65" fmla="*/ 2 h 203"/>
                <a:gd name="T66" fmla="*/ 13 w 1535"/>
                <a:gd name="T67" fmla="*/ 2 h 203"/>
                <a:gd name="T68" fmla="*/ 13 w 1535"/>
                <a:gd name="T69" fmla="*/ 2 h 203"/>
                <a:gd name="T70" fmla="*/ 13 w 1535"/>
                <a:gd name="T71" fmla="*/ 2 h 203"/>
                <a:gd name="T72" fmla="*/ 14 w 1535"/>
                <a:gd name="T73" fmla="*/ 2 h 203"/>
                <a:gd name="T74" fmla="*/ 14 w 1535"/>
                <a:gd name="T75" fmla="*/ 2 h 203"/>
                <a:gd name="T76" fmla="*/ 14 w 1535"/>
                <a:gd name="T77" fmla="*/ 2 h 203"/>
                <a:gd name="T78" fmla="*/ 15 w 1535"/>
                <a:gd name="T79" fmla="*/ 2 h 203"/>
                <a:gd name="T80" fmla="*/ 16 w 1535"/>
                <a:gd name="T81" fmla="*/ 1 h 203"/>
                <a:gd name="T82" fmla="*/ 16 w 1535"/>
                <a:gd name="T83" fmla="*/ 1 h 203"/>
                <a:gd name="T84" fmla="*/ 16 w 1535"/>
                <a:gd name="T85" fmla="*/ 1 h 203"/>
                <a:gd name="T86" fmla="*/ 17 w 1535"/>
                <a:gd name="T87" fmla="*/ 1 h 203"/>
                <a:gd name="T88" fmla="*/ 17 w 1535"/>
                <a:gd name="T89" fmla="*/ 1 h 203"/>
                <a:gd name="T90" fmla="*/ 18 w 1535"/>
                <a:gd name="T91" fmla="*/ 1 h 203"/>
                <a:gd name="T92" fmla="*/ 18 w 1535"/>
                <a:gd name="T93" fmla="*/ 1 h 203"/>
                <a:gd name="T94" fmla="*/ 18 w 1535"/>
                <a:gd name="T95" fmla="*/ 1 h 203"/>
                <a:gd name="T96" fmla="*/ 19 w 1535"/>
                <a:gd name="T97" fmla="*/ 1 h 203"/>
                <a:gd name="T98" fmla="*/ 19 w 1535"/>
                <a:gd name="T99" fmla="*/ 1 h 203"/>
                <a:gd name="T100" fmla="*/ 19 w 1535"/>
                <a:gd name="T101" fmla="*/ 1 h 203"/>
                <a:gd name="T102" fmla="*/ 20 w 1535"/>
                <a:gd name="T103" fmla="*/ 1 h 203"/>
                <a:gd name="T104" fmla="*/ 20 w 1535"/>
                <a:gd name="T105" fmla="*/ 1 h 203"/>
                <a:gd name="T106" fmla="*/ 20 w 1535"/>
                <a:gd name="T107" fmla="*/ 1 h 203"/>
                <a:gd name="T108" fmla="*/ 21 w 1535"/>
                <a:gd name="T109" fmla="*/ 1 h 203"/>
                <a:gd name="T110" fmla="*/ 21 w 1535"/>
                <a:gd name="T111" fmla="*/ 1 h 203"/>
                <a:gd name="T112" fmla="*/ 21 w 1535"/>
                <a:gd name="T113" fmla="*/ 1 h 203"/>
                <a:gd name="T114" fmla="*/ 22 w 1535"/>
                <a:gd name="T115" fmla="*/ 1 h 203"/>
                <a:gd name="T116" fmla="*/ 22 w 1535"/>
                <a:gd name="T117" fmla="*/ 1 h 203"/>
                <a:gd name="T118" fmla="*/ 23 w 1535"/>
                <a:gd name="T119" fmla="*/ 1 h 203"/>
                <a:gd name="T120" fmla="*/ 23 w 1535"/>
                <a:gd name="T121" fmla="*/ 0 h 20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35" h="203">
                  <a:moveTo>
                    <a:pt x="4" y="192"/>
                  </a:moveTo>
                  <a:lnTo>
                    <a:pt x="4" y="192"/>
                  </a:lnTo>
                  <a:lnTo>
                    <a:pt x="6" y="192"/>
                  </a:lnTo>
                  <a:lnTo>
                    <a:pt x="10" y="192"/>
                  </a:lnTo>
                  <a:lnTo>
                    <a:pt x="10" y="194"/>
                  </a:lnTo>
                  <a:lnTo>
                    <a:pt x="12" y="195"/>
                  </a:lnTo>
                  <a:lnTo>
                    <a:pt x="12" y="197"/>
                  </a:lnTo>
                  <a:lnTo>
                    <a:pt x="10" y="199"/>
                  </a:lnTo>
                  <a:lnTo>
                    <a:pt x="8" y="201"/>
                  </a:lnTo>
                  <a:lnTo>
                    <a:pt x="6" y="203"/>
                  </a:lnTo>
                  <a:lnTo>
                    <a:pt x="4" y="203"/>
                  </a:lnTo>
                  <a:lnTo>
                    <a:pt x="2" y="201"/>
                  </a:lnTo>
                  <a:lnTo>
                    <a:pt x="0" y="199"/>
                  </a:lnTo>
                  <a:lnTo>
                    <a:pt x="0" y="197"/>
                  </a:lnTo>
                  <a:lnTo>
                    <a:pt x="0" y="195"/>
                  </a:lnTo>
                  <a:lnTo>
                    <a:pt x="0" y="194"/>
                  </a:lnTo>
                  <a:lnTo>
                    <a:pt x="2" y="192"/>
                  </a:lnTo>
                  <a:lnTo>
                    <a:pt x="4" y="192"/>
                  </a:lnTo>
                  <a:close/>
                  <a:moveTo>
                    <a:pt x="29" y="188"/>
                  </a:moveTo>
                  <a:lnTo>
                    <a:pt x="29" y="188"/>
                  </a:lnTo>
                  <a:lnTo>
                    <a:pt x="31" y="188"/>
                  </a:lnTo>
                  <a:lnTo>
                    <a:pt x="33" y="190"/>
                  </a:lnTo>
                  <a:lnTo>
                    <a:pt x="35" y="190"/>
                  </a:lnTo>
                  <a:lnTo>
                    <a:pt x="35" y="194"/>
                  </a:lnTo>
                  <a:lnTo>
                    <a:pt x="35" y="195"/>
                  </a:lnTo>
                  <a:lnTo>
                    <a:pt x="33" y="197"/>
                  </a:lnTo>
                  <a:lnTo>
                    <a:pt x="33" y="199"/>
                  </a:lnTo>
                  <a:lnTo>
                    <a:pt x="29" y="199"/>
                  </a:lnTo>
                  <a:lnTo>
                    <a:pt x="27" y="199"/>
                  </a:lnTo>
                  <a:lnTo>
                    <a:pt x="25" y="199"/>
                  </a:lnTo>
                  <a:lnTo>
                    <a:pt x="23" y="197"/>
                  </a:lnTo>
                  <a:lnTo>
                    <a:pt x="23" y="194"/>
                  </a:lnTo>
                  <a:lnTo>
                    <a:pt x="23" y="192"/>
                  </a:lnTo>
                  <a:lnTo>
                    <a:pt x="25" y="190"/>
                  </a:lnTo>
                  <a:lnTo>
                    <a:pt x="25" y="188"/>
                  </a:lnTo>
                  <a:lnTo>
                    <a:pt x="29" y="188"/>
                  </a:lnTo>
                  <a:close/>
                  <a:moveTo>
                    <a:pt x="52" y="184"/>
                  </a:moveTo>
                  <a:lnTo>
                    <a:pt x="52" y="184"/>
                  </a:lnTo>
                  <a:lnTo>
                    <a:pt x="54" y="184"/>
                  </a:lnTo>
                  <a:lnTo>
                    <a:pt x="56" y="186"/>
                  </a:lnTo>
                  <a:lnTo>
                    <a:pt x="58" y="188"/>
                  </a:lnTo>
                  <a:lnTo>
                    <a:pt x="60" y="190"/>
                  </a:lnTo>
                  <a:lnTo>
                    <a:pt x="58" y="192"/>
                  </a:lnTo>
                  <a:lnTo>
                    <a:pt x="58" y="194"/>
                  </a:lnTo>
                  <a:lnTo>
                    <a:pt x="56" y="195"/>
                  </a:lnTo>
                  <a:lnTo>
                    <a:pt x="54" y="197"/>
                  </a:lnTo>
                  <a:lnTo>
                    <a:pt x="52" y="195"/>
                  </a:lnTo>
                  <a:lnTo>
                    <a:pt x="50" y="195"/>
                  </a:lnTo>
                  <a:lnTo>
                    <a:pt x="48" y="194"/>
                  </a:lnTo>
                  <a:lnTo>
                    <a:pt x="46" y="192"/>
                  </a:lnTo>
                  <a:lnTo>
                    <a:pt x="46" y="190"/>
                  </a:lnTo>
                  <a:lnTo>
                    <a:pt x="48" y="188"/>
                  </a:lnTo>
                  <a:lnTo>
                    <a:pt x="50" y="186"/>
                  </a:lnTo>
                  <a:lnTo>
                    <a:pt x="52" y="184"/>
                  </a:lnTo>
                  <a:close/>
                  <a:moveTo>
                    <a:pt x="75" y="182"/>
                  </a:moveTo>
                  <a:lnTo>
                    <a:pt x="75" y="182"/>
                  </a:lnTo>
                  <a:lnTo>
                    <a:pt x="79" y="182"/>
                  </a:lnTo>
                  <a:lnTo>
                    <a:pt x="81" y="182"/>
                  </a:lnTo>
                  <a:lnTo>
                    <a:pt x="81" y="184"/>
                  </a:lnTo>
                  <a:lnTo>
                    <a:pt x="83" y="188"/>
                  </a:lnTo>
                  <a:lnTo>
                    <a:pt x="83" y="190"/>
                  </a:lnTo>
                  <a:lnTo>
                    <a:pt x="81" y="192"/>
                  </a:lnTo>
                  <a:lnTo>
                    <a:pt x="79" y="194"/>
                  </a:lnTo>
                  <a:lnTo>
                    <a:pt x="77" y="194"/>
                  </a:lnTo>
                  <a:lnTo>
                    <a:pt x="75" y="194"/>
                  </a:lnTo>
                  <a:lnTo>
                    <a:pt x="73" y="192"/>
                  </a:lnTo>
                  <a:lnTo>
                    <a:pt x="71" y="190"/>
                  </a:lnTo>
                  <a:lnTo>
                    <a:pt x="71" y="188"/>
                  </a:lnTo>
                  <a:lnTo>
                    <a:pt x="71" y="186"/>
                  </a:lnTo>
                  <a:lnTo>
                    <a:pt x="71" y="184"/>
                  </a:lnTo>
                  <a:lnTo>
                    <a:pt x="73" y="182"/>
                  </a:lnTo>
                  <a:lnTo>
                    <a:pt x="75" y="182"/>
                  </a:lnTo>
                  <a:close/>
                  <a:moveTo>
                    <a:pt x="100" y="178"/>
                  </a:moveTo>
                  <a:lnTo>
                    <a:pt x="100" y="178"/>
                  </a:lnTo>
                  <a:lnTo>
                    <a:pt x="102" y="178"/>
                  </a:lnTo>
                  <a:lnTo>
                    <a:pt x="104" y="180"/>
                  </a:lnTo>
                  <a:lnTo>
                    <a:pt x="106" y="182"/>
                  </a:lnTo>
                  <a:lnTo>
                    <a:pt x="106" y="184"/>
                  </a:lnTo>
                  <a:lnTo>
                    <a:pt x="106" y="186"/>
                  </a:lnTo>
                  <a:lnTo>
                    <a:pt x="106" y="188"/>
                  </a:lnTo>
                  <a:lnTo>
                    <a:pt x="104" y="190"/>
                  </a:lnTo>
                  <a:lnTo>
                    <a:pt x="102" y="192"/>
                  </a:lnTo>
                  <a:lnTo>
                    <a:pt x="98" y="190"/>
                  </a:lnTo>
                  <a:lnTo>
                    <a:pt x="96" y="190"/>
                  </a:lnTo>
                  <a:lnTo>
                    <a:pt x="96" y="188"/>
                  </a:lnTo>
                  <a:lnTo>
                    <a:pt x="94" y="186"/>
                  </a:lnTo>
                  <a:lnTo>
                    <a:pt x="94" y="184"/>
                  </a:lnTo>
                  <a:lnTo>
                    <a:pt x="96" y="180"/>
                  </a:lnTo>
                  <a:lnTo>
                    <a:pt x="98" y="180"/>
                  </a:lnTo>
                  <a:lnTo>
                    <a:pt x="100" y="178"/>
                  </a:lnTo>
                  <a:close/>
                  <a:moveTo>
                    <a:pt x="123" y="176"/>
                  </a:moveTo>
                  <a:lnTo>
                    <a:pt x="123" y="176"/>
                  </a:lnTo>
                  <a:lnTo>
                    <a:pt x="125" y="176"/>
                  </a:lnTo>
                  <a:lnTo>
                    <a:pt x="129" y="176"/>
                  </a:lnTo>
                  <a:lnTo>
                    <a:pt x="129" y="178"/>
                  </a:lnTo>
                  <a:lnTo>
                    <a:pt x="131" y="180"/>
                  </a:lnTo>
                  <a:lnTo>
                    <a:pt x="131" y="184"/>
                  </a:lnTo>
                  <a:lnTo>
                    <a:pt x="129" y="186"/>
                  </a:lnTo>
                  <a:lnTo>
                    <a:pt x="127" y="186"/>
                  </a:lnTo>
                  <a:lnTo>
                    <a:pt x="125" y="188"/>
                  </a:lnTo>
                  <a:lnTo>
                    <a:pt x="123" y="188"/>
                  </a:lnTo>
                  <a:lnTo>
                    <a:pt x="121" y="186"/>
                  </a:lnTo>
                  <a:lnTo>
                    <a:pt x="119" y="184"/>
                  </a:lnTo>
                  <a:lnTo>
                    <a:pt x="119" y="182"/>
                  </a:lnTo>
                  <a:lnTo>
                    <a:pt x="119" y="180"/>
                  </a:lnTo>
                  <a:lnTo>
                    <a:pt x="119" y="178"/>
                  </a:lnTo>
                  <a:lnTo>
                    <a:pt x="121" y="176"/>
                  </a:lnTo>
                  <a:lnTo>
                    <a:pt x="123" y="176"/>
                  </a:lnTo>
                  <a:close/>
                  <a:moveTo>
                    <a:pt x="148" y="172"/>
                  </a:moveTo>
                  <a:lnTo>
                    <a:pt x="148" y="172"/>
                  </a:lnTo>
                  <a:lnTo>
                    <a:pt x="150" y="172"/>
                  </a:lnTo>
                  <a:lnTo>
                    <a:pt x="152" y="174"/>
                  </a:lnTo>
                  <a:lnTo>
                    <a:pt x="154" y="176"/>
                  </a:lnTo>
                  <a:lnTo>
                    <a:pt x="154" y="178"/>
                  </a:lnTo>
                  <a:lnTo>
                    <a:pt x="154" y="180"/>
                  </a:lnTo>
                  <a:lnTo>
                    <a:pt x="154" y="182"/>
                  </a:lnTo>
                  <a:lnTo>
                    <a:pt x="152" y="184"/>
                  </a:lnTo>
                  <a:lnTo>
                    <a:pt x="148" y="184"/>
                  </a:lnTo>
                  <a:lnTo>
                    <a:pt x="146" y="184"/>
                  </a:lnTo>
                  <a:lnTo>
                    <a:pt x="144" y="184"/>
                  </a:lnTo>
                  <a:lnTo>
                    <a:pt x="142" y="182"/>
                  </a:lnTo>
                  <a:lnTo>
                    <a:pt x="142" y="180"/>
                  </a:lnTo>
                  <a:lnTo>
                    <a:pt x="142" y="176"/>
                  </a:lnTo>
                  <a:lnTo>
                    <a:pt x="144" y="174"/>
                  </a:lnTo>
                  <a:lnTo>
                    <a:pt x="148" y="172"/>
                  </a:lnTo>
                  <a:close/>
                  <a:moveTo>
                    <a:pt x="171" y="171"/>
                  </a:moveTo>
                  <a:lnTo>
                    <a:pt x="171" y="171"/>
                  </a:lnTo>
                  <a:lnTo>
                    <a:pt x="173" y="171"/>
                  </a:lnTo>
                  <a:lnTo>
                    <a:pt x="175" y="171"/>
                  </a:lnTo>
                  <a:lnTo>
                    <a:pt x="177" y="172"/>
                  </a:lnTo>
                  <a:lnTo>
                    <a:pt x="179" y="174"/>
                  </a:lnTo>
                  <a:lnTo>
                    <a:pt x="177" y="178"/>
                  </a:lnTo>
                  <a:lnTo>
                    <a:pt x="177" y="180"/>
                  </a:lnTo>
                  <a:lnTo>
                    <a:pt x="175" y="180"/>
                  </a:lnTo>
                  <a:lnTo>
                    <a:pt x="173" y="182"/>
                  </a:lnTo>
                  <a:lnTo>
                    <a:pt x="171" y="182"/>
                  </a:lnTo>
                  <a:lnTo>
                    <a:pt x="169" y="180"/>
                  </a:lnTo>
                  <a:lnTo>
                    <a:pt x="167" y="178"/>
                  </a:lnTo>
                  <a:lnTo>
                    <a:pt x="165" y="176"/>
                  </a:lnTo>
                  <a:lnTo>
                    <a:pt x="165" y="174"/>
                  </a:lnTo>
                  <a:lnTo>
                    <a:pt x="167" y="172"/>
                  </a:lnTo>
                  <a:lnTo>
                    <a:pt x="169" y="171"/>
                  </a:lnTo>
                  <a:lnTo>
                    <a:pt x="171" y="171"/>
                  </a:lnTo>
                  <a:close/>
                  <a:moveTo>
                    <a:pt x="194" y="167"/>
                  </a:moveTo>
                  <a:lnTo>
                    <a:pt x="194" y="167"/>
                  </a:lnTo>
                  <a:lnTo>
                    <a:pt x="198" y="167"/>
                  </a:lnTo>
                  <a:lnTo>
                    <a:pt x="200" y="169"/>
                  </a:lnTo>
                  <a:lnTo>
                    <a:pt x="202" y="171"/>
                  </a:lnTo>
                  <a:lnTo>
                    <a:pt x="202" y="172"/>
                  </a:lnTo>
                  <a:lnTo>
                    <a:pt x="202" y="174"/>
                  </a:lnTo>
                  <a:lnTo>
                    <a:pt x="200" y="176"/>
                  </a:lnTo>
                  <a:lnTo>
                    <a:pt x="198" y="178"/>
                  </a:lnTo>
                  <a:lnTo>
                    <a:pt x="196" y="178"/>
                  </a:lnTo>
                  <a:lnTo>
                    <a:pt x="194" y="178"/>
                  </a:lnTo>
                  <a:lnTo>
                    <a:pt x="192" y="178"/>
                  </a:lnTo>
                  <a:lnTo>
                    <a:pt x="190" y="176"/>
                  </a:lnTo>
                  <a:lnTo>
                    <a:pt x="190" y="174"/>
                  </a:lnTo>
                  <a:lnTo>
                    <a:pt x="190" y="171"/>
                  </a:lnTo>
                  <a:lnTo>
                    <a:pt x="190" y="169"/>
                  </a:lnTo>
                  <a:lnTo>
                    <a:pt x="192" y="167"/>
                  </a:lnTo>
                  <a:lnTo>
                    <a:pt x="194" y="167"/>
                  </a:lnTo>
                  <a:close/>
                  <a:moveTo>
                    <a:pt x="219" y="165"/>
                  </a:moveTo>
                  <a:lnTo>
                    <a:pt x="219" y="165"/>
                  </a:lnTo>
                  <a:lnTo>
                    <a:pt x="221" y="165"/>
                  </a:lnTo>
                  <a:lnTo>
                    <a:pt x="223" y="165"/>
                  </a:lnTo>
                  <a:lnTo>
                    <a:pt x="225" y="167"/>
                  </a:lnTo>
                  <a:lnTo>
                    <a:pt x="225" y="169"/>
                  </a:lnTo>
                  <a:lnTo>
                    <a:pt x="225" y="171"/>
                  </a:lnTo>
                  <a:lnTo>
                    <a:pt x="225" y="174"/>
                  </a:lnTo>
                  <a:lnTo>
                    <a:pt x="223" y="174"/>
                  </a:lnTo>
                  <a:lnTo>
                    <a:pt x="221" y="176"/>
                  </a:lnTo>
                  <a:lnTo>
                    <a:pt x="217" y="176"/>
                  </a:lnTo>
                  <a:lnTo>
                    <a:pt x="215" y="174"/>
                  </a:lnTo>
                  <a:lnTo>
                    <a:pt x="215" y="172"/>
                  </a:lnTo>
                  <a:lnTo>
                    <a:pt x="213" y="171"/>
                  </a:lnTo>
                  <a:lnTo>
                    <a:pt x="213" y="169"/>
                  </a:lnTo>
                  <a:lnTo>
                    <a:pt x="215" y="167"/>
                  </a:lnTo>
                  <a:lnTo>
                    <a:pt x="217" y="165"/>
                  </a:lnTo>
                  <a:lnTo>
                    <a:pt x="219" y="165"/>
                  </a:lnTo>
                  <a:close/>
                  <a:moveTo>
                    <a:pt x="242" y="161"/>
                  </a:moveTo>
                  <a:lnTo>
                    <a:pt x="242" y="161"/>
                  </a:lnTo>
                  <a:lnTo>
                    <a:pt x="246" y="161"/>
                  </a:lnTo>
                  <a:lnTo>
                    <a:pt x="248" y="163"/>
                  </a:lnTo>
                  <a:lnTo>
                    <a:pt x="250" y="167"/>
                  </a:lnTo>
                  <a:lnTo>
                    <a:pt x="250" y="169"/>
                  </a:lnTo>
                  <a:lnTo>
                    <a:pt x="248" y="171"/>
                  </a:lnTo>
                  <a:lnTo>
                    <a:pt x="246" y="172"/>
                  </a:lnTo>
                  <a:lnTo>
                    <a:pt x="244" y="172"/>
                  </a:lnTo>
                  <a:lnTo>
                    <a:pt x="242" y="172"/>
                  </a:lnTo>
                  <a:lnTo>
                    <a:pt x="240" y="172"/>
                  </a:lnTo>
                  <a:lnTo>
                    <a:pt x="238" y="171"/>
                  </a:lnTo>
                  <a:lnTo>
                    <a:pt x="238" y="169"/>
                  </a:lnTo>
                  <a:lnTo>
                    <a:pt x="238" y="165"/>
                  </a:lnTo>
                  <a:lnTo>
                    <a:pt x="238" y="163"/>
                  </a:lnTo>
                  <a:lnTo>
                    <a:pt x="240" y="161"/>
                  </a:lnTo>
                  <a:lnTo>
                    <a:pt x="242" y="161"/>
                  </a:lnTo>
                  <a:close/>
                  <a:moveTo>
                    <a:pt x="267" y="157"/>
                  </a:moveTo>
                  <a:lnTo>
                    <a:pt x="267" y="157"/>
                  </a:lnTo>
                  <a:lnTo>
                    <a:pt x="269" y="157"/>
                  </a:lnTo>
                  <a:lnTo>
                    <a:pt x="271" y="159"/>
                  </a:lnTo>
                  <a:lnTo>
                    <a:pt x="273" y="161"/>
                  </a:lnTo>
                  <a:lnTo>
                    <a:pt x="273" y="163"/>
                  </a:lnTo>
                  <a:lnTo>
                    <a:pt x="273" y="165"/>
                  </a:lnTo>
                  <a:lnTo>
                    <a:pt x="273" y="167"/>
                  </a:lnTo>
                  <a:lnTo>
                    <a:pt x="271" y="169"/>
                  </a:lnTo>
                  <a:lnTo>
                    <a:pt x="269" y="171"/>
                  </a:lnTo>
                  <a:lnTo>
                    <a:pt x="265" y="171"/>
                  </a:lnTo>
                  <a:lnTo>
                    <a:pt x="263" y="169"/>
                  </a:lnTo>
                  <a:lnTo>
                    <a:pt x="261" y="167"/>
                  </a:lnTo>
                  <a:lnTo>
                    <a:pt x="261" y="165"/>
                  </a:lnTo>
                  <a:lnTo>
                    <a:pt x="261" y="163"/>
                  </a:lnTo>
                  <a:lnTo>
                    <a:pt x="263" y="161"/>
                  </a:lnTo>
                  <a:lnTo>
                    <a:pt x="265" y="159"/>
                  </a:lnTo>
                  <a:lnTo>
                    <a:pt x="267" y="157"/>
                  </a:lnTo>
                  <a:close/>
                  <a:moveTo>
                    <a:pt x="290" y="155"/>
                  </a:moveTo>
                  <a:lnTo>
                    <a:pt x="290" y="155"/>
                  </a:lnTo>
                  <a:lnTo>
                    <a:pt x="292" y="155"/>
                  </a:lnTo>
                  <a:lnTo>
                    <a:pt x="294" y="157"/>
                  </a:lnTo>
                  <a:lnTo>
                    <a:pt x="296" y="157"/>
                  </a:lnTo>
                  <a:lnTo>
                    <a:pt x="298" y="161"/>
                  </a:lnTo>
                  <a:lnTo>
                    <a:pt x="298" y="163"/>
                  </a:lnTo>
                  <a:lnTo>
                    <a:pt x="296" y="165"/>
                  </a:lnTo>
                  <a:lnTo>
                    <a:pt x="294" y="167"/>
                  </a:lnTo>
                  <a:lnTo>
                    <a:pt x="292" y="167"/>
                  </a:lnTo>
                  <a:lnTo>
                    <a:pt x="290" y="167"/>
                  </a:lnTo>
                  <a:lnTo>
                    <a:pt x="288" y="165"/>
                  </a:lnTo>
                  <a:lnTo>
                    <a:pt x="286" y="165"/>
                  </a:lnTo>
                  <a:lnTo>
                    <a:pt x="284" y="161"/>
                  </a:lnTo>
                  <a:lnTo>
                    <a:pt x="284" y="159"/>
                  </a:lnTo>
                  <a:lnTo>
                    <a:pt x="286" y="157"/>
                  </a:lnTo>
                  <a:lnTo>
                    <a:pt x="288" y="155"/>
                  </a:lnTo>
                  <a:lnTo>
                    <a:pt x="290" y="155"/>
                  </a:lnTo>
                  <a:close/>
                  <a:moveTo>
                    <a:pt x="315" y="151"/>
                  </a:moveTo>
                  <a:lnTo>
                    <a:pt x="315" y="151"/>
                  </a:lnTo>
                  <a:lnTo>
                    <a:pt x="317" y="151"/>
                  </a:lnTo>
                  <a:lnTo>
                    <a:pt x="319" y="153"/>
                  </a:lnTo>
                  <a:lnTo>
                    <a:pt x="321" y="155"/>
                  </a:lnTo>
                  <a:lnTo>
                    <a:pt x="321" y="157"/>
                  </a:lnTo>
                  <a:lnTo>
                    <a:pt x="321" y="159"/>
                  </a:lnTo>
                  <a:lnTo>
                    <a:pt x="319" y="161"/>
                  </a:lnTo>
                  <a:lnTo>
                    <a:pt x="317" y="163"/>
                  </a:lnTo>
                  <a:lnTo>
                    <a:pt x="315" y="165"/>
                  </a:lnTo>
                  <a:lnTo>
                    <a:pt x="313" y="163"/>
                  </a:lnTo>
                  <a:lnTo>
                    <a:pt x="311" y="163"/>
                  </a:lnTo>
                  <a:lnTo>
                    <a:pt x="309" y="161"/>
                  </a:lnTo>
                  <a:lnTo>
                    <a:pt x="309" y="159"/>
                  </a:lnTo>
                  <a:lnTo>
                    <a:pt x="309" y="157"/>
                  </a:lnTo>
                  <a:lnTo>
                    <a:pt x="309" y="155"/>
                  </a:lnTo>
                  <a:lnTo>
                    <a:pt x="311" y="153"/>
                  </a:lnTo>
                  <a:lnTo>
                    <a:pt x="315" y="151"/>
                  </a:lnTo>
                  <a:close/>
                  <a:moveTo>
                    <a:pt x="338" y="149"/>
                  </a:moveTo>
                  <a:lnTo>
                    <a:pt x="338" y="149"/>
                  </a:lnTo>
                  <a:lnTo>
                    <a:pt x="340" y="149"/>
                  </a:lnTo>
                  <a:lnTo>
                    <a:pt x="342" y="149"/>
                  </a:lnTo>
                  <a:lnTo>
                    <a:pt x="344" y="151"/>
                  </a:lnTo>
                  <a:lnTo>
                    <a:pt x="344" y="153"/>
                  </a:lnTo>
                  <a:lnTo>
                    <a:pt x="344" y="157"/>
                  </a:lnTo>
                  <a:lnTo>
                    <a:pt x="344" y="159"/>
                  </a:lnTo>
                  <a:lnTo>
                    <a:pt x="342" y="161"/>
                  </a:lnTo>
                  <a:lnTo>
                    <a:pt x="340" y="161"/>
                  </a:lnTo>
                  <a:lnTo>
                    <a:pt x="338" y="161"/>
                  </a:lnTo>
                  <a:lnTo>
                    <a:pt x="334" y="159"/>
                  </a:lnTo>
                  <a:lnTo>
                    <a:pt x="334" y="157"/>
                  </a:lnTo>
                  <a:lnTo>
                    <a:pt x="332" y="155"/>
                  </a:lnTo>
                  <a:lnTo>
                    <a:pt x="332" y="153"/>
                  </a:lnTo>
                  <a:lnTo>
                    <a:pt x="334" y="151"/>
                  </a:lnTo>
                  <a:lnTo>
                    <a:pt x="336" y="149"/>
                  </a:lnTo>
                  <a:lnTo>
                    <a:pt x="338" y="149"/>
                  </a:lnTo>
                  <a:close/>
                  <a:moveTo>
                    <a:pt x="361" y="146"/>
                  </a:moveTo>
                  <a:lnTo>
                    <a:pt x="361" y="146"/>
                  </a:lnTo>
                  <a:lnTo>
                    <a:pt x="365" y="146"/>
                  </a:lnTo>
                  <a:lnTo>
                    <a:pt x="367" y="147"/>
                  </a:lnTo>
                  <a:lnTo>
                    <a:pt x="367" y="149"/>
                  </a:lnTo>
                  <a:lnTo>
                    <a:pt x="369" y="151"/>
                  </a:lnTo>
                  <a:lnTo>
                    <a:pt x="369" y="153"/>
                  </a:lnTo>
                  <a:lnTo>
                    <a:pt x="367" y="155"/>
                  </a:lnTo>
                  <a:lnTo>
                    <a:pt x="365" y="157"/>
                  </a:lnTo>
                  <a:lnTo>
                    <a:pt x="363" y="157"/>
                  </a:lnTo>
                  <a:lnTo>
                    <a:pt x="361" y="157"/>
                  </a:lnTo>
                  <a:lnTo>
                    <a:pt x="359" y="157"/>
                  </a:lnTo>
                  <a:lnTo>
                    <a:pt x="357" y="155"/>
                  </a:lnTo>
                  <a:lnTo>
                    <a:pt x="357" y="153"/>
                  </a:lnTo>
                  <a:lnTo>
                    <a:pt x="357" y="151"/>
                  </a:lnTo>
                  <a:lnTo>
                    <a:pt x="357" y="147"/>
                  </a:lnTo>
                  <a:lnTo>
                    <a:pt x="359" y="147"/>
                  </a:lnTo>
                  <a:lnTo>
                    <a:pt x="361" y="146"/>
                  </a:lnTo>
                  <a:close/>
                  <a:moveTo>
                    <a:pt x="386" y="144"/>
                  </a:moveTo>
                  <a:lnTo>
                    <a:pt x="386" y="144"/>
                  </a:lnTo>
                  <a:lnTo>
                    <a:pt x="388" y="144"/>
                  </a:lnTo>
                  <a:lnTo>
                    <a:pt x="390" y="144"/>
                  </a:lnTo>
                  <a:lnTo>
                    <a:pt x="392" y="146"/>
                  </a:lnTo>
                  <a:lnTo>
                    <a:pt x="392" y="147"/>
                  </a:lnTo>
                  <a:lnTo>
                    <a:pt x="392" y="151"/>
                  </a:lnTo>
                  <a:lnTo>
                    <a:pt x="392" y="153"/>
                  </a:lnTo>
                  <a:lnTo>
                    <a:pt x="390" y="153"/>
                  </a:lnTo>
                  <a:lnTo>
                    <a:pt x="388" y="155"/>
                  </a:lnTo>
                  <a:lnTo>
                    <a:pt x="384" y="155"/>
                  </a:lnTo>
                  <a:lnTo>
                    <a:pt x="382" y="153"/>
                  </a:lnTo>
                  <a:lnTo>
                    <a:pt x="380" y="151"/>
                  </a:lnTo>
                  <a:lnTo>
                    <a:pt x="380" y="149"/>
                  </a:lnTo>
                  <a:lnTo>
                    <a:pt x="380" y="147"/>
                  </a:lnTo>
                  <a:lnTo>
                    <a:pt x="382" y="146"/>
                  </a:lnTo>
                  <a:lnTo>
                    <a:pt x="384" y="144"/>
                  </a:lnTo>
                  <a:lnTo>
                    <a:pt x="386" y="144"/>
                  </a:lnTo>
                  <a:close/>
                  <a:moveTo>
                    <a:pt x="409" y="140"/>
                  </a:moveTo>
                  <a:lnTo>
                    <a:pt x="409" y="140"/>
                  </a:lnTo>
                  <a:lnTo>
                    <a:pt x="411" y="140"/>
                  </a:lnTo>
                  <a:lnTo>
                    <a:pt x="413" y="142"/>
                  </a:lnTo>
                  <a:lnTo>
                    <a:pt x="415" y="144"/>
                  </a:lnTo>
                  <a:lnTo>
                    <a:pt x="417" y="146"/>
                  </a:lnTo>
                  <a:lnTo>
                    <a:pt x="417" y="147"/>
                  </a:lnTo>
                  <a:lnTo>
                    <a:pt x="415" y="149"/>
                  </a:lnTo>
                  <a:lnTo>
                    <a:pt x="413" y="151"/>
                  </a:lnTo>
                  <a:lnTo>
                    <a:pt x="411" y="151"/>
                  </a:lnTo>
                  <a:lnTo>
                    <a:pt x="409" y="151"/>
                  </a:lnTo>
                  <a:lnTo>
                    <a:pt x="407" y="151"/>
                  </a:lnTo>
                  <a:lnTo>
                    <a:pt x="405" y="149"/>
                  </a:lnTo>
                  <a:lnTo>
                    <a:pt x="403" y="147"/>
                  </a:lnTo>
                  <a:lnTo>
                    <a:pt x="405" y="144"/>
                  </a:lnTo>
                  <a:lnTo>
                    <a:pt x="405" y="142"/>
                  </a:lnTo>
                  <a:lnTo>
                    <a:pt x="407" y="140"/>
                  </a:lnTo>
                  <a:lnTo>
                    <a:pt x="409" y="140"/>
                  </a:lnTo>
                  <a:close/>
                  <a:moveTo>
                    <a:pt x="434" y="138"/>
                  </a:moveTo>
                  <a:lnTo>
                    <a:pt x="434" y="138"/>
                  </a:lnTo>
                  <a:lnTo>
                    <a:pt x="436" y="138"/>
                  </a:lnTo>
                  <a:lnTo>
                    <a:pt x="438" y="138"/>
                  </a:lnTo>
                  <a:lnTo>
                    <a:pt x="440" y="140"/>
                  </a:lnTo>
                  <a:lnTo>
                    <a:pt x="440" y="142"/>
                  </a:lnTo>
                  <a:lnTo>
                    <a:pt x="440" y="146"/>
                  </a:lnTo>
                  <a:lnTo>
                    <a:pt x="438" y="147"/>
                  </a:lnTo>
                  <a:lnTo>
                    <a:pt x="434" y="149"/>
                  </a:lnTo>
                  <a:lnTo>
                    <a:pt x="432" y="149"/>
                  </a:lnTo>
                  <a:lnTo>
                    <a:pt x="430" y="147"/>
                  </a:lnTo>
                  <a:lnTo>
                    <a:pt x="428" y="146"/>
                  </a:lnTo>
                  <a:lnTo>
                    <a:pt x="428" y="144"/>
                  </a:lnTo>
                  <a:lnTo>
                    <a:pt x="428" y="142"/>
                  </a:lnTo>
                  <a:lnTo>
                    <a:pt x="430" y="140"/>
                  </a:lnTo>
                  <a:lnTo>
                    <a:pt x="430" y="138"/>
                  </a:lnTo>
                  <a:lnTo>
                    <a:pt x="434" y="138"/>
                  </a:lnTo>
                  <a:close/>
                  <a:moveTo>
                    <a:pt x="457" y="134"/>
                  </a:moveTo>
                  <a:lnTo>
                    <a:pt x="457" y="134"/>
                  </a:lnTo>
                  <a:lnTo>
                    <a:pt x="459" y="134"/>
                  </a:lnTo>
                  <a:lnTo>
                    <a:pt x="461" y="136"/>
                  </a:lnTo>
                  <a:lnTo>
                    <a:pt x="463" y="138"/>
                  </a:lnTo>
                  <a:lnTo>
                    <a:pt x="465" y="140"/>
                  </a:lnTo>
                  <a:lnTo>
                    <a:pt x="463" y="142"/>
                  </a:lnTo>
                  <a:lnTo>
                    <a:pt x="463" y="144"/>
                  </a:lnTo>
                  <a:lnTo>
                    <a:pt x="461" y="146"/>
                  </a:lnTo>
                  <a:lnTo>
                    <a:pt x="459" y="146"/>
                  </a:lnTo>
                  <a:lnTo>
                    <a:pt x="457" y="146"/>
                  </a:lnTo>
                  <a:lnTo>
                    <a:pt x="453" y="146"/>
                  </a:lnTo>
                  <a:lnTo>
                    <a:pt x="453" y="144"/>
                  </a:lnTo>
                  <a:lnTo>
                    <a:pt x="451" y="142"/>
                  </a:lnTo>
                  <a:lnTo>
                    <a:pt x="451" y="138"/>
                  </a:lnTo>
                  <a:lnTo>
                    <a:pt x="453" y="136"/>
                  </a:lnTo>
                  <a:lnTo>
                    <a:pt x="455" y="134"/>
                  </a:lnTo>
                  <a:lnTo>
                    <a:pt x="457" y="134"/>
                  </a:lnTo>
                  <a:close/>
                  <a:moveTo>
                    <a:pt x="480" y="130"/>
                  </a:moveTo>
                  <a:lnTo>
                    <a:pt x="480" y="130"/>
                  </a:lnTo>
                  <a:lnTo>
                    <a:pt x="484" y="132"/>
                  </a:lnTo>
                  <a:lnTo>
                    <a:pt x="486" y="132"/>
                  </a:lnTo>
                  <a:lnTo>
                    <a:pt x="486" y="134"/>
                  </a:lnTo>
                  <a:lnTo>
                    <a:pt x="488" y="136"/>
                  </a:lnTo>
                  <a:lnTo>
                    <a:pt x="488" y="138"/>
                  </a:lnTo>
                  <a:lnTo>
                    <a:pt x="486" y="140"/>
                  </a:lnTo>
                  <a:lnTo>
                    <a:pt x="484" y="142"/>
                  </a:lnTo>
                  <a:lnTo>
                    <a:pt x="482" y="144"/>
                  </a:lnTo>
                  <a:lnTo>
                    <a:pt x="480" y="144"/>
                  </a:lnTo>
                  <a:lnTo>
                    <a:pt x="478" y="142"/>
                  </a:lnTo>
                  <a:lnTo>
                    <a:pt x="476" y="140"/>
                  </a:lnTo>
                  <a:lnTo>
                    <a:pt x="476" y="138"/>
                  </a:lnTo>
                  <a:lnTo>
                    <a:pt x="476" y="136"/>
                  </a:lnTo>
                  <a:lnTo>
                    <a:pt x="476" y="134"/>
                  </a:lnTo>
                  <a:lnTo>
                    <a:pt x="478" y="132"/>
                  </a:lnTo>
                  <a:lnTo>
                    <a:pt x="480" y="130"/>
                  </a:lnTo>
                  <a:close/>
                  <a:moveTo>
                    <a:pt x="505" y="128"/>
                  </a:moveTo>
                  <a:lnTo>
                    <a:pt x="505" y="128"/>
                  </a:lnTo>
                  <a:lnTo>
                    <a:pt x="507" y="128"/>
                  </a:lnTo>
                  <a:lnTo>
                    <a:pt x="509" y="130"/>
                  </a:lnTo>
                  <a:lnTo>
                    <a:pt x="511" y="130"/>
                  </a:lnTo>
                  <a:lnTo>
                    <a:pt x="511" y="134"/>
                  </a:lnTo>
                  <a:lnTo>
                    <a:pt x="511" y="136"/>
                  </a:lnTo>
                  <a:lnTo>
                    <a:pt x="511" y="138"/>
                  </a:lnTo>
                  <a:lnTo>
                    <a:pt x="509" y="140"/>
                  </a:lnTo>
                  <a:lnTo>
                    <a:pt x="507" y="140"/>
                  </a:lnTo>
                  <a:lnTo>
                    <a:pt x="503" y="140"/>
                  </a:lnTo>
                  <a:lnTo>
                    <a:pt x="501" y="138"/>
                  </a:lnTo>
                  <a:lnTo>
                    <a:pt x="499" y="138"/>
                  </a:lnTo>
                  <a:lnTo>
                    <a:pt x="499" y="134"/>
                  </a:lnTo>
                  <a:lnTo>
                    <a:pt x="499" y="132"/>
                  </a:lnTo>
                  <a:lnTo>
                    <a:pt x="501" y="130"/>
                  </a:lnTo>
                  <a:lnTo>
                    <a:pt x="503" y="128"/>
                  </a:lnTo>
                  <a:lnTo>
                    <a:pt x="505" y="128"/>
                  </a:lnTo>
                  <a:close/>
                  <a:moveTo>
                    <a:pt x="528" y="124"/>
                  </a:moveTo>
                  <a:lnTo>
                    <a:pt x="528" y="124"/>
                  </a:lnTo>
                  <a:lnTo>
                    <a:pt x="530" y="124"/>
                  </a:lnTo>
                  <a:lnTo>
                    <a:pt x="534" y="126"/>
                  </a:lnTo>
                  <a:lnTo>
                    <a:pt x="534" y="128"/>
                  </a:lnTo>
                  <a:lnTo>
                    <a:pt x="536" y="130"/>
                  </a:lnTo>
                  <a:lnTo>
                    <a:pt x="536" y="132"/>
                  </a:lnTo>
                  <a:lnTo>
                    <a:pt x="534" y="134"/>
                  </a:lnTo>
                  <a:lnTo>
                    <a:pt x="532" y="136"/>
                  </a:lnTo>
                  <a:lnTo>
                    <a:pt x="530" y="138"/>
                  </a:lnTo>
                  <a:lnTo>
                    <a:pt x="528" y="136"/>
                  </a:lnTo>
                  <a:lnTo>
                    <a:pt x="526" y="136"/>
                  </a:lnTo>
                  <a:lnTo>
                    <a:pt x="524" y="134"/>
                  </a:lnTo>
                  <a:lnTo>
                    <a:pt x="524" y="132"/>
                  </a:lnTo>
                  <a:lnTo>
                    <a:pt x="524" y="130"/>
                  </a:lnTo>
                  <a:lnTo>
                    <a:pt x="524" y="128"/>
                  </a:lnTo>
                  <a:lnTo>
                    <a:pt x="526" y="126"/>
                  </a:lnTo>
                  <a:lnTo>
                    <a:pt x="528" y="124"/>
                  </a:lnTo>
                  <a:close/>
                  <a:moveTo>
                    <a:pt x="553" y="123"/>
                  </a:moveTo>
                  <a:lnTo>
                    <a:pt x="553" y="123"/>
                  </a:lnTo>
                  <a:lnTo>
                    <a:pt x="555" y="123"/>
                  </a:lnTo>
                  <a:lnTo>
                    <a:pt x="557" y="123"/>
                  </a:lnTo>
                  <a:lnTo>
                    <a:pt x="559" y="124"/>
                  </a:lnTo>
                  <a:lnTo>
                    <a:pt x="559" y="128"/>
                  </a:lnTo>
                  <a:lnTo>
                    <a:pt x="559" y="130"/>
                  </a:lnTo>
                  <a:lnTo>
                    <a:pt x="557" y="132"/>
                  </a:lnTo>
                  <a:lnTo>
                    <a:pt x="557" y="134"/>
                  </a:lnTo>
                  <a:lnTo>
                    <a:pt x="553" y="134"/>
                  </a:lnTo>
                  <a:lnTo>
                    <a:pt x="551" y="134"/>
                  </a:lnTo>
                  <a:lnTo>
                    <a:pt x="549" y="132"/>
                  </a:lnTo>
                  <a:lnTo>
                    <a:pt x="547" y="130"/>
                  </a:lnTo>
                  <a:lnTo>
                    <a:pt x="547" y="128"/>
                  </a:lnTo>
                  <a:lnTo>
                    <a:pt x="547" y="126"/>
                  </a:lnTo>
                  <a:lnTo>
                    <a:pt x="549" y="124"/>
                  </a:lnTo>
                  <a:lnTo>
                    <a:pt x="549" y="123"/>
                  </a:lnTo>
                  <a:lnTo>
                    <a:pt x="553" y="123"/>
                  </a:lnTo>
                  <a:close/>
                  <a:moveTo>
                    <a:pt x="576" y="119"/>
                  </a:moveTo>
                  <a:lnTo>
                    <a:pt x="576" y="119"/>
                  </a:lnTo>
                  <a:lnTo>
                    <a:pt x="578" y="119"/>
                  </a:lnTo>
                  <a:lnTo>
                    <a:pt x="580" y="121"/>
                  </a:lnTo>
                  <a:lnTo>
                    <a:pt x="582" y="123"/>
                  </a:lnTo>
                  <a:lnTo>
                    <a:pt x="584" y="124"/>
                  </a:lnTo>
                  <a:lnTo>
                    <a:pt x="582" y="126"/>
                  </a:lnTo>
                  <a:lnTo>
                    <a:pt x="582" y="128"/>
                  </a:lnTo>
                  <a:lnTo>
                    <a:pt x="580" y="130"/>
                  </a:lnTo>
                  <a:lnTo>
                    <a:pt x="578" y="130"/>
                  </a:lnTo>
                  <a:lnTo>
                    <a:pt x="576" y="130"/>
                  </a:lnTo>
                  <a:lnTo>
                    <a:pt x="574" y="130"/>
                  </a:lnTo>
                  <a:lnTo>
                    <a:pt x="572" y="128"/>
                  </a:lnTo>
                  <a:lnTo>
                    <a:pt x="570" y="126"/>
                  </a:lnTo>
                  <a:lnTo>
                    <a:pt x="570" y="124"/>
                  </a:lnTo>
                  <a:lnTo>
                    <a:pt x="572" y="121"/>
                  </a:lnTo>
                  <a:lnTo>
                    <a:pt x="574" y="121"/>
                  </a:lnTo>
                  <a:lnTo>
                    <a:pt x="576" y="119"/>
                  </a:lnTo>
                  <a:close/>
                  <a:moveTo>
                    <a:pt x="599" y="117"/>
                  </a:moveTo>
                  <a:lnTo>
                    <a:pt x="599" y="117"/>
                  </a:lnTo>
                  <a:lnTo>
                    <a:pt x="603" y="117"/>
                  </a:lnTo>
                  <a:lnTo>
                    <a:pt x="605" y="117"/>
                  </a:lnTo>
                  <a:lnTo>
                    <a:pt x="605" y="119"/>
                  </a:lnTo>
                  <a:lnTo>
                    <a:pt x="607" y="121"/>
                  </a:lnTo>
                  <a:lnTo>
                    <a:pt x="607" y="124"/>
                  </a:lnTo>
                  <a:lnTo>
                    <a:pt x="605" y="126"/>
                  </a:lnTo>
                  <a:lnTo>
                    <a:pt x="603" y="126"/>
                  </a:lnTo>
                  <a:lnTo>
                    <a:pt x="601" y="128"/>
                  </a:lnTo>
                  <a:lnTo>
                    <a:pt x="599" y="128"/>
                  </a:lnTo>
                  <a:lnTo>
                    <a:pt x="597" y="126"/>
                  </a:lnTo>
                  <a:lnTo>
                    <a:pt x="595" y="124"/>
                  </a:lnTo>
                  <a:lnTo>
                    <a:pt x="595" y="123"/>
                  </a:lnTo>
                  <a:lnTo>
                    <a:pt x="595" y="121"/>
                  </a:lnTo>
                  <a:lnTo>
                    <a:pt x="595" y="119"/>
                  </a:lnTo>
                  <a:lnTo>
                    <a:pt x="597" y="117"/>
                  </a:lnTo>
                  <a:lnTo>
                    <a:pt x="599" y="117"/>
                  </a:lnTo>
                  <a:close/>
                  <a:moveTo>
                    <a:pt x="624" y="113"/>
                  </a:moveTo>
                  <a:lnTo>
                    <a:pt x="624" y="113"/>
                  </a:lnTo>
                  <a:lnTo>
                    <a:pt x="626" y="113"/>
                  </a:lnTo>
                  <a:lnTo>
                    <a:pt x="628" y="115"/>
                  </a:lnTo>
                  <a:lnTo>
                    <a:pt x="630" y="117"/>
                  </a:lnTo>
                  <a:lnTo>
                    <a:pt x="630" y="119"/>
                  </a:lnTo>
                  <a:lnTo>
                    <a:pt x="630" y="121"/>
                  </a:lnTo>
                  <a:lnTo>
                    <a:pt x="630" y="123"/>
                  </a:lnTo>
                  <a:lnTo>
                    <a:pt x="628" y="124"/>
                  </a:lnTo>
                  <a:lnTo>
                    <a:pt x="626" y="124"/>
                  </a:lnTo>
                  <a:lnTo>
                    <a:pt x="622" y="124"/>
                  </a:lnTo>
                  <a:lnTo>
                    <a:pt x="620" y="124"/>
                  </a:lnTo>
                  <a:lnTo>
                    <a:pt x="620" y="123"/>
                  </a:lnTo>
                  <a:lnTo>
                    <a:pt x="618" y="121"/>
                  </a:lnTo>
                  <a:lnTo>
                    <a:pt x="618" y="117"/>
                  </a:lnTo>
                  <a:lnTo>
                    <a:pt x="620" y="115"/>
                  </a:lnTo>
                  <a:lnTo>
                    <a:pt x="622" y="115"/>
                  </a:lnTo>
                  <a:lnTo>
                    <a:pt x="624" y="113"/>
                  </a:lnTo>
                  <a:close/>
                  <a:moveTo>
                    <a:pt x="647" y="111"/>
                  </a:moveTo>
                  <a:lnTo>
                    <a:pt x="647" y="111"/>
                  </a:lnTo>
                  <a:lnTo>
                    <a:pt x="649" y="111"/>
                  </a:lnTo>
                  <a:lnTo>
                    <a:pt x="653" y="111"/>
                  </a:lnTo>
                  <a:lnTo>
                    <a:pt x="653" y="113"/>
                  </a:lnTo>
                  <a:lnTo>
                    <a:pt x="655" y="115"/>
                  </a:lnTo>
                  <a:lnTo>
                    <a:pt x="655" y="119"/>
                  </a:lnTo>
                  <a:lnTo>
                    <a:pt x="653" y="121"/>
                  </a:lnTo>
                  <a:lnTo>
                    <a:pt x="651" y="121"/>
                  </a:lnTo>
                  <a:lnTo>
                    <a:pt x="649" y="123"/>
                  </a:lnTo>
                  <a:lnTo>
                    <a:pt x="647" y="123"/>
                  </a:lnTo>
                  <a:lnTo>
                    <a:pt x="645" y="121"/>
                  </a:lnTo>
                  <a:lnTo>
                    <a:pt x="643" y="119"/>
                  </a:lnTo>
                  <a:lnTo>
                    <a:pt x="643" y="117"/>
                  </a:lnTo>
                  <a:lnTo>
                    <a:pt x="643" y="115"/>
                  </a:lnTo>
                  <a:lnTo>
                    <a:pt x="643" y="113"/>
                  </a:lnTo>
                  <a:lnTo>
                    <a:pt x="645" y="111"/>
                  </a:lnTo>
                  <a:lnTo>
                    <a:pt x="647" y="111"/>
                  </a:lnTo>
                  <a:close/>
                  <a:moveTo>
                    <a:pt x="672" y="107"/>
                  </a:moveTo>
                  <a:lnTo>
                    <a:pt x="672" y="107"/>
                  </a:lnTo>
                  <a:lnTo>
                    <a:pt x="674" y="107"/>
                  </a:lnTo>
                  <a:lnTo>
                    <a:pt x="676" y="109"/>
                  </a:lnTo>
                  <a:lnTo>
                    <a:pt x="678" y="111"/>
                  </a:lnTo>
                  <a:lnTo>
                    <a:pt x="678" y="113"/>
                  </a:lnTo>
                  <a:lnTo>
                    <a:pt x="678" y="115"/>
                  </a:lnTo>
                  <a:lnTo>
                    <a:pt x="678" y="117"/>
                  </a:lnTo>
                  <a:lnTo>
                    <a:pt x="676" y="119"/>
                  </a:lnTo>
                  <a:lnTo>
                    <a:pt x="672" y="119"/>
                  </a:lnTo>
                  <a:lnTo>
                    <a:pt x="670" y="119"/>
                  </a:lnTo>
                  <a:lnTo>
                    <a:pt x="668" y="119"/>
                  </a:lnTo>
                  <a:lnTo>
                    <a:pt x="666" y="117"/>
                  </a:lnTo>
                  <a:lnTo>
                    <a:pt x="666" y="115"/>
                  </a:lnTo>
                  <a:lnTo>
                    <a:pt x="666" y="111"/>
                  </a:lnTo>
                  <a:lnTo>
                    <a:pt x="668" y="109"/>
                  </a:lnTo>
                  <a:lnTo>
                    <a:pt x="668" y="107"/>
                  </a:lnTo>
                  <a:lnTo>
                    <a:pt x="672" y="107"/>
                  </a:lnTo>
                  <a:close/>
                  <a:moveTo>
                    <a:pt x="695" y="105"/>
                  </a:moveTo>
                  <a:lnTo>
                    <a:pt x="695" y="105"/>
                  </a:lnTo>
                  <a:lnTo>
                    <a:pt x="697" y="105"/>
                  </a:lnTo>
                  <a:lnTo>
                    <a:pt x="699" y="105"/>
                  </a:lnTo>
                  <a:lnTo>
                    <a:pt x="701" y="107"/>
                  </a:lnTo>
                  <a:lnTo>
                    <a:pt x="703" y="109"/>
                  </a:lnTo>
                  <a:lnTo>
                    <a:pt x="701" y="111"/>
                  </a:lnTo>
                  <a:lnTo>
                    <a:pt x="701" y="115"/>
                  </a:lnTo>
                  <a:lnTo>
                    <a:pt x="699" y="115"/>
                  </a:lnTo>
                  <a:lnTo>
                    <a:pt x="697" y="117"/>
                  </a:lnTo>
                  <a:lnTo>
                    <a:pt x="695" y="117"/>
                  </a:lnTo>
                  <a:lnTo>
                    <a:pt x="693" y="115"/>
                  </a:lnTo>
                  <a:lnTo>
                    <a:pt x="691" y="113"/>
                  </a:lnTo>
                  <a:lnTo>
                    <a:pt x="689" y="111"/>
                  </a:lnTo>
                  <a:lnTo>
                    <a:pt x="689" y="109"/>
                  </a:lnTo>
                  <a:lnTo>
                    <a:pt x="691" y="107"/>
                  </a:lnTo>
                  <a:lnTo>
                    <a:pt x="693" y="105"/>
                  </a:lnTo>
                  <a:lnTo>
                    <a:pt x="695" y="105"/>
                  </a:lnTo>
                  <a:close/>
                  <a:moveTo>
                    <a:pt x="720" y="101"/>
                  </a:moveTo>
                  <a:lnTo>
                    <a:pt x="720" y="101"/>
                  </a:lnTo>
                  <a:lnTo>
                    <a:pt x="722" y="101"/>
                  </a:lnTo>
                  <a:lnTo>
                    <a:pt x="724" y="103"/>
                  </a:lnTo>
                  <a:lnTo>
                    <a:pt x="726" y="103"/>
                  </a:lnTo>
                  <a:lnTo>
                    <a:pt x="726" y="107"/>
                  </a:lnTo>
                  <a:lnTo>
                    <a:pt x="726" y="109"/>
                  </a:lnTo>
                  <a:lnTo>
                    <a:pt x="724" y="111"/>
                  </a:lnTo>
                  <a:lnTo>
                    <a:pt x="722" y="113"/>
                  </a:lnTo>
                  <a:lnTo>
                    <a:pt x="720" y="113"/>
                  </a:lnTo>
                  <a:lnTo>
                    <a:pt x="718" y="113"/>
                  </a:lnTo>
                  <a:lnTo>
                    <a:pt x="716" y="113"/>
                  </a:lnTo>
                  <a:lnTo>
                    <a:pt x="714" y="111"/>
                  </a:lnTo>
                  <a:lnTo>
                    <a:pt x="714" y="107"/>
                  </a:lnTo>
                  <a:lnTo>
                    <a:pt x="714" y="105"/>
                  </a:lnTo>
                  <a:lnTo>
                    <a:pt x="714" y="103"/>
                  </a:lnTo>
                  <a:lnTo>
                    <a:pt x="716" y="101"/>
                  </a:lnTo>
                  <a:lnTo>
                    <a:pt x="720" y="101"/>
                  </a:lnTo>
                  <a:close/>
                  <a:moveTo>
                    <a:pt x="743" y="98"/>
                  </a:moveTo>
                  <a:lnTo>
                    <a:pt x="743" y="98"/>
                  </a:lnTo>
                  <a:lnTo>
                    <a:pt x="745" y="98"/>
                  </a:lnTo>
                  <a:lnTo>
                    <a:pt x="747" y="99"/>
                  </a:lnTo>
                  <a:lnTo>
                    <a:pt x="749" y="101"/>
                  </a:lnTo>
                  <a:lnTo>
                    <a:pt x="749" y="103"/>
                  </a:lnTo>
                  <a:lnTo>
                    <a:pt x="749" y="105"/>
                  </a:lnTo>
                  <a:lnTo>
                    <a:pt x="749" y="107"/>
                  </a:lnTo>
                  <a:lnTo>
                    <a:pt x="747" y="109"/>
                  </a:lnTo>
                  <a:lnTo>
                    <a:pt x="745" y="111"/>
                  </a:lnTo>
                  <a:lnTo>
                    <a:pt x="741" y="111"/>
                  </a:lnTo>
                  <a:lnTo>
                    <a:pt x="739" y="109"/>
                  </a:lnTo>
                  <a:lnTo>
                    <a:pt x="739" y="107"/>
                  </a:lnTo>
                  <a:lnTo>
                    <a:pt x="737" y="105"/>
                  </a:lnTo>
                  <a:lnTo>
                    <a:pt x="737" y="103"/>
                  </a:lnTo>
                  <a:lnTo>
                    <a:pt x="739" y="101"/>
                  </a:lnTo>
                  <a:lnTo>
                    <a:pt x="741" y="99"/>
                  </a:lnTo>
                  <a:lnTo>
                    <a:pt x="743" y="98"/>
                  </a:lnTo>
                  <a:close/>
                  <a:moveTo>
                    <a:pt x="766" y="96"/>
                  </a:moveTo>
                  <a:lnTo>
                    <a:pt x="766" y="96"/>
                  </a:lnTo>
                  <a:lnTo>
                    <a:pt x="770" y="96"/>
                  </a:lnTo>
                  <a:lnTo>
                    <a:pt x="772" y="96"/>
                  </a:lnTo>
                  <a:lnTo>
                    <a:pt x="772" y="98"/>
                  </a:lnTo>
                  <a:lnTo>
                    <a:pt x="774" y="101"/>
                  </a:lnTo>
                  <a:lnTo>
                    <a:pt x="774" y="103"/>
                  </a:lnTo>
                  <a:lnTo>
                    <a:pt x="772" y="105"/>
                  </a:lnTo>
                  <a:lnTo>
                    <a:pt x="770" y="107"/>
                  </a:lnTo>
                  <a:lnTo>
                    <a:pt x="768" y="107"/>
                  </a:lnTo>
                  <a:lnTo>
                    <a:pt x="766" y="107"/>
                  </a:lnTo>
                  <a:lnTo>
                    <a:pt x="764" y="105"/>
                  </a:lnTo>
                  <a:lnTo>
                    <a:pt x="762" y="105"/>
                  </a:lnTo>
                  <a:lnTo>
                    <a:pt x="762" y="101"/>
                  </a:lnTo>
                  <a:lnTo>
                    <a:pt x="762" y="99"/>
                  </a:lnTo>
                  <a:lnTo>
                    <a:pt x="762" y="98"/>
                  </a:lnTo>
                  <a:lnTo>
                    <a:pt x="764" y="96"/>
                  </a:lnTo>
                  <a:lnTo>
                    <a:pt x="766" y="96"/>
                  </a:lnTo>
                  <a:close/>
                  <a:moveTo>
                    <a:pt x="791" y="92"/>
                  </a:moveTo>
                  <a:lnTo>
                    <a:pt x="791" y="92"/>
                  </a:lnTo>
                  <a:lnTo>
                    <a:pt x="793" y="92"/>
                  </a:lnTo>
                  <a:lnTo>
                    <a:pt x="795" y="94"/>
                  </a:lnTo>
                  <a:lnTo>
                    <a:pt x="797" y="96"/>
                  </a:lnTo>
                  <a:lnTo>
                    <a:pt x="797" y="98"/>
                  </a:lnTo>
                  <a:lnTo>
                    <a:pt x="797" y="99"/>
                  </a:lnTo>
                  <a:lnTo>
                    <a:pt x="797" y="101"/>
                  </a:lnTo>
                  <a:lnTo>
                    <a:pt x="795" y="103"/>
                  </a:lnTo>
                  <a:lnTo>
                    <a:pt x="793" y="105"/>
                  </a:lnTo>
                  <a:lnTo>
                    <a:pt x="789" y="103"/>
                  </a:lnTo>
                  <a:lnTo>
                    <a:pt x="787" y="103"/>
                  </a:lnTo>
                  <a:lnTo>
                    <a:pt x="785" y="101"/>
                  </a:lnTo>
                  <a:lnTo>
                    <a:pt x="785" y="99"/>
                  </a:lnTo>
                  <a:lnTo>
                    <a:pt x="785" y="98"/>
                  </a:lnTo>
                  <a:lnTo>
                    <a:pt x="787" y="94"/>
                  </a:lnTo>
                  <a:lnTo>
                    <a:pt x="789" y="94"/>
                  </a:lnTo>
                  <a:lnTo>
                    <a:pt x="791" y="92"/>
                  </a:lnTo>
                  <a:close/>
                  <a:moveTo>
                    <a:pt x="814" y="90"/>
                  </a:moveTo>
                  <a:lnTo>
                    <a:pt x="814" y="90"/>
                  </a:lnTo>
                  <a:lnTo>
                    <a:pt x="816" y="90"/>
                  </a:lnTo>
                  <a:lnTo>
                    <a:pt x="818" y="90"/>
                  </a:lnTo>
                  <a:lnTo>
                    <a:pt x="820" y="92"/>
                  </a:lnTo>
                  <a:lnTo>
                    <a:pt x="821" y="94"/>
                  </a:lnTo>
                  <a:lnTo>
                    <a:pt x="821" y="98"/>
                  </a:lnTo>
                  <a:lnTo>
                    <a:pt x="820" y="99"/>
                  </a:lnTo>
                  <a:lnTo>
                    <a:pt x="818" y="101"/>
                  </a:lnTo>
                  <a:lnTo>
                    <a:pt x="816" y="101"/>
                  </a:lnTo>
                  <a:lnTo>
                    <a:pt x="814" y="101"/>
                  </a:lnTo>
                  <a:lnTo>
                    <a:pt x="812" y="99"/>
                  </a:lnTo>
                  <a:lnTo>
                    <a:pt x="810" y="98"/>
                  </a:lnTo>
                  <a:lnTo>
                    <a:pt x="808" y="96"/>
                  </a:lnTo>
                  <a:lnTo>
                    <a:pt x="808" y="94"/>
                  </a:lnTo>
                  <a:lnTo>
                    <a:pt x="810" y="92"/>
                  </a:lnTo>
                  <a:lnTo>
                    <a:pt x="812" y="90"/>
                  </a:lnTo>
                  <a:lnTo>
                    <a:pt x="814" y="90"/>
                  </a:lnTo>
                  <a:close/>
                  <a:moveTo>
                    <a:pt x="839" y="86"/>
                  </a:moveTo>
                  <a:lnTo>
                    <a:pt x="839" y="86"/>
                  </a:lnTo>
                  <a:lnTo>
                    <a:pt x="841" y="86"/>
                  </a:lnTo>
                  <a:lnTo>
                    <a:pt x="843" y="88"/>
                  </a:lnTo>
                  <a:lnTo>
                    <a:pt x="845" y="90"/>
                  </a:lnTo>
                  <a:lnTo>
                    <a:pt x="845" y="92"/>
                  </a:lnTo>
                  <a:lnTo>
                    <a:pt x="845" y="94"/>
                  </a:lnTo>
                  <a:lnTo>
                    <a:pt x="843" y="96"/>
                  </a:lnTo>
                  <a:lnTo>
                    <a:pt x="841" y="98"/>
                  </a:lnTo>
                  <a:lnTo>
                    <a:pt x="839" y="98"/>
                  </a:lnTo>
                  <a:lnTo>
                    <a:pt x="837" y="98"/>
                  </a:lnTo>
                  <a:lnTo>
                    <a:pt x="835" y="98"/>
                  </a:lnTo>
                  <a:lnTo>
                    <a:pt x="833" y="96"/>
                  </a:lnTo>
                  <a:lnTo>
                    <a:pt x="833" y="94"/>
                  </a:lnTo>
                  <a:lnTo>
                    <a:pt x="833" y="90"/>
                  </a:lnTo>
                  <a:lnTo>
                    <a:pt x="833" y="88"/>
                  </a:lnTo>
                  <a:lnTo>
                    <a:pt x="835" y="88"/>
                  </a:lnTo>
                  <a:lnTo>
                    <a:pt x="839" y="86"/>
                  </a:lnTo>
                  <a:close/>
                  <a:moveTo>
                    <a:pt x="862" y="84"/>
                  </a:moveTo>
                  <a:lnTo>
                    <a:pt x="862" y="84"/>
                  </a:lnTo>
                  <a:lnTo>
                    <a:pt x="864" y="84"/>
                  </a:lnTo>
                  <a:lnTo>
                    <a:pt x="866" y="84"/>
                  </a:lnTo>
                  <a:lnTo>
                    <a:pt x="868" y="86"/>
                  </a:lnTo>
                  <a:lnTo>
                    <a:pt x="868" y="88"/>
                  </a:lnTo>
                  <a:lnTo>
                    <a:pt x="868" y="92"/>
                  </a:lnTo>
                  <a:lnTo>
                    <a:pt x="868" y="94"/>
                  </a:lnTo>
                  <a:lnTo>
                    <a:pt x="866" y="94"/>
                  </a:lnTo>
                  <a:lnTo>
                    <a:pt x="864" y="96"/>
                  </a:lnTo>
                  <a:lnTo>
                    <a:pt x="862" y="96"/>
                  </a:lnTo>
                  <a:lnTo>
                    <a:pt x="858" y="94"/>
                  </a:lnTo>
                  <a:lnTo>
                    <a:pt x="858" y="92"/>
                  </a:lnTo>
                  <a:lnTo>
                    <a:pt x="856" y="90"/>
                  </a:lnTo>
                  <a:lnTo>
                    <a:pt x="856" y="88"/>
                  </a:lnTo>
                  <a:lnTo>
                    <a:pt x="858" y="86"/>
                  </a:lnTo>
                  <a:lnTo>
                    <a:pt x="860" y="84"/>
                  </a:lnTo>
                  <a:lnTo>
                    <a:pt x="862" y="84"/>
                  </a:lnTo>
                  <a:close/>
                  <a:moveTo>
                    <a:pt x="885" y="80"/>
                  </a:moveTo>
                  <a:lnTo>
                    <a:pt x="885" y="80"/>
                  </a:lnTo>
                  <a:lnTo>
                    <a:pt x="889" y="80"/>
                  </a:lnTo>
                  <a:lnTo>
                    <a:pt x="891" y="82"/>
                  </a:lnTo>
                  <a:lnTo>
                    <a:pt x="891" y="84"/>
                  </a:lnTo>
                  <a:lnTo>
                    <a:pt x="892" y="86"/>
                  </a:lnTo>
                  <a:lnTo>
                    <a:pt x="892" y="88"/>
                  </a:lnTo>
                  <a:lnTo>
                    <a:pt x="891" y="90"/>
                  </a:lnTo>
                  <a:lnTo>
                    <a:pt x="889" y="92"/>
                  </a:lnTo>
                  <a:lnTo>
                    <a:pt x="887" y="92"/>
                  </a:lnTo>
                  <a:lnTo>
                    <a:pt x="885" y="92"/>
                  </a:lnTo>
                  <a:lnTo>
                    <a:pt x="883" y="92"/>
                  </a:lnTo>
                  <a:lnTo>
                    <a:pt x="881" y="90"/>
                  </a:lnTo>
                  <a:lnTo>
                    <a:pt x="881" y="88"/>
                  </a:lnTo>
                  <a:lnTo>
                    <a:pt x="881" y="84"/>
                  </a:lnTo>
                  <a:lnTo>
                    <a:pt x="881" y="82"/>
                  </a:lnTo>
                  <a:lnTo>
                    <a:pt x="883" y="80"/>
                  </a:lnTo>
                  <a:lnTo>
                    <a:pt x="885" y="80"/>
                  </a:lnTo>
                  <a:close/>
                  <a:moveTo>
                    <a:pt x="910" y="78"/>
                  </a:moveTo>
                  <a:lnTo>
                    <a:pt x="910" y="78"/>
                  </a:lnTo>
                  <a:lnTo>
                    <a:pt x="912" y="78"/>
                  </a:lnTo>
                  <a:lnTo>
                    <a:pt x="914" y="78"/>
                  </a:lnTo>
                  <a:lnTo>
                    <a:pt x="916" y="80"/>
                  </a:lnTo>
                  <a:lnTo>
                    <a:pt x="916" y="82"/>
                  </a:lnTo>
                  <a:lnTo>
                    <a:pt x="916" y="84"/>
                  </a:lnTo>
                  <a:lnTo>
                    <a:pt x="916" y="88"/>
                  </a:lnTo>
                  <a:lnTo>
                    <a:pt x="914" y="88"/>
                  </a:lnTo>
                  <a:lnTo>
                    <a:pt x="912" y="90"/>
                  </a:lnTo>
                  <a:lnTo>
                    <a:pt x="908" y="90"/>
                  </a:lnTo>
                  <a:lnTo>
                    <a:pt x="906" y="88"/>
                  </a:lnTo>
                  <a:lnTo>
                    <a:pt x="904" y="86"/>
                  </a:lnTo>
                  <a:lnTo>
                    <a:pt x="904" y="84"/>
                  </a:lnTo>
                  <a:lnTo>
                    <a:pt x="904" y="82"/>
                  </a:lnTo>
                  <a:lnTo>
                    <a:pt x="906" y="80"/>
                  </a:lnTo>
                  <a:lnTo>
                    <a:pt x="908" y="78"/>
                  </a:lnTo>
                  <a:lnTo>
                    <a:pt x="910" y="78"/>
                  </a:lnTo>
                  <a:close/>
                  <a:moveTo>
                    <a:pt x="933" y="75"/>
                  </a:moveTo>
                  <a:lnTo>
                    <a:pt x="933" y="75"/>
                  </a:lnTo>
                  <a:lnTo>
                    <a:pt x="935" y="75"/>
                  </a:lnTo>
                  <a:lnTo>
                    <a:pt x="937" y="76"/>
                  </a:lnTo>
                  <a:lnTo>
                    <a:pt x="939" y="78"/>
                  </a:lnTo>
                  <a:lnTo>
                    <a:pt x="940" y="80"/>
                  </a:lnTo>
                  <a:lnTo>
                    <a:pt x="940" y="82"/>
                  </a:lnTo>
                  <a:lnTo>
                    <a:pt x="939" y="84"/>
                  </a:lnTo>
                  <a:lnTo>
                    <a:pt x="937" y="86"/>
                  </a:lnTo>
                  <a:lnTo>
                    <a:pt x="935" y="86"/>
                  </a:lnTo>
                  <a:lnTo>
                    <a:pt x="933" y="86"/>
                  </a:lnTo>
                  <a:lnTo>
                    <a:pt x="931" y="86"/>
                  </a:lnTo>
                  <a:lnTo>
                    <a:pt x="929" y="84"/>
                  </a:lnTo>
                  <a:lnTo>
                    <a:pt x="927" y="82"/>
                  </a:lnTo>
                  <a:lnTo>
                    <a:pt x="929" y="78"/>
                  </a:lnTo>
                  <a:lnTo>
                    <a:pt x="929" y="76"/>
                  </a:lnTo>
                  <a:lnTo>
                    <a:pt x="931" y="75"/>
                  </a:lnTo>
                  <a:lnTo>
                    <a:pt x="933" y="75"/>
                  </a:lnTo>
                  <a:close/>
                  <a:moveTo>
                    <a:pt x="958" y="71"/>
                  </a:moveTo>
                  <a:lnTo>
                    <a:pt x="958" y="71"/>
                  </a:lnTo>
                  <a:lnTo>
                    <a:pt x="960" y="71"/>
                  </a:lnTo>
                  <a:lnTo>
                    <a:pt x="962" y="73"/>
                  </a:lnTo>
                  <a:lnTo>
                    <a:pt x="963" y="75"/>
                  </a:lnTo>
                  <a:lnTo>
                    <a:pt x="963" y="76"/>
                  </a:lnTo>
                  <a:lnTo>
                    <a:pt x="963" y="78"/>
                  </a:lnTo>
                  <a:lnTo>
                    <a:pt x="962" y="80"/>
                  </a:lnTo>
                  <a:lnTo>
                    <a:pt x="962" y="82"/>
                  </a:lnTo>
                  <a:lnTo>
                    <a:pt x="958" y="84"/>
                  </a:lnTo>
                  <a:lnTo>
                    <a:pt x="956" y="84"/>
                  </a:lnTo>
                  <a:lnTo>
                    <a:pt x="954" y="82"/>
                  </a:lnTo>
                  <a:lnTo>
                    <a:pt x="952" y="80"/>
                  </a:lnTo>
                  <a:lnTo>
                    <a:pt x="952" y="78"/>
                  </a:lnTo>
                  <a:lnTo>
                    <a:pt x="952" y="76"/>
                  </a:lnTo>
                  <a:lnTo>
                    <a:pt x="954" y="75"/>
                  </a:lnTo>
                  <a:lnTo>
                    <a:pt x="954" y="73"/>
                  </a:lnTo>
                  <a:lnTo>
                    <a:pt x="958" y="71"/>
                  </a:lnTo>
                  <a:close/>
                  <a:moveTo>
                    <a:pt x="981" y="69"/>
                  </a:moveTo>
                  <a:lnTo>
                    <a:pt x="981" y="69"/>
                  </a:lnTo>
                  <a:lnTo>
                    <a:pt x="983" y="69"/>
                  </a:lnTo>
                  <a:lnTo>
                    <a:pt x="985" y="71"/>
                  </a:lnTo>
                  <a:lnTo>
                    <a:pt x="986" y="71"/>
                  </a:lnTo>
                  <a:lnTo>
                    <a:pt x="988" y="75"/>
                  </a:lnTo>
                  <a:lnTo>
                    <a:pt x="986" y="76"/>
                  </a:lnTo>
                  <a:lnTo>
                    <a:pt x="986" y="78"/>
                  </a:lnTo>
                  <a:lnTo>
                    <a:pt x="985" y="80"/>
                  </a:lnTo>
                  <a:lnTo>
                    <a:pt x="983" y="80"/>
                  </a:lnTo>
                  <a:lnTo>
                    <a:pt x="981" y="80"/>
                  </a:lnTo>
                  <a:lnTo>
                    <a:pt x="977" y="78"/>
                  </a:lnTo>
                  <a:lnTo>
                    <a:pt x="975" y="75"/>
                  </a:lnTo>
                  <a:lnTo>
                    <a:pt x="975" y="73"/>
                  </a:lnTo>
                  <a:lnTo>
                    <a:pt x="977" y="71"/>
                  </a:lnTo>
                  <a:lnTo>
                    <a:pt x="979" y="69"/>
                  </a:lnTo>
                  <a:lnTo>
                    <a:pt x="981" y="69"/>
                  </a:lnTo>
                  <a:close/>
                  <a:moveTo>
                    <a:pt x="1004" y="65"/>
                  </a:moveTo>
                  <a:lnTo>
                    <a:pt x="1004" y="65"/>
                  </a:lnTo>
                  <a:lnTo>
                    <a:pt x="1008" y="65"/>
                  </a:lnTo>
                  <a:lnTo>
                    <a:pt x="1010" y="67"/>
                  </a:lnTo>
                  <a:lnTo>
                    <a:pt x="1010" y="69"/>
                  </a:lnTo>
                  <a:lnTo>
                    <a:pt x="1011" y="71"/>
                  </a:lnTo>
                  <a:lnTo>
                    <a:pt x="1011" y="73"/>
                  </a:lnTo>
                  <a:lnTo>
                    <a:pt x="1010" y="75"/>
                  </a:lnTo>
                  <a:lnTo>
                    <a:pt x="1008" y="76"/>
                  </a:lnTo>
                  <a:lnTo>
                    <a:pt x="1006" y="78"/>
                  </a:lnTo>
                  <a:lnTo>
                    <a:pt x="1004" y="76"/>
                  </a:lnTo>
                  <a:lnTo>
                    <a:pt x="1002" y="76"/>
                  </a:lnTo>
                  <a:lnTo>
                    <a:pt x="1000" y="75"/>
                  </a:lnTo>
                  <a:lnTo>
                    <a:pt x="1000" y="73"/>
                  </a:lnTo>
                  <a:lnTo>
                    <a:pt x="1000" y="71"/>
                  </a:lnTo>
                  <a:lnTo>
                    <a:pt x="1000" y="69"/>
                  </a:lnTo>
                  <a:lnTo>
                    <a:pt x="1002" y="67"/>
                  </a:lnTo>
                  <a:lnTo>
                    <a:pt x="1004" y="65"/>
                  </a:lnTo>
                  <a:close/>
                  <a:moveTo>
                    <a:pt x="1029" y="63"/>
                  </a:moveTo>
                  <a:lnTo>
                    <a:pt x="1029" y="63"/>
                  </a:lnTo>
                  <a:lnTo>
                    <a:pt x="1031" y="63"/>
                  </a:lnTo>
                  <a:lnTo>
                    <a:pt x="1033" y="63"/>
                  </a:lnTo>
                  <a:lnTo>
                    <a:pt x="1034" y="65"/>
                  </a:lnTo>
                  <a:lnTo>
                    <a:pt x="1034" y="69"/>
                  </a:lnTo>
                  <a:lnTo>
                    <a:pt x="1034" y="71"/>
                  </a:lnTo>
                  <a:lnTo>
                    <a:pt x="1034" y="73"/>
                  </a:lnTo>
                  <a:lnTo>
                    <a:pt x="1033" y="75"/>
                  </a:lnTo>
                  <a:lnTo>
                    <a:pt x="1031" y="75"/>
                  </a:lnTo>
                  <a:lnTo>
                    <a:pt x="1027" y="75"/>
                  </a:lnTo>
                  <a:lnTo>
                    <a:pt x="1025" y="73"/>
                  </a:lnTo>
                  <a:lnTo>
                    <a:pt x="1023" y="71"/>
                  </a:lnTo>
                  <a:lnTo>
                    <a:pt x="1023" y="69"/>
                  </a:lnTo>
                  <a:lnTo>
                    <a:pt x="1023" y="67"/>
                  </a:lnTo>
                  <a:lnTo>
                    <a:pt x="1025" y="65"/>
                  </a:lnTo>
                  <a:lnTo>
                    <a:pt x="1027" y="63"/>
                  </a:lnTo>
                  <a:lnTo>
                    <a:pt x="1029" y="63"/>
                  </a:lnTo>
                  <a:close/>
                  <a:moveTo>
                    <a:pt x="1052" y="59"/>
                  </a:moveTo>
                  <a:lnTo>
                    <a:pt x="1052" y="59"/>
                  </a:lnTo>
                  <a:lnTo>
                    <a:pt x="1054" y="59"/>
                  </a:lnTo>
                  <a:lnTo>
                    <a:pt x="1057" y="61"/>
                  </a:lnTo>
                  <a:lnTo>
                    <a:pt x="1057" y="63"/>
                  </a:lnTo>
                  <a:lnTo>
                    <a:pt x="1059" y="65"/>
                  </a:lnTo>
                  <a:lnTo>
                    <a:pt x="1059" y="67"/>
                  </a:lnTo>
                  <a:lnTo>
                    <a:pt x="1057" y="69"/>
                  </a:lnTo>
                  <a:lnTo>
                    <a:pt x="1056" y="71"/>
                  </a:lnTo>
                  <a:lnTo>
                    <a:pt x="1054" y="71"/>
                  </a:lnTo>
                  <a:lnTo>
                    <a:pt x="1052" y="71"/>
                  </a:lnTo>
                  <a:lnTo>
                    <a:pt x="1050" y="71"/>
                  </a:lnTo>
                  <a:lnTo>
                    <a:pt x="1048" y="69"/>
                  </a:lnTo>
                  <a:lnTo>
                    <a:pt x="1048" y="67"/>
                  </a:lnTo>
                  <a:lnTo>
                    <a:pt x="1048" y="65"/>
                  </a:lnTo>
                  <a:lnTo>
                    <a:pt x="1048" y="61"/>
                  </a:lnTo>
                  <a:lnTo>
                    <a:pt x="1050" y="61"/>
                  </a:lnTo>
                  <a:lnTo>
                    <a:pt x="1052" y="59"/>
                  </a:lnTo>
                  <a:close/>
                  <a:moveTo>
                    <a:pt x="1077" y="57"/>
                  </a:moveTo>
                  <a:lnTo>
                    <a:pt x="1077" y="57"/>
                  </a:lnTo>
                  <a:lnTo>
                    <a:pt x="1079" y="57"/>
                  </a:lnTo>
                  <a:lnTo>
                    <a:pt x="1081" y="57"/>
                  </a:lnTo>
                  <a:lnTo>
                    <a:pt x="1082" y="59"/>
                  </a:lnTo>
                  <a:lnTo>
                    <a:pt x="1082" y="61"/>
                  </a:lnTo>
                  <a:lnTo>
                    <a:pt x="1082" y="65"/>
                  </a:lnTo>
                  <a:lnTo>
                    <a:pt x="1082" y="67"/>
                  </a:lnTo>
                  <a:lnTo>
                    <a:pt x="1081" y="67"/>
                  </a:lnTo>
                  <a:lnTo>
                    <a:pt x="1077" y="69"/>
                  </a:lnTo>
                  <a:lnTo>
                    <a:pt x="1075" y="69"/>
                  </a:lnTo>
                  <a:lnTo>
                    <a:pt x="1073" y="67"/>
                  </a:lnTo>
                  <a:lnTo>
                    <a:pt x="1071" y="65"/>
                  </a:lnTo>
                  <a:lnTo>
                    <a:pt x="1071" y="63"/>
                  </a:lnTo>
                  <a:lnTo>
                    <a:pt x="1071" y="61"/>
                  </a:lnTo>
                  <a:lnTo>
                    <a:pt x="1073" y="59"/>
                  </a:lnTo>
                  <a:lnTo>
                    <a:pt x="1073" y="57"/>
                  </a:lnTo>
                  <a:lnTo>
                    <a:pt x="1077" y="57"/>
                  </a:lnTo>
                  <a:close/>
                  <a:moveTo>
                    <a:pt x="1100" y="53"/>
                  </a:moveTo>
                  <a:lnTo>
                    <a:pt x="1100" y="53"/>
                  </a:lnTo>
                  <a:lnTo>
                    <a:pt x="1102" y="53"/>
                  </a:lnTo>
                  <a:lnTo>
                    <a:pt x="1104" y="55"/>
                  </a:lnTo>
                  <a:lnTo>
                    <a:pt x="1105" y="57"/>
                  </a:lnTo>
                  <a:lnTo>
                    <a:pt x="1107" y="59"/>
                  </a:lnTo>
                  <a:lnTo>
                    <a:pt x="1105" y="61"/>
                  </a:lnTo>
                  <a:lnTo>
                    <a:pt x="1105" y="63"/>
                  </a:lnTo>
                  <a:lnTo>
                    <a:pt x="1104" y="65"/>
                  </a:lnTo>
                  <a:lnTo>
                    <a:pt x="1102" y="65"/>
                  </a:lnTo>
                  <a:lnTo>
                    <a:pt x="1100" y="65"/>
                  </a:lnTo>
                  <a:lnTo>
                    <a:pt x="1098" y="65"/>
                  </a:lnTo>
                  <a:lnTo>
                    <a:pt x="1096" y="63"/>
                  </a:lnTo>
                  <a:lnTo>
                    <a:pt x="1094" y="61"/>
                  </a:lnTo>
                  <a:lnTo>
                    <a:pt x="1094" y="57"/>
                  </a:lnTo>
                  <a:lnTo>
                    <a:pt x="1096" y="55"/>
                  </a:lnTo>
                  <a:lnTo>
                    <a:pt x="1098" y="55"/>
                  </a:lnTo>
                  <a:lnTo>
                    <a:pt x="1100" y="53"/>
                  </a:lnTo>
                  <a:close/>
                  <a:moveTo>
                    <a:pt x="1123" y="51"/>
                  </a:moveTo>
                  <a:lnTo>
                    <a:pt x="1123" y="51"/>
                  </a:lnTo>
                  <a:lnTo>
                    <a:pt x="1127" y="51"/>
                  </a:lnTo>
                  <a:lnTo>
                    <a:pt x="1128" y="51"/>
                  </a:lnTo>
                  <a:lnTo>
                    <a:pt x="1130" y="53"/>
                  </a:lnTo>
                  <a:lnTo>
                    <a:pt x="1130" y="55"/>
                  </a:lnTo>
                  <a:lnTo>
                    <a:pt x="1130" y="59"/>
                  </a:lnTo>
                  <a:lnTo>
                    <a:pt x="1128" y="61"/>
                  </a:lnTo>
                  <a:lnTo>
                    <a:pt x="1127" y="61"/>
                  </a:lnTo>
                  <a:lnTo>
                    <a:pt x="1125" y="63"/>
                  </a:lnTo>
                  <a:lnTo>
                    <a:pt x="1123" y="63"/>
                  </a:lnTo>
                  <a:lnTo>
                    <a:pt x="1121" y="61"/>
                  </a:lnTo>
                  <a:lnTo>
                    <a:pt x="1119" y="59"/>
                  </a:lnTo>
                  <a:lnTo>
                    <a:pt x="1119" y="57"/>
                  </a:lnTo>
                  <a:lnTo>
                    <a:pt x="1119" y="55"/>
                  </a:lnTo>
                  <a:lnTo>
                    <a:pt x="1119" y="53"/>
                  </a:lnTo>
                  <a:lnTo>
                    <a:pt x="1121" y="51"/>
                  </a:lnTo>
                  <a:lnTo>
                    <a:pt x="1123" y="51"/>
                  </a:lnTo>
                  <a:close/>
                  <a:moveTo>
                    <a:pt x="1148" y="48"/>
                  </a:moveTo>
                  <a:lnTo>
                    <a:pt x="1148" y="48"/>
                  </a:lnTo>
                  <a:lnTo>
                    <a:pt x="1150" y="48"/>
                  </a:lnTo>
                  <a:lnTo>
                    <a:pt x="1152" y="50"/>
                  </a:lnTo>
                  <a:lnTo>
                    <a:pt x="1153" y="51"/>
                  </a:lnTo>
                  <a:lnTo>
                    <a:pt x="1153" y="53"/>
                  </a:lnTo>
                  <a:lnTo>
                    <a:pt x="1153" y="55"/>
                  </a:lnTo>
                  <a:lnTo>
                    <a:pt x="1153" y="57"/>
                  </a:lnTo>
                  <a:lnTo>
                    <a:pt x="1152" y="59"/>
                  </a:lnTo>
                  <a:lnTo>
                    <a:pt x="1150" y="59"/>
                  </a:lnTo>
                  <a:lnTo>
                    <a:pt x="1146" y="59"/>
                  </a:lnTo>
                  <a:lnTo>
                    <a:pt x="1144" y="59"/>
                  </a:lnTo>
                  <a:lnTo>
                    <a:pt x="1144" y="57"/>
                  </a:lnTo>
                  <a:lnTo>
                    <a:pt x="1142" y="55"/>
                  </a:lnTo>
                  <a:lnTo>
                    <a:pt x="1142" y="51"/>
                  </a:lnTo>
                  <a:lnTo>
                    <a:pt x="1144" y="50"/>
                  </a:lnTo>
                  <a:lnTo>
                    <a:pt x="1146" y="48"/>
                  </a:lnTo>
                  <a:lnTo>
                    <a:pt x="1148" y="48"/>
                  </a:lnTo>
                  <a:close/>
                  <a:moveTo>
                    <a:pt x="1171" y="46"/>
                  </a:moveTo>
                  <a:lnTo>
                    <a:pt x="1171" y="46"/>
                  </a:lnTo>
                  <a:lnTo>
                    <a:pt x="1175" y="46"/>
                  </a:lnTo>
                  <a:lnTo>
                    <a:pt x="1176" y="46"/>
                  </a:lnTo>
                  <a:lnTo>
                    <a:pt x="1176" y="48"/>
                  </a:lnTo>
                  <a:lnTo>
                    <a:pt x="1178" y="50"/>
                  </a:lnTo>
                  <a:lnTo>
                    <a:pt x="1178" y="51"/>
                  </a:lnTo>
                  <a:lnTo>
                    <a:pt x="1176" y="53"/>
                  </a:lnTo>
                  <a:lnTo>
                    <a:pt x="1175" y="55"/>
                  </a:lnTo>
                  <a:lnTo>
                    <a:pt x="1173" y="57"/>
                  </a:lnTo>
                  <a:lnTo>
                    <a:pt x="1171" y="57"/>
                  </a:lnTo>
                  <a:lnTo>
                    <a:pt x="1169" y="55"/>
                  </a:lnTo>
                  <a:lnTo>
                    <a:pt x="1167" y="53"/>
                  </a:lnTo>
                  <a:lnTo>
                    <a:pt x="1167" y="51"/>
                  </a:lnTo>
                  <a:lnTo>
                    <a:pt x="1167" y="50"/>
                  </a:lnTo>
                  <a:lnTo>
                    <a:pt x="1167" y="48"/>
                  </a:lnTo>
                  <a:lnTo>
                    <a:pt x="1169" y="46"/>
                  </a:lnTo>
                  <a:lnTo>
                    <a:pt x="1171" y="46"/>
                  </a:lnTo>
                  <a:close/>
                  <a:moveTo>
                    <a:pt x="1196" y="42"/>
                  </a:moveTo>
                  <a:lnTo>
                    <a:pt x="1196" y="42"/>
                  </a:lnTo>
                  <a:lnTo>
                    <a:pt x="1198" y="42"/>
                  </a:lnTo>
                  <a:lnTo>
                    <a:pt x="1199" y="44"/>
                  </a:lnTo>
                  <a:lnTo>
                    <a:pt x="1201" y="44"/>
                  </a:lnTo>
                  <a:lnTo>
                    <a:pt x="1201" y="48"/>
                  </a:lnTo>
                  <a:lnTo>
                    <a:pt x="1201" y="50"/>
                  </a:lnTo>
                  <a:lnTo>
                    <a:pt x="1201" y="51"/>
                  </a:lnTo>
                  <a:lnTo>
                    <a:pt x="1199" y="53"/>
                  </a:lnTo>
                  <a:lnTo>
                    <a:pt x="1198" y="53"/>
                  </a:lnTo>
                  <a:lnTo>
                    <a:pt x="1194" y="53"/>
                  </a:lnTo>
                  <a:lnTo>
                    <a:pt x="1192" y="53"/>
                  </a:lnTo>
                  <a:lnTo>
                    <a:pt x="1190" y="51"/>
                  </a:lnTo>
                  <a:lnTo>
                    <a:pt x="1190" y="48"/>
                  </a:lnTo>
                  <a:lnTo>
                    <a:pt x="1190" y="46"/>
                  </a:lnTo>
                  <a:lnTo>
                    <a:pt x="1192" y="44"/>
                  </a:lnTo>
                  <a:lnTo>
                    <a:pt x="1192" y="42"/>
                  </a:lnTo>
                  <a:lnTo>
                    <a:pt x="1196" y="42"/>
                  </a:lnTo>
                  <a:close/>
                  <a:moveTo>
                    <a:pt x="1219" y="38"/>
                  </a:moveTo>
                  <a:lnTo>
                    <a:pt x="1219" y="38"/>
                  </a:lnTo>
                  <a:lnTo>
                    <a:pt x="1221" y="38"/>
                  </a:lnTo>
                  <a:lnTo>
                    <a:pt x="1223" y="40"/>
                  </a:lnTo>
                  <a:lnTo>
                    <a:pt x="1224" y="42"/>
                  </a:lnTo>
                  <a:lnTo>
                    <a:pt x="1226" y="44"/>
                  </a:lnTo>
                  <a:lnTo>
                    <a:pt x="1224" y="46"/>
                  </a:lnTo>
                  <a:lnTo>
                    <a:pt x="1224" y="48"/>
                  </a:lnTo>
                  <a:lnTo>
                    <a:pt x="1223" y="50"/>
                  </a:lnTo>
                  <a:lnTo>
                    <a:pt x="1221" y="51"/>
                  </a:lnTo>
                  <a:lnTo>
                    <a:pt x="1219" y="50"/>
                  </a:lnTo>
                  <a:lnTo>
                    <a:pt x="1217" y="50"/>
                  </a:lnTo>
                  <a:lnTo>
                    <a:pt x="1215" y="48"/>
                  </a:lnTo>
                  <a:lnTo>
                    <a:pt x="1213" y="46"/>
                  </a:lnTo>
                  <a:lnTo>
                    <a:pt x="1213" y="44"/>
                  </a:lnTo>
                  <a:lnTo>
                    <a:pt x="1215" y="42"/>
                  </a:lnTo>
                  <a:lnTo>
                    <a:pt x="1217" y="40"/>
                  </a:lnTo>
                  <a:lnTo>
                    <a:pt x="1219" y="38"/>
                  </a:lnTo>
                  <a:close/>
                  <a:moveTo>
                    <a:pt x="1244" y="36"/>
                  </a:moveTo>
                  <a:lnTo>
                    <a:pt x="1244" y="36"/>
                  </a:lnTo>
                  <a:lnTo>
                    <a:pt x="1246" y="36"/>
                  </a:lnTo>
                  <a:lnTo>
                    <a:pt x="1247" y="36"/>
                  </a:lnTo>
                  <a:lnTo>
                    <a:pt x="1249" y="38"/>
                  </a:lnTo>
                  <a:lnTo>
                    <a:pt x="1249" y="42"/>
                  </a:lnTo>
                  <a:lnTo>
                    <a:pt x="1249" y="44"/>
                  </a:lnTo>
                  <a:lnTo>
                    <a:pt x="1247" y="46"/>
                  </a:lnTo>
                  <a:lnTo>
                    <a:pt x="1246" y="48"/>
                  </a:lnTo>
                  <a:lnTo>
                    <a:pt x="1244" y="48"/>
                  </a:lnTo>
                  <a:lnTo>
                    <a:pt x="1242" y="48"/>
                  </a:lnTo>
                  <a:lnTo>
                    <a:pt x="1240" y="46"/>
                  </a:lnTo>
                  <a:lnTo>
                    <a:pt x="1238" y="44"/>
                  </a:lnTo>
                  <a:lnTo>
                    <a:pt x="1238" y="42"/>
                  </a:lnTo>
                  <a:lnTo>
                    <a:pt x="1238" y="40"/>
                  </a:lnTo>
                  <a:lnTo>
                    <a:pt x="1238" y="38"/>
                  </a:lnTo>
                  <a:lnTo>
                    <a:pt x="1240" y="36"/>
                  </a:lnTo>
                  <a:lnTo>
                    <a:pt x="1244" y="36"/>
                  </a:lnTo>
                  <a:close/>
                  <a:moveTo>
                    <a:pt x="1267" y="32"/>
                  </a:moveTo>
                  <a:lnTo>
                    <a:pt x="1267" y="32"/>
                  </a:lnTo>
                  <a:lnTo>
                    <a:pt x="1269" y="32"/>
                  </a:lnTo>
                  <a:lnTo>
                    <a:pt x="1270" y="34"/>
                  </a:lnTo>
                  <a:lnTo>
                    <a:pt x="1272" y="36"/>
                  </a:lnTo>
                  <a:lnTo>
                    <a:pt x="1272" y="38"/>
                  </a:lnTo>
                  <a:lnTo>
                    <a:pt x="1272" y="40"/>
                  </a:lnTo>
                  <a:lnTo>
                    <a:pt x="1272" y="42"/>
                  </a:lnTo>
                  <a:lnTo>
                    <a:pt x="1270" y="44"/>
                  </a:lnTo>
                  <a:lnTo>
                    <a:pt x="1269" y="46"/>
                  </a:lnTo>
                  <a:lnTo>
                    <a:pt x="1265" y="44"/>
                  </a:lnTo>
                  <a:lnTo>
                    <a:pt x="1263" y="44"/>
                  </a:lnTo>
                  <a:lnTo>
                    <a:pt x="1263" y="42"/>
                  </a:lnTo>
                  <a:lnTo>
                    <a:pt x="1261" y="40"/>
                  </a:lnTo>
                  <a:lnTo>
                    <a:pt x="1261" y="38"/>
                  </a:lnTo>
                  <a:lnTo>
                    <a:pt x="1263" y="34"/>
                  </a:lnTo>
                  <a:lnTo>
                    <a:pt x="1265" y="34"/>
                  </a:lnTo>
                  <a:lnTo>
                    <a:pt x="1267" y="32"/>
                  </a:lnTo>
                  <a:close/>
                  <a:moveTo>
                    <a:pt x="1290" y="30"/>
                  </a:moveTo>
                  <a:lnTo>
                    <a:pt x="1290" y="30"/>
                  </a:lnTo>
                  <a:lnTo>
                    <a:pt x="1294" y="30"/>
                  </a:lnTo>
                  <a:lnTo>
                    <a:pt x="1295" y="30"/>
                  </a:lnTo>
                  <a:lnTo>
                    <a:pt x="1295" y="32"/>
                  </a:lnTo>
                  <a:lnTo>
                    <a:pt x="1297" y="34"/>
                  </a:lnTo>
                  <a:lnTo>
                    <a:pt x="1297" y="38"/>
                  </a:lnTo>
                  <a:lnTo>
                    <a:pt x="1295" y="40"/>
                  </a:lnTo>
                  <a:lnTo>
                    <a:pt x="1294" y="40"/>
                  </a:lnTo>
                  <a:lnTo>
                    <a:pt x="1292" y="42"/>
                  </a:lnTo>
                  <a:lnTo>
                    <a:pt x="1290" y="42"/>
                  </a:lnTo>
                  <a:lnTo>
                    <a:pt x="1288" y="40"/>
                  </a:lnTo>
                  <a:lnTo>
                    <a:pt x="1286" y="38"/>
                  </a:lnTo>
                  <a:lnTo>
                    <a:pt x="1286" y="36"/>
                  </a:lnTo>
                  <a:lnTo>
                    <a:pt x="1286" y="34"/>
                  </a:lnTo>
                  <a:lnTo>
                    <a:pt x="1286" y="32"/>
                  </a:lnTo>
                  <a:lnTo>
                    <a:pt x="1288" y="30"/>
                  </a:lnTo>
                  <a:lnTo>
                    <a:pt x="1290" y="30"/>
                  </a:lnTo>
                  <a:close/>
                  <a:moveTo>
                    <a:pt x="1315" y="27"/>
                  </a:moveTo>
                  <a:lnTo>
                    <a:pt x="1315" y="27"/>
                  </a:lnTo>
                  <a:lnTo>
                    <a:pt x="1317" y="27"/>
                  </a:lnTo>
                  <a:lnTo>
                    <a:pt x="1318" y="28"/>
                  </a:lnTo>
                  <a:lnTo>
                    <a:pt x="1320" y="30"/>
                  </a:lnTo>
                  <a:lnTo>
                    <a:pt x="1320" y="32"/>
                  </a:lnTo>
                  <a:lnTo>
                    <a:pt x="1320" y="34"/>
                  </a:lnTo>
                  <a:lnTo>
                    <a:pt x="1320" y="36"/>
                  </a:lnTo>
                  <a:lnTo>
                    <a:pt x="1318" y="38"/>
                  </a:lnTo>
                  <a:lnTo>
                    <a:pt x="1317" y="38"/>
                  </a:lnTo>
                  <a:lnTo>
                    <a:pt x="1313" y="38"/>
                  </a:lnTo>
                  <a:lnTo>
                    <a:pt x="1311" y="38"/>
                  </a:lnTo>
                  <a:lnTo>
                    <a:pt x="1309" y="36"/>
                  </a:lnTo>
                  <a:lnTo>
                    <a:pt x="1309" y="34"/>
                  </a:lnTo>
                  <a:lnTo>
                    <a:pt x="1309" y="30"/>
                  </a:lnTo>
                  <a:lnTo>
                    <a:pt x="1311" y="28"/>
                  </a:lnTo>
                  <a:lnTo>
                    <a:pt x="1313" y="28"/>
                  </a:lnTo>
                  <a:lnTo>
                    <a:pt x="1315" y="27"/>
                  </a:lnTo>
                  <a:close/>
                  <a:moveTo>
                    <a:pt x="1338" y="25"/>
                  </a:moveTo>
                  <a:lnTo>
                    <a:pt x="1338" y="25"/>
                  </a:lnTo>
                  <a:lnTo>
                    <a:pt x="1340" y="25"/>
                  </a:lnTo>
                  <a:lnTo>
                    <a:pt x="1341" y="25"/>
                  </a:lnTo>
                  <a:lnTo>
                    <a:pt x="1343" y="27"/>
                  </a:lnTo>
                  <a:lnTo>
                    <a:pt x="1345" y="28"/>
                  </a:lnTo>
                  <a:lnTo>
                    <a:pt x="1345" y="32"/>
                  </a:lnTo>
                  <a:lnTo>
                    <a:pt x="1343" y="34"/>
                  </a:lnTo>
                  <a:lnTo>
                    <a:pt x="1341" y="34"/>
                  </a:lnTo>
                  <a:lnTo>
                    <a:pt x="1340" y="36"/>
                  </a:lnTo>
                  <a:lnTo>
                    <a:pt x="1338" y="36"/>
                  </a:lnTo>
                  <a:lnTo>
                    <a:pt x="1336" y="34"/>
                  </a:lnTo>
                  <a:lnTo>
                    <a:pt x="1334" y="32"/>
                  </a:lnTo>
                  <a:lnTo>
                    <a:pt x="1332" y="30"/>
                  </a:lnTo>
                  <a:lnTo>
                    <a:pt x="1332" y="28"/>
                  </a:lnTo>
                  <a:lnTo>
                    <a:pt x="1334" y="27"/>
                  </a:lnTo>
                  <a:lnTo>
                    <a:pt x="1336" y="25"/>
                  </a:lnTo>
                  <a:lnTo>
                    <a:pt x="1338" y="25"/>
                  </a:lnTo>
                  <a:close/>
                  <a:moveTo>
                    <a:pt x="1363" y="21"/>
                  </a:moveTo>
                  <a:lnTo>
                    <a:pt x="1363" y="21"/>
                  </a:lnTo>
                  <a:lnTo>
                    <a:pt x="1365" y="21"/>
                  </a:lnTo>
                  <a:lnTo>
                    <a:pt x="1366" y="23"/>
                  </a:lnTo>
                  <a:lnTo>
                    <a:pt x="1368" y="25"/>
                  </a:lnTo>
                  <a:lnTo>
                    <a:pt x="1368" y="27"/>
                  </a:lnTo>
                  <a:lnTo>
                    <a:pt x="1368" y="28"/>
                  </a:lnTo>
                  <a:lnTo>
                    <a:pt x="1366" y="30"/>
                  </a:lnTo>
                  <a:lnTo>
                    <a:pt x="1366" y="32"/>
                  </a:lnTo>
                  <a:lnTo>
                    <a:pt x="1363" y="32"/>
                  </a:lnTo>
                  <a:lnTo>
                    <a:pt x="1361" y="32"/>
                  </a:lnTo>
                  <a:lnTo>
                    <a:pt x="1359" y="32"/>
                  </a:lnTo>
                  <a:lnTo>
                    <a:pt x="1357" y="30"/>
                  </a:lnTo>
                  <a:lnTo>
                    <a:pt x="1357" y="28"/>
                  </a:lnTo>
                  <a:lnTo>
                    <a:pt x="1357" y="25"/>
                  </a:lnTo>
                  <a:lnTo>
                    <a:pt x="1357" y="23"/>
                  </a:lnTo>
                  <a:lnTo>
                    <a:pt x="1359" y="21"/>
                  </a:lnTo>
                  <a:lnTo>
                    <a:pt x="1363" y="21"/>
                  </a:lnTo>
                  <a:close/>
                  <a:moveTo>
                    <a:pt x="1386" y="19"/>
                  </a:moveTo>
                  <a:lnTo>
                    <a:pt x="1386" y="19"/>
                  </a:lnTo>
                  <a:lnTo>
                    <a:pt x="1388" y="19"/>
                  </a:lnTo>
                  <a:lnTo>
                    <a:pt x="1389" y="19"/>
                  </a:lnTo>
                  <a:lnTo>
                    <a:pt x="1391" y="21"/>
                  </a:lnTo>
                  <a:lnTo>
                    <a:pt x="1391" y="23"/>
                  </a:lnTo>
                  <a:lnTo>
                    <a:pt x="1391" y="25"/>
                  </a:lnTo>
                  <a:lnTo>
                    <a:pt x="1391" y="28"/>
                  </a:lnTo>
                  <a:lnTo>
                    <a:pt x="1389" y="28"/>
                  </a:lnTo>
                  <a:lnTo>
                    <a:pt x="1388" y="30"/>
                  </a:lnTo>
                  <a:lnTo>
                    <a:pt x="1386" y="30"/>
                  </a:lnTo>
                  <a:lnTo>
                    <a:pt x="1382" y="28"/>
                  </a:lnTo>
                  <a:lnTo>
                    <a:pt x="1382" y="27"/>
                  </a:lnTo>
                  <a:lnTo>
                    <a:pt x="1380" y="25"/>
                  </a:lnTo>
                  <a:lnTo>
                    <a:pt x="1380" y="23"/>
                  </a:lnTo>
                  <a:lnTo>
                    <a:pt x="1382" y="21"/>
                  </a:lnTo>
                  <a:lnTo>
                    <a:pt x="1384" y="19"/>
                  </a:lnTo>
                  <a:lnTo>
                    <a:pt x="1386" y="19"/>
                  </a:lnTo>
                  <a:close/>
                  <a:moveTo>
                    <a:pt x="1409" y="15"/>
                  </a:moveTo>
                  <a:lnTo>
                    <a:pt x="1409" y="15"/>
                  </a:lnTo>
                  <a:lnTo>
                    <a:pt x="1412" y="15"/>
                  </a:lnTo>
                  <a:lnTo>
                    <a:pt x="1414" y="17"/>
                  </a:lnTo>
                  <a:lnTo>
                    <a:pt x="1416" y="21"/>
                  </a:lnTo>
                  <a:lnTo>
                    <a:pt x="1416" y="23"/>
                  </a:lnTo>
                  <a:lnTo>
                    <a:pt x="1414" y="25"/>
                  </a:lnTo>
                  <a:lnTo>
                    <a:pt x="1412" y="27"/>
                  </a:lnTo>
                  <a:lnTo>
                    <a:pt x="1411" y="27"/>
                  </a:lnTo>
                  <a:lnTo>
                    <a:pt x="1409" y="27"/>
                  </a:lnTo>
                  <a:lnTo>
                    <a:pt x="1407" y="27"/>
                  </a:lnTo>
                  <a:lnTo>
                    <a:pt x="1405" y="25"/>
                  </a:lnTo>
                  <a:lnTo>
                    <a:pt x="1405" y="23"/>
                  </a:lnTo>
                  <a:lnTo>
                    <a:pt x="1405" y="19"/>
                  </a:lnTo>
                  <a:lnTo>
                    <a:pt x="1405" y="17"/>
                  </a:lnTo>
                  <a:lnTo>
                    <a:pt x="1407" y="15"/>
                  </a:lnTo>
                  <a:lnTo>
                    <a:pt x="1409" y="15"/>
                  </a:lnTo>
                  <a:close/>
                  <a:moveTo>
                    <a:pt x="1434" y="11"/>
                  </a:moveTo>
                  <a:lnTo>
                    <a:pt x="1434" y="11"/>
                  </a:lnTo>
                  <a:lnTo>
                    <a:pt x="1436" y="11"/>
                  </a:lnTo>
                  <a:lnTo>
                    <a:pt x="1437" y="13"/>
                  </a:lnTo>
                  <a:lnTo>
                    <a:pt x="1439" y="15"/>
                  </a:lnTo>
                  <a:lnTo>
                    <a:pt x="1439" y="17"/>
                  </a:lnTo>
                  <a:lnTo>
                    <a:pt x="1439" y="19"/>
                  </a:lnTo>
                  <a:lnTo>
                    <a:pt x="1439" y="21"/>
                  </a:lnTo>
                  <a:lnTo>
                    <a:pt x="1437" y="23"/>
                  </a:lnTo>
                  <a:lnTo>
                    <a:pt x="1436" y="25"/>
                  </a:lnTo>
                  <a:lnTo>
                    <a:pt x="1432" y="25"/>
                  </a:lnTo>
                  <a:lnTo>
                    <a:pt x="1430" y="23"/>
                  </a:lnTo>
                  <a:lnTo>
                    <a:pt x="1428" y="21"/>
                  </a:lnTo>
                  <a:lnTo>
                    <a:pt x="1428" y="19"/>
                  </a:lnTo>
                  <a:lnTo>
                    <a:pt x="1428" y="17"/>
                  </a:lnTo>
                  <a:lnTo>
                    <a:pt x="1430" y="15"/>
                  </a:lnTo>
                  <a:lnTo>
                    <a:pt x="1432" y="13"/>
                  </a:lnTo>
                  <a:lnTo>
                    <a:pt x="1434" y="11"/>
                  </a:lnTo>
                  <a:close/>
                  <a:moveTo>
                    <a:pt x="1457" y="9"/>
                  </a:moveTo>
                  <a:lnTo>
                    <a:pt x="1457" y="9"/>
                  </a:lnTo>
                  <a:lnTo>
                    <a:pt x="1459" y="9"/>
                  </a:lnTo>
                  <a:lnTo>
                    <a:pt x="1460" y="11"/>
                  </a:lnTo>
                  <a:lnTo>
                    <a:pt x="1462" y="11"/>
                  </a:lnTo>
                  <a:lnTo>
                    <a:pt x="1464" y="15"/>
                  </a:lnTo>
                  <a:lnTo>
                    <a:pt x="1464" y="17"/>
                  </a:lnTo>
                  <a:lnTo>
                    <a:pt x="1462" y="19"/>
                  </a:lnTo>
                  <a:lnTo>
                    <a:pt x="1460" y="21"/>
                  </a:lnTo>
                  <a:lnTo>
                    <a:pt x="1459" y="21"/>
                  </a:lnTo>
                  <a:lnTo>
                    <a:pt x="1457" y="21"/>
                  </a:lnTo>
                  <a:lnTo>
                    <a:pt x="1455" y="19"/>
                  </a:lnTo>
                  <a:lnTo>
                    <a:pt x="1453" y="19"/>
                  </a:lnTo>
                  <a:lnTo>
                    <a:pt x="1453" y="15"/>
                  </a:lnTo>
                  <a:lnTo>
                    <a:pt x="1453" y="13"/>
                  </a:lnTo>
                  <a:lnTo>
                    <a:pt x="1453" y="11"/>
                  </a:lnTo>
                  <a:lnTo>
                    <a:pt x="1455" y="9"/>
                  </a:lnTo>
                  <a:lnTo>
                    <a:pt x="1457" y="9"/>
                  </a:lnTo>
                  <a:close/>
                  <a:moveTo>
                    <a:pt x="1482" y="5"/>
                  </a:moveTo>
                  <a:lnTo>
                    <a:pt x="1482" y="5"/>
                  </a:lnTo>
                  <a:lnTo>
                    <a:pt x="1483" y="5"/>
                  </a:lnTo>
                  <a:lnTo>
                    <a:pt x="1485" y="7"/>
                  </a:lnTo>
                  <a:lnTo>
                    <a:pt x="1487" y="9"/>
                  </a:lnTo>
                  <a:lnTo>
                    <a:pt x="1487" y="11"/>
                  </a:lnTo>
                  <a:lnTo>
                    <a:pt x="1487" y="13"/>
                  </a:lnTo>
                  <a:lnTo>
                    <a:pt x="1485" y="15"/>
                  </a:lnTo>
                  <a:lnTo>
                    <a:pt x="1485" y="17"/>
                  </a:lnTo>
                  <a:lnTo>
                    <a:pt x="1482" y="19"/>
                  </a:lnTo>
                  <a:lnTo>
                    <a:pt x="1480" y="17"/>
                  </a:lnTo>
                  <a:lnTo>
                    <a:pt x="1478" y="17"/>
                  </a:lnTo>
                  <a:lnTo>
                    <a:pt x="1476" y="15"/>
                  </a:lnTo>
                  <a:lnTo>
                    <a:pt x="1476" y="13"/>
                  </a:lnTo>
                  <a:lnTo>
                    <a:pt x="1476" y="11"/>
                  </a:lnTo>
                  <a:lnTo>
                    <a:pt x="1478" y="9"/>
                  </a:lnTo>
                  <a:lnTo>
                    <a:pt x="1478" y="7"/>
                  </a:lnTo>
                  <a:lnTo>
                    <a:pt x="1482" y="5"/>
                  </a:lnTo>
                  <a:close/>
                  <a:moveTo>
                    <a:pt x="1505" y="4"/>
                  </a:moveTo>
                  <a:lnTo>
                    <a:pt x="1505" y="4"/>
                  </a:lnTo>
                  <a:lnTo>
                    <a:pt x="1507" y="4"/>
                  </a:lnTo>
                  <a:lnTo>
                    <a:pt x="1508" y="4"/>
                  </a:lnTo>
                  <a:lnTo>
                    <a:pt x="1510" y="5"/>
                  </a:lnTo>
                  <a:lnTo>
                    <a:pt x="1512" y="7"/>
                  </a:lnTo>
                  <a:lnTo>
                    <a:pt x="1510" y="11"/>
                  </a:lnTo>
                  <a:lnTo>
                    <a:pt x="1510" y="13"/>
                  </a:lnTo>
                  <a:lnTo>
                    <a:pt x="1508" y="15"/>
                  </a:lnTo>
                  <a:lnTo>
                    <a:pt x="1507" y="15"/>
                  </a:lnTo>
                  <a:lnTo>
                    <a:pt x="1505" y="15"/>
                  </a:lnTo>
                  <a:lnTo>
                    <a:pt x="1501" y="13"/>
                  </a:lnTo>
                  <a:lnTo>
                    <a:pt x="1501" y="11"/>
                  </a:lnTo>
                  <a:lnTo>
                    <a:pt x="1499" y="9"/>
                  </a:lnTo>
                  <a:lnTo>
                    <a:pt x="1499" y="7"/>
                  </a:lnTo>
                  <a:lnTo>
                    <a:pt x="1501" y="5"/>
                  </a:lnTo>
                  <a:lnTo>
                    <a:pt x="1503" y="4"/>
                  </a:lnTo>
                  <a:lnTo>
                    <a:pt x="1505" y="4"/>
                  </a:lnTo>
                  <a:close/>
                  <a:moveTo>
                    <a:pt x="1528" y="0"/>
                  </a:moveTo>
                  <a:lnTo>
                    <a:pt x="1528" y="0"/>
                  </a:lnTo>
                  <a:lnTo>
                    <a:pt x="1531" y="0"/>
                  </a:lnTo>
                  <a:lnTo>
                    <a:pt x="1533" y="2"/>
                  </a:lnTo>
                  <a:lnTo>
                    <a:pt x="1533" y="4"/>
                  </a:lnTo>
                  <a:lnTo>
                    <a:pt x="1535" y="5"/>
                  </a:lnTo>
                  <a:lnTo>
                    <a:pt x="1535" y="7"/>
                  </a:lnTo>
                  <a:lnTo>
                    <a:pt x="1533" y="9"/>
                  </a:lnTo>
                  <a:lnTo>
                    <a:pt x="1531" y="11"/>
                  </a:lnTo>
                  <a:lnTo>
                    <a:pt x="1530" y="11"/>
                  </a:lnTo>
                  <a:lnTo>
                    <a:pt x="1528" y="11"/>
                  </a:lnTo>
                  <a:lnTo>
                    <a:pt x="1526" y="11"/>
                  </a:lnTo>
                  <a:lnTo>
                    <a:pt x="1524" y="9"/>
                  </a:lnTo>
                  <a:lnTo>
                    <a:pt x="1524" y="7"/>
                  </a:lnTo>
                  <a:lnTo>
                    <a:pt x="1524" y="4"/>
                  </a:lnTo>
                  <a:lnTo>
                    <a:pt x="1524" y="2"/>
                  </a:lnTo>
                  <a:lnTo>
                    <a:pt x="1526" y="2"/>
                  </a:lnTo>
                  <a:lnTo>
                    <a:pt x="1528" y="0"/>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51" name="Rectangle 27">
              <a:extLst>
                <a:ext uri="{FF2B5EF4-FFF2-40B4-BE49-F238E27FC236}">
                  <a16:creationId xmlns:a16="http://schemas.microsoft.com/office/drawing/2014/main" id="{F3DDEC4E-7794-4017-BBB7-415D11BE32FB}"/>
                </a:ext>
              </a:extLst>
            </p:cNvPr>
            <p:cNvSpPr>
              <a:spLocks noChangeArrowheads="1"/>
            </p:cNvSpPr>
            <p:nvPr/>
          </p:nvSpPr>
          <p:spPr bwMode="auto">
            <a:xfrm>
              <a:off x="2341" y="1916"/>
              <a:ext cx="64" cy="173"/>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800" i="1">
                  <a:solidFill>
                    <a:srgbClr val="0000FF"/>
                  </a:solidFill>
                  <a:latin typeface="Times New Roman" panose="02020603050405020304" pitchFamily="18" charset="0"/>
                </a:rPr>
                <a:t>x</a:t>
              </a:r>
              <a:endParaRPr lang="en-US" altLang="zh-CN" sz="1800" i="1">
                <a:latin typeface="Times New Roman" panose="02020603050405020304" pitchFamily="18" charset="0"/>
              </a:endParaRPr>
            </a:p>
          </p:txBody>
        </p:sp>
        <p:sp>
          <p:nvSpPr>
            <p:cNvPr id="197652" name="Rectangle 28">
              <a:extLst>
                <a:ext uri="{FF2B5EF4-FFF2-40B4-BE49-F238E27FC236}">
                  <a16:creationId xmlns:a16="http://schemas.microsoft.com/office/drawing/2014/main" id="{7D55C463-49FD-499E-A44F-110D4314EA3D}"/>
                </a:ext>
              </a:extLst>
            </p:cNvPr>
            <p:cNvSpPr>
              <a:spLocks noChangeArrowheads="1"/>
            </p:cNvSpPr>
            <p:nvPr/>
          </p:nvSpPr>
          <p:spPr bwMode="auto">
            <a:xfrm>
              <a:off x="2413" y="1919"/>
              <a:ext cx="48" cy="115"/>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200">
                  <a:solidFill>
                    <a:srgbClr val="0000FF"/>
                  </a:solidFill>
                  <a:latin typeface="Arial" panose="020B0604020202020204" pitchFamily="34" charset="0"/>
                </a:rPr>
                <a:t>k</a:t>
              </a:r>
              <a:endParaRPr lang="en-US" altLang="zh-CN" sz="1800">
                <a:latin typeface="Garamond" panose="02020404030301010803" pitchFamily="18" charset="0"/>
              </a:endParaRPr>
            </a:p>
          </p:txBody>
        </p:sp>
        <p:sp>
          <p:nvSpPr>
            <p:cNvPr id="197653" name="Rectangle 29">
              <a:extLst>
                <a:ext uri="{FF2B5EF4-FFF2-40B4-BE49-F238E27FC236}">
                  <a16:creationId xmlns:a16="http://schemas.microsoft.com/office/drawing/2014/main" id="{BC862BC6-53B5-4343-B3E2-59D3BBCAFD39}"/>
                </a:ext>
              </a:extLst>
            </p:cNvPr>
            <p:cNvSpPr>
              <a:spLocks noChangeArrowheads="1"/>
            </p:cNvSpPr>
            <p:nvPr/>
          </p:nvSpPr>
          <p:spPr bwMode="auto">
            <a:xfrm>
              <a:off x="2341" y="1196"/>
              <a:ext cx="64" cy="173"/>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800" i="1">
                  <a:solidFill>
                    <a:srgbClr val="0000FF"/>
                  </a:solidFill>
                  <a:latin typeface="Times New Roman" panose="02020603050405020304" pitchFamily="18" charset="0"/>
                </a:rPr>
                <a:t>v</a:t>
              </a:r>
              <a:endParaRPr lang="en-US" altLang="zh-CN" sz="1800" i="1">
                <a:latin typeface="Times New Roman" panose="02020603050405020304" pitchFamily="18" charset="0"/>
              </a:endParaRPr>
            </a:p>
          </p:txBody>
        </p:sp>
        <p:sp>
          <p:nvSpPr>
            <p:cNvPr id="197654" name="Rectangle 30">
              <a:extLst>
                <a:ext uri="{FF2B5EF4-FFF2-40B4-BE49-F238E27FC236}">
                  <a16:creationId xmlns:a16="http://schemas.microsoft.com/office/drawing/2014/main" id="{B7AB8E06-E41F-4C91-883C-53AA3A6F361D}"/>
                </a:ext>
              </a:extLst>
            </p:cNvPr>
            <p:cNvSpPr>
              <a:spLocks noChangeArrowheads="1"/>
            </p:cNvSpPr>
            <p:nvPr/>
          </p:nvSpPr>
          <p:spPr bwMode="auto">
            <a:xfrm>
              <a:off x="2413" y="1199"/>
              <a:ext cx="48" cy="115"/>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200">
                  <a:solidFill>
                    <a:srgbClr val="0000FF"/>
                  </a:solidFill>
                  <a:latin typeface="Arial" panose="020B0604020202020204" pitchFamily="34" charset="0"/>
                </a:rPr>
                <a:t>k</a:t>
              </a:r>
              <a:endParaRPr lang="en-US" altLang="zh-CN" sz="1800">
                <a:latin typeface="Garamond" panose="02020404030301010803" pitchFamily="18" charset="0"/>
              </a:endParaRPr>
            </a:p>
          </p:txBody>
        </p:sp>
        <p:sp>
          <p:nvSpPr>
            <p:cNvPr id="197655" name="Rectangle 31">
              <a:extLst>
                <a:ext uri="{FF2B5EF4-FFF2-40B4-BE49-F238E27FC236}">
                  <a16:creationId xmlns:a16="http://schemas.microsoft.com/office/drawing/2014/main" id="{A6FE6F57-A631-4C4C-A53C-2939A306AAC5}"/>
                </a:ext>
              </a:extLst>
            </p:cNvPr>
            <p:cNvSpPr>
              <a:spLocks noChangeArrowheads="1"/>
            </p:cNvSpPr>
            <p:nvPr/>
          </p:nvSpPr>
          <p:spPr bwMode="auto">
            <a:xfrm>
              <a:off x="3157" y="1772"/>
              <a:ext cx="72" cy="173"/>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800" i="1">
                  <a:solidFill>
                    <a:srgbClr val="0000FF"/>
                  </a:solidFill>
                  <a:latin typeface="Times New Roman" panose="02020603050405020304" pitchFamily="18" charset="0"/>
                </a:rPr>
                <a:t>p</a:t>
              </a:r>
              <a:endParaRPr lang="en-US" altLang="zh-CN" sz="1800" i="1">
                <a:latin typeface="Times New Roman" panose="02020603050405020304" pitchFamily="18" charset="0"/>
              </a:endParaRPr>
            </a:p>
          </p:txBody>
        </p:sp>
        <p:sp>
          <p:nvSpPr>
            <p:cNvPr id="197656" name="Rectangle 32">
              <a:extLst>
                <a:ext uri="{FF2B5EF4-FFF2-40B4-BE49-F238E27FC236}">
                  <a16:creationId xmlns:a16="http://schemas.microsoft.com/office/drawing/2014/main" id="{3FFD83C9-9F7C-4AB9-A2C5-90DC73361662}"/>
                </a:ext>
              </a:extLst>
            </p:cNvPr>
            <p:cNvSpPr>
              <a:spLocks noChangeArrowheads="1"/>
            </p:cNvSpPr>
            <p:nvPr/>
          </p:nvSpPr>
          <p:spPr bwMode="auto">
            <a:xfrm>
              <a:off x="3229" y="1856"/>
              <a:ext cx="1" cy="173"/>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zh-CN" sz="1800">
                <a:latin typeface="Garamond" panose="02020404030301010803" pitchFamily="18" charset="0"/>
              </a:endParaRPr>
            </a:p>
          </p:txBody>
        </p:sp>
        <p:sp>
          <p:nvSpPr>
            <p:cNvPr id="197657" name="Rectangle 33">
              <a:extLst>
                <a:ext uri="{FF2B5EF4-FFF2-40B4-BE49-F238E27FC236}">
                  <a16:creationId xmlns:a16="http://schemas.microsoft.com/office/drawing/2014/main" id="{247AAFE3-2CB7-4233-A72B-51212E1498B8}"/>
                </a:ext>
              </a:extLst>
            </p:cNvPr>
            <p:cNvSpPr>
              <a:spLocks noChangeArrowheads="1"/>
            </p:cNvSpPr>
            <p:nvPr/>
          </p:nvSpPr>
          <p:spPr bwMode="auto">
            <a:xfrm>
              <a:off x="3253" y="1484"/>
              <a:ext cx="72" cy="173"/>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800" i="1">
                  <a:solidFill>
                    <a:srgbClr val="0000FF"/>
                  </a:solidFill>
                  <a:latin typeface="Times New Roman" panose="02020603050405020304" pitchFamily="18" charset="0"/>
                </a:rPr>
                <a:t>p</a:t>
              </a:r>
              <a:endParaRPr lang="en-US" altLang="zh-CN" sz="1800" i="1">
                <a:latin typeface="Times New Roman" panose="02020603050405020304" pitchFamily="18" charset="0"/>
              </a:endParaRPr>
            </a:p>
          </p:txBody>
        </p:sp>
        <p:sp>
          <p:nvSpPr>
            <p:cNvPr id="197658" name="Rectangle 34">
              <a:extLst>
                <a:ext uri="{FF2B5EF4-FFF2-40B4-BE49-F238E27FC236}">
                  <a16:creationId xmlns:a16="http://schemas.microsoft.com/office/drawing/2014/main" id="{CE2D36FE-94D0-45F7-BF75-35FF19465123}"/>
                </a:ext>
              </a:extLst>
            </p:cNvPr>
            <p:cNvSpPr>
              <a:spLocks noChangeArrowheads="1"/>
            </p:cNvSpPr>
            <p:nvPr/>
          </p:nvSpPr>
          <p:spPr bwMode="auto">
            <a:xfrm>
              <a:off x="3325" y="1568"/>
              <a:ext cx="234" cy="115"/>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200" i="1">
                  <a:solidFill>
                    <a:srgbClr val="0000FF"/>
                  </a:solidFill>
                  <a:latin typeface="Arial" panose="020B0604020202020204" pitchFamily="34" charset="0"/>
                </a:rPr>
                <a:t>gbest</a:t>
              </a:r>
              <a:endParaRPr lang="en-US" altLang="zh-CN" sz="1800" i="1">
                <a:latin typeface="Garamond" panose="02020404030301010803" pitchFamily="18" charset="0"/>
              </a:endParaRPr>
            </a:p>
          </p:txBody>
        </p:sp>
        <p:sp>
          <p:nvSpPr>
            <p:cNvPr id="197659" name="Rectangle 35">
              <a:extLst>
                <a:ext uri="{FF2B5EF4-FFF2-40B4-BE49-F238E27FC236}">
                  <a16:creationId xmlns:a16="http://schemas.microsoft.com/office/drawing/2014/main" id="{128E7F6B-0128-4BBF-ACED-FF5A2F26FC97}"/>
                </a:ext>
              </a:extLst>
            </p:cNvPr>
            <p:cNvSpPr>
              <a:spLocks noChangeArrowheads="1"/>
            </p:cNvSpPr>
            <p:nvPr/>
          </p:nvSpPr>
          <p:spPr bwMode="auto">
            <a:xfrm>
              <a:off x="3109" y="1100"/>
              <a:ext cx="64" cy="173"/>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800" i="1">
                  <a:solidFill>
                    <a:srgbClr val="0000FF"/>
                  </a:solidFill>
                  <a:latin typeface="Times New Roman" panose="02020603050405020304" pitchFamily="18" charset="0"/>
                </a:rPr>
                <a:t>x</a:t>
              </a:r>
              <a:endParaRPr lang="en-US" altLang="zh-CN" sz="1800" i="1">
                <a:latin typeface="Times New Roman" panose="02020603050405020304" pitchFamily="18" charset="0"/>
              </a:endParaRPr>
            </a:p>
          </p:txBody>
        </p:sp>
        <p:sp>
          <p:nvSpPr>
            <p:cNvPr id="197660" name="Rectangle 36">
              <a:extLst>
                <a:ext uri="{FF2B5EF4-FFF2-40B4-BE49-F238E27FC236}">
                  <a16:creationId xmlns:a16="http://schemas.microsoft.com/office/drawing/2014/main" id="{262580B6-21B8-471C-AE6B-8404B814C2E2}"/>
                </a:ext>
              </a:extLst>
            </p:cNvPr>
            <p:cNvSpPr>
              <a:spLocks noChangeArrowheads="1"/>
            </p:cNvSpPr>
            <p:nvPr/>
          </p:nvSpPr>
          <p:spPr bwMode="auto">
            <a:xfrm>
              <a:off x="3181" y="1103"/>
              <a:ext cx="157" cy="115"/>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200">
                  <a:solidFill>
                    <a:srgbClr val="0000FF"/>
                  </a:solidFill>
                  <a:latin typeface="Arial" panose="020B0604020202020204" pitchFamily="34" charset="0"/>
                </a:rPr>
                <a:t>k+1</a:t>
              </a:r>
              <a:endParaRPr lang="en-US" altLang="zh-CN" sz="1800">
                <a:latin typeface="Garamond" panose="02020404030301010803" pitchFamily="18" charset="0"/>
              </a:endParaRPr>
            </a:p>
          </p:txBody>
        </p:sp>
        <p:sp>
          <p:nvSpPr>
            <p:cNvPr id="197661" name="Rectangle 37">
              <a:extLst>
                <a:ext uri="{FF2B5EF4-FFF2-40B4-BE49-F238E27FC236}">
                  <a16:creationId xmlns:a16="http://schemas.microsoft.com/office/drawing/2014/main" id="{0FD8641C-9D32-46F4-A6D1-1AF6BD728BD8}"/>
                </a:ext>
              </a:extLst>
            </p:cNvPr>
            <p:cNvSpPr>
              <a:spLocks noChangeArrowheads="1"/>
            </p:cNvSpPr>
            <p:nvPr/>
          </p:nvSpPr>
          <p:spPr bwMode="auto">
            <a:xfrm>
              <a:off x="2629" y="1436"/>
              <a:ext cx="64" cy="173"/>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800" i="1">
                  <a:solidFill>
                    <a:srgbClr val="0000FF"/>
                  </a:solidFill>
                  <a:latin typeface="Times New Roman" panose="02020603050405020304" pitchFamily="18" charset="0"/>
                </a:rPr>
                <a:t>v</a:t>
              </a:r>
              <a:endParaRPr lang="en-US" altLang="zh-CN" sz="1800" i="1">
                <a:latin typeface="Times New Roman" panose="02020603050405020304" pitchFamily="18" charset="0"/>
              </a:endParaRPr>
            </a:p>
          </p:txBody>
        </p:sp>
        <p:sp>
          <p:nvSpPr>
            <p:cNvPr id="197662" name="Rectangle 38">
              <a:extLst>
                <a:ext uri="{FF2B5EF4-FFF2-40B4-BE49-F238E27FC236}">
                  <a16:creationId xmlns:a16="http://schemas.microsoft.com/office/drawing/2014/main" id="{D6F3F6B4-FEE7-4752-BEEF-3561D2313C8B}"/>
                </a:ext>
              </a:extLst>
            </p:cNvPr>
            <p:cNvSpPr>
              <a:spLocks noChangeArrowheads="1"/>
            </p:cNvSpPr>
            <p:nvPr/>
          </p:nvSpPr>
          <p:spPr bwMode="auto">
            <a:xfrm>
              <a:off x="2701" y="1439"/>
              <a:ext cx="157" cy="115"/>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200">
                  <a:solidFill>
                    <a:srgbClr val="0000FF"/>
                  </a:solidFill>
                  <a:latin typeface="Arial" panose="020B0604020202020204" pitchFamily="34" charset="0"/>
                </a:rPr>
                <a:t>k+1</a:t>
              </a:r>
              <a:endParaRPr lang="en-US" altLang="zh-CN" sz="1800">
                <a:latin typeface="Garamond" panose="02020404030301010803" pitchFamily="18" charset="0"/>
              </a:endParaRPr>
            </a:p>
          </p:txBody>
        </p:sp>
        <p:sp>
          <p:nvSpPr>
            <p:cNvPr id="197663" name="Freeform 39">
              <a:extLst>
                <a:ext uri="{FF2B5EF4-FFF2-40B4-BE49-F238E27FC236}">
                  <a16:creationId xmlns:a16="http://schemas.microsoft.com/office/drawing/2014/main" id="{C8C7D9E3-C0B6-40F8-813A-413C1EB6D234}"/>
                </a:ext>
              </a:extLst>
            </p:cNvPr>
            <p:cNvSpPr>
              <a:spLocks noEditPoints="1"/>
            </p:cNvSpPr>
            <p:nvPr/>
          </p:nvSpPr>
          <p:spPr bwMode="auto">
            <a:xfrm>
              <a:off x="1801" y="2285"/>
              <a:ext cx="2210" cy="48"/>
            </a:xfrm>
            <a:custGeom>
              <a:avLst/>
              <a:gdLst>
                <a:gd name="T0" fmla="*/ 1 w 4419"/>
                <a:gd name="T1" fmla="*/ 1 h 96"/>
                <a:gd name="T2" fmla="*/ 68 w 4419"/>
                <a:gd name="T3" fmla="*/ 1 h 96"/>
                <a:gd name="T4" fmla="*/ 68 w 4419"/>
                <a:gd name="T5" fmla="*/ 1 h 96"/>
                <a:gd name="T6" fmla="*/ 68 w 4419"/>
                <a:gd name="T7" fmla="*/ 1 h 96"/>
                <a:gd name="T8" fmla="*/ 68 w 4419"/>
                <a:gd name="T9" fmla="*/ 1 h 96"/>
                <a:gd name="T10" fmla="*/ 68 w 4419"/>
                <a:gd name="T11" fmla="*/ 1 h 96"/>
                <a:gd name="T12" fmla="*/ 68 w 4419"/>
                <a:gd name="T13" fmla="*/ 1 h 96"/>
                <a:gd name="T14" fmla="*/ 68 w 4419"/>
                <a:gd name="T15" fmla="*/ 1 h 96"/>
                <a:gd name="T16" fmla="*/ 68 w 4419"/>
                <a:gd name="T17" fmla="*/ 1 h 96"/>
                <a:gd name="T18" fmla="*/ 68 w 4419"/>
                <a:gd name="T19" fmla="*/ 1 h 96"/>
                <a:gd name="T20" fmla="*/ 1 w 4419"/>
                <a:gd name="T21" fmla="*/ 1 h 96"/>
                <a:gd name="T22" fmla="*/ 1 w 4419"/>
                <a:gd name="T23" fmla="*/ 1 h 96"/>
                <a:gd name="T24" fmla="*/ 0 w 4419"/>
                <a:gd name="T25" fmla="*/ 1 h 96"/>
                <a:gd name="T26" fmla="*/ 0 w 4419"/>
                <a:gd name="T27" fmla="*/ 1 h 96"/>
                <a:gd name="T28" fmla="*/ 0 w 4419"/>
                <a:gd name="T29" fmla="*/ 1 h 96"/>
                <a:gd name="T30" fmla="*/ 0 w 4419"/>
                <a:gd name="T31" fmla="*/ 1 h 96"/>
                <a:gd name="T32" fmla="*/ 0 w 4419"/>
                <a:gd name="T33" fmla="*/ 1 h 96"/>
                <a:gd name="T34" fmla="*/ 1 w 4419"/>
                <a:gd name="T35" fmla="*/ 1 h 96"/>
                <a:gd name="T36" fmla="*/ 1 w 4419"/>
                <a:gd name="T37" fmla="*/ 1 h 96"/>
                <a:gd name="T38" fmla="*/ 1 w 4419"/>
                <a:gd name="T39" fmla="*/ 1 h 96"/>
                <a:gd name="T40" fmla="*/ 68 w 4419"/>
                <a:gd name="T41" fmla="*/ 0 h 96"/>
                <a:gd name="T42" fmla="*/ 70 w 4419"/>
                <a:gd name="T43" fmla="*/ 1 h 96"/>
                <a:gd name="T44" fmla="*/ 68 w 4419"/>
                <a:gd name="T45" fmla="*/ 2 h 96"/>
                <a:gd name="T46" fmla="*/ 68 w 4419"/>
                <a:gd name="T47" fmla="*/ 0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419" h="96">
                  <a:moveTo>
                    <a:pt x="6" y="42"/>
                  </a:moveTo>
                  <a:lnTo>
                    <a:pt x="4339" y="42"/>
                  </a:lnTo>
                  <a:lnTo>
                    <a:pt x="4340" y="42"/>
                  </a:lnTo>
                  <a:lnTo>
                    <a:pt x="4342" y="42"/>
                  </a:lnTo>
                  <a:lnTo>
                    <a:pt x="4344" y="44"/>
                  </a:lnTo>
                  <a:lnTo>
                    <a:pt x="4344" y="48"/>
                  </a:lnTo>
                  <a:lnTo>
                    <a:pt x="4344" y="50"/>
                  </a:lnTo>
                  <a:lnTo>
                    <a:pt x="4342" y="52"/>
                  </a:lnTo>
                  <a:lnTo>
                    <a:pt x="4340" y="54"/>
                  </a:lnTo>
                  <a:lnTo>
                    <a:pt x="4339" y="54"/>
                  </a:lnTo>
                  <a:lnTo>
                    <a:pt x="6" y="54"/>
                  </a:lnTo>
                  <a:lnTo>
                    <a:pt x="2" y="54"/>
                  </a:lnTo>
                  <a:lnTo>
                    <a:pt x="0" y="52"/>
                  </a:lnTo>
                  <a:lnTo>
                    <a:pt x="0" y="50"/>
                  </a:lnTo>
                  <a:lnTo>
                    <a:pt x="0" y="48"/>
                  </a:lnTo>
                  <a:lnTo>
                    <a:pt x="0" y="44"/>
                  </a:lnTo>
                  <a:lnTo>
                    <a:pt x="0" y="42"/>
                  </a:lnTo>
                  <a:lnTo>
                    <a:pt x="2" y="42"/>
                  </a:lnTo>
                  <a:lnTo>
                    <a:pt x="6" y="42"/>
                  </a:lnTo>
                  <a:close/>
                  <a:moveTo>
                    <a:pt x="4323" y="0"/>
                  </a:moveTo>
                  <a:lnTo>
                    <a:pt x="4419" y="48"/>
                  </a:lnTo>
                  <a:lnTo>
                    <a:pt x="4323" y="96"/>
                  </a:lnTo>
                  <a:lnTo>
                    <a:pt x="4323" y="0"/>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64" name="Freeform 40">
              <a:extLst>
                <a:ext uri="{FF2B5EF4-FFF2-40B4-BE49-F238E27FC236}">
                  <a16:creationId xmlns:a16="http://schemas.microsoft.com/office/drawing/2014/main" id="{98568DE2-CF9A-41A1-98FF-137497940880}"/>
                </a:ext>
              </a:extLst>
            </p:cNvPr>
            <p:cNvSpPr>
              <a:spLocks noEditPoints="1"/>
            </p:cNvSpPr>
            <p:nvPr/>
          </p:nvSpPr>
          <p:spPr bwMode="auto">
            <a:xfrm>
              <a:off x="1780" y="773"/>
              <a:ext cx="48" cy="1538"/>
            </a:xfrm>
            <a:custGeom>
              <a:avLst/>
              <a:gdLst>
                <a:gd name="T0" fmla="*/ 1 w 96"/>
                <a:gd name="T1" fmla="*/ 47 h 3077"/>
                <a:gd name="T2" fmla="*/ 1 w 96"/>
                <a:gd name="T3" fmla="*/ 1 h 3077"/>
                <a:gd name="T4" fmla="*/ 1 w 96"/>
                <a:gd name="T5" fmla="*/ 1 h 3077"/>
                <a:gd name="T6" fmla="*/ 1 w 96"/>
                <a:gd name="T7" fmla="*/ 1 h 3077"/>
                <a:gd name="T8" fmla="*/ 1 w 96"/>
                <a:gd name="T9" fmla="*/ 1 h 3077"/>
                <a:gd name="T10" fmla="*/ 1 w 96"/>
                <a:gd name="T11" fmla="*/ 1 h 3077"/>
                <a:gd name="T12" fmla="*/ 1 w 96"/>
                <a:gd name="T13" fmla="*/ 1 h 3077"/>
                <a:gd name="T14" fmla="*/ 1 w 96"/>
                <a:gd name="T15" fmla="*/ 1 h 3077"/>
                <a:gd name="T16" fmla="*/ 1 w 96"/>
                <a:gd name="T17" fmla="*/ 1 h 3077"/>
                <a:gd name="T18" fmla="*/ 1 w 96"/>
                <a:gd name="T19" fmla="*/ 1 h 3077"/>
                <a:gd name="T20" fmla="*/ 1 w 96"/>
                <a:gd name="T21" fmla="*/ 47 h 3077"/>
                <a:gd name="T22" fmla="*/ 1 w 96"/>
                <a:gd name="T23" fmla="*/ 48 h 3077"/>
                <a:gd name="T24" fmla="*/ 1 w 96"/>
                <a:gd name="T25" fmla="*/ 48 h 3077"/>
                <a:gd name="T26" fmla="*/ 1 w 96"/>
                <a:gd name="T27" fmla="*/ 48 h 3077"/>
                <a:gd name="T28" fmla="*/ 1 w 96"/>
                <a:gd name="T29" fmla="*/ 48 h 3077"/>
                <a:gd name="T30" fmla="*/ 1 w 96"/>
                <a:gd name="T31" fmla="*/ 48 h 3077"/>
                <a:gd name="T32" fmla="*/ 1 w 96"/>
                <a:gd name="T33" fmla="*/ 48 h 3077"/>
                <a:gd name="T34" fmla="*/ 1 w 96"/>
                <a:gd name="T35" fmla="*/ 48 h 3077"/>
                <a:gd name="T36" fmla="*/ 1 w 96"/>
                <a:gd name="T37" fmla="*/ 47 h 3077"/>
                <a:gd name="T38" fmla="*/ 1 w 96"/>
                <a:gd name="T39" fmla="*/ 47 h 3077"/>
                <a:gd name="T40" fmla="*/ 0 w 96"/>
                <a:gd name="T41" fmla="*/ 1 h 3077"/>
                <a:gd name="T42" fmla="*/ 1 w 96"/>
                <a:gd name="T43" fmla="*/ 0 h 3077"/>
                <a:gd name="T44" fmla="*/ 2 w 96"/>
                <a:gd name="T45" fmla="*/ 1 h 3077"/>
                <a:gd name="T46" fmla="*/ 0 w 96"/>
                <a:gd name="T47" fmla="*/ 1 h 307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6" h="3077">
                  <a:moveTo>
                    <a:pt x="40" y="3071"/>
                  </a:moveTo>
                  <a:lnTo>
                    <a:pt x="40" y="78"/>
                  </a:lnTo>
                  <a:lnTo>
                    <a:pt x="42" y="76"/>
                  </a:lnTo>
                  <a:lnTo>
                    <a:pt x="42" y="74"/>
                  </a:lnTo>
                  <a:lnTo>
                    <a:pt x="44" y="73"/>
                  </a:lnTo>
                  <a:lnTo>
                    <a:pt x="48" y="73"/>
                  </a:lnTo>
                  <a:lnTo>
                    <a:pt x="50" y="73"/>
                  </a:lnTo>
                  <a:lnTo>
                    <a:pt x="51" y="74"/>
                  </a:lnTo>
                  <a:lnTo>
                    <a:pt x="51" y="76"/>
                  </a:lnTo>
                  <a:lnTo>
                    <a:pt x="53" y="78"/>
                  </a:lnTo>
                  <a:lnTo>
                    <a:pt x="53" y="3071"/>
                  </a:lnTo>
                  <a:lnTo>
                    <a:pt x="51" y="3073"/>
                  </a:lnTo>
                  <a:lnTo>
                    <a:pt x="51" y="3075"/>
                  </a:lnTo>
                  <a:lnTo>
                    <a:pt x="50" y="3075"/>
                  </a:lnTo>
                  <a:lnTo>
                    <a:pt x="48" y="3077"/>
                  </a:lnTo>
                  <a:lnTo>
                    <a:pt x="44" y="3075"/>
                  </a:lnTo>
                  <a:lnTo>
                    <a:pt x="42" y="3075"/>
                  </a:lnTo>
                  <a:lnTo>
                    <a:pt x="42" y="3073"/>
                  </a:lnTo>
                  <a:lnTo>
                    <a:pt x="40" y="3071"/>
                  </a:lnTo>
                  <a:close/>
                  <a:moveTo>
                    <a:pt x="0" y="96"/>
                  </a:moveTo>
                  <a:lnTo>
                    <a:pt x="48" y="0"/>
                  </a:lnTo>
                  <a:lnTo>
                    <a:pt x="96" y="96"/>
                  </a:lnTo>
                  <a:lnTo>
                    <a:pt x="0" y="96"/>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65" name="Freeform 41">
              <a:extLst>
                <a:ext uri="{FF2B5EF4-FFF2-40B4-BE49-F238E27FC236}">
                  <a16:creationId xmlns:a16="http://schemas.microsoft.com/office/drawing/2014/main" id="{D65A0A91-9F03-41DB-BEDD-107729ADC4BA}"/>
                </a:ext>
              </a:extLst>
            </p:cNvPr>
            <p:cNvSpPr>
              <a:spLocks noEditPoints="1"/>
            </p:cNvSpPr>
            <p:nvPr/>
          </p:nvSpPr>
          <p:spPr bwMode="auto">
            <a:xfrm>
              <a:off x="2425" y="1253"/>
              <a:ext cx="770" cy="674"/>
            </a:xfrm>
            <a:custGeom>
              <a:avLst/>
              <a:gdLst>
                <a:gd name="T0" fmla="*/ 0 w 1541"/>
                <a:gd name="T1" fmla="*/ 20 h 1350"/>
                <a:gd name="T2" fmla="*/ 23 w 1541"/>
                <a:gd name="T3" fmla="*/ 0 h 1350"/>
                <a:gd name="T4" fmla="*/ 23 w 1541"/>
                <a:gd name="T5" fmla="*/ 0 h 1350"/>
                <a:gd name="T6" fmla="*/ 23 w 1541"/>
                <a:gd name="T7" fmla="*/ 0 h 1350"/>
                <a:gd name="T8" fmla="*/ 23 w 1541"/>
                <a:gd name="T9" fmla="*/ 0 h 1350"/>
                <a:gd name="T10" fmla="*/ 23 w 1541"/>
                <a:gd name="T11" fmla="*/ 0 h 1350"/>
                <a:gd name="T12" fmla="*/ 23 w 1541"/>
                <a:gd name="T13" fmla="*/ 0 h 1350"/>
                <a:gd name="T14" fmla="*/ 23 w 1541"/>
                <a:gd name="T15" fmla="*/ 0 h 1350"/>
                <a:gd name="T16" fmla="*/ 23 w 1541"/>
                <a:gd name="T17" fmla="*/ 0 h 1350"/>
                <a:gd name="T18" fmla="*/ 23 w 1541"/>
                <a:gd name="T19" fmla="*/ 0 h 1350"/>
                <a:gd name="T20" fmla="*/ 0 w 1541"/>
                <a:gd name="T21" fmla="*/ 21 h 1350"/>
                <a:gd name="T22" fmla="*/ 0 w 1541"/>
                <a:gd name="T23" fmla="*/ 21 h 1350"/>
                <a:gd name="T24" fmla="*/ 0 w 1541"/>
                <a:gd name="T25" fmla="*/ 21 h 1350"/>
                <a:gd name="T26" fmla="*/ 0 w 1541"/>
                <a:gd name="T27" fmla="*/ 21 h 1350"/>
                <a:gd name="T28" fmla="*/ 0 w 1541"/>
                <a:gd name="T29" fmla="*/ 21 h 1350"/>
                <a:gd name="T30" fmla="*/ 0 w 1541"/>
                <a:gd name="T31" fmla="*/ 21 h 1350"/>
                <a:gd name="T32" fmla="*/ 0 w 1541"/>
                <a:gd name="T33" fmla="*/ 20 h 1350"/>
                <a:gd name="T34" fmla="*/ 0 w 1541"/>
                <a:gd name="T35" fmla="*/ 20 h 1350"/>
                <a:gd name="T36" fmla="*/ 0 w 1541"/>
                <a:gd name="T37" fmla="*/ 20 h 1350"/>
                <a:gd name="T38" fmla="*/ 0 w 1541"/>
                <a:gd name="T39" fmla="*/ 20 h 1350"/>
                <a:gd name="T40" fmla="*/ 22 w 1541"/>
                <a:gd name="T41" fmla="*/ 0 h 1350"/>
                <a:gd name="T42" fmla="*/ 24 w 1541"/>
                <a:gd name="T43" fmla="*/ 0 h 1350"/>
                <a:gd name="T44" fmla="*/ 23 w 1541"/>
                <a:gd name="T45" fmla="*/ 1 h 1350"/>
                <a:gd name="T46" fmla="*/ 22 w 1541"/>
                <a:gd name="T47" fmla="*/ 0 h 13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541" h="1350">
                  <a:moveTo>
                    <a:pt x="2" y="1338"/>
                  </a:moveTo>
                  <a:lnTo>
                    <a:pt x="1476" y="48"/>
                  </a:lnTo>
                  <a:lnTo>
                    <a:pt x="1478" y="46"/>
                  </a:lnTo>
                  <a:lnTo>
                    <a:pt x="1480" y="46"/>
                  </a:lnTo>
                  <a:lnTo>
                    <a:pt x="1483" y="46"/>
                  </a:lnTo>
                  <a:lnTo>
                    <a:pt x="1485" y="48"/>
                  </a:lnTo>
                  <a:lnTo>
                    <a:pt x="1485" y="50"/>
                  </a:lnTo>
                  <a:lnTo>
                    <a:pt x="1485" y="52"/>
                  </a:lnTo>
                  <a:lnTo>
                    <a:pt x="1485" y="54"/>
                  </a:lnTo>
                  <a:lnTo>
                    <a:pt x="1483" y="56"/>
                  </a:lnTo>
                  <a:lnTo>
                    <a:pt x="10" y="1348"/>
                  </a:lnTo>
                  <a:lnTo>
                    <a:pt x="8" y="1350"/>
                  </a:lnTo>
                  <a:lnTo>
                    <a:pt x="4" y="1350"/>
                  </a:lnTo>
                  <a:lnTo>
                    <a:pt x="2" y="1348"/>
                  </a:lnTo>
                  <a:lnTo>
                    <a:pt x="0" y="1348"/>
                  </a:lnTo>
                  <a:lnTo>
                    <a:pt x="0" y="1346"/>
                  </a:lnTo>
                  <a:lnTo>
                    <a:pt x="0" y="1342"/>
                  </a:lnTo>
                  <a:lnTo>
                    <a:pt x="0" y="1340"/>
                  </a:lnTo>
                  <a:lnTo>
                    <a:pt x="2" y="1338"/>
                  </a:lnTo>
                  <a:close/>
                  <a:moveTo>
                    <a:pt x="1437" y="27"/>
                  </a:moveTo>
                  <a:lnTo>
                    <a:pt x="1541" y="0"/>
                  </a:lnTo>
                  <a:lnTo>
                    <a:pt x="1499" y="98"/>
                  </a:lnTo>
                  <a:lnTo>
                    <a:pt x="1437" y="27"/>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66" name="Freeform 42">
              <a:extLst>
                <a:ext uri="{FF2B5EF4-FFF2-40B4-BE49-F238E27FC236}">
                  <a16:creationId xmlns:a16="http://schemas.microsoft.com/office/drawing/2014/main" id="{F9DA23E5-97D0-4892-AB1B-17AA0B27D86D}"/>
                </a:ext>
              </a:extLst>
            </p:cNvPr>
            <p:cNvSpPr>
              <a:spLocks noEditPoints="1"/>
            </p:cNvSpPr>
            <p:nvPr/>
          </p:nvSpPr>
          <p:spPr bwMode="auto">
            <a:xfrm>
              <a:off x="2403" y="1349"/>
              <a:ext cx="48" cy="578"/>
            </a:xfrm>
            <a:custGeom>
              <a:avLst/>
              <a:gdLst>
                <a:gd name="T0" fmla="*/ 1 w 96"/>
                <a:gd name="T1" fmla="*/ 17 h 1158"/>
                <a:gd name="T2" fmla="*/ 1 w 96"/>
                <a:gd name="T3" fmla="*/ 17 h 1158"/>
                <a:gd name="T4" fmla="*/ 1 w 96"/>
                <a:gd name="T5" fmla="*/ 18 h 1158"/>
                <a:gd name="T6" fmla="*/ 1 w 96"/>
                <a:gd name="T7" fmla="*/ 17 h 1158"/>
                <a:gd name="T8" fmla="*/ 1 w 96"/>
                <a:gd name="T9" fmla="*/ 16 h 1158"/>
                <a:gd name="T10" fmla="*/ 1 w 96"/>
                <a:gd name="T11" fmla="*/ 16 h 1158"/>
                <a:gd name="T12" fmla="*/ 1 w 96"/>
                <a:gd name="T13" fmla="*/ 16 h 1158"/>
                <a:gd name="T14" fmla="*/ 1 w 96"/>
                <a:gd name="T15" fmla="*/ 16 h 1158"/>
                <a:gd name="T16" fmla="*/ 1 w 96"/>
                <a:gd name="T17" fmla="*/ 14 h 1158"/>
                <a:gd name="T18" fmla="*/ 1 w 96"/>
                <a:gd name="T19" fmla="*/ 14 h 1158"/>
                <a:gd name="T20" fmla="*/ 1 w 96"/>
                <a:gd name="T21" fmla="*/ 15 h 1158"/>
                <a:gd name="T22" fmla="*/ 1 w 96"/>
                <a:gd name="T23" fmla="*/ 15 h 1158"/>
                <a:gd name="T24" fmla="*/ 1 w 96"/>
                <a:gd name="T25" fmla="*/ 13 h 1158"/>
                <a:gd name="T26" fmla="*/ 1 w 96"/>
                <a:gd name="T27" fmla="*/ 13 h 1158"/>
                <a:gd name="T28" fmla="*/ 1 w 96"/>
                <a:gd name="T29" fmla="*/ 14 h 1158"/>
                <a:gd name="T30" fmla="*/ 1 w 96"/>
                <a:gd name="T31" fmla="*/ 14 h 1158"/>
                <a:gd name="T32" fmla="*/ 1 w 96"/>
                <a:gd name="T33" fmla="*/ 12 h 1158"/>
                <a:gd name="T34" fmla="*/ 1 w 96"/>
                <a:gd name="T35" fmla="*/ 12 h 1158"/>
                <a:gd name="T36" fmla="*/ 1 w 96"/>
                <a:gd name="T37" fmla="*/ 12 h 1158"/>
                <a:gd name="T38" fmla="*/ 1 w 96"/>
                <a:gd name="T39" fmla="*/ 12 h 1158"/>
                <a:gd name="T40" fmla="*/ 1 w 96"/>
                <a:gd name="T41" fmla="*/ 10 h 1158"/>
                <a:gd name="T42" fmla="*/ 1 w 96"/>
                <a:gd name="T43" fmla="*/ 10 h 1158"/>
                <a:gd name="T44" fmla="*/ 1 w 96"/>
                <a:gd name="T45" fmla="*/ 11 h 1158"/>
                <a:gd name="T46" fmla="*/ 1 w 96"/>
                <a:gd name="T47" fmla="*/ 11 h 1158"/>
                <a:gd name="T48" fmla="*/ 1 w 96"/>
                <a:gd name="T49" fmla="*/ 9 h 1158"/>
                <a:gd name="T50" fmla="*/ 1 w 96"/>
                <a:gd name="T51" fmla="*/ 9 h 1158"/>
                <a:gd name="T52" fmla="*/ 1 w 96"/>
                <a:gd name="T53" fmla="*/ 10 h 1158"/>
                <a:gd name="T54" fmla="*/ 1 w 96"/>
                <a:gd name="T55" fmla="*/ 10 h 1158"/>
                <a:gd name="T56" fmla="*/ 1 w 96"/>
                <a:gd name="T57" fmla="*/ 8 h 1158"/>
                <a:gd name="T58" fmla="*/ 1 w 96"/>
                <a:gd name="T59" fmla="*/ 8 h 1158"/>
                <a:gd name="T60" fmla="*/ 1 w 96"/>
                <a:gd name="T61" fmla="*/ 8 h 1158"/>
                <a:gd name="T62" fmla="*/ 1 w 96"/>
                <a:gd name="T63" fmla="*/ 8 h 1158"/>
                <a:gd name="T64" fmla="*/ 1 w 96"/>
                <a:gd name="T65" fmla="*/ 6 h 1158"/>
                <a:gd name="T66" fmla="*/ 1 w 96"/>
                <a:gd name="T67" fmla="*/ 6 h 1158"/>
                <a:gd name="T68" fmla="*/ 1 w 96"/>
                <a:gd name="T69" fmla="*/ 7 h 1158"/>
                <a:gd name="T70" fmla="*/ 1 w 96"/>
                <a:gd name="T71" fmla="*/ 7 h 1158"/>
                <a:gd name="T72" fmla="*/ 1 w 96"/>
                <a:gd name="T73" fmla="*/ 5 h 1158"/>
                <a:gd name="T74" fmla="*/ 1 w 96"/>
                <a:gd name="T75" fmla="*/ 5 h 1158"/>
                <a:gd name="T76" fmla="*/ 1 w 96"/>
                <a:gd name="T77" fmla="*/ 6 h 1158"/>
                <a:gd name="T78" fmla="*/ 1 w 96"/>
                <a:gd name="T79" fmla="*/ 6 h 1158"/>
                <a:gd name="T80" fmla="*/ 1 w 96"/>
                <a:gd name="T81" fmla="*/ 4 h 1158"/>
                <a:gd name="T82" fmla="*/ 1 w 96"/>
                <a:gd name="T83" fmla="*/ 4 h 1158"/>
                <a:gd name="T84" fmla="*/ 1 w 96"/>
                <a:gd name="T85" fmla="*/ 4 h 1158"/>
                <a:gd name="T86" fmla="*/ 1 w 96"/>
                <a:gd name="T87" fmla="*/ 4 h 1158"/>
                <a:gd name="T88" fmla="*/ 1 w 96"/>
                <a:gd name="T89" fmla="*/ 2 h 1158"/>
                <a:gd name="T90" fmla="*/ 1 w 96"/>
                <a:gd name="T91" fmla="*/ 3 h 1158"/>
                <a:gd name="T92" fmla="*/ 1 w 96"/>
                <a:gd name="T93" fmla="*/ 3 h 1158"/>
                <a:gd name="T94" fmla="*/ 1 w 96"/>
                <a:gd name="T95" fmla="*/ 3 h 1158"/>
                <a:gd name="T96" fmla="*/ 1 w 96"/>
                <a:gd name="T97" fmla="*/ 1 h 1158"/>
                <a:gd name="T98" fmla="*/ 1 w 96"/>
                <a:gd name="T99" fmla="*/ 1 h 1158"/>
                <a:gd name="T100" fmla="*/ 1 w 96"/>
                <a:gd name="T101" fmla="*/ 2 h 1158"/>
                <a:gd name="T102" fmla="*/ 1 w 96"/>
                <a:gd name="T103" fmla="*/ 2 h 115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6" h="1158">
                  <a:moveTo>
                    <a:pt x="40" y="1152"/>
                  </a:moveTo>
                  <a:lnTo>
                    <a:pt x="40" y="1116"/>
                  </a:lnTo>
                  <a:lnTo>
                    <a:pt x="42" y="1114"/>
                  </a:lnTo>
                  <a:lnTo>
                    <a:pt x="42" y="1112"/>
                  </a:lnTo>
                  <a:lnTo>
                    <a:pt x="44" y="1110"/>
                  </a:lnTo>
                  <a:lnTo>
                    <a:pt x="48" y="1110"/>
                  </a:lnTo>
                  <a:lnTo>
                    <a:pt x="50" y="1110"/>
                  </a:lnTo>
                  <a:lnTo>
                    <a:pt x="52" y="1112"/>
                  </a:lnTo>
                  <a:lnTo>
                    <a:pt x="52" y="1114"/>
                  </a:lnTo>
                  <a:lnTo>
                    <a:pt x="54" y="1116"/>
                  </a:lnTo>
                  <a:lnTo>
                    <a:pt x="54" y="1152"/>
                  </a:lnTo>
                  <a:lnTo>
                    <a:pt x="52" y="1154"/>
                  </a:lnTo>
                  <a:lnTo>
                    <a:pt x="52" y="1156"/>
                  </a:lnTo>
                  <a:lnTo>
                    <a:pt x="50" y="1156"/>
                  </a:lnTo>
                  <a:lnTo>
                    <a:pt x="48" y="1158"/>
                  </a:lnTo>
                  <a:lnTo>
                    <a:pt x="44" y="1156"/>
                  </a:lnTo>
                  <a:lnTo>
                    <a:pt x="42" y="1156"/>
                  </a:lnTo>
                  <a:lnTo>
                    <a:pt x="42" y="1154"/>
                  </a:lnTo>
                  <a:lnTo>
                    <a:pt x="40" y="1152"/>
                  </a:lnTo>
                  <a:close/>
                  <a:moveTo>
                    <a:pt x="40" y="1068"/>
                  </a:moveTo>
                  <a:lnTo>
                    <a:pt x="40" y="1031"/>
                  </a:lnTo>
                  <a:lnTo>
                    <a:pt x="42" y="1029"/>
                  </a:lnTo>
                  <a:lnTo>
                    <a:pt x="42" y="1027"/>
                  </a:lnTo>
                  <a:lnTo>
                    <a:pt x="44" y="1025"/>
                  </a:lnTo>
                  <a:lnTo>
                    <a:pt x="48" y="1025"/>
                  </a:lnTo>
                  <a:lnTo>
                    <a:pt x="50" y="1025"/>
                  </a:lnTo>
                  <a:lnTo>
                    <a:pt x="52" y="1027"/>
                  </a:lnTo>
                  <a:lnTo>
                    <a:pt x="52" y="1029"/>
                  </a:lnTo>
                  <a:lnTo>
                    <a:pt x="54" y="1031"/>
                  </a:lnTo>
                  <a:lnTo>
                    <a:pt x="54" y="1068"/>
                  </a:lnTo>
                  <a:lnTo>
                    <a:pt x="52" y="1070"/>
                  </a:lnTo>
                  <a:lnTo>
                    <a:pt x="52" y="1072"/>
                  </a:lnTo>
                  <a:lnTo>
                    <a:pt x="50" y="1073"/>
                  </a:lnTo>
                  <a:lnTo>
                    <a:pt x="48" y="1073"/>
                  </a:lnTo>
                  <a:lnTo>
                    <a:pt x="44" y="1073"/>
                  </a:lnTo>
                  <a:lnTo>
                    <a:pt x="42" y="1072"/>
                  </a:lnTo>
                  <a:lnTo>
                    <a:pt x="42" y="1070"/>
                  </a:lnTo>
                  <a:lnTo>
                    <a:pt x="40" y="1068"/>
                  </a:lnTo>
                  <a:close/>
                  <a:moveTo>
                    <a:pt x="40" y="983"/>
                  </a:moveTo>
                  <a:lnTo>
                    <a:pt x="40" y="947"/>
                  </a:lnTo>
                  <a:lnTo>
                    <a:pt x="42" y="945"/>
                  </a:lnTo>
                  <a:lnTo>
                    <a:pt x="42" y="943"/>
                  </a:lnTo>
                  <a:lnTo>
                    <a:pt x="44" y="941"/>
                  </a:lnTo>
                  <a:lnTo>
                    <a:pt x="48" y="941"/>
                  </a:lnTo>
                  <a:lnTo>
                    <a:pt x="50" y="941"/>
                  </a:lnTo>
                  <a:lnTo>
                    <a:pt x="52" y="943"/>
                  </a:lnTo>
                  <a:lnTo>
                    <a:pt x="52" y="945"/>
                  </a:lnTo>
                  <a:lnTo>
                    <a:pt x="54" y="947"/>
                  </a:lnTo>
                  <a:lnTo>
                    <a:pt x="54" y="983"/>
                  </a:lnTo>
                  <a:lnTo>
                    <a:pt x="52" y="985"/>
                  </a:lnTo>
                  <a:lnTo>
                    <a:pt x="52" y="987"/>
                  </a:lnTo>
                  <a:lnTo>
                    <a:pt x="50" y="989"/>
                  </a:lnTo>
                  <a:lnTo>
                    <a:pt x="48" y="989"/>
                  </a:lnTo>
                  <a:lnTo>
                    <a:pt x="44" y="989"/>
                  </a:lnTo>
                  <a:lnTo>
                    <a:pt x="42" y="987"/>
                  </a:lnTo>
                  <a:lnTo>
                    <a:pt x="42" y="985"/>
                  </a:lnTo>
                  <a:lnTo>
                    <a:pt x="40" y="983"/>
                  </a:lnTo>
                  <a:close/>
                  <a:moveTo>
                    <a:pt x="40" y="899"/>
                  </a:moveTo>
                  <a:lnTo>
                    <a:pt x="40" y="864"/>
                  </a:lnTo>
                  <a:lnTo>
                    <a:pt x="42" y="860"/>
                  </a:lnTo>
                  <a:lnTo>
                    <a:pt x="42" y="858"/>
                  </a:lnTo>
                  <a:lnTo>
                    <a:pt x="44" y="858"/>
                  </a:lnTo>
                  <a:lnTo>
                    <a:pt x="48" y="857"/>
                  </a:lnTo>
                  <a:lnTo>
                    <a:pt x="50" y="858"/>
                  </a:lnTo>
                  <a:lnTo>
                    <a:pt x="52" y="858"/>
                  </a:lnTo>
                  <a:lnTo>
                    <a:pt x="52" y="860"/>
                  </a:lnTo>
                  <a:lnTo>
                    <a:pt x="54" y="864"/>
                  </a:lnTo>
                  <a:lnTo>
                    <a:pt x="54" y="899"/>
                  </a:lnTo>
                  <a:lnTo>
                    <a:pt x="52" y="901"/>
                  </a:lnTo>
                  <a:lnTo>
                    <a:pt x="52" y="903"/>
                  </a:lnTo>
                  <a:lnTo>
                    <a:pt x="50" y="905"/>
                  </a:lnTo>
                  <a:lnTo>
                    <a:pt x="48" y="905"/>
                  </a:lnTo>
                  <a:lnTo>
                    <a:pt x="44" y="905"/>
                  </a:lnTo>
                  <a:lnTo>
                    <a:pt x="42" y="903"/>
                  </a:lnTo>
                  <a:lnTo>
                    <a:pt x="42" y="901"/>
                  </a:lnTo>
                  <a:lnTo>
                    <a:pt x="40" y="899"/>
                  </a:lnTo>
                  <a:close/>
                  <a:moveTo>
                    <a:pt x="40" y="816"/>
                  </a:moveTo>
                  <a:lnTo>
                    <a:pt x="40" y="780"/>
                  </a:lnTo>
                  <a:lnTo>
                    <a:pt x="42" y="778"/>
                  </a:lnTo>
                  <a:lnTo>
                    <a:pt x="42" y="776"/>
                  </a:lnTo>
                  <a:lnTo>
                    <a:pt x="44" y="774"/>
                  </a:lnTo>
                  <a:lnTo>
                    <a:pt x="48" y="774"/>
                  </a:lnTo>
                  <a:lnTo>
                    <a:pt x="50" y="774"/>
                  </a:lnTo>
                  <a:lnTo>
                    <a:pt x="52" y="776"/>
                  </a:lnTo>
                  <a:lnTo>
                    <a:pt x="52" y="778"/>
                  </a:lnTo>
                  <a:lnTo>
                    <a:pt x="54" y="780"/>
                  </a:lnTo>
                  <a:lnTo>
                    <a:pt x="54" y="816"/>
                  </a:lnTo>
                  <a:lnTo>
                    <a:pt x="52" y="818"/>
                  </a:lnTo>
                  <a:lnTo>
                    <a:pt x="52" y="820"/>
                  </a:lnTo>
                  <a:lnTo>
                    <a:pt x="50" y="820"/>
                  </a:lnTo>
                  <a:lnTo>
                    <a:pt x="48" y="822"/>
                  </a:lnTo>
                  <a:lnTo>
                    <a:pt x="44" y="820"/>
                  </a:lnTo>
                  <a:lnTo>
                    <a:pt x="42" y="820"/>
                  </a:lnTo>
                  <a:lnTo>
                    <a:pt x="42" y="818"/>
                  </a:lnTo>
                  <a:lnTo>
                    <a:pt x="40" y="816"/>
                  </a:lnTo>
                  <a:close/>
                  <a:moveTo>
                    <a:pt x="40" y="732"/>
                  </a:moveTo>
                  <a:lnTo>
                    <a:pt x="40" y="695"/>
                  </a:lnTo>
                  <a:lnTo>
                    <a:pt x="42" y="693"/>
                  </a:lnTo>
                  <a:lnTo>
                    <a:pt x="42" y="691"/>
                  </a:lnTo>
                  <a:lnTo>
                    <a:pt x="44" y="690"/>
                  </a:lnTo>
                  <a:lnTo>
                    <a:pt x="48" y="690"/>
                  </a:lnTo>
                  <a:lnTo>
                    <a:pt x="50" y="690"/>
                  </a:lnTo>
                  <a:lnTo>
                    <a:pt x="52" y="691"/>
                  </a:lnTo>
                  <a:lnTo>
                    <a:pt x="52" y="693"/>
                  </a:lnTo>
                  <a:lnTo>
                    <a:pt x="54" y="695"/>
                  </a:lnTo>
                  <a:lnTo>
                    <a:pt x="54" y="732"/>
                  </a:lnTo>
                  <a:lnTo>
                    <a:pt x="52" y="734"/>
                  </a:lnTo>
                  <a:lnTo>
                    <a:pt x="52" y="736"/>
                  </a:lnTo>
                  <a:lnTo>
                    <a:pt x="50" y="738"/>
                  </a:lnTo>
                  <a:lnTo>
                    <a:pt x="48" y="738"/>
                  </a:lnTo>
                  <a:lnTo>
                    <a:pt x="44" y="738"/>
                  </a:lnTo>
                  <a:lnTo>
                    <a:pt x="42" y="736"/>
                  </a:lnTo>
                  <a:lnTo>
                    <a:pt x="42" y="734"/>
                  </a:lnTo>
                  <a:lnTo>
                    <a:pt x="40" y="732"/>
                  </a:lnTo>
                  <a:close/>
                  <a:moveTo>
                    <a:pt x="40" y="647"/>
                  </a:moveTo>
                  <a:lnTo>
                    <a:pt x="40" y="611"/>
                  </a:lnTo>
                  <a:lnTo>
                    <a:pt x="42" y="609"/>
                  </a:lnTo>
                  <a:lnTo>
                    <a:pt x="42" y="607"/>
                  </a:lnTo>
                  <a:lnTo>
                    <a:pt x="44" y="605"/>
                  </a:lnTo>
                  <a:lnTo>
                    <a:pt x="48" y="605"/>
                  </a:lnTo>
                  <a:lnTo>
                    <a:pt x="50" y="605"/>
                  </a:lnTo>
                  <a:lnTo>
                    <a:pt x="52" y="607"/>
                  </a:lnTo>
                  <a:lnTo>
                    <a:pt x="52" y="609"/>
                  </a:lnTo>
                  <a:lnTo>
                    <a:pt x="54" y="611"/>
                  </a:lnTo>
                  <a:lnTo>
                    <a:pt x="54" y="647"/>
                  </a:lnTo>
                  <a:lnTo>
                    <a:pt x="52" y="649"/>
                  </a:lnTo>
                  <a:lnTo>
                    <a:pt x="52" y="651"/>
                  </a:lnTo>
                  <a:lnTo>
                    <a:pt x="50" y="653"/>
                  </a:lnTo>
                  <a:lnTo>
                    <a:pt x="48" y="653"/>
                  </a:lnTo>
                  <a:lnTo>
                    <a:pt x="44" y="653"/>
                  </a:lnTo>
                  <a:lnTo>
                    <a:pt x="42" y="651"/>
                  </a:lnTo>
                  <a:lnTo>
                    <a:pt x="42" y="649"/>
                  </a:lnTo>
                  <a:lnTo>
                    <a:pt x="40" y="647"/>
                  </a:lnTo>
                  <a:close/>
                  <a:moveTo>
                    <a:pt x="40" y="563"/>
                  </a:moveTo>
                  <a:lnTo>
                    <a:pt x="40" y="528"/>
                  </a:lnTo>
                  <a:lnTo>
                    <a:pt x="42" y="524"/>
                  </a:lnTo>
                  <a:lnTo>
                    <a:pt x="42" y="523"/>
                  </a:lnTo>
                  <a:lnTo>
                    <a:pt x="44" y="523"/>
                  </a:lnTo>
                  <a:lnTo>
                    <a:pt x="48" y="521"/>
                  </a:lnTo>
                  <a:lnTo>
                    <a:pt x="50" y="523"/>
                  </a:lnTo>
                  <a:lnTo>
                    <a:pt x="52" y="523"/>
                  </a:lnTo>
                  <a:lnTo>
                    <a:pt x="52" y="524"/>
                  </a:lnTo>
                  <a:lnTo>
                    <a:pt x="54" y="528"/>
                  </a:lnTo>
                  <a:lnTo>
                    <a:pt x="54" y="563"/>
                  </a:lnTo>
                  <a:lnTo>
                    <a:pt x="52" y="565"/>
                  </a:lnTo>
                  <a:lnTo>
                    <a:pt x="52" y="567"/>
                  </a:lnTo>
                  <a:lnTo>
                    <a:pt x="50" y="569"/>
                  </a:lnTo>
                  <a:lnTo>
                    <a:pt x="48" y="569"/>
                  </a:lnTo>
                  <a:lnTo>
                    <a:pt x="44" y="569"/>
                  </a:lnTo>
                  <a:lnTo>
                    <a:pt x="42" y="567"/>
                  </a:lnTo>
                  <a:lnTo>
                    <a:pt x="42" y="565"/>
                  </a:lnTo>
                  <a:lnTo>
                    <a:pt x="40" y="563"/>
                  </a:lnTo>
                  <a:close/>
                  <a:moveTo>
                    <a:pt x="40" y="480"/>
                  </a:moveTo>
                  <a:lnTo>
                    <a:pt x="40" y="444"/>
                  </a:lnTo>
                  <a:lnTo>
                    <a:pt x="42" y="442"/>
                  </a:lnTo>
                  <a:lnTo>
                    <a:pt x="42" y="440"/>
                  </a:lnTo>
                  <a:lnTo>
                    <a:pt x="44" y="438"/>
                  </a:lnTo>
                  <a:lnTo>
                    <a:pt x="48" y="438"/>
                  </a:lnTo>
                  <a:lnTo>
                    <a:pt x="50" y="438"/>
                  </a:lnTo>
                  <a:lnTo>
                    <a:pt x="52" y="440"/>
                  </a:lnTo>
                  <a:lnTo>
                    <a:pt x="52" y="442"/>
                  </a:lnTo>
                  <a:lnTo>
                    <a:pt x="54" y="444"/>
                  </a:lnTo>
                  <a:lnTo>
                    <a:pt x="54" y="480"/>
                  </a:lnTo>
                  <a:lnTo>
                    <a:pt x="52" y="482"/>
                  </a:lnTo>
                  <a:lnTo>
                    <a:pt x="52" y="484"/>
                  </a:lnTo>
                  <a:lnTo>
                    <a:pt x="50" y="484"/>
                  </a:lnTo>
                  <a:lnTo>
                    <a:pt x="48" y="486"/>
                  </a:lnTo>
                  <a:lnTo>
                    <a:pt x="44" y="484"/>
                  </a:lnTo>
                  <a:lnTo>
                    <a:pt x="42" y="484"/>
                  </a:lnTo>
                  <a:lnTo>
                    <a:pt x="42" y="482"/>
                  </a:lnTo>
                  <a:lnTo>
                    <a:pt x="40" y="480"/>
                  </a:lnTo>
                  <a:close/>
                  <a:moveTo>
                    <a:pt x="40" y="396"/>
                  </a:moveTo>
                  <a:lnTo>
                    <a:pt x="40" y="359"/>
                  </a:lnTo>
                  <a:lnTo>
                    <a:pt x="42" y="357"/>
                  </a:lnTo>
                  <a:lnTo>
                    <a:pt x="42" y="356"/>
                  </a:lnTo>
                  <a:lnTo>
                    <a:pt x="44" y="354"/>
                  </a:lnTo>
                  <a:lnTo>
                    <a:pt x="48" y="354"/>
                  </a:lnTo>
                  <a:lnTo>
                    <a:pt x="50" y="354"/>
                  </a:lnTo>
                  <a:lnTo>
                    <a:pt x="52" y="356"/>
                  </a:lnTo>
                  <a:lnTo>
                    <a:pt x="52" y="357"/>
                  </a:lnTo>
                  <a:lnTo>
                    <a:pt x="54" y="359"/>
                  </a:lnTo>
                  <a:lnTo>
                    <a:pt x="54" y="396"/>
                  </a:lnTo>
                  <a:lnTo>
                    <a:pt x="52" y="398"/>
                  </a:lnTo>
                  <a:lnTo>
                    <a:pt x="52" y="400"/>
                  </a:lnTo>
                  <a:lnTo>
                    <a:pt x="50" y="402"/>
                  </a:lnTo>
                  <a:lnTo>
                    <a:pt x="48" y="402"/>
                  </a:lnTo>
                  <a:lnTo>
                    <a:pt x="44" y="402"/>
                  </a:lnTo>
                  <a:lnTo>
                    <a:pt x="42" y="400"/>
                  </a:lnTo>
                  <a:lnTo>
                    <a:pt x="42" y="398"/>
                  </a:lnTo>
                  <a:lnTo>
                    <a:pt x="40" y="396"/>
                  </a:lnTo>
                  <a:close/>
                  <a:moveTo>
                    <a:pt x="40" y="311"/>
                  </a:moveTo>
                  <a:lnTo>
                    <a:pt x="40" y="275"/>
                  </a:lnTo>
                  <a:lnTo>
                    <a:pt x="42" y="273"/>
                  </a:lnTo>
                  <a:lnTo>
                    <a:pt x="42" y="271"/>
                  </a:lnTo>
                  <a:lnTo>
                    <a:pt x="44" y="269"/>
                  </a:lnTo>
                  <a:lnTo>
                    <a:pt x="48" y="269"/>
                  </a:lnTo>
                  <a:lnTo>
                    <a:pt x="50" y="269"/>
                  </a:lnTo>
                  <a:lnTo>
                    <a:pt x="52" y="271"/>
                  </a:lnTo>
                  <a:lnTo>
                    <a:pt x="52" y="273"/>
                  </a:lnTo>
                  <a:lnTo>
                    <a:pt x="54" y="275"/>
                  </a:lnTo>
                  <a:lnTo>
                    <a:pt x="54" y="311"/>
                  </a:lnTo>
                  <a:lnTo>
                    <a:pt x="52" y="313"/>
                  </a:lnTo>
                  <a:lnTo>
                    <a:pt x="52" y="315"/>
                  </a:lnTo>
                  <a:lnTo>
                    <a:pt x="50" y="317"/>
                  </a:lnTo>
                  <a:lnTo>
                    <a:pt x="48" y="317"/>
                  </a:lnTo>
                  <a:lnTo>
                    <a:pt x="44" y="317"/>
                  </a:lnTo>
                  <a:lnTo>
                    <a:pt x="42" y="315"/>
                  </a:lnTo>
                  <a:lnTo>
                    <a:pt x="42" y="313"/>
                  </a:lnTo>
                  <a:lnTo>
                    <a:pt x="40" y="311"/>
                  </a:lnTo>
                  <a:close/>
                  <a:moveTo>
                    <a:pt x="40" y="227"/>
                  </a:moveTo>
                  <a:lnTo>
                    <a:pt x="40" y="192"/>
                  </a:lnTo>
                  <a:lnTo>
                    <a:pt x="42" y="189"/>
                  </a:lnTo>
                  <a:lnTo>
                    <a:pt x="42" y="187"/>
                  </a:lnTo>
                  <a:lnTo>
                    <a:pt x="44" y="187"/>
                  </a:lnTo>
                  <a:lnTo>
                    <a:pt x="48" y="185"/>
                  </a:lnTo>
                  <a:lnTo>
                    <a:pt x="50" y="187"/>
                  </a:lnTo>
                  <a:lnTo>
                    <a:pt x="52" y="187"/>
                  </a:lnTo>
                  <a:lnTo>
                    <a:pt x="52" y="189"/>
                  </a:lnTo>
                  <a:lnTo>
                    <a:pt x="54" y="192"/>
                  </a:lnTo>
                  <a:lnTo>
                    <a:pt x="54" y="227"/>
                  </a:lnTo>
                  <a:lnTo>
                    <a:pt x="52" y="229"/>
                  </a:lnTo>
                  <a:lnTo>
                    <a:pt x="52" y="231"/>
                  </a:lnTo>
                  <a:lnTo>
                    <a:pt x="50" y="233"/>
                  </a:lnTo>
                  <a:lnTo>
                    <a:pt x="48" y="233"/>
                  </a:lnTo>
                  <a:lnTo>
                    <a:pt x="44" y="233"/>
                  </a:lnTo>
                  <a:lnTo>
                    <a:pt x="42" y="231"/>
                  </a:lnTo>
                  <a:lnTo>
                    <a:pt x="42" y="229"/>
                  </a:lnTo>
                  <a:lnTo>
                    <a:pt x="40" y="227"/>
                  </a:lnTo>
                  <a:close/>
                  <a:moveTo>
                    <a:pt x="40" y="144"/>
                  </a:moveTo>
                  <a:lnTo>
                    <a:pt x="40" y="108"/>
                  </a:lnTo>
                  <a:lnTo>
                    <a:pt x="42" y="106"/>
                  </a:lnTo>
                  <a:lnTo>
                    <a:pt x="42" y="104"/>
                  </a:lnTo>
                  <a:lnTo>
                    <a:pt x="44" y="102"/>
                  </a:lnTo>
                  <a:lnTo>
                    <a:pt x="48" y="102"/>
                  </a:lnTo>
                  <a:lnTo>
                    <a:pt x="50" y="102"/>
                  </a:lnTo>
                  <a:lnTo>
                    <a:pt x="52" y="104"/>
                  </a:lnTo>
                  <a:lnTo>
                    <a:pt x="52" y="106"/>
                  </a:lnTo>
                  <a:lnTo>
                    <a:pt x="54" y="108"/>
                  </a:lnTo>
                  <a:lnTo>
                    <a:pt x="54" y="144"/>
                  </a:lnTo>
                  <a:lnTo>
                    <a:pt x="52" y="146"/>
                  </a:lnTo>
                  <a:lnTo>
                    <a:pt x="52" y="148"/>
                  </a:lnTo>
                  <a:lnTo>
                    <a:pt x="50" y="148"/>
                  </a:lnTo>
                  <a:lnTo>
                    <a:pt x="48" y="150"/>
                  </a:lnTo>
                  <a:lnTo>
                    <a:pt x="44" y="148"/>
                  </a:lnTo>
                  <a:lnTo>
                    <a:pt x="42" y="148"/>
                  </a:lnTo>
                  <a:lnTo>
                    <a:pt x="42" y="146"/>
                  </a:lnTo>
                  <a:lnTo>
                    <a:pt x="40" y="144"/>
                  </a:lnTo>
                  <a:close/>
                  <a:moveTo>
                    <a:pt x="0" y="96"/>
                  </a:moveTo>
                  <a:lnTo>
                    <a:pt x="48" y="0"/>
                  </a:lnTo>
                  <a:lnTo>
                    <a:pt x="96" y="96"/>
                  </a:lnTo>
                  <a:lnTo>
                    <a:pt x="0" y="96"/>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67" name="Freeform 43">
              <a:extLst>
                <a:ext uri="{FF2B5EF4-FFF2-40B4-BE49-F238E27FC236}">
                  <a16:creationId xmlns:a16="http://schemas.microsoft.com/office/drawing/2014/main" id="{A2D3E10F-BA44-493A-B735-35318D692E51}"/>
                </a:ext>
              </a:extLst>
            </p:cNvPr>
            <p:cNvSpPr>
              <a:spLocks noEditPoints="1"/>
            </p:cNvSpPr>
            <p:nvPr/>
          </p:nvSpPr>
          <p:spPr bwMode="auto">
            <a:xfrm>
              <a:off x="2425" y="1765"/>
              <a:ext cx="770" cy="162"/>
            </a:xfrm>
            <a:custGeom>
              <a:avLst/>
              <a:gdLst>
                <a:gd name="T0" fmla="*/ 0 w 1541"/>
                <a:gd name="T1" fmla="*/ 5 h 324"/>
                <a:gd name="T2" fmla="*/ 0 w 1541"/>
                <a:gd name="T3" fmla="*/ 5 h 324"/>
                <a:gd name="T4" fmla="*/ 1 w 1541"/>
                <a:gd name="T5" fmla="*/ 5 h 324"/>
                <a:gd name="T6" fmla="*/ 1 w 1541"/>
                <a:gd name="T7" fmla="*/ 5 h 324"/>
                <a:gd name="T8" fmla="*/ 1 w 1541"/>
                <a:gd name="T9" fmla="*/ 5 h 324"/>
                <a:gd name="T10" fmla="*/ 2 w 1541"/>
                <a:gd name="T11" fmla="*/ 5 h 324"/>
                <a:gd name="T12" fmla="*/ 2 w 1541"/>
                <a:gd name="T13" fmla="*/ 5 h 324"/>
                <a:gd name="T14" fmla="*/ 3 w 1541"/>
                <a:gd name="T15" fmla="*/ 5 h 324"/>
                <a:gd name="T16" fmla="*/ 3 w 1541"/>
                <a:gd name="T17" fmla="*/ 5 h 324"/>
                <a:gd name="T18" fmla="*/ 3 w 1541"/>
                <a:gd name="T19" fmla="*/ 5 h 324"/>
                <a:gd name="T20" fmla="*/ 4 w 1541"/>
                <a:gd name="T21" fmla="*/ 5 h 324"/>
                <a:gd name="T22" fmla="*/ 4 w 1541"/>
                <a:gd name="T23" fmla="*/ 5 h 324"/>
                <a:gd name="T24" fmla="*/ 5 w 1541"/>
                <a:gd name="T25" fmla="*/ 4 h 324"/>
                <a:gd name="T26" fmla="*/ 5 w 1541"/>
                <a:gd name="T27" fmla="*/ 5 h 324"/>
                <a:gd name="T28" fmla="*/ 5 w 1541"/>
                <a:gd name="T29" fmla="*/ 4 h 324"/>
                <a:gd name="T30" fmla="*/ 6 w 1541"/>
                <a:gd name="T31" fmla="*/ 4 h 324"/>
                <a:gd name="T32" fmla="*/ 6 w 1541"/>
                <a:gd name="T33" fmla="*/ 4 h 324"/>
                <a:gd name="T34" fmla="*/ 7 w 1541"/>
                <a:gd name="T35" fmla="*/ 4 h 324"/>
                <a:gd name="T36" fmla="*/ 7 w 1541"/>
                <a:gd name="T37" fmla="*/ 4 h 324"/>
                <a:gd name="T38" fmla="*/ 7 w 1541"/>
                <a:gd name="T39" fmla="*/ 4 h 324"/>
                <a:gd name="T40" fmla="*/ 8 w 1541"/>
                <a:gd name="T41" fmla="*/ 4 h 324"/>
                <a:gd name="T42" fmla="*/ 8 w 1541"/>
                <a:gd name="T43" fmla="*/ 4 h 324"/>
                <a:gd name="T44" fmla="*/ 9 w 1541"/>
                <a:gd name="T45" fmla="*/ 4 h 324"/>
                <a:gd name="T46" fmla="*/ 9 w 1541"/>
                <a:gd name="T47" fmla="*/ 4 h 324"/>
                <a:gd name="T48" fmla="*/ 9 w 1541"/>
                <a:gd name="T49" fmla="*/ 4 h 324"/>
                <a:gd name="T50" fmla="*/ 10 w 1541"/>
                <a:gd name="T51" fmla="*/ 4 h 324"/>
                <a:gd name="T52" fmla="*/ 10 w 1541"/>
                <a:gd name="T53" fmla="*/ 4 h 324"/>
                <a:gd name="T54" fmla="*/ 11 w 1541"/>
                <a:gd name="T55" fmla="*/ 3 h 324"/>
                <a:gd name="T56" fmla="*/ 11 w 1541"/>
                <a:gd name="T57" fmla="*/ 3 h 324"/>
                <a:gd name="T58" fmla="*/ 11 w 1541"/>
                <a:gd name="T59" fmla="*/ 3 h 324"/>
                <a:gd name="T60" fmla="*/ 12 w 1541"/>
                <a:gd name="T61" fmla="*/ 3 h 324"/>
                <a:gd name="T62" fmla="*/ 12 w 1541"/>
                <a:gd name="T63" fmla="*/ 3 h 324"/>
                <a:gd name="T64" fmla="*/ 13 w 1541"/>
                <a:gd name="T65" fmla="*/ 3 h 324"/>
                <a:gd name="T66" fmla="*/ 13 w 1541"/>
                <a:gd name="T67" fmla="*/ 3 h 324"/>
                <a:gd name="T68" fmla="*/ 13 w 1541"/>
                <a:gd name="T69" fmla="*/ 3 h 324"/>
                <a:gd name="T70" fmla="*/ 14 w 1541"/>
                <a:gd name="T71" fmla="*/ 3 h 324"/>
                <a:gd name="T72" fmla="*/ 14 w 1541"/>
                <a:gd name="T73" fmla="*/ 3 h 324"/>
                <a:gd name="T74" fmla="*/ 15 w 1541"/>
                <a:gd name="T75" fmla="*/ 2 h 324"/>
                <a:gd name="T76" fmla="*/ 15 w 1541"/>
                <a:gd name="T77" fmla="*/ 3 h 324"/>
                <a:gd name="T78" fmla="*/ 15 w 1541"/>
                <a:gd name="T79" fmla="*/ 2 h 324"/>
                <a:gd name="T80" fmla="*/ 16 w 1541"/>
                <a:gd name="T81" fmla="*/ 2 h 324"/>
                <a:gd name="T82" fmla="*/ 16 w 1541"/>
                <a:gd name="T83" fmla="*/ 2 h 324"/>
                <a:gd name="T84" fmla="*/ 17 w 1541"/>
                <a:gd name="T85" fmla="*/ 2 h 324"/>
                <a:gd name="T86" fmla="*/ 17 w 1541"/>
                <a:gd name="T87" fmla="*/ 2 h 324"/>
                <a:gd name="T88" fmla="*/ 17 w 1541"/>
                <a:gd name="T89" fmla="*/ 2 h 324"/>
                <a:gd name="T90" fmla="*/ 18 w 1541"/>
                <a:gd name="T91" fmla="*/ 2 h 324"/>
                <a:gd name="T92" fmla="*/ 18 w 1541"/>
                <a:gd name="T93" fmla="*/ 2 h 324"/>
                <a:gd name="T94" fmla="*/ 19 w 1541"/>
                <a:gd name="T95" fmla="*/ 2 h 324"/>
                <a:gd name="T96" fmla="*/ 19 w 1541"/>
                <a:gd name="T97" fmla="*/ 2 h 324"/>
                <a:gd name="T98" fmla="*/ 19 w 1541"/>
                <a:gd name="T99" fmla="*/ 2 h 324"/>
                <a:gd name="T100" fmla="*/ 20 w 1541"/>
                <a:gd name="T101" fmla="*/ 2 h 324"/>
                <a:gd name="T102" fmla="*/ 20 w 1541"/>
                <a:gd name="T103" fmla="*/ 2 h 324"/>
                <a:gd name="T104" fmla="*/ 21 w 1541"/>
                <a:gd name="T105" fmla="*/ 1 h 324"/>
                <a:gd name="T106" fmla="*/ 21 w 1541"/>
                <a:gd name="T107" fmla="*/ 2 h 324"/>
                <a:gd name="T108" fmla="*/ 21 w 1541"/>
                <a:gd name="T109" fmla="*/ 1 h 324"/>
                <a:gd name="T110" fmla="*/ 22 w 1541"/>
                <a:gd name="T111" fmla="*/ 1 h 324"/>
                <a:gd name="T112" fmla="*/ 22 w 1541"/>
                <a:gd name="T113" fmla="*/ 1 h 324"/>
                <a:gd name="T114" fmla="*/ 22 w 1541"/>
                <a:gd name="T115" fmla="*/ 0 h 32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541" h="324">
                  <a:moveTo>
                    <a:pt x="4" y="312"/>
                  </a:moveTo>
                  <a:lnTo>
                    <a:pt x="39" y="305"/>
                  </a:lnTo>
                  <a:lnTo>
                    <a:pt x="42" y="305"/>
                  </a:lnTo>
                  <a:lnTo>
                    <a:pt x="44" y="307"/>
                  </a:lnTo>
                  <a:lnTo>
                    <a:pt x="46" y="307"/>
                  </a:lnTo>
                  <a:lnTo>
                    <a:pt x="46" y="311"/>
                  </a:lnTo>
                  <a:lnTo>
                    <a:pt x="46" y="312"/>
                  </a:lnTo>
                  <a:lnTo>
                    <a:pt x="46" y="314"/>
                  </a:lnTo>
                  <a:lnTo>
                    <a:pt x="44" y="316"/>
                  </a:lnTo>
                  <a:lnTo>
                    <a:pt x="42" y="316"/>
                  </a:lnTo>
                  <a:lnTo>
                    <a:pt x="6" y="324"/>
                  </a:lnTo>
                  <a:lnTo>
                    <a:pt x="4" y="324"/>
                  </a:lnTo>
                  <a:lnTo>
                    <a:pt x="2" y="322"/>
                  </a:lnTo>
                  <a:lnTo>
                    <a:pt x="0" y="320"/>
                  </a:lnTo>
                  <a:lnTo>
                    <a:pt x="0" y="318"/>
                  </a:lnTo>
                  <a:lnTo>
                    <a:pt x="0" y="316"/>
                  </a:lnTo>
                  <a:lnTo>
                    <a:pt x="0" y="314"/>
                  </a:lnTo>
                  <a:lnTo>
                    <a:pt x="2" y="312"/>
                  </a:lnTo>
                  <a:lnTo>
                    <a:pt x="4" y="312"/>
                  </a:lnTo>
                  <a:close/>
                  <a:moveTo>
                    <a:pt x="87" y="295"/>
                  </a:moveTo>
                  <a:lnTo>
                    <a:pt x="87" y="295"/>
                  </a:lnTo>
                  <a:lnTo>
                    <a:pt x="88" y="295"/>
                  </a:lnTo>
                  <a:lnTo>
                    <a:pt x="90" y="297"/>
                  </a:lnTo>
                  <a:lnTo>
                    <a:pt x="92" y="299"/>
                  </a:lnTo>
                  <a:lnTo>
                    <a:pt x="94" y="301"/>
                  </a:lnTo>
                  <a:lnTo>
                    <a:pt x="94" y="303"/>
                  </a:lnTo>
                  <a:lnTo>
                    <a:pt x="92" y="305"/>
                  </a:lnTo>
                  <a:lnTo>
                    <a:pt x="90" y="307"/>
                  </a:lnTo>
                  <a:lnTo>
                    <a:pt x="88" y="309"/>
                  </a:lnTo>
                  <a:lnTo>
                    <a:pt x="87" y="309"/>
                  </a:lnTo>
                  <a:lnTo>
                    <a:pt x="85" y="307"/>
                  </a:lnTo>
                  <a:lnTo>
                    <a:pt x="83" y="305"/>
                  </a:lnTo>
                  <a:lnTo>
                    <a:pt x="83" y="303"/>
                  </a:lnTo>
                  <a:lnTo>
                    <a:pt x="83" y="301"/>
                  </a:lnTo>
                  <a:lnTo>
                    <a:pt x="83" y="299"/>
                  </a:lnTo>
                  <a:lnTo>
                    <a:pt x="85" y="297"/>
                  </a:lnTo>
                  <a:lnTo>
                    <a:pt x="87" y="295"/>
                  </a:lnTo>
                  <a:close/>
                  <a:moveTo>
                    <a:pt x="135" y="287"/>
                  </a:moveTo>
                  <a:lnTo>
                    <a:pt x="169" y="280"/>
                  </a:lnTo>
                  <a:lnTo>
                    <a:pt x="171" y="280"/>
                  </a:lnTo>
                  <a:lnTo>
                    <a:pt x="173" y="282"/>
                  </a:lnTo>
                  <a:lnTo>
                    <a:pt x="175" y="284"/>
                  </a:lnTo>
                  <a:lnTo>
                    <a:pt x="177" y="286"/>
                  </a:lnTo>
                  <a:lnTo>
                    <a:pt x="177" y="287"/>
                  </a:lnTo>
                  <a:lnTo>
                    <a:pt x="175" y="289"/>
                  </a:lnTo>
                  <a:lnTo>
                    <a:pt x="173" y="291"/>
                  </a:lnTo>
                  <a:lnTo>
                    <a:pt x="171" y="293"/>
                  </a:lnTo>
                  <a:lnTo>
                    <a:pt x="136" y="299"/>
                  </a:lnTo>
                  <a:lnTo>
                    <a:pt x="135" y="299"/>
                  </a:lnTo>
                  <a:lnTo>
                    <a:pt x="131" y="297"/>
                  </a:lnTo>
                  <a:lnTo>
                    <a:pt x="129" y="295"/>
                  </a:lnTo>
                  <a:lnTo>
                    <a:pt x="129" y="291"/>
                  </a:lnTo>
                  <a:lnTo>
                    <a:pt x="131" y="289"/>
                  </a:lnTo>
                  <a:lnTo>
                    <a:pt x="131" y="287"/>
                  </a:lnTo>
                  <a:lnTo>
                    <a:pt x="135" y="287"/>
                  </a:lnTo>
                  <a:close/>
                  <a:moveTo>
                    <a:pt x="217" y="272"/>
                  </a:moveTo>
                  <a:lnTo>
                    <a:pt x="217" y="272"/>
                  </a:lnTo>
                  <a:lnTo>
                    <a:pt x="219" y="272"/>
                  </a:lnTo>
                  <a:lnTo>
                    <a:pt x="221" y="272"/>
                  </a:lnTo>
                  <a:lnTo>
                    <a:pt x="223" y="274"/>
                  </a:lnTo>
                  <a:lnTo>
                    <a:pt x="223" y="276"/>
                  </a:lnTo>
                  <a:lnTo>
                    <a:pt x="223" y="278"/>
                  </a:lnTo>
                  <a:lnTo>
                    <a:pt x="223" y="282"/>
                  </a:lnTo>
                  <a:lnTo>
                    <a:pt x="221" y="282"/>
                  </a:lnTo>
                  <a:lnTo>
                    <a:pt x="219" y="284"/>
                  </a:lnTo>
                  <a:lnTo>
                    <a:pt x="217" y="284"/>
                  </a:lnTo>
                  <a:lnTo>
                    <a:pt x="213" y="282"/>
                  </a:lnTo>
                  <a:lnTo>
                    <a:pt x="211" y="278"/>
                  </a:lnTo>
                  <a:lnTo>
                    <a:pt x="211" y="276"/>
                  </a:lnTo>
                  <a:lnTo>
                    <a:pt x="213" y="274"/>
                  </a:lnTo>
                  <a:lnTo>
                    <a:pt x="213" y="272"/>
                  </a:lnTo>
                  <a:lnTo>
                    <a:pt x="217" y="272"/>
                  </a:lnTo>
                  <a:close/>
                  <a:moveTo>
                    <a:pt x="263" y="263"/>
                  </a:moveTo>
                  <a:lnTo>
                    <a:pt x="300" y="257"/>
                  </a:lnTo>
                  <a:lnTo>
                    <a:pt x="301" y="257"/>
                  </a:lnTo>
                  <a:lnTo>
                    <a:pt x="303" y="257"/>
                  </a:lnTo>
                  <a:lnTo>
                    <a:pt x="305" y="259"/>
                  </a:lnTo>
                  <a:lnTo>
                    <a:pt x="305" y="261"/>
                  </a:lnTo>
                  <a:lnTo>
                    <a:pt x="305" y="263"/>
                  </a:lnTo>
                  <a:lnTo>
                    <a:pt x="305" y="266"/>
                  </a:lnTo>
                  <a:lnTo>
                    <a:pt x="303" y="266"/>
                  </a:lnTo>
                  <a:lnTo>
                    <a:pt x="301" y="268"/>
                  </a:lnTo>
                  <a:lnTo>
                    <a:pt x="265" y="274"/>
                  </a:lnTo>
                  <a:lnTo>
                    <a:pt x="263" y="274"/>
                  </a:lnTo>
                  <a:lnTo>
                    <a:pt x="261" y="274"/>
                  </a:lnTo>
                  <a:lnTo>
                    <a:pt x="259" y="272"/>
                  </a:lnTo>
                  <a:lnTo>
                    <a:pt x="259" y="270"/>
                  </a:lnTo>
                  <a:lnTo>
                    <a:pt x="259" y="268"/>
                  </a:lnTo>
                  <a:lnTo>
                    <a:pt x="259" y="264"/>
                  </a:lnTo>
                  <a:lnTo>
                    <a:pt x="261" y="264"/>
                  </a:lnTo>
                  <a:lnTo>
                    <a:pt x="263" y="263"/>
                  </a:lnTo>
                  <a:close/>
                  <a:moveTo>
                    <a:pt x="346" y="247"/>
                  </a:moveTo>
                  <a:lnTo>
                    <a:pt x="346" y="247"/>
                  </a:lnTo>
                  <a:lnTo>
                    <a:pt x="348" y="247"/>
                  </a:lnTo>
                  <a:lnTo>
                    <a:pt x="349" y="249"/>
                  </a:lnTo>
                  <a:lnTo>
                    <a:pt x="351" y="249"/>
                  </a:lnTo>
                  <a:lnTo>
                    <a:pt x="353" y="253"/>
                  </a:lnTo>
                  <a:lnTo>
                    <a:pt x="353" y="255"/>
                  </a:lnTo>
                  <a:lnTo>
                    <a:pt x="351" y="257"/>
                  </a:lnTo>
                  <a:lnTo>
                    <a:pt x="351" y="259"/>
                  </a:lnTo>
                  <a:lnTo>
                    <a:pt x="348" y="259"/>
                  </a:lnTo>
                  <a:lnTo>
                    <a:pt x="346" y="259"/>
                  </a:lnTo>
                  <a:lnTo>
                    <a:pt x="344" y="259"/>
                  </a:lnTo>
                  <a:lnTo>
                    <a:pt x="342" y="257"/>
                  </a:lnTo>
                  <a:lnTo>
                    <a:pt x="342" y="255"/>
                  </a:lnTo>
                  <a:lnTo>
                    <a:pt x="342" y="253"/>
                  </a:lnTo>
                  <a:lnTo>
                    <a:pt x="342" y="249"/>
                  </a:lnTo>
                  <a:lnTo>
                    <a:pt x="344" y="249"/>
                  </a:lnTo>
                  <a:lnTo>
                    <a:pt x="346" y="247"/>
                  </a:lnTo>
                  <a:close/>
                  <a:moveTo>
                    <a:pt x="394" y="239"/>
                  </a:moveTo>
                  <a:lnTo>
                    <a:pt x="428" y="232"/>
                  </a:lnTo>
                  <a:lnTo>
                    <a:pt x="430" y="232"/>
                  </a:lnTo>
                  <a:lnTo>
                    <a:pt x="434" y="234"/>
                  </a:lnTo>
                  <a:lnTo>
                    <a:pt x="436" y="238"/>
                  </a:lnTo>
                  <a:lnTo>
                    <a:pt x="436" y="239"/>
                  </a:lnTo>
                  <a:lnTo>
                    <a:pt x="434" y="241"/>
                  </a:lnTo>
                  <a:lnTo>
                    <a:pt x="432" y="243"/>
                  </a:lnTo>
                  <a:lnTo>
                    <a:pt x="430" y="243"/>
                  </a:lnTo>
                  <a:lnTo>
                    <a:pt x="395" y="251"/>
                  </a:lnTo>
                  <a:lnTo>
                    <a:pt x="394" y="251"/>
                  </a:lnTo>
                  <a:lnTo>
                    <a:pt x="392" y="249"/>
                  </a:lnTo>
                  <a:lnTo>
                    <a:pt x="390" y="247"/>
                  </a:lnTo>
                  <a:lnTo>
                    <a:pt x="388" y="245"/>
                  </a:lnTo>
                  <a:lnTo>
                    <a:pt x="388" y="243"/>
                  </a:lnTo>
                  <a:lnTo>
                    <a:pt x="390" y="241"/>
                  </a:lnTo>
                  <a:lnTo>
                    <a:pt x="392" y="239"/>
                  </a:lnTo>
                  <a:lnTo>
                    <a:pt x="394" y="239"/>
                  </a:lnTo>
                  <a:close/>
                  <a:moveTo>
                    <a:pt x="476" y="222"/>
                  </a:moveTo>
                  <a:lnTo>
                    <a:pt x="476" y="222"/>
                  </a:lnTo>
                  <a:lnTo>
                    <a:pt x="478" y="222"/>
                  </a:lnTo>
                  <a:lnTo>
                    <a:pt x="480" y="224"/>
                  </a:lnTo>
                  <a:lnTo>
                    <a:pt x="482" y="226"/>
                  </a:lnTo>
                  <a:lnTo>
                    <a:pt x="482" y="228"/>
                  </a:lnTo>
                  <a:lnTo>
                    <a:pt x="482" y="230"/>
                  </a:lnTo>
                  <a:lnTo>
                    <a:pt x="482" y="232"/>
                  </a:lnTo>
                  <a:lnTo>
                    <a:pt x="480" y="234"/>
                  </a:lnTo>
                  <a:lnTo>
                    <a:pt x="478" y="236"/>
                  </a:lnTo>
                  <a:lnTo>
                    <a:pt x="476" y="236"/>
                  </a:lnTo>
                  <a:lnTo>
                    <a:pt x="474" y="234"/>
                  </a:lnTo>
                  <a:lnTo>
                    <a:pt x="472" y="232"/>
                  </a:lnTo>
                  <a:lnTo>
                    <a:pt x="470" y="230"/>
                  </a:lnTo>
                  <a:lnTo>
                    <a:pt x="470" y="228"/>
                  </a:lnTo>
                  <a:lnTo>
                    <a:pt x="472" y="226"/>
                  </a:lnTo>
                  <a:lnTo>
                    <a:pt x="474" y="224"/>
                  </a:lnTo>
                  <a:lnTo>
                    <a:pt x="476" y="222"/>
                  </a:lnTo>
                  <a:close/>
                  <a:moveTo>
                    <a:pt x="522" y="215"/>
                  </a:moveTo>
                  <a:lnTo>
                    <a:pt x="559" y="207"/>
                  </a:lnTo>
                  <a:lnTo>
                    <a:pt x="561" y="207"/>
                  </a:lnTo>
                  <a:lnTo>
                    <a:pt x="562" y="209"/>
                  </a:lnTo>
                  <a:lnTo>
                    <a:pt x="564" y="211"/>
                  </a:lnTo>
                  <a:lnTo>
                    <a:pt x="564" y="213"/>
                  </a:lnTo>
                  <a:lnTo>
                    <a:pt x="564" y="215"/>
                  </a:lnTo>
                  <a:lnTo>
                    <a:pt x="564" y="216"/>
                  </a:lnTo>
                  <a:lnTo>
                    <a:pt x="562" y="218"/>
                  </a:lnTo>
                  <a:lnTo>
                    <a:pt x="561" y="220"/>
                  </a:lnTo>
                  <a:lnTo>
                    <a:pt x="526" y="226"/>
                  </a:lnTo>
                  <a:lnTo>
                    <a:pt x="522" y="226"/>
                  </a:lnTo>
                  <a:lnTo>
                    <a:pt x="520" y="224"/>
                  </a:lnTo>
                  <a:lnTo>
                    <a:pt x="518" y="224"/>
                  </a:lnTo>
                  <a:lnTo>
                    <a:pt x="518" y="222"/>
                  </a:lnTo>
                  <a:lnTo>
                    <a:pt x="518" y="218"/>
                  </a:lnTo>
                  <a:lnTo>
                    <a:pt x="518" y="216"/>
                  </a:lnTo>
                  <a:lnTo>
                    <a:pt x="520" y="215"/>
                  </a:lnTo>
                  <a:lnTo>
                    <a:pt x="522" y="215"/>
                  </a:lnTo>
                  <a:close/>
                  <a:moveTo>
                    <a:pt x="605" y="199"/>
                  </a:moveTo>
                  <a:lnTo>
                    <a:pt x="605" y="199"/>
                  </a:lnTo>
                  <a:lnTo>
                    <a:pt x="608" y="199"/>
                  </a:lnTo>
                  <a:lnTo>
                    <a:pt x="610" y="199"/>
                  </a:lnTo>
                  <a:lnTo>
                    <a:pt x="612" y="201"/>
                  </a:lnTo>
                  <a:lnTo>
                    <a:pt x="612" y="203"/>
                  </a:lnTo>
                  <a:lnTo>
                    <a:pt x="612" y="205"/>
                  </a:lnTo>
                  <a:lnTo>
                    <a:pt x="610" y="209"/>
                  </a:lnTo>
                  <a:lnTo>
                    <a:pt x="608" y="211"/>
                  </a:lnTo>
                  <a:lnTo>
                    <a:pt x="605" y="211"/>
                  </a:lnTo>
                  <a:lnTo>
                    <a:pt x="603" y="209"/>
                  </a:lnTo>
                  <a:lnTo>
                    <a:pt x="601" y="209"/>
                  </a:lnTo>
                  <a:lnTo>
                    <a:pt x="601" y="205"/>
                  </a:lnTo>
                  <a:lnTo>
                    <a:pt x="601" y="203"/>
                  </a:lnTo>
                  <a:lnTo>
                    <a:pt x="601" y="201"/>
                  </a:lnTo>
                  <a:lnTo>
                    <a:pt x="603" y="199"/>
                  </a:lnTo>
                  <a:lnTo>
                    <a:pt x="605" y="199"/>
                  </a:lnTo>
                  <a:close/>
                  <a:moveTo>
                    <a:pt x="653" y="190"/>
                  </a:moveTo>
                  <a:lnTo>
                    <a:pt x="687" y="184"/>
                  </a:lnTo>
                  <a:lnTo>
                    <a:pt x="691" y="184"/>
                  </a:lnTo>
                  <a:lnTo>
                    <a:pt x="693" y="184"/>
                  </a:lnTo>
                  <a:lnTo>
                    <a:pt x="695" y="186"/>
                  </a:lnTo>
                  <a:lnTo>
                    <a:pt x="695" y="188"/>
                  </a:lnTo>
                  <a:lnTo>
                    <a:pt x="695" y="190"/>
                  </a:lnTo>
                  <a:lnTo>
                    <a:pt x="693" y="193"/>
                  </a:lnTo>
                  <a:lnTo>
                    <a:pt x="691" y="195"/>
                  </a:lnTo>
                  <a:lnTo>
                    <a:pt x="655" y="201"/>
                  </a:lnTo>
                  <a:lnTo>
                    <a:pt x="653" y="201"/>
                  </a:lnTo>
                  <a:lnTo>
                    <a:pt x="651" y="201"/>
                  </a:lnTo>
                  <a:lnTo>
                    <a:pt x="649" y="199"/>
                  </a:lnTo>
                  <a:lnTo>
                    <a:pt x="647" y="197"/>
                  </a:lnTo>
                  <a:lnTo>
                    <a:pt x="647" y="195"/>
                  </a:lnTo>
                  <a:lnTo>
                    <a:pt x="649" y="191"/>
                  </a:lnTo>
                  <a:lnTo>
                    <a:pt x="651" y="191"/>
                  </a:lnTo>
                  <a:lnTo>
                    <a:pt x="653" y="190"/>
                  </a:lnTo>
                  <a:close/>
                  <a:moveTo>
                    <a:pt x="735" y="174"/>
                  </a:moveTo>
                  <a:lnTo>
                    <a:pt x="735" y="174"/>
                  </a:lnTo>
                  <a:lnTo>
                    <a:pt x="737" y="174"/>
                  </a:lnTo>
                  <a:lnTo>
                    <a:pt x="739" y="176"/>
                  </a:lnTo>
                  <a:lnTo>
                    <a:pt x="741" y="176"/>
                  </a:lnTo>
                  <a:lnTo>
                    <a:pt x="743" y="180"/>
                  </a:lnTo>
                  <a:lnTo>
                    <a:pt x="743" y="182"/>
                  </a:lnTo>
                  <a:lnTo>
                    <a:pt x="741" y="184"/>
                  </a:lnTo>
                  <a:lnTo>
                    <a:pt x="739" y="186"/>
                  </a:lnTo>
                  <a:lnTo>
                    <a:pt x="737" y="186"/>
                  </a:lnTo>
                  <a:lnTo>
                    <a:pt x="735" y="186"/>
                  </a:lnTo>
                  <a:lnTo>
                    <a:pt x="733" y="186"/>
                  </a:lnTo>
                  <a:lnTo>
                    <a:pt x="731" y="184"/>
                  </a:lnTo>
                  <a:lnTo>
                    <a:pt x="729" y="182"/>
                  </a:lnTo>
                  <a:lnTo>
                    <a:pt x="729" y="180"/>
                  </a:lnTo>
                  <a:lnTo>
                    <a:pt x="731" y="176"/>
                  </a:lnTo>
                  <a:lnTo>
                    <a:pt x="733" y="176"/>
                  </a:lnTo>
                  <a:lnTo>
                    <a:pt x="735" y="174"/>
                  </a:lnTo>
                  <a:close/>
                  <a:moveTo>
                    <a:pt x="783" y="167"/>
                  </a:moveTo>
                  <a:lnTo>
                    <a:pt x="818" y="159"/>
                  </a:lnTo>
                  <a:lnTo>
                    <a:pt x="820" y="159"/>
                  </a:lnTo>
                  <a:lnTo>
                    <a:pt x="821" y="159"/>
                  </a:lnTo>
                  <a:lnTo>
                    <a:pt x="823" y="161"/>
                  </a:lnTo>
                  <a:lnTo>
                    <a:pt x="825" y="165"/>
                  </a:lnTo>
                  <a:lnTo>
                    <a:pt x="825" y="167"/>
                  </a:lnTo>
                  <a:lnTo>
                    <a:pt x="823" y="168"/>
                  </a:lnTo>
                  <a:lnTo>
                    <a:pt x="821" y="170"/>
                  </a:lnTo>
                  <a:lnTo>
                    <a:pt x="820" y="170"/>
                  </a:lnTo>
                  <a:lnTo>
                    <a:pt x="785" y="178"/>
                  </a:lnTo>
                  <a:lnTo>
                    <a:pt x="781" y="178"/>
                  </a:lnTo>
                  <a:lnTo>
                    <a:pt x="779" y="176"/>
                  </a:lnTo>
                  <a:lnTo>
                    <a:pt x="777" y="174"/>
                  </a:lnTo>
                  <a:lnTo>
                    <a:pt x="777" y="172"/>
                  </a:lnTo>
                  <a:lnTo>
                    <a:pt x="777" y="170"/>
                  </a:lnTo>
                  <a:lnTo>
                    <a:pt x="777" y="168"/>
                  </a:lnTo>
                  <a:lnTo>
                    <a:pt x="779" y="167"/>
                  </a:lnTo>
                  <a:lnTo>
                    <a:pt x="783" y="167"/>
                  </a:lnTo>
                  <a:close/>
                  <a:moveTo>
                    <a:pt x="864" y="149"/>
                  </a:moveTo>
                  <a:lnTo>
                    <a:pt x="864" y="149"/>
                  </a:lnTo>
                  <a:lnTo>
                    <a:pt x="868" y="149"/>
                  </a:lnTo>
                  <a:lnTo>
                    <a:pt x="869" y="151"/>
                  </a:lnTo>
                  <a:lnTo>
                    <a:pt x="871" y="153"/>
                  </a:lnTo>
                  <a:lnTo>
                    <a:pt x="871" y="155"/>
                  </a:lnTo>
                  <a:lnTo>
                    <a:pt x="871" y="157"/>
                  </a:lnTo>
                  <a:lnTo>
                    <a:pt x="871" y="159"/>
                  </a:lnTo>
                  <a:lnTo>
                    <a:pt x="869" y="161"/>
                  </a:lnTo>
                  <a:lnTo>
                    <a:pt x="868" y="163"/>
                  </a:lnTo>
                  <a:lnTo>
                    <a:pt x="864" y="163"/>
                  </a:lnTo>
                  <a:lnTo>
                    <a:pt x="862" y="161"/>
                  </a:lnTo>
                  <a:lnTo>
                    <a:pt x="860" y="159"/>
                  </a:lnTo>
                  <a:lnTo>
                    <a:pt x="860" y="157"/>
                  </a:lnTo>
                  <a:lnTo>
                    <a:pt x="860" y="155"/>
                  </a:lnTo>
                  <a:lnTo>
                    <a:pt x="860" y="153"/>
                  </a:lnTo>
                  <a:lnTo>
                    <a:pt x="862" y="151"/>
                  </a:lnTo>
                  <a:lnTo>
                    <a:pt x="864" y="149"/>
                  </a:lnTo>
                  <a:close/>
                  <a:moveTo>
                    <a:pt x="912" y="142"/>
                  </a:moveTo>
                  <a:lnTo>
                    <a:pt x="948" y="134"/>
                  </a:lnTo>
                  <a:lnTo>
                    <a:pt x="950" y="134"/>
                  </a:lnTo>
                  <a:lnTo>
                    <a:pt x="952" y="136"/>
                  </a:lnTo>
                  <a:lnTo>
                    <a:pt x="954" y="138"/>
                  </a:lnTo>
                  <a:lnTo>
                    <a:pt x="954" y="140"/>
                  </a:lnTo>
                  <a:lnTo>
                    <a:pt x="954" y="142"/>
                  </a:lnTo>
                  <a:lnTo>
                    <a:pt x="954" y="144"/>
                  </a:lnTo>
                  <a:lnTo>
                    <a:pt x="952" y="145"/>
                  </a:lnTo>
                  <a:lnTo>
                    <a:pt x="950" y="147"/>
                  </a:lnTo>
                  <a:lnTo>
                    <a:pt x="914" y="153"/>
                  </a:lnTo>
                  <a:lnTo>
                    <a:pt x="912" y="153"/>
                  </a:lnTo>
                  <a:lnTo>
                    <a:pt x="910" y="151"/>
                  </a:lnTo>
                  <a:lnTo>
                    <a:pt x="908" y="151"/>
                  </a:lnTo>
                  <a:lnTo>
                    <a:pt x="908" y="147"/>
                  </a:lnTo>
                  <a:lnTo>
                    <a:pt x="908" y="145"/>
                  </a:lnTo>
                  <a:lnTo>
                    <a:pt x="908" y="144"/>
                  </a:lnTo>
                  <a:lnTo>
                    <a:pt x="910" y="142"/>
                  </a:lnTo>
                  <a:lnTo>
                    <a:pt x="912" y="142"/>
                  </a:lnTo>
                  <a:close/>
                  <a:moveTo>
                    <a:pt x="994" y="126"/>
                  </a:moveTo>
                  <a:lnTo>
                    <a:pt x="994" y="126"/>
                  </a:lnTo>
                  <a:lnTo>
                    <a:pt x="996" y="126"/>
                  </a:lnTo>
                  <a:lnTo>
                    <a:pt x="998" y="126"/>
                  </a:lnTo>
                  <a:lnTo>
                    <a:pt x="1000" y="128"/>
                  </a:lnTo>
                  <a:lnTo>
                    <a:pt x="1002" y="130"/>
                  </a:lnTo>
                  <a:lnTo>
                    <a:pt x="1002" y="132"/>
                  </a:lnTo>
                  <a:lnTo>
                    <a:pt x="1000" y="136"/>
                  </a:lnTo>
                  <a:lnTo>
                    <a:pt x="998" y="136"/>
                  </a:lnTo>
                  <a:lnTo>
                    <a:pt x="996" y="138"/>
                  </a:lnTo>
                  <a:lnTo>
                    <a:pt x="994" y="138"/>
                  </a:lnTo>
                  <a:lnTo>
                    <a:pt x="992" y="136"/>
                  </a:lnTo>
                  <a:lnTo>
                    <a:pt x="990" y="136"/>
                  </a:lnTo>
                  <a:lnTo>
                    <a:pt x="990" y="132"/>
                  </a:lnTo>
                  <a:lnTo>
                    <a:pt x="990" y="130"/>
                  </a:lnTo>
                  <a:lnTo>
                    <a:pt x="990" y="128"/>
                  </a:lnTo>
                  <a:lnTo>
                    <a:pt x="992" y="126"/>
                  </a:lnTo>
                  <a:lnTo>
                    <a:pt x="994" y="126"/>
                  </a:lnTo>
                  <a:close/>
                  <a:moveTo>
                    <a:pt x="1042" y="117"/>
                  </a:moveTo>
                  <a:lnTo>
                    <a:pt x="1077" y="111"/>
                  </a:lnTo>
                  <a:lnTo>
                    <a:pt x="1079" y="111"/>
                  </a:lnTo>
                  <a:lnTo>
                    <a:pt x="1081" y="111"/>
                  </a:lnTo>
                  <a:lnTo>
                    <a:pt x="1082" y="113"/>
                  </a:lnTo>
                  <a:lnTo>
                    <a:pt x="1084" y="115"/>
                  </a:lnTo>
                  <a:lnTo>
                    <a:pt x="1084" y="117"/>
                  </a:lnTo>
                  <a:lnTo>
                    <a:pt x="1082" y="120"/>
                  </a:lnTo>
                  <a:lnTo>
                    <a:pt x="1081" y="120"/>
                  </a:lnTo>
                  <a:lnTo>
                    <a:pt x="1079" y="122"/>
                  </a:lnTo>
                  <a:lnTo>
                    <a:pt x="1044" y="128"/>
                  </a:lnTo>
                  <a:lnTo>
                    <a:pt x="1042" y="128"/>
                  </a:lnTo>
                  <a:lnTo>
                    <a:pt x="1038" y="128"/>
                  </a:lnTo>
                  <a:lnTo>
                    <a:pt x="1038" y="126"/>
                  </a:lnTo>
                  <a:lnTo>
                    <a:pt x="1036" y="124"/>
                  </a:lnTo>
                  <a:lnTo>
                    <a:pt x="1036" y="122"/>
                  </a:lnTo>
                  <a:lnTo>
                    <a:pt x="1038" y="119"/>
                  </a:lnTo>
                  <a:lnTo>
                    <a:pt x="1042" y="117"/>
                  </a:lnTo>
                  <a:close/>
                  <a:moveTo>
                    <a:pt x="1125" y="101"/>
                  </a:moveTo>
                  <a:lnTo>
                    <a:pt x="1125" y="101"/>
                  </a:lnTo>
                  <a:lnTo>
                    <a:pt x="1127" y="101"/>
                  </a:lnTo>
                  <a:lnTo>
                    <a:pt x="1128" y="103"/>
                  </a:lnTo>
                  <a:lnTo>
                    <a:pt x="1130" y="103"/>
                  </a:lnTo>
                  <a:lnTo>
                    <a:pt x="1130" y="107"/>
                  </a:lnTo>
                  <a:lnTo>
                    <a:pt x="1130" y="109"/>
                  </a:lnTo>
                  <a:lnTo>
                    <a:pt x="1130" y="111"/>
                  </a:lnTo>
                  <a:lnTo>
                    <a:pt x="1128" y="113"/>
                  </a:lnTo>
                  <a:lnTo>
                    <a:pt x="1127" y="113"/>
                  </a:lnTo>
                  <a:lnTo>
                    <a:pt x="1125" y="113"/>
                  </a:lnTo>
                  <a:lnTo>
                    <a:pt x="1121" y="113"/>
                  </a:lnTo>
                  <a:lnTo>
                    <a:pt x="1121" y="111"/>
                  </a:lnTo>
                  <a:lnTo>
                    <a:pt x="1119" y="109"/>
                  </a:lnTo>
                  <a:lnTo>
                    <a:pt x="1119" y="107"/>
                  </a:lnTo>
                  <a:lnTo>
                    <a:pt x="1121" y="103"/>
                  </a:lnTo>
                  <a:lnTo>
                    <a:pt x="1125" y="101"/>
                  </a:lnTo>
                  <a:close/>
                  <a:moveTo>
                    <a:pt x="1171" y="94"/>
                  </a:moveTo>
                  <a:lnTo>
                    <a:pt x="1207" y="86"/>
                  </a:lnTo>
                  <a:lnTo>
                    <a:pt x="1209" y="86"/>
                  </a:lnTo>
                  <a:lnTo>
                    <a:pt x="1211" y="86"/>
                  </a:lnTo>
                  <a:lnTo>
                    <a:pt x="1213" y="88"/>
                  </a:lnTo>
                  <a:lnTo>
                    <a:pt x="1213" y="92"/>
                  </a:lnTo>
                  <a:lnTo>
                    <a:pt x="1213" y="94"/>
                  </a:lnTo>
                  <a:lnTo>
                    <a:pt x="1213" y="96"/>
                  </a:lnTo>
                  <a:lnTo>
                    <a:pt x="1211" y="97"/>
                  </a:lnTo>
                  <a:lnTo>
                    <a:pt x="1209" y="97"/>
                  </a:lnTo>
                  <a:lnTo>
                    <a:pt x="1173" y="105"/>
                  </a:lnTo>
                  <a:lnTo>
                    <a:pt x="1171" y="105"/>
                  </a:lnTo>
                  <a:lnTo>
                    <a:pt x="1169" y="103"/>
                  </a:lnTo>
                  <a:lnTo>
                    <a:pt x="1167" y="101"/>
                  </a:lnTo>
                  <a:lnTo>
                    <a:pt x="1167" y="99"/>
                  </a:lnTo>
                  <a:lnTo>
                    <a:pt x="1167" y="97"/>
                  </a:lnTo>
                  <a:lnTo>
                    <a:pt x="1167" y="96"/>
                  </a:lnTo>
                  <a:lnTo>
                    <a:pt x="1169" y="94"/>
                  </a:lnTo>
                  <a:lnTo>
                    <a:pt x="1171" y="94"/>
                  </a:lnTo>
                  <a:close/>
                  <a:moveTo>
                    <a:pt x="1253" y="76"/>
                  </a:moveTo>
                  <a:lnTo>
                    <a:pt x="1253" y="76"/>
                  </a:lnTo>
                  <a:lnTo>
                    <a:pt x="1255" y="76"/>
                  </a:lnTo>
                  <a:lnTo>
                    <a:pt x="1259" y="78"/>
                  </a:lnTo>
                  <a:lnTo>
                    <a:pt x="1259" y="80"/>
                  </a:lnTo>
                  <a:lnTo>
                    <a:pt x="1261" y="82"/>
                  </a:lnTo>
                  <a:lnTo>
                    <a:pt x="1261" y="84"/>
                  </a:lnTo>
                  <a:lnTo>
                    <a:pt x="1259" y="86"/>
                  </a:lnTo>
                  <a:lnTo>
                    <a:pt x="1259" y="88"/>
                  </a:lnTo>
                  <a:lnTo>
                    <a:pt x="1255" y="90"/>
                  </a:lnTo>
                  <a:lnTo>
                    <a:pt x="1253" y="90"/>
                  </a:lnTo>
                  <a:lnTo>
                    <a:pt x="1251" y="88"/>
                  </a:lnTo>
                  <a:lnTo>
                    <a:pt x="1249" y="86"/>
                  </a:lnTo>
                  <a:lnTo>
                    <a:pt x="1249" y="84"/>
                  </a:lnTo>
                  <a:lnTo>
                    <a:pt x="1249" y="82"/>
                  </a:lnTo>
                  <a:lnTo>
                    <a:pt x="1249" y="80"/>
                  </a:lnTo>
                  <a:lnTo>
                    <a:pt x="1251" y="78"/>
                  </a:lnTo>
                  <a:lnTo>
                    <a:pt x="1253" y="76"/>
                  </a:lnTo>
                  <a:close/>
                  <a:moveTo>
                    <a:pt x="1301" y="69"/>
                  </a:moveTo>
                  <a:lnTo>
                    <a:pt x="1336" y="61"/>
                  </a:lnTo>
                  <a:lnTo>
                    <a:pt x="1338" y="61"/>
                  </a:lnTo>
                  <a:lnTo>
                    <a:pt x="1341" y="63"/>
                  </a:lnTo>
                  <a:lnTo>
                    <a:pt x="1341" y="65"/>
                  </a:lnTo>
                  <a:lnTo>
                    <a:pt x="1343" y="67"/>
                  </a:lnTo>
                  <a:lnTo>
                    <a:pt x="1343" y="69"/>
                  </a:lnTo>
                  <a:lnTo>
                    <a:pt x="1341" y="71"/>
                  </a:lnTo>
                  <a:lnTo>
                    <a:pt x="1341" y="72"/>
                  </a:lnTo>
                  <a:lnTo>
                    <a:pt x="1338" y="74"/>
                  </a:lnTo>
                  <a:lnTo>
                    <a:pt x="1303" y="80"/>
                  </a:lnTo>
                  <a:lnTo>
                    <a:pt x="1301" y="80"/>
                  </a:lnTo>
                  <a:lnTo>
                    <a:pt x="1299" y="78"/>
                  </a:lnTo>
                  <a:lnTo>
                    <a:pt x="1297" y="78"/>
                  </a:lnTo>
                  <a:lnTo>
                    <a:pt x="1295" y="74"/>
                  </a:lnTo>
                  <a:lnTo>
                    <a:pt x="1295" y="72"/>
                  </a:lnTo>
                  <a:lnTo>
                    <a:pt x="1297" y="71"/>
                  </a:lnTo>
                  <a:lnTo>
                    <a:pt x="1299" y="69"/>
                  </a:lnTo>
                  <a:lnTo>
                    <a:pt x="1301" y="69"/>
                  </a:lnTo>
                  <a:close/>
                  <a:moveTo>
                    <a:pt x="1384" y="53"/>
                  </a:moveTo>
                  <a:lnTo>
                    <a:pt x="1384" y="53"/>
                  </a:lnTo>
                  <a:lnTo>
                    <a:pt x="1386" y="53"/>
                  </a:lnTo>
                  <a:lnTo>
                    <a:pt x="1388" y="53"/>
                  </a:lnTo>
                  <a:lnTo>
                    <a:pt x="1389" y="55"/>
                  </a:lnTo>
                  <a:lnTo>
                    <a:pt x="1389" y="57"/>
                  </a:lnTo>
                  <a:lnTo>
                    <a:pt x="1389" y="59"/>
                  </a:lnTo>
                  <a:lnTo>
                    <a:pt x="1389" y="63"/>
                  </a:lnTo>
                  <a:lnTo>
                    <a:pt x="1388" y="63"/>
                  </a:lnTo>
                  <a:lnTo>
                    <a:pt x="1386" y="65"/>
                  </a:lnTo>
                  <a:lnTo>
                    <a:pt x="1384" y="65"/>
                  </a:lnTo>
                  <a:lnTo>
                    <a:pt x="1382" y="63"/>
                  </a:lnTo>
                  <a:lnTo>
                    <a:pt x="1380" y="63"/>
                  </a:lnTo>
                  <a:lnTo>
                    <a:pt x="1378" y="59"/>
                  </a:lnTo>
                  <a:lnTo>
                    <a:pt x="1378" y="57"/>
                  </a:lnTo>
                  <a:lnTo>
                    <a:pt x="1380" y="55"/>
                  </a:lnTo>
                  <a:lnTo>
                    <a:pt x="1382" y="53"/>
                  </a:lnTo>
                  <a:lnTo>
                    <a:pt x="1384" y="53"/>
                  </a:lnTo>
                  <a:close/>
                  <a:moveTo>
                    <a:pt x="1430" y="44"/>
                  </a:moveTo>
                  <a:lnTo>
                    <a:pt x="1460" y="38"/>
                  </a:lnTo>
                  <a:lnTo>
                    <a:pt x="1462" y="38"/>
                  </a:lnTo>
                  <a:lnTo>
                    <a:pt x="1464" y="40"/>
                  </a:lnTo>
                  <a:lnTo>
                    <a:pt x="1466" y="42"/>
                  </a:lnTo>
                  <a:lnTo>
                    <a:pt x="1468" y="44"/>
                  </a:lnTo>
                  <a:lnTo>
                    <a:pt x="1468" y="46"/>
                  </a:lnTo>
                  <a:lnTo>
                    <a:pt x="1466" y="48"/>
                  </a:lnTo>
                  <a:lnTo>
                    <a:pt x="1464" y="49"/>
                  </a:lnTo>
                  <a:lnTo>
                    <a:pt x="1462" y="49"/>
                  </a:lnTo>
                  <a:lnTo>
                    <a:pt x="1434" y="55"/>
                  </a:lnTo>
                  <a:lnTo>
                    <a:pt x="1430" y="55"/>
                  </a:lnTo>
                  <a:lnTo>
                    <a:pt x="1428" y="55"/>
                  </a:lnTo>
                  <a:lnTo>
                    <a:pt x="1426" y="53"/>
                  </a:lnTo>
                  <a:lnTo>
                    <a:pt x="1426" y="51"/>
                  </a:lnTo>
                  <a:lnTo>
                    <a:pt x="1426" y="49"/>
                  </a:lnTo>
                  <a:lnTo>
                    <a:pt x="1426" y="46"/>
                  </a:lnTo>
                  <a:lnTo>
                    <a:pt x="1428" y="46"/>
                  </a:lnTo>
                  <a:lnTo>
                    <a:pt x="1430" y="44"/>
                  </a:lnTo>
                  <a:close/>
                  <a:moveTo>
                    <a:pt x="1437" y="0"/>
                  </a:moveTo>
                  <a:lnTo>
                    <a:pt x="1541" y="30"/>
                  </a:lnTo>
                  <a:lnTo>
                    <a:pt x="1455" y="94"/>
                  </a:lnTo>
                  <a:lnTo>
                    <a:pt x="1437" y="0"/>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68" name="Freeform 44">
              <a:extLst>
                <a:ext uri="{FF2B5EF4-FFF2-40B4-BE49-F238E27FC236}">
                  <a16:creationId xmlns:a16="http://schemas.microsoft.com/office/drawing/2014/main" id="{81E93D21-11A7-4E65-A54C-84E698582327}"/>
                </a:ext>
              </a:extLst>
            </p:cNvPr>
            <p:cNvSpPr>
              <a:spLocks noEditPoints="1"/>
            </p:cNvSpPr>
            <p:nvPr/>
          </p:nvSpPr>
          <p:spPr bwMode="auto">
            <a:xfrm>
              <a:off x="2424" y="1491"/>
              <a:ext cx="915" cy="436"/>
            </a:xfrm>
            <a:custGeom>
              <a:avLst/>
              <a:gdLst>
                <a:gd name="T0" fmla="*/ 1 w 1831"/>
                <a:gd name="T1" fmla="*/ 12 h 873"/>
                <a:gd name="T2" fmla="*/ 1 w 1831"/>
                <a:gd name="T3" fmla="*/ 13 h 873"/>
                <a:gd name="T4" fmla="*/ 0 w 1831"/>
                <a:gd name="T5" fmla="*/ 13 h 873"/>
                <a:gd name="T6" fmla="*/ 0 w 1831"/>
                <a:gd name="T7" fmla="*/ 13 h 873"/>
                <a:gd name="T8" fmla="*/ 3 w 1831"/>
                <a:gd name="T9" fmla="*/ 12 h 873"/>
                <a:gd name="T10" fmla="*/ 3 w 1831"/>
                <a:gd name="T11" fmla="*/ 12 h 873"/>
                <a:gd name="T12" fmla="*/ 1 w 1831"/>
                <a:gd name="T13" fmla="*/ 12 h 873"/>
                <a:gd name="T14" fmla="*/ 1 w 1831"/>
                <a:gd name="T15" fmla="*/ 12 h 873"/>
                <a:gd name="T16" fmla="*/ 5 w 1831"/>
                <a:gd name="T17" fmla="*/ 11 h 873"/>
                <a:gd name="T18" fmla="*/ 5 w 1831"/>
                <a:gd name="T19" fmla="*/ 11 h 873"/>
                <a:gd name="T20" fmla="*/ 3 w 1831"/>
                <a:gd name="T21" fmla="*/ 11 h 873"/>
                <a:gd name="T22" fmla="*/ 3 w 1831"/>
                <a:gd name="T23" fmla="*/ 11 h 873"/>
                <a:gd name="T24" fmla="*/ 6 w 1831"/>
                <a:gd name="T25" fmla="*/ 10 h 873"/>
                <a:gd name="T26" fmla="*/ 6 w 1831"/>
                <a:gd name="T27" fmla="*/ 10 h 873"/>
                <a:gd name="T28" fmla="*/ 5 w 1831"/>
                <a:gd name="T29" fmla="*/ 10 h 873"/>
                <a:gd name="T30" fmla="*/ 5 w 1831"/>
                <a:gd name="T31" fmla="*/ 10 h 873"/>
                <a:gd name="T32" fmla="*/ 8 w 1831"/>
                <a:gd name="T33" fmla="*/ 9 h 873"/>
                <a:gd name="T34" fmla="*/ 8 w 1831"/>
                <a:gd name="T35" fmla="*/ 9 h 873"/>
                <a:gd name="T36" fmla="*/ 7 w 1831"/>
                <a:gd name="T37" fmla="*/ 10 h 873"/>
                <a:gd name="T38" fmla="*/ 7 w 1831"/>
                <a:gd name="T39" fmla="*/ 9 h 873"/>
                <a:gd name="T40" fmla="*/ 10 w 1831"/>
                <a:gd name="T41" fmla="*/ 8 h 873"/>
                <a:gd name="T42" fmla="*/ 10 w 1831"/>
                <a:gd name="T43" fmla="*/ 8 h 873"/>
                <a:gd name="T44" fmla="*/ 9 w 1831"/>
                <a:gd name="T45" fmla="*/ 9 h 873"/>
                <a:gd name="T46" fmla="*/ 9 w 1831"/>
                <a:gd name="T47" fmla="*/ 9 h 873"/>
                <a:gd name="T48" fmla="*/ 12 w 1831"/>
                <a:gd name="T49" fmla="*/ 7 h 873"/>
                <a:gd name="T50" fmla="*/ 12 w 1831"/>
                <a:gd name="T51" fmla="*/ 7 h 873"/>
                <a:gd name="T52" fmla="*/ 11 w 1831"/>
                <a:gd name="T53" fmla="*/ 8 h 873"/>
                <a:gd name="T54" fmla="*/ 11 w 1831"/>
                <a:gd name="T55" fmla="*/ 8 h 873"/>
                <a:gd name="T56" fmla="*/ 14 w 1831"/>
                <a:gd name="T57" fmla="*/ 6 h 873"/>
                <a:gd name="T58" fmla="*/ 14 w 1831"/>
                <a:gd name="T59" fmla="*/ 6 h 873"/>
                <a:gd name="T60" fmla="*/ 13 w 1831"/>
                <a:gd name="T61" fmla="*/ 7 h 873"/>
                <a:gd name="T62" fmla="*/ 13 w 1831"/>
                <a:gd name="T63" fmla="*/ 7 h 873"/>
                <a:gd name="T64" fmla="*/ 16 w 1831"/>
                <a:gd name="T65" fmla="*/ 5 h 873"/>
                <a:gd name="T66" fmla="*/ 16 w 1831"/>
                <a:gd name="T67" fmla="*/ 5 h 873"/>
                <a:gd name="T68" fmla="*/ 14 w 1831"/>
                <a:gd name="T69" fmla="*/ 6 h 873"/>
                <a:gd name="T70" fmla="*/ 14 w 1831"/>
                <a:gd name="T71" fmla="*/ 6 h 873"/>
                <a:gd name="T72" fmla="*/ 18 w 1831"/>
                <a:gd name="T73" fmla="*/ 4 h 873"/>
                <a:gd name="T74" fmla="*/ 18 w 1831"/>
                <a:gd name="T75" fmla="*/ 5 h 873"/>
                <a:gd name="T76" fmla="*/ 16 w 1831"/>
                <a:gd name="T77" fmla="*/ 5 h 873"/>
                <a:gd name="T78" fmla="*/ 16 w 1831"/>
                <a:gd name="T79" fmla="*/ 5 h 873"/>
                <a:gd name="T80" fmla="*/ 20 w 1831"/>
                <a:gd name="T81" fmla="*/ 4 h 873"/>
                <a:gd name="T82" fmla="*/ 19 w 1831"/>
                <a:gd name="T83" fmla="*/ 4 h 873"/>
                <a:gd name="T84" fmla="*/ 18 w 1831"/>
                <a:gd name="T85" fmla="*/ 4 h 873"/>
                <a:gd name="T86" fmla="*/ 18 w 1831"/>
                <a:gd name="T87" fmla="*/ 4 h 873"/>
                <a:gd name="T88" fmla="*/ 21 w 1831"/>
                <a:gd name="T89" fmla="*/ 3 h 873"/>
                <a:gd name="T90" fmla="*/ 21 w 1831"/>
                <a:gd name="T91" fmla="*/ 3 h 873"/>
                <a:gd name="T92" fmla="*/ 20 w 1831"/>
                <a:gd name="T93" fmla="*/ 3 h 873"/>
                <a:gd name="T94" fmla="*/ 20 w 1831"/>
                <a:gd name="T95" fmla="*/ 3 h 873"/>
                <a:gd name="T96" fmla="*/ 23 w 1831"/>
                <a:gd name="T97" fmla="*/ 2 h 873"/>
                <a:gd name="T98" fmla="*/ 23 w 1831"/>
                <a:gd name="T99" fmla="*/ 2 h 873"/>
                <a:gd name="T100" fmla="*/ 22 w 1831"/>
                <a:gd name="T101" fmla="*/ 2 h 873"/>
                <a:gd name="T102" fmla="*/ 22 w 1831"/>
                <a:gd name="T103" fmla="*/ 2 h 873"/>
                <a:gd name="T104" fmla="*/ 25 w 1831"/>
                <a:gd name="T105" fmla="*/ 1 h 873"/>
                <a:gd name="T106" fmla="*/ 25 w 1831"/>
                <a:gd name="T107" fmla="*/ 1 h 873"/>
                <a:gd name="T108" fmla="*/ 24 w 1831"/>
                <a:gd name="T109" fmla="*/ 2 h 873"/>
                <a:gd name="T110" fmla="*/ 24 w 1831"/>
                <a:gd name="T111" fmla="*/ 1 h 873"/>
                <a:gd name="T112" fmla="*/ 27 w 1831"/>
                <a:gd name="T113" fmla="*/ 0 h 873"/>
                <a:gd name="T114" fmla="*/ 27 w 1831"/>
                <a:gd name="T115" fmla="*/ 0 h 873"/>
                <a:gd name="T116" fmla="*/ 26 w 1831"/>
                <a:gd name="T117" fmla="*/ 1 h 873"/>
                <a:gd name="T118" fmla="*/ 26 w 1831"/>
                <a:gd name="T119" fmla="*/ 1 h 8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831" h="873">
                  <a:moveTo>
                    <a:pt x="4" y="861"/>
                  </a:moveTo>
                  <a:lnTo>
                    <a:pt x="81" y="825"/>
                  </a:lnTo>
                  <a:lnTo>
                    <a:pt x="83" y="825"/>
                  </a:lnTo>
                  <a:lnTo>
                    <a:pt x="85" y="825"/>
                  </a:lnTo>
                  <a:lnTo>
                    <a:pt x="87" y="825"/>
                  </a:lnTo>
                  <a:lnTo>
                    <a:pt x="89" y="829"/>
                  </a:lnTo>
                  <a:lnTo>
                    <a:pt x="89" y="831"/>
                  </a:lnTo>
                  <a:lnTo>
                    <a:pt x="89" y="833"/>
                  </a:lnTo>
                  <a:lnTo>
                    <a:pt x="87" y="835"/>
                  </a:lnTo>
                  <a:lnTo>
                    <a:pt x="85" y="836"/>
                  </a:lnTo>
                  <a:lnTo>
                    <a:pt x="10" y="871"/>
                  </a:lnTo>
                  <a:lnTo>
                    <a:pt x="8" y="873"/>
                  </a:lnTo>
                  <a:lnTo>
                    <a:pt x="6" y="873"/>
                  </a:lnTo>
                  <a:lnTo>
                    <a:pt x="4" y="871"/>
                  </a:lnTo>
                  <a:lnTo>
                    <a:pt x="2" y="869"/>
                  </a:lnTo>
                  <a:lnTo>
                    <a:pt x="0" y="867"/>
                  </a:lnTo>
                  <a:lnTo>
                    <a:pt x="2" y="865"/>
                  </a:lnTo>
                  <a:lnTo>
                    <a:pt x="2" y="863"/>
                  </a:lnTo>
                  <a:lnTo>
                    <a:pt x="4" y="861"/>
                  </a:lnTo>
                  <a:close/>
                  <a:moveTo>
                    <a:pt x="123" y="804"/>
                  </a:moveTo>
                  <a:lnTo>
                    <a:pt x="200" y="769"/>
                  </a:lnTo>
                  <a:lnTo>
                    <a:pt x="202" y="767"/>
                  </a:lnTo>
                  <a:lnTo>
                    <a:pt x="204" y="767"/>
                  </a:lnTo>
                  <a:lnTo>
                    <a:pt x="206" y="769"/>
                  </a:lnTo>
                  <a:lnTo>
                    <a:pt x="208" y="771"/>
                  </a:lnTo>
                  <a:lnTo>
                    <a:pt x="208" y="773"/>
                  </a:lnTo>
                  <a:lnTo>
                    <a:pt x="208" y="775"/>
                  </a:lnTo>
                  <a:lnTo>
                    <a:pt x="208" y="779"/>
                  </a:lnTo>
                  <a:lnTo>
                    <a:pt x="206" y="779"/>
                  </a:lnTo>
                  <a:lnTo>
                    <a:pt x="129" y="815"/>
                  </a:lnTo>
                  <a:lnTo>
                    <a:pt x="127" y="815"/>
                  </a:lnTo>
                  <a:lnTo>
                    <a:pt x="125" y="815"/>
                  </a:lnTo>
                  <a:lnTo>
                    <a:pt x="123" y="813"/>
                  </a:lnTo>
                  <a:lnTo>
                    <a:pt x="121" y="813"/>
                  </a:lnTo>
                  <a:lnTo>
                    <a:pt x="121" y="810"/>
                  </a:lnTo>
                  <a:lnTo>
                    <a:pt x="121" y="808"/>
                  </a:lnTo>
                  <a:lnTo>
                    <a:pt x="121" y="806"/>
                  </a:lnTo>
                  <a:lnTo>
                    <a:pt x="123" y="804"/>
                  </a:lnTo>
                  <a:close/>
                  <a:moveTo>
                    <a:pt x="244" y="748"/>
                  </a:moveTo>
                  <a:lnTo>
                    <a:pt x="319" y="712"/>
                  </a:lnTo>
                  <a:lnTo>
                    <a:pt x="321" y="712"/>
                  </a:lnTo>
                  <a:lnTo>
                    <a:pt x="323" y="712"/>
                  </a:lnTo>
                  <a:lnTo>
                    <a:pt x="325" y="714"/>
                  </a:lnTo>
                  <a:lnTo>
                    <a:pt x="326" y="716"/>
                  </a:lnTo>
                  <a:lnTo>
                    <a:pt x="326" y="717"/>
                  </a:lnTo>
                  <a:lnTo>
                    <a:pt x="326" y="719"/>
                  </a:lnTo>
                  <a:lnTo>
                    <a:pt x="326" y="721"/>
                  </a:lnTo>
                  <a:lnTo>
                    <a:pt x="325" y="723"/>
                  </a:lnTo>
                  <a:lnTo>
                    <a:pt x="248" y="760"/>
                  </a:lnTo>
                  <a:lnTo>
                    <a:pt x="246" y="760"/>
                  </a:lnTo>
                  <a:lnTo>
                    <a:pt x="244" y="760"/>
                  </a:lnTo>
                  <a:lnTo>
                    <a:pt x="242" y="758"/>
                  </a:lnTo>
                  <a:lnTo>
                    <a:pt x="240" y="756"/>
                  </a:lnTo>
                  <a:lnTo>
                    <a:pt x="240" y="754"/>
                  </a:lnTo>
                  <a:lnTo>
                    <a:pt x="240" y="752"/>
                  </a:lnTo>
                  <a:lnTo>
                    <a:pt x="240" y="750"/>
                  </a:lnTo>
                  <a:lnTo>
                    <a:pt x="244" y="748"/>
                  </a:lnTo>
                  <a:close/>
                  <a:moveTo>
                    <a:pt x="363" y="693"/>
                  </a:moveTo>
                  <a:lnTo>
                    <a:pt x="438" y="656"/>
                  </a:lnTo>
                  <a:lnTo>
                    <a:pt x="440" y="654"/>
                  </a:lnTo>
                  <a:lnTo>
                    <a:pt x="444" y="656"/>
                  </a:lnTo>
                  <a:lnTo>
                    <a:pt x="445" y="656"/>
                  </a:lnTo>
                  <a:lnTo>
                    <a:pt x="445" y="658"/>
                  </a:lnTo>
                  <a:lnTo>
                    <a:pt x="447" y="660"/>
                  </a:lnTo>
                  <a:lnTo>
                    <a:pt x="445" y="664"/>
                  </a:lnTo>
                  <a:lnTo>
                    <a:pt x="445" y="666"/>
                  </a:lnTo>
                  <a:lnTo>
                    <a:pt x="444" y="666"/>
                  </a:lnTo>
                  <a:lnTo>
                    <a:pt x="367" y="702"/>
                  </a:lnTo>
                  <a:lnTo>
                    <a:pt x="365" y="702"/>
                  </a:lnTo>
                  <a:lnTo>
                    <a:pt x="363" y="702"/>
                  </a:lnTo>
                  <a:lnTo>
                    <a:pt x="361" y="702"/>
                  </a:lnTo>
                  <a:lnTo>
                    <a:pt x="359" y="700"/>
                  </a:lnTo>
                  <a:lnTo>
                    <a:pt x="359" y="696"/>
                  </a:lnTo>
                  <a:lnTo>
                    <a:pt x="359" y="694"/>
                  </a:lnTo>
                  <a:lnTo>
                    <a:pt x="361" y="693"/>
                  </a:lnTo>
                  <a:lnTo>
                    <a:pt x="363" y="693"/>
                  </a:lnTo>
                  <a:close/>
                  <a:moveTo>
                    <a:pt x="482" y="635"/>
                  </a:moveTo>
                  <a:lnTo>
                    <a:pt x="557" y="598"/>
                  </a:lnTo>
                  <a:lnTo>
                    <a:pt x="561" y="598"/>
                  </a:lnTo>
                  <a:lnTo>
                    <a:pt x="563" y="598"/>
                  </a:lnTo>
                  <a:lnTo>
                    <a:pt x="564" y="600"/>
                  </a:lnTo>
                  <a:lnTo>
                    <a:pt x="566" y="602"/>
                  </a:lnTo>
                  <a:lnTo>
                    <a:pt x="566" y="604"/>
                  </a:lnTo>
                  <a:lnTo>
                    <a:pt x="566" y="606"/>
                  </a:lnTo>
                  <a:lnTo>
                    <a:pt x="564" y="608"/>
                  </a:lnTo>
                  <a:lnTo>
                    <a:pt x="563" y="610"/>
                  </a:lnTo>
                  <a:lnTo>
                    <a:pt x="486" y="646"/>
                  </a:lnTo>
                  <a:lnTo>
                    <a:pt x="484" y="646"/>
                  </a:lnTo>
                  <a:lnTo>
                    <a:pt x="482" y="646"/>
                  </a:lnTo>
                  <a:lnTo>
                    <a:pt x="480" y="645"/>
                  </a:lnTo>
                  <a:lnTo>
                    <a:pt x="478" y="643"/>
                  </a:lnTo>
                  <a:lnTo>
                    <a:pt x="478" y="641"/>
                  </a:lnTo>
                  <a:lnTo>
                    <a:pt x="478" y="639"/>
                  </a:lnTo>
                  <a:lnTo>
                    <a:pt x="480" y="637"/>
                  </a:lnTo>
                  <a:lnTo>
                    <a:pt x="482" y="635"/>
                  </a:lnTo>
                  <a:close/>
                  <a:moveTo>
                    <a:pt x="601" y="579"/>
                  </a:moveTo>
                  <a:lnTo>
                    <a:pt x="676" y="543"/>
                  </a:lnTo>
                  <a:lnTo>
                    <a:pt x="680" y="543"/>
                  </a:lnTo>
                  <a:lnTo>
                    <a:pt x="681" y="543"/>
                  </a:lnTo>
                  <a:lnTo>
                    <a:pt x="683" y="543"/>
                  </a:lnTo>
                  <a:lnTo>
                    <a:pt x="685" y="545"/>
                  </a:lnTo>
                  <a:lnTo>
                    <a:pt x="685" y="549"/>
                  </a:lnTo>
                  <a:lnTo>
                    <a:pt x="685" y="550"/>
                  </a:lnTo>
                  <a:lnTo>
                    <a:pt x="683" y="552"/>
                  </a:lnTo>
                  <a:lnTo>
                    <a:pt x="681" y="554"/>
                  </a:lnTo>
                  <a:lnTo>
                    <a:pt x="607" y="589"/>
                  </a:lnTo>
                  <a:lnTo>
                    <a:pt x="603" y="591"/>
                  </a:lnTo>
                  <a:lnTo>
                    <a:pt x="601" y="589"/>
                  </a:lnTo>
                  <a:lnTo>
                    <a:pt x="599" y="589"/>
                  </a:lnTo>
                  <a:lnTo>
                    <a:pt x="597" y="587"/>
                  </a:lnTo>
                  <a:lnTo>
                    <a:pt x="597" y="585"/>
                  </a:lnTo>
                  <a:lnTo>
                    <a:pt x="597" y="581"/>
                  </a:lnTo>
                  <a:lnTo>
                    <a:pt x="599" y="579"/>
                  </a:lnTo>
                  <a:lnTo>
                    <a:pt x="601" y="579"/>
                  </a:lnTo>
                  <a:close/>
                  <a:moveTo>
                    <a:pt x="720" y="522"/>
                  </a:moveTo>
                  <a:lnTo>
                    <a:pt x="797" y="485"/>
                  </a:lnTo>
                  <a:lnTo>
                    <a:pt x="799" y="485"/>
                  </a:lnTo>
                  <a:lnTo>
                    <a:pt x="800" y="485"/>
                  </a:lnTo>
                  <a:lnTo>
                    <a:pt x="802" y="487"/>
                  </a:lnTo>
                  <a:lnTo>
                    <a:pt x="804" y="489"/>
                  </a:lnTo>
                  <a:lnTo>
                    <a:pt x="804" y="491"/>
                  </a:lnTo>
                  <a:lnTo>
                    <a:pt x="804" y="493"/>
                  </a:lnTo>
                  <a:lnTo>
                    <a:pt x="802" y="495"/>
                  </a:lnTo>
                  <a:lnTo>
                    <a:pt x="800" y="497"/>
                  </a:lnTo>
                  <a:lnTo>
                    <a:pt x="726" y="533"/>
                  </a:lnTo>
                  <a:lnTo>
                    <a:pt x="722" y="533"/>
                  </a:lnTo>
                  <a:lnTo>
                    <a:pt x="720" y="533"/>
                  </a:lnTo>
                  <a:lnTo>
                    <a:pt x="718" y="531"/>
                  </a:lnTo>
                  <a:lnTo>
                    <a:pt x="718" y="529"/>
                  </a:lnTo>
                  <a:lnTo>
                    <a:pt x="716" y="527"/>
                  </a:lnTo>
                  <a:lnTo>
                    <a:pt x="716" y="525"/>
                  </a:lnTo>
                  <a:lnTo>
                    <a:pt x="718" y="524"/>
                  </a:lnTo>
                  <a:lnTo>
                    <a:pt x="720" y="522"/>
                  </a:lnTo>
                  <a:close/>
                  <a:moveTo>
                    <a:pt x="839" y="466"/>
                  </a:moveTo>
                  <a:lnTo>
                    <a:pt x="916" y="430"/>
                  </a:lnTo>
                  <a:lnTo>
                    <a:pt x="918" y="430"/>
                  </a:lnTo>
                  <a:lnTo>
                    <a:pt x="919" y="430"/>
                  </a:lnTo>
                  <a:lnTo>
                    <a:pt x="921" y="430"/>
                  </a:lnTo>
                  <a:lnTo>
                    <a:pt x="923" y="433"/>
                  </a:lnTo>
                  <a:lnTo>
                    <a:pt x="923" y="435"/>
                  </a:lnTo>
                  <a:lnTo>
                    <a:pt x="923" y="437"/>
                  </a:lnTo>
                  <a:lnTo>
                    <a:pt x="921" y="439"/>
                  </a:lnTo>
                  <a:lnTo>
                    <a:pt x="919" y="441"/>
                  </a:lnTo>
                  <a:lnTo>
                    <a:pt x="845" y="476"/>
                  </a:lnTo>
                  <a:lnTo>
                    <a:pt x="843" y="477"/>
                  </a:lnTo>
                  <a:lnTo>
                    <a:pt x="839" y="477"/>
                  </a:lnTo>
                  <a:lnTo>
                    <a:pt x="837" y="476"/>
                  </a:lnTo>
                  <a:lnTo>
                    <a:pt x="837" y="474"/>
                  </a:lnTo>
                  <a:lnTo>
                    <a:pt x="835" y="472"/>
                  </a:lnTo>
                  <a:lnTo>
                    <a:pt x="837" y="470"/>
                  </a:lnTo>
                  <a:lnTo>
                    <a:pt x="837" y="468"/>
                  </a:lnTo>
                  <a:lnTo>
                    <a:pt x="839" y="466"/>
                  </a:lnTo>
                  <a:close/>
                  <a:moveTo>
                    <a:pt x="958" y="408"/>
                  </a:moveTo>
                  <a:lnTo>
                    <a:pt x="1035" y="374"/>
                  </a:lnTo>
                  <a:lnTo>
                    <a:pt x="1036" y="372"/>
                  </a:lnTo>
                  <a:lnTo>
                    <a:pt x="1038" y="372"/>
                  </a:lnTo>
                  <a:lnTo>
                    <a:pt x="1040" y="374"/>
                  </a:lnTo>
                  <a:lnTo>
                    <a:pt x="1042" y="376"/>
                  </a:lnTo>
                  <a:lnTo>
                    <a:pt x="1042" y="378"/>
                  </a:lnTo>
                  <a:lnTo>
                    <a:pt x="1042" y="380"/>
                  </a:lnTo>
                  <a:lnTo>
                    <a:pt x="1040" y="383"/>
                  </a:lnTo>
                  <a:lnTo>
                    <a:pt x="964" y="420"/>
                  </a:lnTo>
                  <a:lnTo>
                    <a:pt x="962" y="420"/>
                  </a:lnTo>
                  <a:lnTo>
                    <a:pt x="960" y="420"/>
                  </a:lnTo>
                  <a:lnTo>
                    <a:pt x="958" y="418"/>
                  </a:lnTo>
                  <a:lnTo>
                    <a:pt x="956" y="418"/>
                  </a:lnTo>
                  <a:lnTo>
                    <a:pt x="954" y="414"/>
                  </a:lnTo>
                  <a:lnTo>
                    <a:pt x="956" y="412"/>
                  </a:lnTo>
                  <a:lnTo>
                    <a:pt x="956" y="410"/>
                  </a:lnTo>
                  <a:lnTo>
                    <a:pt x="958" y="408"/>
                  </a:lnTo>
                  <a:close/>
                  <a:moveTo>
                    <a:pt x="1077" y="353"/>
                  </a:moveTo>
                  <a:lnTo>
                    <a:pt x="1154" y="316"/>
                  </a:lnTo>
                  <a:lnTo>
                    <a:pt x="1155" y="316"/>
                  </a:lnTo>
                  <a:lnTo>
                    <a:pt x="1157" y="316"/>
                  </a:lnTo>
                  <a:lnTo>
                    <a:pt x="1159" y="318"/>
                  </a:lnTo>
                  <a:lnTo>
                    <a:pt x="1161" y="320"/>
                  </a:lnTo>
                  <a:lnTo>
                    <a:pt x="1161" y="322"/>
                  </a:lnTo>
                  <a:lnTo>
                    <a:pt x="1161" y="324"/>
                  </a:lnTo>
                  <a:lnTo>
                    <a:pt x="1161" y="326"/>
                  </a:lnTo>
                  <a:lnTo>
                    <a:pt x="1159" y="328"/>
                  </a:lnTo>
                  <a:lnTo>
                    <a:pt x="1083" y="364"/>
                  </a:lnTo>
                  <a:lnTo>
                    <a:pt x="1081" y="364"/>
                  </a:lnTo>
                  <a:lnTo>
                    <a:pt x="1079" y="364"/>
                  </a:lnTo>
                  <a:lnTo>
                    <a:pt x="1077" y="362"/>
                  </a:lnTo>
                  <a:lnTo>
                    <a:pt x="1075" y="360"/>
                  </a:lnTo>
                  <a:lnTo>
                    <a:pt x="1075" y="358"/>
                  </a:lnTo>
                  <a:lnTo>
                    <a:pt x="1075" y="357"/>
                  </a:lnTo>
                  <a:lnTo>
                    <a:pt x="1075" y="355"/>
                  </a:lnTo>
                  <a:lnTo>
                    <a:pt x="1077" y="353"/>
                  </a:lnTo>
                  <a:close/>
                  <a:moveTo>
                    <a:pt x="1198" y="295"/>
                  </a:moveTo>
                  <a:lnTo>
                    <a:pt x="1272" y="261"/>
                  </a:lnTo>
                  <a:lnTo>
                    <a:pt x="1274" y="259"/>
                  </a:lnTo>
                  <a:lnTo>
                    <a:pt x="1276" y="261"/>
                  </a:lnTo>
                  <a:lnTo>
                    <a:pt x="1280" y="261"/>
                  </a:lnTo>
                  <a:lnTo>
                    <a:pt x="1280" y="262"/>
                  </a:lnTo>
                  <a:lnTo>
                    <a:pt x="1282" y="264"/>
                  </a:lnTo>
                  <a:lnTo>
                    <a:pt x="1280" y="268"/>
                  </a:lnTo>
                  <a:lnTo>
                    <a:pt x="1280" y="270"/>
                  </a:lnTo>
                  <a:lnTo>
                    <a:pt x="1278" y="270"/>
                  </a:lnTo>
                  <a:lnTo>
                    <a:pt x="1201" y="307"/>
                  </a:lnTo>
                  <a:lnTo>
                    <a:pt x="1200" y="307"/>
                  </a:lnTo>
                  <a:lnTo>
                    <a:pt x="1198" y="307"/>
                  </a:lnTo>
                  <a:lnTo>
                    <a:pt x="1196" y="307"/>
                  </a:lnTo>
                  <a:lnTo>
                    <a:pt x="1194" y="305"/>
                  </a:lnTo>
                  <a:lnTo>
                    <a:pt x="1194" y="301"/>
                  </a:lnTo>
                  <a:lnTo>
                    <a:pt x="1194" y="299"/>
                  </a:lnTo>
                  <a:lnTo>
                    <a:pt x="1196" y="297"/>
                  </a:lnTo>
                  <a:lnTo>
                    <a:pt x="1198" y="295"/>
                  </a:lnTo>
                  <a:close/>
                  <a:moveTo>
                    <a:pt x="1317" y="239"/>
                  </a:moveTo>
                  <a:lnTo>
                    <a:pt x="1391" y="203"/>
                  </a:lnTo>
                  <a:lnTo>
                    <a:pt x="1393" y="203"/>
                  </a:lnTo>
                  <a:lnTo>
                    <a:pt x="1397" y="203"/>
                  </a:lnTo>
                  <a:lnTo>
                    <a:pt x="1399" y="205"/>
                  </a:lnTo>
                  <a:lnTo>
                    <a:pt x="1399" y="207"/>
                  </a:lnTo>
                  <a:lnTo>
                    <a:pt x="1401" y="209"/>
                  </a:lnTo>
                  <a:lnTo>
                    <a:pt x="1401" y="211"/>
                  </a:lnTo>
                  <a:lnTo>
                    <a:pt x="1399" y="213"/>
                  </a:lnTo>
                  <a:lnTo>
                    <a:pt x="1397" y="215"/>
                  </a:lnTo>
                  <a:lnTo>
                    <a:pt x="1320" y="251"/>
                  </a:lnTo>
                  <a:lnTo>
                    <a:pt x="1319" y="251"/>
                  </a:lnTo>
                  <a:lnTo>
                    <a:pt x="1317" y="251"/>
                  </a:lnTo>
                  <a:lnTo>
                    <a:pt x="1315" y="249"/>
                  </a:lnTo>
                  <a:lnTo>
                    <a:pt x="1313" y="247"/>
                  </a:lnTo>
                  <a:lnTo>
                    <a:pt x="1313" y="245"/>
                  </a:lnTo>
                  <a:lnTo>
                    <a:pt x="1313" y="243"/>
                  </a:lnTo>
                  <a:lnTo>
                    <a:pt x="1315" y="241"/>
                  </a:lnTo>
                  <a:lnTo>
                    <a:pt x="1317" y="239"/>
                  </a:lnTo>
                  <a:close/>
                  <a:moveTo>
                    <a:pt x="1436" y="184"/>
                  </a:moveTo>
                  <a:lnTo>
                    <a:pt x="1510" y="147"/>
                  </a:lnTo>
                  <a:lnTo>
                    <a:pt x="1514" y="147"/>
                  </a:lnTo>
                  <a:lnTo>
                    <a:pt x="1516" y="147"/>
                  </a:lnTo>
                  <a:lnTo>
                    <a:pt x="1518" y="147"/>
                  </a:lnTo>
                  <a:lnTo>
                    <a:pt x="1520" y="149"/>
                  </a:lnTo>
                  <a:lnTo>
                    <a:pt x="1520" y="153"/>
                  </a:lnTo>
                  <a:lnTo>
                    <a:pt x="1520" y="155"/>
                  </a:lnTo>
                  <a:lnTo>
                    <a:pt x="1518" y="157"/>
                  </a:lnTo>
                  <a:lnTo>
                    <a:pt x="1516" y="159"/>
                  </a:lnTo>
                  <a:lnTo>
                    <a:pt x="1441" y="193"/>
                  </a:lnTo>
                  <a:lnTo>
                    <a:pt x="1438" y="195"/>
                  </a:lnTo>
                  <a:lnTo>
                    <a:pt x="1436" y="193"/>
                  </a:lnTo>
                  <a:lnTo>
                    <a:pt x="1434" y="193"/>
                  </a:lnTo>
                  <a:lnTo>
                    <a:pt x="1432" y="191"/>
                  </a:lnTo>
                  <a:lnTo>
                    <a:pt x="1432" y="190"/>
                  </a:lnTo>
                  <a:lnTo>
                    <a:pt x="1432" y="186"/>
                  </a:lnTo>
                  <a:lnTo>
                    <a:pt x="1434" y="184"/>
                  </a:lnTo>
                  <a:lnTo>
                    <a:pt x="1436" y="184"/>
                  </a:lnTo>
                  <a:close/>
                  <a:moveTo>
                    <a:pt x="1555" y="126"/>
                  </a:moveTo>
                  <a:lnTo>
                    <a:pt x="1631" y="90"/>
                  </a:lnTo>
                  <a:lnTo>
                    <a:pt x="1633" y="90"/>
                  </a:lnTo>
                  <a:lnTo>
                    <a:pt x="1635" y="90"/>
                  </a:lnTo>
                  <a:lnTo>
                    <a:pt x="1637" y="92"/>
                  </a:lnTo>
                  <a:lnTo>
                    <a:pt x="1639" y="94"/>
                  </a:lnTo>
                  <a:lnTo>
                    <a:pt x="1639" y="95"/>
                  </a:lnTo>
                  <a:lnTo>
                    <a:pt x="1639" y="97"/>
                  </a:lnTo>
                  <a:lnTo>
                    <a:pt x="1637" y="99"/>
                  </a:lnTo>
                  <a:lnTo>
                    <a:pt x="1635" y="101"/>
                  </a:lnTo>
                  <a:lnTo>
                    <a:pt x="1560" y="138"/>
                  </a:lnTo>
                  <a:lnTo>
                    <a:pt x="1556" y="138"/>
                  </a:lnTo>
                  <a:lnTo>
                    <a:pt x="1555" y="138"/>
                  </a:lnTo>
                  <a:lnTo>
                    <a:pt x="1553" y="136"/>
                  </a:lnTo>
                  <a:lnTo>
                    <a:pt x="1553" y="134"/>
                  </a:lnTo>
                  <a:lnTo>
                    <a:pt x="1551" y="132"/>
                  </a:lnTo>
                  <a:lnTo>
                    <a:pt x="1551" y="130"/>
                  </a:lnTo>
                  <a:lnTo>
                    <a:pt x="1553" y="128"/>
                  </a:lnTo>
                  <a:lnTo>
                    <a:pt x="1555" y="126"/>
                  </a:lnTo>
                  <a:close/>
                  <a:moveTo>
                    <a:pt x="1674" y="71"/>
                  </a:moveTo>
                  <a:lnTo>
                    <a:pt x="1750" y="34"/>
                  </a:lnTo>
                  <a:lnTo>
                    <a:pt x="1752" y="34"/>
                  </a:lnTo>
                  <a:lnTo>
                    <a:pt x="1754" y="34"/>
                  </a:lnTo>
                  <a:lnTo>
                    <a:pt x="1756" y="34"/>
                  </a:lnTo>
                  <a:lnTo>
                    <a:pt x="1758" y="38"/>
                  </a:lnTo>
                  <a:lnTo>
                    <a:pt x="1758" y="40"/>
                  </a:lnTo>
                  <a:lnTo>
                    <a:pt x="1758" y="42"/>
                  </a:lnTo>
                  <a:lnTo>
                    <a:pt x="1756" y="44"/>
                  </a:lnTo>
                  <a:lnTo>
                    <a:pt x="1754" y="46"/>
                  </a:lnTo>
                  <a:lnTo>
                    <a:pt x="1679" y="80"/>
                  </a:lnTo>
                  <a:lnTo>
                    <a:pt x="1677" y="82"/>
                  </a:lnTo>
                  <a:lnTo>
                    <a:pt x="1674" y="80"/>
                  </a:lnTo>
                  <a:lnTo>
                    <a:pt x="1672" y="80"/>
                  </a:lnTo>
                  <a:lnTo>
                    <a:pt x="1672" y="78"/>
                  </a:lnTo>
                  <a:lnTo>
                    <a:pt x="1670" y="76"/>
                  </a:lnTo>
                  <a:lnTo>
                    <a:pt x="1672" y="74"/>
                  </a:lnTo>
                  <a:lnTo>
                    <a:pt x="1672" y="72"/>
                  </a:lnTo>
                  <a:lnTo>
                    <a:pt x="1674" y="71"/>
                  </a:lnTo>
                  <a:close/>
                  <a:moveTo>
                    <a:pt x="1723" y="0"/>
                  </a:moveTo>
                  <a:lnTo>
                    <a:pt x="1831" y="3"/>
                  </a:lnTo>
                  <a:lnTo>
                    <a:pt x="1764" y="88"/>
                  </a:lnTo>
                  <a:lnTo>
                    <a:pt x="1723" y="0"/>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69" name="Freeform 45">
              <a:extLst>
                <a:ext uri="{FF2B5EF4-FFF2-40B4-BE49-F238E27FC236}">
                  <a16:creationId xmlns:a16="http://schemas.microsoft.com/office/drawing/2014/main" id="{A307EE5B-681F-497B-9868-AE6C4E9D53BD}"/>
                </a:ext>
              </a:extLst>
            </p:cNvPr>
            <p:cNvSpPr>
              <a:spLocks noEditPoints="1"/>
            </p:cNvSpPr>
            <p:nvPr/>
          </p:nvSpPr>
          <p:spPr bwMode="auto">
            <a:xfrm>
              <a:off x="3191" y="1261"/>
              <a:ext cx="7" cy="522"/>
            </a:xfrm>
            <a:custGeom>
              <a:avLst/>
              <a:gdLst>
                <a:gd name="T0" fmla="*/ 1 w 14"/>
                <a:gd name="T1" fmla="*/ 17 h 1044"/>
                <a:gd name="T2" fmla="*/ 1 w 14"/>
                <a:gd name="T3" fmla="*/ 16 h 1044"/>
                <a:gd name="T4" fmla="*/ 0 w 14"/>
                <a:gd name="T5" fmla="*/ 16 h 1044"/>
                <a:gd name="T6" fmla="*/ 1 w 14"/>
                <a:gd name="T7" fmla="*/ 16 h 1044"/>
                <a:gd name="T8" fmla="*/ 1 w 14"/>
                <a:gd name="T9" fmla="*/ 16 h 1044"/>
                <a:gd name="T10" fmla="*/ 1 w 14"/>
                <a:gd name="T11" fmla="*/ 15 h 1044"/>
                <a:gd name="T12" fmla="*/ 1 w 14"/>
                <a:gd name="T13" fmla="*/ 15 h 1044"/>
                <a:gd name="T14" fmla="*/ 1 w 14"/>
                <a:gd name="T15" fmla="*/ 15 h 1044"/>
                <a:gd name="T16" fmla="*/ 1 w 14"/>
                <a:gd name="T17" fmla="*/ 14 h 1044"/>
                <a:gd name="T18" fmla="*/ 0 w 14"/>
                <a:gd name="T19" fmla="*/ 14 h 1044"/>
                <a:gd name="T20" fmla="*/ 1 w 14"/>
                <a:gd name="T21" fmla="*/ 14 h 1044"/>
                <a:gd name="T22" fmla="*/ 1 w 14"/>
                <a:gd name="T23" fmla="*/ 14 h 1044"/>
                <a:gd name="T24" fmla="*/ 0 w 14"/>
                <a:gd name="T25" fmla="*/ 13 h 1044"/>
                <a:gd name="T26" fmla="*/ 1 w 14"/>
                <a:gd name="T27" fmla="*/ 13 h 1044"/>
                <a:gd name="T28" fmla="*/ 1 w 14"/>
                <a:gd name="T29" fmla="*/ 13 h 1044"/>
                <a:gd name="T30" fmla="*/ 1 w 14"/>
                <a:gd name="T31" fmla="*/ 13 h 1044"/>
                <a:gd name="T32" fmla="*/ 1 w 14"/>
                <a:gd name="T33" fmla="*/ 13 h 1044"/>
                <a:gd name="T34" fmla="*/ 1 w 14"/>
                <a:gd name="T35" fmla="*/ 12 h 1044"/>
                <a:gd name="T36" fmla="*/ 1 w 14"/>
                <a:gd name="T37" fmla="*/ 12 h 1044"/>
                <a:gd name="T38" fmla="*/ 0 w 14"/>
                <a:gd name="T39" fmla="*/ 12 h 1044"/>
                <a:gd name="T40" fmla="*/ 1 w 14"/>
                <a:gd name="T41" fmla="*/ 12 h 1044"/>
                <a:gd name="T42" fmla="*/ 1 w 14"/>
                <a:gd name="T43" fmla="*/ 11 h 1044"/>
                <a:gd name="T44" fmla="*/ 0 w 14"/>
                <a:gd name="T45" fmla="*/ 11 h 1044"/>
                <a:gd name="T46" fmla="*/ 1 w 14"/>
                <a:gd name="T47" fmla="*/ 11 h 1044"/>
                <a:gd name="T48" fmla="*/ 1 w 14"/>
                <a:gd name="T49" fmla="*/ 10 h 1044"/>
                <a:gd name="T50" fmla="*/ 1 w 14"/>
                <a:gd name="T51" fmla="*/ 10 h 1044"/>
                <a:gd name="T52" fmla="*/ 1 w 14"/>
                <a:gd name="T53" fmla="*/ 10 h 1044"/>
                <a:gd name="T54" fmla="*/ 1 w 14"/>
                <a:gd name="T55" fmla="*/ 10 h 1044"/>
                <a:gd name="T56" fmla="*/ 1 w 14"/>
                <a:gd name="T57" fmla="*/ 9 h 1044"/>
                <a:gd name="T58" fmla="*/ 0 w 14"/>
                <a:gd name="T59" fmla="*/ 9 h 1044"/>
                <a:gd name="T60" fmla="*/ 1 w 14"/>
                <a:gd name="T61" fmla="*/ 9 h 1044"/>
                <a:gd name="T62" fmla="*/ 1 w 14"/>
                <a:gd name="T63" fmla="*/ 8 h 1044"/>
                <a:gd name="T64" fmla="*/ 0 w 14"/>
                <a:gd name="T65" fmla="*/ 8 h 1044"/>
                <a:gd name="T66" fmla="*/ 1 w 14"/>
                <a:gd name="T67" fmla="*/ 8 h 1044"/>
                <a:gd name="T68" fmla="*/ 1 w 14"/>
                <a:gd name="T69" fmla="*/ 8 h 1044"/>
                <a:gd name="T70" fmla="*/ 1 w 14"/>
                <a:gd name="T71" fmla="*/ 7 h 1044"/>
                <a:gd name="T72" fmla="*/ 1 w 14"/>
                <a:gd name="T73" fmla="*/ 7 h 1044"/>
                <a:gd name="T74" fmla="*/ 1 w 14"/>
                <a:gd name="T75" fmla="*/ 7 h 1044"/>
                <a:gd name="T76" fmla="*/ 1 w 14"/>
                <a:gd name="T77" fmla="*/ 6 h 1044"/>
                <a:gd name="T78" fmla="*/ 0 w 14"/>
                <a:gd name="T79" fmla="*/ 7 h 1044"/>
                <a:gd name="T80" fmla="*/ 1 w 14"/>
                <a:gd name="T81" fmla="*/ 6 h 1044"/>
                <a:gd name="T82" fmla="*/ 1 w 14"/>
                <a:gd name="T83" fmla="*/ 6 h 1044"/>
                <a:gd name="T84" fmla="*/ 0 w 14"/>
                <a:gd name="T85" fmla="*/ 5 h 1044"/>
                <a:gd name="T86" fmla="*/ 1 w 14"/>
                <a:gd name="T87" fmla="*/ 6 h 1044"/>
                <a:gd name="T88" fmla="*/ 1 w 14"/>
                <a:gd name="T89" fmla="*/ 5 h 1044"/>
                <a:gd name="T90" fmla="*/ 1 w 14"/>
                <a:gd name="T91" fmla="*/ 5 h 1044"/>
                <a:gd name="T92" fmla="*/ 1 w 14"/>
                <a:gd name="T93" fmla="*/ 5 h 1044"/>
                <a:gd name="T94" fmla="*/ 1 w 14"/>
                <a:gd name="T95" fmla="*/ 4 h 1044"/>
                <a:gd name="T96" fmla="*/ 1 w 14"/>
                <a:gd name="T97" fmla="*/ 4 h 1044"/>
                <a:gd name="T98" fmla="*/ 0 w 14"/>
                <a:gd name="T99" fmla="*/ 4 h 1044"/>
                <a:gd name="T100" fmla="*/ 1 w 14"/>
                <a:gd name="T101" fmla="*/ 4 h 1044"/>
                <a:gd name="T102" fmla="*/ 1 w 14"/>
                <a:gd name="T103" fmla="*/ 3 h 1044"/>
                <a:gd name="T104" fmla="*/ 0 w 14"/>
                <a:gd name="T105" fmla="*/ 3 h 1044"/>
                <a:gd name="T106" fmla="*/ 1 w 14"/>
                <a:gd name="T107" fmla="*/ 3 h 1044"/>
                <a:gd name="T108" fmla="*/ 1 w 14"/>
                <a:gd name="T109" fmla="*/ 2 h 1044"/>
                <a:gd name="T110" fmla="*/ 1 w 14"/>
                <a:gd name="T111" fmla="*/ 2 h 1044"/>
                <a:gd name="T112" fmla="*/ 1 w 14"/>
                <a:gd name="T113" fmla="*/ 2 h 1044"/>
                <a:gd name="T114" fmla="*/ 1 w 14"/>
                <a:gd name="T115" fmla="*/ 2 h 1044"/>
                <a:gd name="T116" fmla="*/ 1 w 14"/>
                <a:gd name="T117" fmla="*/ 1 h 1044"/>
                <a:gd name="T118" fmla="*/ 0 w 14"/>
                <a:gd name="T119" fmla="*/ 1 h 1044"/>
                <a:gd name="T120" fmla="*/ 1 w 14"/>
                <a:gd name="T121" fmla="*/ 1 h 1044"/>
                <a:gd name="T122" fmla="*/ 1 w 14"/>
                <a:gd name="T123" fmla="*/ 1 h 10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 h="1044">
                  <a:moveTo>
                    <a:pt x="0" y="1038"/>
                  </a:moveTo>
                  <a:lnTo>
                    <a:pt x="0" y="1038"/>
                  </a:lnTo>
                  <a:lnTo>
                    <a:pt x="2" y="1034"/>
                  </a:lnTo>
                  <a:lnTo>
                    <a:pt x="2" y="1032"/>
                  </a:lnTo>
                  <a:lnTo>
                    <a:pt x="4" y="1032"/>
                  </a:lnTo>
                  <a:lnTo>
                    <a:pt x="8" y="1031"/>
                  </a:lnTo>
                  <a:lnTo>
                    <a:pt x="10" y="1032"/>
                  </a:lnTo>
                  <a:lnTo>
                    <a:pt x="12" y="1032"/>
                  </a:lnTo>
                  <a:lnTo>
                    <a:pt x="12" y="1034"/>
                  </a:lnTo>
                  <a:lnTo>
                    <a:pt x="14" y="1038"/>
                  </a:lnTo>
                  <a:lnTo>
                    <a:pt x="12" y="1040"/>
                  </a:lnTo>
                  <a:lnTo>
                    <a:pt x="12" y="1042"/>
                  </a:lnTo>
                  <a:lnTo>
                    <a:pt x="10" y="1042"/>
                  </a:lnTo>
                  <a:lnTo>
                    <a:pt x="8" y="1044"/>
                  </a:lnTo>
                  <a:lnTo>
                    <a:pt x="4" y="1042"/>
                  </a:lnTo>
                  <a:lnTo>
                    <a:pt x="2" y="1042"/>
                  </a:lnTo>
                  <a:lnTo>
                    <a:pt x="2" y="1040"/>
                  </a:lnTo>
                  <a:lnTo>
                    <a:pt x="0" y="1038"/>
                  </a:lnTo>
                  <a:close/>
                  <a:moveTo>
                    <a:pt x="0" y="1013"/>
                  </a:moveTo>
                  <a:lnTo>
                    <a:pt x="0" y="1013"/>
                  </a:lnTo>
                  <a:lnTo>
                    <a:pt x="2" y="1011"/>
                  </a:lnTo>
                  <a:lnTo>
                    <a:pt x="2" y="1009"/>
                  </a:lnTo>
                  <a:lnTo>
                    <a:pt x="4" y="1008"/>
                  </a:lnTo>
                  <a:lnTo>
                    <a:pt x="8" y="1008"/>
                  </a:lnTo>
                  <a:lnTo>
                    <a:pt x="10" y="1008"/>
                  </a:lnTo>
                  <a:lnTo>
                    <a:pt x="12" y="1009"/>
                  </a:lnTo>
                  <a:lnTo>
                    <a:pt x="12" y="1011"/>
                  </a:lnTo>
                  <a:lnTo>
                    <a:pt x="14" y="1013"/>
                  </a:lnTo>
                  <a:lnTo>
                    <a:pt x="12" y="1015"/>
                  </a:lnTo>
                  <a:lnTo>
                    <a:pt x="12" y="1017"/>
                  </a:lnTo>
                  <a:lnTo>
                    <a:pt x="10" y="1019"/>
                  </a:lnTo>
                  <a:lnTo>
                    <a:pt x="8" y="1019"/>
                  </a:lnTo>
                  <a:lnTo>
                    <a:pt x="4" y="1019"/>
                  </a:lnTo>
                  <a:lnTo>
                    <a:pt x="2" y="1017"/>
                  </a:lnTo>
                  <a:lnTo>
                    <a:pt x="2" y="1015"/>
                  </a:lnTo>
                  <a:lnTo>
                    <a:pt x="0" y="1013"/>
                  </a:lnTo>
                  <a:close/>
                  <a:moveTo>
                    <a:pt x="0" y="990"/>
                  </a:moveTo>
                  <a:lnTo>
                    <a:pt x="0" y="990"/>
                  </a:lnTo>
                  <a:lnTo>
                    <a:pt x="2" y="986"/>
                  </a:lnTo>
                  <a:lnTo>
                    <a:pt x="2" y="984"/>
                  </a:lnTo>
                  <a:lnTo>
                    <a:pt x="4" y="984"/>
                  </a:lnTo>
                  <a:lnTo>
                    <a:pt x="8" y="983"/>
                  </a:lnTo>
                  <a:lnTo>
                    <a:pt x="10" y="984"/>
                  </a:lnTo>
                  <a:lnTo>
                    <a:pt x="12" y="984"/>
                  </a:lnTo>
                  <a:lnTo>
                    <a:pt x="12" y="986"/>
                  </a:lnTo>
                  <a:lnTo>
                    <a:pt x="14" y="990"/>
                  </a:lnTo>
                  <a:lnTo>
                    <a:pt x="12" y="992"/>
                  </a:lnTo>
                  <a:lnTo>
                    <a:pt x="12" y="994"/>
                  </a:lnTo>
                  <a:lnTo>
                    <a:pt x="10" y="994"/>
                  </a:lnTo>
                  <a:lnTo>
                    <a:pt x="8" y="996"/>
                  </a:lnTo>
                  <a:lnTo>
                    <a:pt x="4" y="994"/>
                  </a:lnTo>
                  <a:lnTo>
                    <a:pt x="2" y="994"/>
                  </a:lnTo>
                  <a:lnTo>
                    <a:pt x="2" y="992"/>
                  </a:lnTo>
                  <a:lnTo>
                    <a:pt x="0" y="990"/>
                  </a:lnTo>
                  <a:close/>
                  <a:moveTo>
                    <a:pt x="0" y="965"/>
                  </a:moveTo>
                  <a:lnTo>
                    <a:pt x="0" y="965"/>
                  </a:lnTo>
                  <a:lnTo>
                    <a:pt x="2" y="963"/>
                  </a:lnTo>
                  <a:lnTo>
                    <a:pt x="2" y="961"/>
                  </a:lnTo>
                  <a:lnTo>
                    <a:pt x="4" y="960"/>
                  </a:lnTo>
                  <a:lnTo>
                    <a:pt x="8" y="960"/>
                  </a:lnTo>
                  <a:lnTo>
                    <a:pt x="10" y="960"/>
                  </a:lnTo>
                  <a:lnTo>
                    <a:pt x="12" y="961"/>
                  </a:lnTo>
                  <a:lnTo>
                    <a:pt x="12" y="963"/>
                  </a:lnTo>
                  <a:lnTo>
                    <a:pt x="14" y="965"/>
                  </a:lnTo>
                  <a:lnTo>
                    <a:pt x="12" y="967"/>
                  </a:lnTo>
                  <a:lnTo>
                    <a:pt x="12" y="969"/>
                  </a:lnTo>
                  <a:lnTo>
                    <a:pt x="10" y="971"/>
                  </a:lnTo>
                  <a:lnTo>
                    <a:pt x="8" y="971"/>
                  </a:lnTo>
                  <a:lnTo>
                    <a:pt x="4" y="971"/>
                  </a:lnTo>
                  <a:lnTo>
                    <a:pt x="2" y="969"/>
                  </a:lnTo>
                  <a:lnTo>
                    <a:pt x="2" y="967"/>
                  </a:lnTo>
                  <a:lnTo>
                    <a:pt x="0" y="965"/>
                  </a:lnTo>
                  <a:close/>
                  <a:moveTo>
                    <a:pt x="0" y="942"/>
                  </a:moveTo>
                  <a:lnTo>
                    <a:pt x="0" y="942"/>
                  </a:lnTo>
                  <a:lnTo>
                    <a:pt x="2" y="938"/>
                  </a:lnTo>
                  <a:lnTo>
                    <a:pt x="2" y="936"/>
                  </a:lnTo>
                  <a:lnTo>
                    <a:pt x="4" y="936"/>
                  </a:lnTo>
                  <a:lnTo>
                    <a:pt x="8" y="935"/>
                  </a:lnTo>
                  <a:lnTo>
                    <a:pt x="10" y="936"/>
                  </a:lnTo>
                  <a:lnTo>
                    <a:pt x="12" y="936"/>
                  </a:lnTo>
                  <a:lnTo>
                    <a:pt x="12" y="938"/>
                  </a:lnTo>
                  <a:lnTo>
                    <a:pt x="14" y="942"/>
                  </a:lnTo>
                  <a:lnTo>
                    <a:pt x="12" y="944"/>
                  </a:lnTo>
                  <a:lnTo>
                    <a:pt x="12" y="946"/>
                  </a:lnTo>
                  <a:lnTo>
                    <a:pt x="10" y="946"/>
                  </a:lnTo>
                  <a:lnTo>
                    <a:pt x="8" y="948"/>
                  </a:lnTo>
                  <a:lnTo>
                    <a:pt x="4" y="946"/>
                  </a:lnTo>
                  <a:lnTo>
                    <a:pt x="2" y="946"/>
                  </a:lnTo>
                  <a:lnTo>
                    <a:pt x="2" y="944"/>
                  </a:lnTo>
                  <a:lnTo>
                    <a:pt x="0" y="942"/>
                  </a:lnTo>
                  <a:close/>
                  <a:moveTo>
                    <a:pt x="0" y="917"/>
                  </a:moveTo>
                  <a:lnTo>
                    <a:pt x="0" y="917"/>
                  </a:lnTo>
                  <a:lnTo>
                    <a:pt x="2" y="915"/>
                  </a:lnTo>
                  <a:lnTo>
                    <a:pt x="2" y="913"/>
                  </a:lnTo>
                  <a:lnTo>
                    <a:pt x="4" y="912"/>
                  </a:lnTo>
                  <a:lnTo>
                    <a:pt x="8" y="912"/>
                  </a:lnTo>
                  <a:lnTo>
                    <a:pt x="10" y="912"/>
                  </a:lnTo>
                  <a:lnTo>
                    <a:pt x="12" y="913"/>
                  </a:lnTo>
                  <a:lnTo>
                    <a:pt x="12" y="915"/>
                  </a:lnTo>
                  <a:lnTo>
                    <a:pt x="14" y="917"/>
                  </a:lnTo>
                  <a:lnTo>
                    <a:pt x="12" y="919"/>
                  </a:lnTo>
                  <a:lnTo>
                    <a:pt x="12" y="921"/>
                  </a:lnTo>
                  <a:lnTo>
                    <a:pt x="10" y="923"/>
                  </a:lnTo>
                  <a:lnTo>
                    <a:pt x="8" y="923"/>
                  </a:lnTo>
                  <a:lnTo>
                    <a:pt x="4" y="923"/>
                  </a:lnTo>
                  <a:lnTo>
                    <a:pt x="2" y="921"/>
                  </a:lnTo>
                  <a:lnTo>
                    <a:pt x="2" y="919"/>
                  </a:lnTo>
                  <a:lnTo>
                    <a:pt x="0" y="917"/>
                  </a:lnTo>
                  <a:close/>
                  <a:moveTo>
                    <a:pt x="0" y="894"/>
                  </a:moveTo>
                  <a:lnTo>
                    <a:pt x="0" y="894"/>
                  </a:lnTo>
                  <a:lnTo>
                    <a:pt x="2" y="890"/>
                  </a:lnTo>
                  <a:lnTo>
                    <a:pt x="2" y="889"/>
                  </a:lnTo>
                  <a:lnTo>
                    <a:pt x="4" y="889"/>
                  </a:lnTo>
                  <a:lnTo>
                    <a:pt x="8" y="887"/>
                  </a:lnTo>
                  <a:lnTo>
                    <a:pt x="10" y="889"/>
                  </a:lnTo>
                  <a:lnTo>
                    <a:pt x="12" y="889"/>
                  </a:lnTo>
                  <a:lnTo>
                    <a:pt x="12" y="890"/>
                  </a:lnTo>
                  <a:lnTo>
                    <a:pt x="14" y="894"/>
                  </a:lnTo>
                  <a:lnTo>
                    <a:pt x="12" y="896"/>
                  </a:lnTo>
                  <a:lnTo>
                    <a:pt x="12" y="898"/>
                  </a:lnTo>
                  <a:lnTo>
                    <a:pt x="10" y="898"/>
                  </a:lnTo>
                  <a:lnTo>
                    <a:pt x="8" y="900"/>
                  </a:lnTo>
                  <a:lnTo>
                    <a:pt x="4" y="898"/>
                  </a:lnTo>
                  <a:lnTo>
                    <a:pt x="2" y="898"/>
                  </a:lnTo>
                  <a:lnTo>
                    <a:pt x="2" y="896"/>
                  </a:lnTo>
                  <a:lnTo>
                    <a:pt x="0" y="894"/>
                  </a:lnTo>
                  <a:close/>
                  <a:moveTo>
                    <a:pt x="0" y="869"/>
                  </a:moveTo>
                  <a:lnTo>
                    <a:pt x="0" y="869"/>
                  </a:lnTo>
                  <a:lnTo>
                    <a:pt x="2" y="867"/>
                  </a:lnTo>
                  <a:lnTo>
                    <a:pt x="2" y="865"/>
                  </a:lnTo>
                  <a:lnTo>
                    <a:pt x="4" y="864"/>
                  </a:lnTo>
                  <a:lnTo>
                    <a:pt x="8" y="864"/>
                  </a:lnTo>
                  <a:lnTo>
                    <a:pt x="10" y="864"/>
                  </a:lnTo>
                  <a:lnTo>
                    <a:pt x="12" y="865"/>
                  </a:lnTo>
                  <a:lnTo>
                    <a:pt x="12" y="867"/>
                  </a:lnTo>
                  <a:lnTo>
                    <a:pt x="14" y="869"/>
                  </a:lnTo>
                  <a:lnTo>
                    <a:pt x="12" y="871"/>
                  </a:lnTo>
                  <a:lnTo>
                    <a:pt x="12" y="873"/>
                  </a:lnTo>
                  <a:lnTo>
                    <a:pt x="10" y="875"/>
                  </a:lnTo>
                  <a:lnTo>
                    <a:pt x="8" y="875"/>
                  </a:lnTo>
                  <a:lnTo>
                    <a:pt x="4" y="875"/>
                  </a:lnTo>
                  <a:lnTo>
                    <a:pt x="2" y="873"/>
                  </a:lnTo>
                  <a:lnTo>
                    <a:pt x="2" y="871"/>
                  </a:lnTo>
                  <a:lnTo>
                    <a:pt x="0" y="869"/>
                  </a:lnTo>
                  <a:close/>
                  <a:moveTo>
                    <a:pt x="0" y="846"/>
                  </a:moveTo>
                  <a:lnTo>
                    <a:pt x="0" y="846"/>
                  </a:lnTo>
                  <a:lnTo>
                    <a:pt x="2" y="842"/>
                  </a:lnTo>
                  <a:lnTo>
                    <a:pt x="2" y="841"/>
                  </a:lnTo>
                  <a:lnTo>
                    <a:pt x="4" y="841"/>
                  </a:lnTo>
                  <a:lnTo>
                    <a:pt x="8" y="839"/>
                  </a:lnTo>
                  <a:lnTo>
                    <a:pt x="10" y="841"/>
                  </a:lnTo>
                  <a:lnTo>
                    <a:pt x="12" y="841"/>
                  </a:lnTo>
                  <a:lnTo>
                    <a:pt x="12" y="842"/>
                  </a:lnTo>
                  <a:lnTo>
                    <a:pt x="14" y="846"/>
                  </a:lnTo>
                  <a:lnTo>
                    <a:pt x="12" y="848"/>
                  </a:lnTo>
                  <a:lnTo>
                    <a:pt x="12" y="850"/>
                  </a:lnTo>
                  <a:lnTo>
                    <a:pt x="10" y="850"/>
                  </a:lnTo>
                  <a:lnTo>
                    <a:pt x="8" y="852"/>
                  </a:lnTo>
                  <a:lnTo>
                    <a:pt x="4" y="850"/>
                  </a:lnTo>
                  <a:lnTo>
                    <a:pt x="2" y="850"/>
                  </a:lnTo>
                  <a:lnTo>
                    <a:pt x="2" y="848"/>
                  </a:lnTo>
                  <a:lnTo>
                    <a:pt x="0" y="846"/>
                  </a:lnTo>
                  <a:close/>
                  <a:moveTo>
                    <a:pt x="0" y="821"/>
                  </a:moveTo>
                  <a:lnTo>
                    <a:pt x="0" y="821"/>
                  </a:lnTo>
                  <a:lnTo>
                    <a:pt x="2" y="819"/>
                  </a:lnTo>
                  <a:lnTo>
                    <a:pt x="2" y="817"/>
                  </a:lnTo>
                  <a:lnTo>
                    <a:pt x="4" y="816"/>
                  </a:lnTo>
                  <a:lnTo>
                    <a:pt x="8" y="816"/>
                  </a:lnTo>
                  <a:lnTo>
                    <a:pt x="10" y="816"/>
                  </a:lnTo>
                  <a:lnTo>
                    <a:pt x="12" y="817"/>
                  </a:lnTo>
                  <a:lnTo>
                    <a:pt x="12" y="819"/>
                  </a:lnTo>
                  <a:lnTo>
                    <a:pt x="14" y="821"/>
                  </a:lnTo>
                  <a:lnTo>
                    <a:pt x="12" y="823"/>
                  </a:lnTo>
                  <a:lnTo>
                    <a:pt x="12" y="825"/>
                  </a:lnTo>
                  <a:lnTo>
                    <a:pt x="10" y="827"/>
                  </a:lnTo>
                  <a:lnTo>
                    <a:pt x="8" y="827"/>
                  </a:lnTo>
                  <a:lnTo>
                    <a:pt x="4" y="827"/>
                  </a:lnTo>
                  <a:lnTo>
                    <a:pt x="2" y="825"/>
                  </a:lnTo>
                  <a:lnTo>
                    <a:pt x="2" y="823"/>
                  </a:lnTo>
                  <a:lnTo>
                    <a:pt x="0" y="821"/>
                  </a:lnTo>
                  <a:close/>
                  <a:moveTo>
                    <a:pt x="0" y="798"/>
                  </a:moveTo>
                  <a:lnTo>
                    <a:pt x="0" y="798"/>
                  </a:lnTo>
                  <a:lnTo>
                    <a:pt x="2" y="794"/>
                  </a:lnTo>
                  <a:lnTo>
                    <a:pt x="2" y="793"/>
                  </a:lnTo>
                  <a:lnTo>
                    <a:pt x="4" y="793"/>
                  </a:lnTo>
                  <a:lnTo>
                    <a:pt x="8" y="791"/>
                  </a:lnTo>
                  <a:lnTo>
                    <a:pt x="10" y="793"/>
                  </a:lnTo>
                  <a:lnTo>
                    <a:pt x="12" y="793"/>
                  </a:lnTo>
                  <a:lnTo>
                    <a:pt x="12" y="794"/>
                  </a:lnTo>
                  <a:lnTo>
                    <a:pt x="14" y="798"/>
                  </a:lnTo>
                  <a:lnTo>
                    <a:pt x="12" y="800"/>
                  </a:lnTo>
                  <a:lnTo>
                    <a:pt x="12" y="802"/>
                  </a:lnTo>
                  <a:lnTo>
                    <a:pt x="10" y="802"/>
                  </a:lnTo>
                  <a:lnTo>
                    <a:pt x="8" y="804"/>
                  </a:lnTo>
                  <a:lnTo>
                    <a:pt x="4" y="802"/>
                  </a:lnTo>
                  <a:lnTo>
                    <a:pt x="2" y="802"/>
                  </a:lnTo>
                  <a:lnTo>
                    <a:pt x="2" y="800"/>
                  </a:lnTo>
                  <a:lnTo>
                    <a:pt x="0" y="798"/>
                  </a:lnTo>
                  <a:close/>
                  <a:moveTo>
                    <a:pt x="0" y="773"/>
                  </a:moveTo>
                  <a:lnTo>
                    <a:pt x="0" y="773"/>
                  </a:lnTo>
                  <a:lnTo>
                    <a:pt x="2" y="771"/>
                  </a:lnTo>
                  <a:lnTo>
                    <a:pt x="2" y="769"/>
                  </a:lnTo>
                  <a:lnTo>
                    <a:pt x="4" y="768"/>
                  </a:lnTo>
                  <a:lnTo>
                    <a:pt x="8" y="768"/>
                  </a:lnTo>
                  <a:lnTo>
                    <a:pt x="10" y="768"/>
                  </a:lnTo>
                  <a:lnTo>
                    <a:pt x="12" y="769"/>
                  </a:lnTo>
                  <a:lnTo>
                    <a:pt x="12" y="771"/>
                  </a:lnTo>
                  <a:lnTo>
                    <a:pt x="14" y="773"/>
                  </a:lnTo>
                  <a:lnTo>
                    <a:pt x="12" y="775"/>
                  </a:lnTo>
                  <a:lnTo>
                    <a:pt x="12" y="777"/>
                  </a:lnTo>
                  <a:lnTo>
                    <a:pt x="10" y="779"/>
                  </a:lnTo>
                  <a:lnTo>
                    <a:pt x="8" y="779"/>
                  </a:lnTo>
                  <a:lnTo>
                    <a:pt x="4" y="779"/>
                  </a:lnTo>
                  <a:lnTo>
                    <a:pt x="2" y="777"/>
                  </a:lnTo>
                  <a:lnTo>
                    <a:pt x="2" y="775"/>
                  </a:lnTo>
                  <a:lnTo>
                    <a:pt x="0" y="773"/>
                  </a:lnTo>
                  <a:close/>
                  <a:moveTo>
                    <a:pt x="0" y="750"/>
                  </a:moveTo>
                  <a:lnTo>
                    <a:pt x="0" y="750"/>
                  </a:lnTo>
                  <a:lnTo>
                    <a:pt x="2" y="746"/>
                  </a:lnTo>
                  <a:lnTo>
                    <a:pt x="2" y="745"/>
                  </a:lnTo>
                  <a:lnTo>
                    <a:pt x="4" y="745"/>
                  </a:lnTo>
                  <a:lnTo>
                    <a:pt x="8" y="743"/>
                  </a:lnTo>
                  <a:lnTo>
                    <a:pt x="10" y="745"/>
                  </a:lnTo>
                  <a:lnTo>
                    <a:pt x="12" y="745"/>
                  </a:lnTo>
                  <a:lnTo>
                    <a:pt x="12" y="746"/>
                  </a:lnTo>
                  <a:lnTo>
                    <a:pt x="14" y="750"/>
                  </a:lnTo>
                  <a:lnTo>
                    <a:pt x="12" y="752"/>
                  </a:lnTo>
                  <a:lnTo>
                    <a:pt x="12" y="754"/>
                  </a:lnTo>
                  <a:lnTo>
                    <a:pt x="10" y="754"/>
                  </a:lnTo>
                  <a:lnTo>
                    <a:pt x="8" y="756"/>
                  </a:lnTo>
                  <a:lnTo>
                    <a:pt x="4" y="754"/>
                  </a:lnTo>
                  <a:lnTo>
                    <a:pt x="2" y="754"/>
                  </a:lnTo>
                  <a:lnTo>
                    <a:pt x="2" y="752"/>
                  </a:lnTo>
                  <a:lnTo>
                    <a:pt x="0" y="750"/>
                  </a:lnTo>
                  <a:close/>
                  <a:moveTo>
                    <a:pt x="0" y="725"/>
                  </a:moveTo>
                  <a:lnTo>
                    <a:pt x="0" y="725"/>
                  </a:lnTo>
                  <a:lnTo>
                    <a:pt x="2" y="723"/>
                  </a:lnTo>
                  <a:lnTo>
                    <a:pt x="2" y="721"/>
                  </a:lnTo>
                  <a:lnTo>
                    <a:pt x="4" y="720"/>
                  </a:lnTo>
                  <a:lnTo>
                    <a:pt x="8" y="720"/>
                  </a:lnTo>
                  <a:lnTo>
                    <a:pt x="10" y="720"/>
                  </a:lnTo>
                  <a:lnTo>
                    <a:pt x="12" y="721"/>
                  </a:lnTo>
                  <a:lnTo>
                    <a:pt x="12" y="723"/>
                  </a:lnTo>
                  <a:lnTo>
                    <a:pt x="14" y="725"/>
                  </a:lnTo>
                  <a:lnTo>
                    <a:pt x="12" y="727"/>
                  </a:lnTo>
                  <a:lnTo>
                    <a:pt x="12" y="729"/>
                  </a:lnTo>
                  <a:lnTo>
                    <a:pt x="10" y="731"/>
                  </a:lnTo>
                  <a:lnTo>
                    <a:pt x="8" y="731"/>
                  </a:lnTo>
                  <a:lnTo>
                    <a:pt x="4" y="731"/>
                  </a:lnTo>
                  <a:lnTo>
                    <a:pt x="2" y="729"/>
                  </a:lnTo>
                  <a:lnTo>
                    <a:pt x="2" y="727"/>
                  </a:lnTo>
                  <a:lnTo>
                    <a:pt x="0" y="725"/>
                  </a:lnTo>
                  <a:close/>
                  <a:moveTo>
                    <a:pt x="0" y="702"/>
                  </a:moveTo>
                  <a:lnTo>
                    <a:pt x="0" y="702"/>
                  </a:lnTo>
                  <a:lnTo>
                    <a:pt x="2" y="698"/>
                  </a:lnTo>
                  <a:lnTo>
                    <a:pt x="2" y="697"/>
                  </a:lnTo>
                  <a:lnTo>
                    <a:pt x="4" y="697"/>
                  </a:lnTo>
                  <a:lnTo>
                    <a:pt x="8" y="695"/>
                  </a:lnTo>
                  <a:lnTo>
                    <a:pt x="10" y="697"/>
                  </a:lnTo>
                  <a:lnTo>
                    <a:pt x="12" y="697"/>
                  </a:lnTo>
                  <a:lnTo>
                    <a:pt x="12" y="698"/>
                  </a:lnTo>
                  <a:lnTo>
                    <a:pt x="14" y="702"/>
                  </a:lnTo>
                  <a:lnTo>
                    <a:pt x="12" y="704"/>
                  </a:lnTo>
                  <a:lnTo>
                    <a:pt x="12" y="706"/>
                  </a:lnTo>
                  <a:lnTo>
                    <a:pt x="10" y="706"/>
                  </a:lnTo>
                  <a:lnTo>
                    <a:pt x="8" y="708"/>
                  </a:lnTo>
                  <a:lnTo>
                    <a:pt x="4" y="706"/>
                  </a:lnTo>
                  <a:lnTo>
                    <a:pt x="2" y="706"/>
                  </a:lnTo>
                  <a:lnTo>
                    <a:pt x="2" y="704"/>
                  </a:lnTo>
                  <a:lnTo>
                    <a:pt x="0" y="702"/>
                  </a:lnTo>
                  <a:close/>
                  <a:moveTo>
                    <a:pt x="0" y="677"/>
                  </a:moveTo>
                  <a:lnTo>
                    <a:pt x="0" y="677"/>
                  </a:lnTo>
                  <a:lnTo>
                    <a:pt x="2" y="675"/>
                  </a:lnTo>
                  <a:lnTo>
                    <a:pt x="2" y="674"/>
                  </a:lnTo>
                  <a:lnTo>
                    <a:pt x="4" y="672"/>
                  </a:lnTo>
                  <a:lnTo>
                    <a:pt x="8" y="672"/>
                  </a:lnTo>
                  <a:lnTo>
                    <a:pt x="10" y="672"/>
                  </a:lnTo>
                  <a:lnTo>
                    <a:pt x="12" y="674"/>
                  </a:lnTo>
                  <a:lnTo>
                    <a:pt x="12" y="675"/>
                  </a:lnTo>
                  <a:lnTo>
                    <a:pt x="14" y="677"/>
                  </a:lnTo>
                  <a:lnTo>
                    <a:pt x="12" y="679"/>
                  </a:lnTo>
                  <a:lnTo>
                    <a:pt x="12" y="681"/>
                  </a:lnTo>
                  <a:lnTo>
                    <a:pt x="10" y="683"/>
                  </a:lnTo>
                  <a:lnTo>
                    <a:pt x="8" y="683"/>
                  </a:lnTo>
                  <a:lnTo>
                    <a:pt x="4" y="683"/>
                  </a:lnTo>
                  <a:lnTo>
                    <a:pt x="2" y="681"/>
                  </a:lnTo>
                  <a:lnTo>
                    <a:pt x="2" y="679"/>
                  </a:lnTo>
                  <a:lnTo>
                    <a:pt x="0" y="677"/>
                  </a:lnTo>
                  <a:close/>
                  <a:moveTo>
                    <a:pt x="0" y="654"/>
                  </a:moveTo>
                  <a:lnTo>
                    <a:pt x="0" y="654"/>
                  </a:lnTo>
                  <a:lnTo>
                    <a:pt x="2" y="650"/>
                  </a:lnTo>
                  <a:lnTo>
                    <a:pt x="2" y="649"/>
                  </a:lnTo>
                  <a:lnTo>
                    <a:pt x="4" y="649"/>
                  </a:lnTo>
                  <a:lnTo>
                    <a:pt x="8" y="647"/>
                  </a:lnTo>
                  <a:lnTo>
                    <a:pt x="10" y="649"/>
                  </a:lnTo>
                  <a:lnTo>
                    <a:pt x="12" y="649"/>
                  </a:lnTo>
                  <a:lnTo>
                    <a:pt x="12" y="650"/>
                  </a:lnTo>
                  <a:lnTo>
                    <a:pt x="14" y="654"/>
                  </a:lnTo>
                  <a:lnTo>
                    <a:pt x="12" y="656"/>
                  </a:lnTo>
                  <a:lnTo>
                    <a:pt x="12" y="658"/>
                  </a:lnTo>
                  <a:lnTo>
                    <a:pt x="10" y="658"/>
                  </a:lnTo>
                  <a:lnTo>
                    <a:pt x="8" y="660"/>
                  </a:lnTo>
                  <a:lnTo>
                    <a:pt x="4" y="658"/>
                  </a:lnTo>
                  <a:lnTo>
                    <a:pt x="2" y="658"/>
                  </a:lnTo>
                  <a:lnTo>
                    <a:pt x="2" y="656"/>
                  </a:lnTo>
                  <a:lnTo>
                    <a:pt x="0" y="654"/>
                  </a:lnTo>
                  <a:close/>
                  <a:moveTo>
                    <a:pt x="0" y="629"/>
                  </a:moveTo>
                  <a:lnTo>
                    <a:pt x="0" y="629"/>
                  </a:lnTo>
                  <a:lnTo>
                    <a:pt x="2" y="627"/>
                  </a:lnTo>
                  <a:lnTo>
                    <a:pt x="2" y="626"/>
                  </a:lnTo>
                  <a:lnTo>
                    <a:pt x="4" y="624"/>
                  </a:lnTo>
                  <a:lnTo>
                    <a:pt x="8" y="624"/>
                  </a:lnTo>
                  <a:lnTo>
                    <a:pt x="10" y="624"/>
                  </a:lnTo>
                  <a:lnTo>
                    <a:pt x="12" y="626"/>
                  </a:lnTo>
                  <a:lnTo>
                    <a:pt x="12" y="627"/>
                  </a:lnTo>
                  <a:lnTo>
                    <a:pt x="14" y="629"/>
                  </a:lnTo>
                  <a:lnTo>
                    <a:pt x="12" y="631"/>
                  </a:lnTo>
                  <a:lnTo>
                    <a:pt x="12" y="633"/>
                  </a:lnTo>
                  <a:lnTo>
                    <a:pt x="10" y="635"/>
                  </a:lnTo>
                  <a:lnTo>
                    <a:pt x="8" y="635"/>
                  </a:lnTo>
                  <a:lnTo>
                    <a:pt x="4" y="635"/>
                  </a:lnTo>
                  <a:lnTo>
                    <a:pt x="2" y="633"/>
                  </a:lnTo>
                  <a:lnTo>
                    <a:pt x="2" y="631"/>
                  </a:lnTo>
                  <a:lnTo>
                    <a:pt x="0" y="629"/>
                  </a:lnTo>
                  <a:close/>
                  <a:moveTo>
                    <a:pt x="0" y="606"/>
                  </a:moveTo>
                  <a:lnTo>
                    <a:pt x="0" y="606"/>
                  </a:lnTo>
                  <a:lnTo>
                    <a:pt x="2" y="602"/>
                  </a:lnTo>
                  <a:lnTo>
                    <a:pt x="2" y="601"/>
                  </a:lnTo>
                  <a:lnTo>
                    <a:pt x="4" y="601"/>
                  </a:lnTo>
                  <a:lnTo>
                    <a:pt x="8" y="599"/>
                  </a:lnTo>
                  <a:lnTo>
                    <a:pt x="10" y="601"/>
                  </a:lnTo>
                  <a:lnTo>
                    <a:pt x="12" y="601"/>
                  </a:lnTo>
                  <a:lnTo>
                    <a:pt x="12" y="602"/>
                  </a:lnTo>
                  <a:lnTo>
                    <a:pt x="14" y="606"/>
                  </a:lnTo>
                  <a:lnTo>
                    <a:pt x="12" y="608"/>
                  </a:lnTo>
                  <a:lnTo>
                    <a:pt x="12" y="610"/>
                  </a:lnTo>
                  <a:lnTo>
                    <a:pt x="10" y="610"/>
                  </a:lnTo>
                  <a:lnTo>
                    <a:pt x="8" y="612"/>
                  </a:lnTo>
                  <a:lnTo>
                    <a:pt x="4" y="610"/>
                  </a:lnTo>
                  <a:lnTo>
                    <a:pt x="2" y="610"/>
                  </a:lnTo>
                  <a:lnTo>
                    <a:pt x="2" y="608"/>
                  </a:lnTo>
                  <a:lnTo>
                    <a:pt x="0" y="606"/>
                  </a:lnTo>
                  <a:close/>
                  <a:moveTo>
                    <a:pt x="0" y="581"/>
                  </a:moveTo>
                  <a:lnTo>
                    <a:pt x="0" y="581"/>
                  </a:lnTo>
                  <a:lnTo>
                    <a:pt x="2" y="579"/>
                  </a:lnTo>
                  <a:lnTo>
                    <a:pt x="2" y="578"/>
                  </a:lnTo>
                  <a:lnTo>
                    <a:pt x="4" y="576"/>
                  </a:lnTo>
                  <a:lnTo>
                    <a:pt x="8" y="576"/>
                  </a:lnTo>
                  <a:lnTo>
                    <a:pt x="10" y="576"/>
                  </a:lnTo>
                  <a:lnTo>
                    <a:pt x="12" y="578"/>
                  </a:lnTo>
                  <a:lnTo>
                    <a:pt x="12" y="579"/>
                  </a:lnTo>
                  <a:lnTo>
                    <a:pt x="14" y="581"/>
                  </a:lnTo>
                  <a:lnTo>
                    <a:pt x="12" y="583"/>
                  </a:lnTo>
                  <a:lnTo>
                    <a:pt x="12" y="585"/>
                  </a:lnTo>
                  <a:lnTo>
                    <a:pt x="10" y="587"/>
                  </a:lnTo>
                  <a:lnTo>
                    <a:pt x="8" y="587"/>
                  </a:lnTo>
                  <a:lnTo>
                    <a:pt x="4" y="587"/>
                  </a:lnTo>
                  <a:lnTo>
                    <a:pt x="2" y="585"/>
                  </a:lnTo>
                  <a:lnTo>
                    <a:pt x="2" y="583"/>
                  </a:lnTo>
                  <a:lnTo>
                    <a:pt x="0" y="581"/>
                  </a:lnTo>
                  <a:close/>
                  <a:moveTo>
                    <a:pt x="0" y="556"/>
                  </a:moveTo>
                  <a:lnTo>
                    <a:pt x="0" y="556"/>
                  </a:lnTo>
                  <a:lnTo>
                    <a:pt x="2" y="554"/>
                  </a:lnTo>
                  <a:lnTo>
                    <a:pt x="2" y="553"/>
                  </a:lnTo>
                  <a:lnTo>
                    <a:pt x="4" y="553"/>
                  </a:lnTo>
                  <a:lnTo>
                    <a:pt x="8" y="551"/>
                  </a:lnTo>
                  <a:lnTo>
                    <a:pt x="10" y="553"/>
                  </a:lnTo>
                  <a:lnTo>
                    <a:pt x="12" y="553"/>
                  </a:lnTo>
                  <a:lnTo>
                    <a:pt x="12" y="554"/>
                  </a:lnTo>
                  <a:lnTo>
                    <a:pt x="14" y="556"/>
                  </a:lnTo>
                  <a:lnTo>
                    <a:pt x="12" y="560"/>
                  </a:lnTo>
                  <a:lnTo>
                    <a:pt x="12" y="562"/>
                  </a:lnTo>
                  <a:lnTo>
                    <a:pt x="10" y="562"/>
                  </a:lnTo>
                  <a:lnTo>
                    <a:pt x="8" y="564"/>
                  </a:lnTo>
                  <a:lnTo>
                    <a:pt x="4" y="562"/>
                  </a:lnTo>
                  <a:lnTo>
                    <a:pt x="2" y="562"/>
                  </a:lnTo>
                  <a:lnTo>
                    <a:pt x="2" y="560"/>
                  </a:lnTo>
                  <a:lnTo>
                    <a:pt x="0" y="556"/>
                  </a:lnTo>
                  <a:close/>
                  <a:moveTo>
                    <a:pt x="0" y="533"/>
                  </a:moveTo>
                  <a:lnTo>
                    <a:pt x="0" y="533"/>
                  </a:lnTo>
                  <a:lnTo>
                    <a:pt x="2" y="531"/>
                  </a:lnTo>
                  <a:lnTo>
                    <a:pt x="2" y="530"/>
                  </a:lnTo>
                  <a:lnTo>
                    <a:pt x="4" y="528"/>
                  </a:lnTo>
                  <a:lnTo>
                    <a:pt x="8" y="528"/>
                  </a:lnTo>
                  <a:lnTo>
                    <a:pt x="10" y="528"/>
                  </a:lnTo>
                  <a:lnTo>
                    <a:pt x="12" y="530"/>
                  </a:lnTo>
                  <a:lnTo>
                    <a:pt x="12" y="531"/>
                  </a:lnTo>
                  <a:lnTo>
                    <a:pt x="14" y="533"/>
                  </a:lnTo>
                  <a:lnTo>
                    <a:pt x="12" y="535"/>
                  </a:lnTo>
                  <a:lnTo>
                    <a:pt x="12" y="537"/>
                  </a:lnTo>
                  <a:lnTo>
                    <a:pt x="10" y="539"/>
                  </a:lnTo>
                  <a:lnTo>
                    <a:pt x="8" y="539"/>
                  </a:lnTo>
                  <a:lnTo>
                    <a:pt x="4" y="539"/>
                  </a:lnTo>
                  <a:lnTo>
                    <a:pt x="2" y="537"/>
                  </a:lnTo>
                  <a:lnTo>
                    <a:pt x="2" y="535"/>
                  </a:lnTo>
                  <a:lnTo>
                    <a:pt x="0" y="533"/>
                  </a:lnTo>
                  <a:close/>
                  <a:moveTo>
                    <a:pt x="0" y="508"/>
                  </a:moveTo>
                  <a:lnTo>
                    <a:pt x="0" y="508"/>
                  </a:lnTo>
                  <a:lnTo>
                    <a:pt x="2" y="506"/>
                  </a:lnTo>
                  <a:lnTo>
                    <a:pt x="2" y="505"/>
                  </a:lnTo>
                  <a:lnTo>
                    <a:pt x="4" y="505"/>
                  </a:lnTo>
                  <a:lnTo>
                    <a:pt x="8" y="503"/>
                  </a:lnTo>
                  <a:lnTo>
                    <a:pt x="10" y="505"/>
                  </a:lnTo>
                  <a:lnTo>
                    <a:pt x="12" y="505"/>
                  </a:lnTo>
                  <a:lnTo>
                    <a:pt x="12" y="506"/>
                  </a:lnTo>
                  <a:lnTo>
                    <a:pt x="14" y="508"/>
                  </a:lnTo>
                  <a:lnTo>
                    <a:pt x="12" y="512"/>
                  </a:lnTo>
                  <a:lnTo>
                    <a:pt x="12" y="514"/>
                  </a:lnTo>
                  <a:lnTo>
                    <a:pt x="10" y="514"/>
                  </a:lnTo>
                  <a:lnTo>
                    <a:pt x="8" y="516"/>
                  </a:lnTo>
                  <a:lnTo>
                    <a:pt x="4" y="514"/>
                  </a:lnTo>
                  <a:lnTo>
                    <a:pt x="2" y="514"/>
                  </a:lnTo>
                  <a:lnTo>
                    <a:pt x="2" y="512"/>
                  </a:lnTo>
                  <a:lnTo>
                    <a:pt x="0" y="508"/>
                  </a:lnTo>
                  <a:close/>
                  <a:moveTo>
                    <a:pt x="0" y="485"/>
                  </a:moveTo>
                  <a:lnTo>
                    <a:pt x="0" y="485"/>
                  </a:lnTo>
                  <a:lnTo>
                    <a:pt x="2" y="483"/>
                  </a:lnTo>
                  <a:lnTo>
                    <a:pt x="2" y="482"/>
                  </a:lnTo>
                  <a:lnTo>
                    <a:pt x="4" y="480"/>
                  </a:lnTo>
                  <a:lnTo>
                    <a:pt x="8" y="480"/>
                  </a:lnTo>
                  <a:lnTo>
                    <a:pt x="10" y="480"/>
                  </a:lnTo>
                  <a:lnTo>
                    <a:pt x="12" y="482"/>
                  </a:lnTo>
                  <a:lnTo>
                    <a:pt x="12" y="483"/>
                  </a:lnTo>
                  <a:lnTo>
                    <a:pt x="14" y="485"/>
                  </a:lnTo>
                  <a:lnTo>
                    <a:pt x="12" y="487"/>
                  </a:lnTo>
                  <a:lnTo>
                    <a:pt x="12" y="489"/>
                  </a:lnTo>
                  <a:lnTo>
                    <a:pt x="10" y="491"/>
                  </a:lnTo>
                  <a:lnTo>
                    <a:pt x="8" y="491"/>
                  </a:lnTo>
                  <a:lnTo>
                    <a:pt x="4" y="491"/>
                  </a:lnTo>
                  <a:lnTo>
                    <a:pt x="2" y="489"/>
                  </a:lnTo>
                  <a:lnTo>
                    <a:pt x="2" y="487"/>
                  </a:lnTo>
                  <a:lnTo>
                    <a:pt x="0" y="485"/>
                  </a:lnTo>
                  <a:close/>
                  <a:moveTo>
                    <a:pt x="0" y="460"/>
                  </a:moveTo>
                  <a:lnTo>
                    <a:pt x="0" y="460"/>
                  </a:lnTo>
                  <a:lnTo>
                    <a:pt x="2" y="459"/>
                  </a:lnTo>
                  <a:lnTo>
                    <a:pt x="2" y="457"/>
                  </a:lnTo>
                  <a:lnTo>
                    <a:pt x="4" y="457"/>
                  </a:lnTo>
                  <a:lnTo>
                    <a:pt x="8" y="455"/>
                  </a:lnTo>
                  <a:lnTo>
                    <a:pt x="10" y="457"/>
                  </a:lnTo>
                  <a:lnTo>
                    <a:pt x="12" y="457"/>
                  </a:lnTo>
                  <a:lnTo>
                    <a:pt x="12" y="459"/>
                  </a:lnTo>
                  <a:lnTo>
                    <a:pt x="14" y="460"/>
                  </a:lnTo>
                  <a:lnTo>
                    <a:pt x="12" y="464"/>
                  </a:lnTo>
                  <a:lnTo>
                    <a:pt x="12" y="466"/>
                  </a:lnTo>
                  <a:lnTo>
                    <a:pt x="10" y="466"/>
                  </a:lnTo>
                  <a:lnTo>
                    <a:pt x="8" y="468"/>
                  </a:lnTo>
                  <a:lnTo>
                    <a:pt x="4" y="466"/>
                  </a:lnTo>
                  <a:lnTo>
                    <a:pt x="2" y="466"/>
                  </a:lnTo>
                  <a:lnTo>
                    <a:pt x="2" y="464"/>
                  </a:lnTo>
                  <a:lnTo>
                    <a:pt x="0" y="460"/>
                  </a:lnTo>
                  <a:close/>
                  <a:moveTo>
                    <a:pt x="0" y="437"/>
                  </a:moveTo>
                  <a:lnTo>
                    <a:pt x="0" y="437"/>
                  </a:lnTo>
                  <a:lnTo>
                    <a:pt x="2" y="435"/>
                  </a:lnTo>
                  <a:lnTo>
                    <a:pt x="2" y="434"/>
                  </a:lnTo>
                  <a:lnTo>
                    <a:pt x="4" y="432"/>
                  </a:lnTo>
                  <a:lnTo>
                    <a:pt x="8" y="432"/>
                  </a:lnTo>
                  <a:lnTo>
                    <a:pt x="10" y="432"/>
                  </a:lnTo>
                  <a:lnTo>
                    <a:pt x="12" y="434"/>
                  </a:lnTo>
                  <a:lnTo>
                    <a:pt x="12" y="435"/>
                  </a:lnTo>
                  <a:lnTo>
                    <a:pt x="14" y="437"/>
                  </a:lnTo>
                  <a:lnTo>
                    <a:pt x="12" y="439"/>
                  </a:lnTo>
                  <a:lnTo>
                    <a:pt x="12" y="441"/>
                  </a:lnTo>
                  <a:lnTo>
                    <a:pt x="10" y="443"/>
                  </a:lnTo>
                  <a:lnTo>
                    <a:pt x="8" y="443"/>
                  </a:lnTo>
                  <a:lnTo>
                    <a:pt x="4" y="443"/>
                  </a:lnTo>
                  <a:lnTo>
                    <a:pt x="2" y="441"/>
                  </a:lnTo>
                  <a:lnTo>
                    <a:pt x="2" y="439"/>
                  </a:lnTo>
                  <a:lnTo>
                    <a:pt x="0" y="437"/>
                  </a:lnTo>
                  <a:close/>
                  <a:moveTo>
                    <a:pt x="0" y="412"/>
                  </a:moveTo>
                  <a:lnTo>
                    <a:pt x="0" y="412"/>
                  </a:lnTo>
                  <a:lnTo>
                    <a:pt x="2" y="411"/>
                  </a:lnTo>
                  <a:lnTo>
                    <a:pt x="2" y="409"/>
                  </a:lnTo>
                  <a:lnTo>
                    <a:pt x="4" y="409"/>
                  </a:lnTo>
                  <a:lnTo>
                    <a:pt x="8" y="407"/>
                  </a:lnTo>
                  <a:lnTo>
                    <a:pt x="10" y="409"/>
                  </a:lnTo>
                  <a:lnTo>
                    <a:pt x="12" y="409"/>
                  </a:lnTo>
                  <a:lnTo>
                    <a:pt x="12" y="411"/>
                  </a:lnTo>
                  <a:lnTo>
                    <a:pt x="14" y="412"/>
                  </a:lnTo>
                  <a:lnTo>
                    <a:pt x="12" y="416"/>
                  </a:lnTo>
                  <a:lnTo>
                    <a:pt x="12" y="418"/>
                  </a:lnTo>
                  <a:lnTo>
                    <a:pt x="10" y="418"/>
                  </a:lnTo>
                  <a:lnTo>
                    <a:pt x="8" y="420"/>
                  </a:lnTo>
                  <a:lnTo>
                    <a:pt x="4" y="418"/>
                  </a:lnTo>
                  <a:lnTo>
                    <a:pt x="2" y="418"/>
                  </a:lnTo>
                  <a:lnTo>
                    <a:pt x="2" y="416"/>
                  </a:lnTo>
                  <a:lnTo>
                    <a:pt x="0" y="412"/>
                  </a:lnTo>
                  <a:close/>
                  <a:moveTo>
                    <a:pt x="0" y="389"/>
                  </a:moveTo>
                  <a:lnTo>
                    <a:pt x="0" y="389"/>
                  </a:lnTo>
                  <a:lnTo>
                    <a:pt x="2" y="387"/>
                  </a:lnTo>
                  <a:lnTo>
                    <a:pt x="2" y="386"/>
                  </a:lnTo>
                  <a:lnTo>
                    <a:pt x="4" y="384"/>
                  </a:lnTo>
                  <a:lnTo>
                    <a:pt x="8" y="384"/>
                  </a:lnTo>
                  <a:lnTo>
                    <a:pt x="10" y="384"/>
                  </a:lnTo>
                  <a:lnTo>
                    <a:pt x="12" y="386"/>
                  </a:lnTo>
                  <a:lnTo>
                    <a:pt x="12" y="387"/>
                  </a:lnTo>
                  <a:lnTo>
                    <a:pt x="14" y="389"/>
                  </a:lnTo>
                  <a:lnTo>
                    <a:pt x="12" y="391"/>
                  </a:lnTo>
                  <a:lnTo>
                    <a:pt x="12" y="393"/>
                  </a:lnTo>
                  <a:lnTo>
                    <a:pt x="10" y="395"/>
                  </a:lnTo>
                  <a:lnTo>
                    <a:pt x="8" y="395"/>
                  </a:lnTo>
                  <a:lnTo>
                    <a:pt x="4" y="395"/>
                  </a:lnTo>
                  <a:lnTo>
                    <a:pt x="2" y="393"/>
                  </a:lnTo>
                  <a:lnTo>
                    <a:pt x="2" y="391"/>
                  </a:lnTo>
                  <a:lnTo>
                    <a:pt x="0" y="389"/>
                  </a:lnTo>
                  <a:close/>
                  <a:moveTo>
                    <a:pt x="0" y="364"/>
                  </a:moveTo>
                  <a:lnTo>
                    <a:pt x="0" y="364"/>
                  </a:lnTo>
                  <a:lnTo>
                    <a:pt x="2" y="363"/>
                  </a:lnTo>
                  <a:lnTo>
                    <a:pt x="2" y="361"/>
                  </a:lnTo>
                  <a:lnTo>
                    <a:pt x="4" y="361"/>
                  </a:lnTo>
                  <a:lnTo>
                    <a:pt x="8" y="359"/>
                  </a:lnTo>
                  <a:lnTo>
                    <a:pt x="10" y="361"/>
                  </a:lnTo>
                  <a:lnTo>
                    <a:pt x="12" y="361"/>
                  </a:lnTo>
                  <a:lnTo>
                    <a:pt x="12" y="363"/>
                  </a:lnTo>
                  <a:lnTo>
                    <a:pt x="14" y="364"/>
                  </a:lnTo>
                  <a:lnTo>
                    <a:pt x="12" y="368"/>
                  </a:lnTo>
                  <a:lnTo>
                    <a:pt x="12" y="370"/>
                  </a:lnTo>
                  <a:lnTo>
                    <a:pt x="10" y="370"/>
                  </a:lnTo>
                  <a:lnTo>
                    <a:pt x="8" y="372"/>
                  </a:lnTo>
                  <a:lnTo>
                    <a:pt x="4" y="370"/>
                  </a:lnTo>
                  <a:lnTo>
                    <a:pt x="2" y="370"/>
                  </a:lnTo>
                  <a:lnTo>
                    <a:pt x="2" y="368"/>
                  </a:lnTo>
                  <a:lnTo>
                    <a:pt x="0" y="364"/>
                  </a:lnTo>
                  <a:close/>
                  <a:moveTo>
                    <a:pt x="0" y="341"/>
                  </a:moveTo>
                  <a:lnTo>
                    <a:pt x="0" y="341"/>
                  </a:lnTo>
                  <a:lnTo>
                    <a:pt x="2" y="339"/>
                  </a:lnTo>
                  <a:lnTo>
                    <a:pt x="2" y="338"/>
                  </a:lnTo>
                  <a:lnTo>
                    <a:pt x="4" y="336"/>
                  </a:lnTo>
                  <a:lnTo>
                    <a:pt x="8" y="336"/>
                  </a:lnTo>
                  <a:lnTo>
                    <a:pt x="10" y="336"/>
                  </a:lnTo>
                  <a:lnTo>
                    <a:pt x="12" y="338"/>
                  </a:lnTo>
                  <a:lnTo>
                    <a:pt x="12" y="339"/>
                  </a:lnTo>
                  <a:lnTo>
                    <a:pt x="14" y="341"/>
                  </a:lnTo>
                  <a:lnTo>
                    <a:pt x="12" y="343"/>
                  </a:lnTo>
                  <a:lnTo>
                    <a:pt x="12" y="345"/>
                  </a:lnTo>
                  <a:lnTo>
                    <a:pt x="10" y="347"/>
                  </a:lnTo>
                  <a:lnTo>
                    <a:pt x="8" y="347"/>
                  </a:lnTo>
                  <a:lnTo>
                    <a:pt x="4" y="347"/>
                  </a:lnTo>
                  <a:lnTo>
                    <a:pt x="2" y="345"/>
                  </a:lnTo>
                  <a:lnTo>
                    <a:pt x="2" y="343"/>
                  </a:lnTo>
                  <a:lnTo>
                    <a:pt x="0" y="341"/>
                  </a:lnTo>
                  <a:close/>
                  <a:moveTo>
                    <a:pt x="0" y="316"/>
                  </a:moveTo>
                  <a:lnTo>
                    <a:pt x="0" y="316"/>
                  </a:lnTo>
                  <a:lnTo>
                    <a:pt x="2" y="315"/>
                  </a:lnTo>
                  <a:lnTo>
                    <a:pt x="2" y="313"/>
                  </a:lnTo>
                  <a:lnTo>
                    <a:pt x="4" y="313"/>
                  </a:lnTo>
                  <a:lnTo>
                    <a:pt x="8" y="311"/>
                  </a:lnTo>
                  <a:lnTo>
                    <a:pt x="10" y="313"/>
                  </a:lnTo>
                  <a:lnTo>
                    <a:pt x="12" y="313"/>
                  </a:lnTo>
                  <a:lnTo>
                    <a:pt x="12" y="315"/>
                  </a:lnTo>
                  <a:lnTo>
                    <a:pt x="14" y="316"/>
                  </a:lnTo>
                  <a:lnTo>
                    <a:pt x="12" y="320"/>
                  </a:lnTo>
                  <a:lnTo>
                    <a:pt x="12" y="322"/>
                  </a:lnTo>
                  <a:lnTo>
                    <a:pt x="10" y="322"/>
                  </a:lnTo>
                  <a:lnTo>
                    <a:pt x="8" y="324"/>
                  </a:lnTo>
                  <a:lnTo>
                    <a:pt x="4" y="322"/>
                  </a:lnTo>
                  <a:lnTo>
                    <a:pt x="2" y="322"/>
                  </a:lnTo>
                  <a:lnTo>
                    <a:pt x="2" y="320"/>
                  </a:lnTo>
                  <a:lnTo>
                    <a:pt x="0" y="316"/>
                  </a:lnTo>
                  <a:close/>
                  <a:moveTo>
                    <a:pt x="0" y="293"/>
                  </a:moveTo>
                  <a:lnTo>
                    <a:pt x="0" y="293"/>
                  </a:lnTo>
                  <a:lnTo>
                    <a:pt x="2" y="291"/>
                  </a:lnTo>
                  <a:lnTo>
                    <a:pt x="2" y="290"/>
                  </a:lnTo>
                  <a:lnTo>
                    <a:pt x="4" y="288"/>
                  </a:lnTo>
                  <a:lnTo>
                    <a:pt x="8" y="288"/>
                  </a:lnTo>
                  <a:lnTo>
                    <a:pt x="10" y="288"/>
                  </a:lnTo>
                  <a:lnTo>
                    <a:pt x="12" y="290"/>
                  </a:lnTo>
                  <a:lnTo>
                    <a:pt x="12" y="291"/>
                  </a:lnTo>
                  <a:lnTo>
                    <a:pt x="14" y="293"/>
                  </a:lnTo>
                  <a:lnTo>
                    <a:pt x="12" y="295"/>
                  </a:lnTo>
                  <a:lnTo>
                    <a:pt x="12" y="297"/>
                  </a:lnTo>
                  <a:lnTo>
                    <a:pt x="10" y="299"/>
                  </a:lnTo>
                  <a:lnTo>
                    <a:pt x="8" y="299"/>
                  </a:lnTo>
                  <a:lnTo>
                    <a:pt x="4" y="299"/>
                  </a:lnTo>
                  <a:lnTo>
                    <a:pt x="2" y="297"/>
                  </a:lnTo>
                  <a:lnTo>
                    <a:pt x="2" y="295"/>
                  </a:lnTo>
                  <a:lnTo>
                    <a:pt x="0" y="293"/>
                  </a:lnTo>
                  <a:close/>
                  <a:moveTo>
                    <a:pt x="0" y="268"/>
                  </a:moveTo>
                  <a:lnTo>
                    <a:pt x="0" y="268"/>
                  </a:lnTo>
                  <a:lnTo>
                    <a:pt x="2" y="267"/>
                  </a:lnTo>
                  <a:lnTo>
                    <a:pt x="2" y="265"/>
                  </a:lnTo>
                  <a:lnTo>
                    <a:pt x="4" y="265"/>
                  </a:lnTo>
                  <a:lnTo>
                    <a:pt x="8" y="263"/>
                  </a:lnTo>
                  <a:lnTo>
                    <a:pt x="10" y="265"/>
                  </a:lnTo>
                  <a:lnTo>
                    <a:pt x="12" y="265"/>
                  </a:lnTo>
                  <a:lnTo>
                    <a:pt x="12" y="267"/>
                  </a:lnTo>
                  <a:lnTo>
                    <a:pt x="14" y="268"/>
                  </a:lnTo>
                  <a:lnTo>
                    <a:pt x="12" y="272"/>
                  </a:lnTo>
                  <a:lnTo>
                    <a:pt x="12" y="274"/>
                  </a:lnTo>
                  <a:lnTo>
                    <a:pt x="10" y="274"/>
                  </a:lnTo>
                  <a:lnTo>
                    <a:pt x="8" y="276"/>
                  </a:lnTo>
                  <a:lnTo>
                    <a:pt x="4" y="274"/>
                  </a:lnTo>
                  <a:lnTo>
                    <a:pt x="2" y="274"/>
                  </a:lnTo>
                  <a:lnTo>
                    <a:pt x="2" y="272"/>
                  </a:lnTo>
                  <a:lnTo>
                    <a:pt x="0" y="268"/>
                  </a:lnTo>
                  <a:close/>
                  <a:moveTo>
                    <a:pt x="0" y="245"/>
                  </a:moveTo>
                  <a:lnTo>
                    <a:pt x="0" y="245"/>
                  </a:lnTo>
                  <a:lnTo>
                    <a:pt x="2" y="244"/>
                  </a:lnTo>
                  <a:lnTo>
                    <a:pt x="2" y="242"/>
                  </a:lnTo>
                  <a:lnTo>
                    <a:pt x="4" y="240"/>
                  </a:lnTo>
                  <a:lnTo>
                    <a:pt x="8" y="240"/>
                  </a:lnTo>
                  <a:lnTo>
                    <a:pt x="10" y="240"/>
                  </a:lnTo>
                  <a:lnTo>
                    <a:pt x="12" y="242"/>
                  </a:lnTo>
                  <a:lnTo>
                    <a:pt x="12" y="244"/>
                  </a:lnTo>
                  <a:lnTo>
                    <a:pt x="14" y="245"/>
                  </a:lnTo>
                  <a:lnTo>
                    <a:pt x="12" y="247"/>
                  </a:lnTo>
                  <a:lnTo>
                    <a:pt x="12" y="249"/>
                  </a:lnTo>
                  <a:lnTo>
                    <a:pt x="10" y="251"/>
                  </a:lnTo>
                  <a:lnTo>
                    <a:pt x="8" y="251"/>
                  </a:lnTo>
                  <a:lnTo>
                    <a:pt x="4" y="251"/>
                  </a:lnTo>
                  <a:lnTo>
                    <a:pt x="2" y="249"/>
                  </a:lnTo>
                  <a:lnTo>
                    <a:pt x="2" y="247"/>
                  </a:lnTo>
                  <a:lnTo>
                    <a:pt x="0" y="245"/>
                  </a:lnTo>
                  <a:close/>
                  <a:moveTo>
                    <a:pt x="0" y="220"/>
                  </a:moveTo>
                  <a:lnTo>
                    <a:pt x="0" y="220"/>
                  </a:lnTo>
                  <a:lnTo>
                    <a:pt x="2" y="219"/>
                  </a:lnTo>
                  <a:lnTo>
                    <a:pt x="2" y="217"/>
                  </a:lnTo>
                  <a:lnTo>
                    <a:pt x="4" y="217"/>
                  </a:lnTo>
                  <a:lnTo>
                    <a:pt x="8" y="215"/>
                  </a:lnTo>
                  <a:lnTo>
                    <a:pt x="10" y="217"/>
                  </a:lnTo>
                  <a:lnTo>
                    <a:pt x="12" y="217"/>
                  </a:lnTo>
                  <a:lnTo>
                    <a:pt x="12" y="219"/>
                  </a:lnTo>
                  <a:lnTo>
                    <a:pt x="14" y="220"/>
                  </a:lnTo>
                  <a:lnTo>
                    <a:pt x="12" y="224"/>
                  </a:lnTo>
                  <a:lnTo>
                    <a:pt x="12" y="226"/>
                  </a:lnTo>
                  <a:lnTo>
                    <a:pt x="10" y="226"/>
                  </a:lnTo>
                  <a:lnTo>
                    <a:pt x="8" y="228"/>
                  </a:lnTo>
                  <a:lnTo>
                    <a:pt x="4" y="226"/>
                  </a:lnTo>
                  <a:lnTo>
                    <a:pt x="2" y="226"/>
                  </a:lnTo>
                  <a:lnTo>
                    <a:pt x="2" y="224"/>
                  </a:lnTo>
                  <a:lnTo>
                    <a:pt x="0" y="220"/>
                  </a:lnTo>
                  <a:close/>
                  <a:moveTo>
                    <a:pt x="0" y="197"/>
                  </a:moveTo>
                  <a:lnTo>
                    <a:pt x="0" y="197"/>
                  </a:lnTo>
                  <a:lnTo>
                    <a:pt x="2" y="196"/>
                  </a:lnTo>
                  <a:lnTo>
                    <a:pt x="2" y="194"/>
                  </a:lnTo>
                  <a:lnTo>
                    <a:pt x="4" y="192"/>
                  </a:lnTo>
                  <a:lnTo>
                    <a:pt x="8" y="192"/>
                  </a:lnTo>
                  <a:lnTo>
                    <a:pt x="10" y="192"/>
                  </a:lnTo>
                  <a:lnTo>
                    <a:pt x="12" y="194"/>
                  </a:lnTo>
                  <a:lnTo>
                    <a:pt x="12" y="196"/>
                  </a:lnTo>
                  <a:lnTo>
                    <a:pt x="14" y="197"/>
                  </a:lnTo>
                  <a:lnTo>
                    <a:pt x="12" y="199"/>
                  </a:lnTo>
                  <a:lnTo>
                    <a:pt x="12" y="201"/>
                  </a:lnTo>
                  <a:lnTo>
                    <a:pt x="10" y="203"/>
                  </a:lnTo>
                  <a:lnTo>
                    <a:pt x="8" y="203"/>
                  </a:lnTo>
                  <a:lnTo>
                    <a:pt x="4" y="203"/>
                  </a:lnTo>
                  <a:lnTo>
                    <a:pt x="2" y="201"/>
                  </a:lnTo>
                  <a:lnTo>
                    <a:pt x="2" y="199"/>
                  </a:lnTo>
                  <a:lnTo>
                    <a:pt x="0" y="197"/>
                  </a:lnTo>
                  <a:close/>
                  <a:moveTo>
                    <a:pt x="0" y="172"/>
                  </a:moveTo>
                  <a:lnTo>
                    <a:pt x="0" y="172"/>
                  </a:lnTo>
                  <a:lnTo>
                    <a:pt x="2" y="171"/>
                  </a:lnTo>
                  <a:lnTo>
                    <a:pt x="2" y="169"/>
                  </a:lnTo>
                  <a:lnTo>
                    <a:pt x="4" y="169"/>
                  </a:lnTo>
                  <a:lnTo>
                    <a:pt x="8" y="167"/>
                  </a:lnTo>
                  <a:lnTo>
                    <a:pt x="10" y="169"/>
                  </a:lnTo>
                  <a:lnTo>
                    <a:pt x="12" y="169"/>
                  </a:lnTo>
                  <a:lnTo>
                    <a:pt x="12" y="171"/>
                  </a:lnTo>
                  <a:lnTo>
                    <a:pt x="14" y="172"/>
                  </a:lnTo>
                  <a:lnTo>
                    <a:pt x="12" y="176"/>
                  </a:lnTo>
                  <a:lnTo>
                    <a:pt x="12" y="178"/>
                  </a:lnTo>
                  <a:lnTo>
                    <a:pt x="10" y="178"/>
                  </a:lnTo>
                  <a:lnTo>
                    <a:pt x="8" y="180"/>
                  </a:lnTo>
                  <a:lnTo>
                    <a:pt x="4" y="178"/>
                  </a:lnTo>
                  <a:lnTo>
                    <a:pt x="2" y="178"/>
                  </a:lnTo>
                  <a:lnTo>
                    <a:pt x="2" y="176"/>
                  </a:lnTo>
                  <a:lnTo>
                    <a:pt x="0" y="172"/>
                  </a:lnTo>
                  <a:close/>
                  <a:moveTo>
                    <a:pt x="0" y="149"/>
                  </a:moveTo>
                  <a:lnTo>
                    <a:pt x="0" y="149"/>
                  </a:lnTo>
                  <a:lnTo>
                    <a:pt x="2" y="148"/>
                  </a:lnTo>
                  <a:lnTo>
                    <a:pt x="2" y="146"/>
                  </a:lnTo>
                  <a:lnTo>
                    <a:pt x="4" y="144"/>
                  </a:lnTo>
                  <a:lnTo>
                    <a:pt x="8" y="144"/>
                  </a:lnTo>
                  <a:lnTo>
                    <a:pt x="10" y="144"/>
                  </a:lnTo>
                  <a:lnTo>
                    <a:pt x="12" y="146"/>
                  </a:lnTo>
                  <a:lnTo>
                    <a:pt x="12" y="148"/>
                  </a:lnTo>
                  <a:lnTo>
                    <a:pt x="14" y="149"/>
                  </a:lnTo>
                  <a:lnTo>
                    <a:pt x="12" y="151"/>
                  </a:lnTo>
                  <a:lnTo>
                    <a:pt x="12" y="153"/>
                  </a:lnTo>
                  <a:lnTo>
                    <a:pt x="10" y="155"/>
                  </a:lnTo>
                  <a:lnTo>
                    <a:pt x="8" y="155"/>
                  </a:lnTo>
                  <a:lnTo>
                    <a:pt x="4" y="155"/>
                  </a:lnTo>
                  <a:lnTo>
                    <a:pt x="2" y="153"/>
                  </a:lnTo>
                  <a:lnTo>
                    <a:pt x="2" y="151"/>
                  </a:lnTo>
                  <a:lnTo>
                    <a:pt x="0" y="149"/>
                  </a:lnTo>
                  <a:close/>
                  <a:moveTo>
                    <a:pt x="0" y="124"/>
                  </a:moveTo>
                  <a:lnTo>
                    <a:pt x="0" y="124"/>
                  </a:lnTo>
                  <a:lnTo>
                    <a:pt x="2" y="123"/>
                  </a:lnTo>
                  <a:lnTo>
                    <a:pt x="2" y="121"/>
                  </a:lnTo>
                  <a:lnTo>
                    <a:pt x="4" y="121"/>
                  </a:lnTo>
                  <a:lnTo>
                    <a:pt x="8" y="119"/>
                  </a:lnTo>
                  <a:lnTo>
                    <a:pt x="10" y="121"/>
                  </a:lnTo>
                  <a:lnTo>
                    <a:pt x="12" y="121"/>
                  </a:lnTo>
                  <a:lnTo>
                    <a:pt x="12" y="123"/>
                  </a:lnTo>
                  <a:lnTo>
                    <a:pt x="14" y="124"/>
                  </a:lnTo>
                  <a:lnTo>
                    <a:pt x="12" y="128"/>
                  </a:lnTo>
                  <a:lnTo>
                    <a:pt x="12" y="130"/>
                  </a:lnTo>
                  <a:lnTo>
                    <a:pt x="10" y="130"/>
                  </a:lnTo>
                  <a:lnTo>
                    <a:pt x="8" y="132"/>
                  </a:lnTo>
                  <a:lnTo>
                    <a:pt x="4" y="130"/>
                  </a:lnTo>
                  <a:lnTo>
                    <a:pt x="2" y="130"/>
                  </a:lnTo>
                  <a:lnTo>
                    <a:pt x="2" y="128"/>
                  </a:lnTo>
                  <a:lnTo>
                    <a:pt x="0" y="124"/>
                  </a:lnTo>
                  <a:close/>
                  <a:moveTo>
                    <a:pt x="0" y="101"/>
                  </a:moveTo>
                  <a:lnTo>
                    <a:pt x="0" y="101"/>
                  </a:lnTo>
                  <a:lnTo>
                    <a:pt x="2" y="100"/>
                  </a:lnTo>
                  <a:lnTo>
                    <a:pt x="2" y="98"/>
                  </a:lnTo>
                  <a:lnTo>
                    <a:pt x="4" y="96"/>
                  </a:lnTo>
                  <a:lnTo>
                    <a:pt x="8" y="96"/>
                  </a:lnTo>
                  <a:lnTo>
                    <a:pt x="10" y="96"/>
                  </a:lnTo>
                  <a:lnTo>
                    <a:pt x="12" y="98"/>
                  </a:lnTo>
                  <a:lnTo>
                    <a:pt x="12" y="100"/>
                  </a:lnTo>
                  <a:lnTo>
                    <a:pt x="14" y="101"/>
                  </a:lnTo>
                  <a:lnTo>
                    <a:pt x="12" y="103"/>
                  </a:lnTo>
                  <a:lnTo>
                    <a:pt x="12" y="105"/>
                  </a:lnTo>
                  <a:lnTo>
                    <a:pt x="10" y="107"/>
                  </a:lnTo>
                  <a:lnTo>
                    <a:pt x="8" y="107"/>
                  </a:lnTo>
                  <a:lnTo>
                    <a:pt x="4" y="107"/>
                  </a:lnTo>
                  <a:lnTo>
                    <a:pt x="2" y="105"/>
                  </a:lnTo>
                  <a:lnTo>
                    <a:pt x="2" y="103"/>
                  </a:lnTo>
                  <a:lnTo>
                    <a:pt x="0" y="101"/>
                  </a:lnTo>
                  <a:close/>
                  <a:moveTo>
                    <a:pt x="0" y="76"/>
                  </a:moveTo>
                  <a:lnTo>
                    <a:pt x="0" y="76"/>
                  </a:lnTo>
                  <a:lnTo>
                    <a:pt x="2" y="75"/>
                  </a:lnTo>
                  <a:lnTo>
                    <a:pt x="2" y="73"/>
                  </a:lnTo>
                  <a:lnTo>
                    <a:pt x="4" y="71"/>
                  </a:lnTo>
                  <a:lnTo>
                    <a:pt x="8" y="71"/>
                  </a:lnTo>
                  <a:lnTo>
                    <a:pt x="10" y="71"/>
                  </a:lnTo>
                  <a:lnTo>
                    <a:pt x="12" y="73"/>
                  </a:lnTo>
                  <a:lnTo>
                    <a:pt x="12" y="75"/>
                  </a:lnTo>
                  <a:lnTo>
                    <a:pt x="14" y="76"/>
                  </a:lnTo>
                  <a:lnTo>
                    <a:pt x="12" y="78"/>
                  </a:lnTo>
                  <a:lnTo>
                    <a:pt x="12" y="80"/>
                  </a:lnTo>
                  <a:lnTo>
                    <a:pt x="10" y="82"/>
                  </a:lnTo>
                  <a:lnTo>
                    <a:pt x="8" y="82"/>
                  </a:lnTo>
                  <a:lnTo>
                    <a:pt x="4" y="82"/>
                  </a:lnTo>
                  <a:lnTo>
                    <a:pt x="2" y="80"/>
                  </a:lnTo>
                  <a:lnTo>
                    <a:pt x="2" y="78"/>
                  </a:lnTo>
                  <a:lnTo>
                    <a:pt x="0" y="76"/>
                  </a:lnTo>
                  <a:close/>
                  <a:moveTo>
                    <a:pt x="0" y="53"/>
                  </a:moveTo>
                  <a:lnTo>
                    <a:pt x="0" y="53"/>
                  </a:lnTo>
                  <a:lnTo>
                    <a:pt x="2" y="52"/>
                  </a:lnTo>
                  <a:lnTo>
                    <a:pt x="2" y="50"/>
                  </a:lnTo>
                  <a:lnTo>
                    <a:pt x="4" y="48"/>
                  </a:lnTo>
                  <a:lnTo>
                    <a:pt x="8" y="48"/>
                  </a:lnTo>
                  <a:lnTo>
                    <a:pt x="10" y="48"/>
                  </a:lnTo>
                  <a:lnTo>
                    <a:pt x="12" y="50"/>
                  </a:lnTo>
                  <a:lnTo>
                    <a:pt x="12" y="52"/>
                  </a:lnTo>
                  <a:lnTo>
                    <a:pt x="14" y="53"/>
                  </a:lnTo>
                  <a:lnTo>
                    <a:pt x="12" y="55"/>
                  </a:lnTo>
                  <a:lnTo>
                    <a:pt x="12" y="57"/>
                  </a:lnTo>
                  <a:lnTo>
                    <a:pt x="10" y="59"/>
                  </a:lnTo>
                  <a:lnTo>
                    <a:pt x="8" y="59"/>
                  </a:lnTo>
                  <a:lnTo>
                    <a:pt x="4" y="59"/>
                  </a:lnTo>
                  <a:lnTo>
                    <a:pt x="2" y="57"/>
                  </a:lnTo>
                  <a:lnTo>
                    <a:pt x="2" y="55"/>
                  </a:lnTo>
                  <a:lnTo>
                    <a:pt x="0" y="53"/>
                  </a:lnTo>
                  <a:close/>
                  <a:moveTo>
                    <a:pt x="0" y="28"/>
                  </a:moveTo>
                  <a:lnTo>
                    <a:pt x="0" y="28"/>
                  </a:lnTo>
                  <a:lnTo>
                    <a:pt x="2" y="27"/>
                  </a:lnTo>
                  <a:lnTo>
                    <a:pt x="2" y="25"/>
                  </a:lnTo>
                  <a:lnTo>
                    <a:pt x="4" y="23"/>
                  </a:lnTo>
                  <a:lnTo>
                    <a:pt x="8" y="23"/>
                  </a:lnTo>
                  <a:lnTo>
                    <a:pt x="10" y="23"/>
                  </a:lnTo>
                  <a:lnTo>
                    <a:pt x="12" y="25"/>
                  </a:lnTo>
                  <a:lnTo>
                    <a:pt x="12" y="27"/>
                  </a:lnTo>
                  <a:lnTo>
                    <a:pt x="14" y="28"/>
                  </a:lnTo>
                  <a:lnTo>
                    <a:pt x="12" y="30"/>
                  </a:lnTo>
                  <a:lnTo>
                    <a:pt x="12" y="32"/>
                  </a:lnTo>
                  <a:lnTo>
                    <a:pt x="10" y="34"/>
                  </a:lnTo>
                  <a:lnTo>
                    <a:pt x="8" y="34"/>
                  </a:lnTo>
                  <a:lnTo>
                    <a:pt x="4" y="34"/>
                  </a:lnTo>
                  <a:lnTo>
                    <a:pt x="2" y="32"/>
                  </a:lnTo>
                  <a:lnTo>
                    <a:pt x="2" y="30"/>
                  </a:lnTo>
                  <a:lnTo>
                    <a:pt x="0" y="28"/>
                  </a:lnTo>
                  <a:close/>
                  <a:moveTo>
                    <a:pt x="0" y="5"/>
                  </a:moveTo>
                  <a:lnTo>
                    <a:pt x="0" y="5"/>
                  </a:lnTo>
                  <a:lnTo>
                    <a:pt x="2" y="4"/>
                  </a:lnTo>
                  <a:lnTo>
                    <a:pt x="2" y="2"/>
                  </a:lnTo>
                  <a:lnTo>
                    <a:pt x="4" y="0"/>
                  </a:lnTo>
                  <a:lnTo>
                    <a:pt x="8" y="0"/>
                  </a:lnTo>
                  <a:lnTo>
                    <a:pt x="10" y="0"/>
                  </a:lnTo>
                  <a:lnTo>
                    <a:pt x="12" y="2"/>
                  </a:lnTo>
                  <a:lnTo>
                    <a:pt x="12" y="4"/>
                  </a:lnTo>
                  <a:lnTo>
                    <a:pt x="14" y="5"/>
                  </a:lnTo>
                  <a:lnTo>
                    <a:pt x="12" y="7"/>
                  </a:lnTo>
                  <a:lnTo>
                    <a:pt x="12" y="9"/>
                  </a:lnTo>
                  <a:lnTo>
                    <a:pt x="10" y="11"/>
                  </a:lnTo>
                  <a:lnTo>
                    <a:pt x="8" y="11"/>
                  </a:lnTo>
                  <a:lnTo>
                    <a:pt x="4" y="11"/>
                  </a:lnTo>
                  <a:lnTo>
                    <a:pt x="2" y="9"/>
                  </a:lnTo>
                  <a:lnTo>
                    <a:pt x="2" y="7"/>
                  </a:lnTo>
                  <a:lnTo>
                    <a:pt x="0" y="5"/>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70" name="Freeform 46">
              <a:extLst>
                <a:ext uri="{FF2B5EF4-FFF2-40B4-BE49-F238E27FC236}">
                  <a16:creationId xmlns:a16="http://schemas.microsoft.com/office/drawing/2014/main" id="{F4771543-7EB3-4647-BBBA-CB06D9408778}"/>
                </a:ext>
              </a:extLst>
            </p:cNvPr>
            <p:cNvSpPr>
              <a:spLocks noEditPoints="1"/>
            </p:cNvSpPr>
            <p:nvPr/>
          </p:nvSpPr>
          <p:spPr bwMode="auto">
            <a:xfrm>
              <a:off x="3191" y="1249"/>
              <a:ext cx="149" cy="243"/>
            </a:xfrm>
            <a:custGeom>
              <a:avLst/>
              <a:gdLst>
                <a:gd name="T0" fmla="*/ 1 w 298"/>
                <a:gd name="T1" fmla="*/ 1 h 485"/>
                <a:gd name="T2" fmla="*/ 1 w 298"/>
                <a:gd name="T3" fmla="*/ 0 h 485"/>
                <a:gd name="T4" fmla="*/ 1 w 298"/>
                <a:gd name="T5" fmla="*/ 1 h 485"/>
                <a:gd name="T6" fmla="*/ 1 w 298"/>
                <a:gd name="T7" fmla="*/ 1 h 485"/>
                <a:gd name="T8" fmla="*/ 1 w 298"/>
                <a:gd name="T9" fmla="*/ 1 h 485"/>
                <a:gd name="T10" fmla="*/ 1 w 298"/>
                <a:gd name="T11" fmla="*/ 1 h 485"/>
                <a:gd name="T12" fmla="*/ 1 w 298"/>
                <a:gd name="T13" fmla="*/ 1 h 485"/>
                <a:gd name="T14" fmla="*/ 1 w 298"/>
                <a:gd name="T15" fmla="*/ 2 h 485"/>
                <a:gd name="T16" fmla="*/ 1 w 298"/>
                <a:gd name="T17" fmla="*/ 2 h 485"/>
                <a:gd name="T18" fmla="*/ 1 w 298"/>
                <a:gd name="T19" fmla="*/ 2 h 485"/>
                <a:gd name="T20" fmla="*/ 1 w 298"/>
                <a:gd name="T21" fmla="*/ 2 h 485"/>
                <a:gd name="T22" fmla="*/ 1 w 298"/>
                <a:gd name="T23" fmla="*/ 2 h 485"/>
                <a:gd name="T24" fmla="*/ 2 w 298"/>
                <a:gd name="T25" fmla="*/ 2 h 485"/>
                <a:gd name="T26" fmla="*/ 1 w 298"/>
                <a:gd name="T27" fmla="*/ 2 h 485"/>
                <a:gd name="T28" fmla="*/ 2 w 298"/>
                <a:gd name="T29" fmla="*/ 2 h 485"/>
                <a:gd name="T30" fmla="*/ 2 w 298"/>
                <a:gd name="T31" fmla="*/ 3 h 485"/>
                <a:gd name="T32" fmla="*/ 2 w 298"/>
                <a:gd name="T33" fmla="*/ 2 h 485"/>
                <a:gd name="T34" fmla="*/ 2 w 298"/>
                <a:gd name="T35" fmla="*/ 3 h 485"/>
                <a:gd name="T36" fmla="*/ 2 w 298"/>
                <a:gd name="T37" fmla="*/ 3 h 485"/>
                <a:gd name="T38" fmla="*/ 2 w 298"/>
                <a:gd name="T39" fmla="*/ 3 h 485"/>
                <a:gd name="T40" fmla="*/ 2 w 298"/>
                <a:gd name="T41" fmla="*/ 3 h 485"/>
                <a:gd name="T42" fmla="*/ 2 w 298"/>
                <a:gd name="T43" fmla="*/ 3 h 485"/>
                <a:gd name="T44" fmla="*/ 2 w 298"/>
                <a:gd name="T45" fmla="*/ 4 h 485"/>
                <a:gd name="T46" fmla="*/ 2 w 298"/>
                <a:gd name="T47" fmla="*/ 4 h 485"/>
                <a:gd name="T48" fmla="*/ 2 w 298"/>
                <a:gd name="T49" fmla="*/ 3 h 485"/>
                <a:gd name="T50" fmla="*/ 3 w 298"/>
                <a:gd name="T51" fmla="*/ 4 h 485"/>
                <a:gd name="T52" fmla="*/ 3 w 298"/>
                <a:gd name="T53" fmla="*/ 4 h 485"/>
                <a:gd name="T54" fmla="*/ 3 w 298"/>
                <a:gd name="T55" fmla="*/ 4 h 485"/>
                <a:gd name="T56" fmla="*/ 3 w 298"/>
                <a:gd name="T57" fmla="*/ 4 h 485"/>
                <a:gd name="T58" fmla="*/ 3 w 298"/>
                <a:gd name="T59" fmla="*/ 4 h 485"/>
                <a:gd name="T60" fmla="*/ 3 w 298"/>
                <a:gd name="T61" fmla="*/ 5 h 485"/>
                <a:gd name="T62" fmla="*/ 3 w 298"/>
                <a:gd name="T63" fmla="*/ 4 h 485"/>
                <a:gd name="T64" fmla="*/ 3 w 298"/>
                <a:gd name="T65" fmla="*/ 5 h 485"/>
                <a:gd name="T66" fmla="*/ 3 w 298"/>
                <a:gd name="T67" fmla="*/ 5 h 485"/>
                <a:gd name="T68" fmla="*/ 3 w 298"/>
                <a:gd name="T69" fmla="*/ 5 h 485"/>
                <a:gd name="T70" fmla="*/ 3 w 298"/>
                <a:gd name="T71" fmla="*/ 5 h 485"/>
                <a:gd name="T72" fmla="*/ 3 w 298"/>
                <a:gd name="T73" fmla="*/ 5 h 485"/>
                <a:gd name="T74" fmla="*/ 4 w 298"/>
                <a:gd name="T75" fmla="*/ 5 h 485"/>
                <a:gd name="T76" fmla="*/ 3 w 298"/>
                <a:gd name="T77" fmla="*/ 5 h 485"/>
                <a:gd name="T78" fmla="*/ 4 w 298"/>
                <a:gd name="T79" fmla="*/ 5 h 485"/>
                <a:gd name="T80" fmla="*/ 4 w 298"/>
                <a:gd name="T81" fmla="*/ 6 h 485"/>
                <a:gd name="T82" fmla="*/ 4 w 298"/>
                <a:gd name="T83" fmla="*/ 6 h 485"/>
                <a:gd name="T84" fmla="*/ 4 w 298"/>
                <a:gd name="T85" fmla="*/ 6 h 485"/>
                <a:gd name="T86" fmla="*/ 4 w 298"/>
                <a:gd name="T87" fmla="*/ 6 h 485"/>
                <a:gd name="T88" fmla="*/ 4 w 298"/>
                <a:gd name="T89" fmla="*/ 6 h 485"/>
                <a:gd name="T90" fmla="*/ 4 w 298"/>
                <a:gd name="T91" fmla="*/ 6 h 485"/>
                <a:gd name="T92" fmla="*/ 4 w 298"/>
                <a:gd name="T93" fmla="*/ 6 h 485"/>
                <a:gd name="T94" fmla="*/ 4 w 298"/>
                <a:gd name="T95" fmla="*/ 7 h 485"/>
                <a:gd name="T96" fmla="*/ 4 w 298"/>
                <a:gd name="T97" fmla="*/ 7 h 485"/>
                <a:gd name="T98" fmla="*/ 4 w 298"/>
                <a:gd name="T99" fmla="*/ 7 h 485"/>
                <a:gd name="T100" fmla="*/ 4 w 298"/>
                <a:gd name="T101" fmla="*/ 7 h 485"/>
                <a:gd name="T102" fmla="*/ 4 w 298"/>
                <a:gd name="T103" fmla="*/ 7 h 485"/>
                <a:gd name="T104" fmla="*/ 5 w 298"/>
                <a:gd name="T105" fmla="*/ 7 h 485"/>
                <a:gd name="T106" fmla="*/ 5 w 298"/>
                <a:gd name="T107" fmla="*/ 7 h 485"/>
                <a:gd name="T108" fmla="*/ 5 w 298"/>
                <a:gd name="T109" fmla="*/ 7 h 485"/>
                <a:gd name="T110" fmla="*/ 5 w 298"/>
                <a:gd name="T111" fmla="*/ 8 h 485"/>
                <a:gd name="T112" fmla="*/ 5 w 298"/>
                <a:gd name="T113" fmla="*/ 8 h 485"/>
                <a:gd name="T114" fmla="*/ 5 w 298"/>
                <a:gd name="T115" fmla="*/ 8 h 485"/>
                <a:gd name="T116" fmla="*/ 5 w 298"/>
                <a:gd name="T117" fmla="*/ 8 h 485"/>
                <a:gd name="T118" fmla="*/ 5 w 298"/>
                <a:gd name="T119" fmla="*/ 8 h 48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8" h="485">
                  <a:moveTo>
                    <a:pt x="12" y="4"/>
                  </a:moveTo>
                  <a:lnTo>
                    <a:pt x="12" y="4"/>
                  </a:lnTo>
                  <a:lnTo>
                    <a:pt x="14" y="6"/>
                  </a:lnTo>
                  <a:lnTo>
                    <a:pt x="14" y="7"/>
                  </a:lnTo>
                  <a:lnTo>
                    <a:pt x="12" y="9"/>
                  </a:lnTo>
                  <a:lnTo>
                    <a:pt x="10" y="11"/>
                  </a:lnTo>
                  <a:lnTo>
                    <a:pt x="8" y="13"/>
                  </a:lnTo>
                  <a:lnTo>
                    <a:pt x="6" y="13"/>
                  </a:lnTo>
                  <a:lnTo>
                    <a:pt x="4" y="11"/>
                  </a:lnTo>
                  <a:lnTo>
                    <a:pt x="2" y="9"/>
                  </a:lnTo>
                  <a:lnTo>
                    <a:pt x="0" y="7"/>
                  </a:lnTo>
                  <a:lnTo>
                    <a:pt x="2" y="6"/>
                  </a:lnTo>
                  <a:lnTo>
                    <a:pt x="2" y="4"/>
                  </a:lnTo>
                  <a:lnTo>
                    <a:pt x="4" y="2"/>
                  </a:lnTo>
                  <a:lnTo>
                    <a:pt x="6" y="0"/>
                  </a:lnTo>
                  <a:lnTo>
                    <a:pt x="8" y="2"/>
                  </a:lnTo>
                  <a:lnTo>
                    <a:pt x="10" y="2"/>
                  </a:lnTo>
                  <a:lnTo>
                    <a:pt x="12" y="4"/>
                  </a:lnTo>
                  <a:close/>
                  <a:moveTo>
                    <a:pt x="25" y="25"/>
                  </a:moveTo>
                  <a:lnTo>
                    <a:pt x="25" y="25"/>
                  </a:lnTo>
                  <a:lnTo>
                    <a:pt x="25" y="27"/>
                  </a:lnTo>
                  <a:lnTo>
                    <a:pt x="25" y="29"/>
                  </a:lnTo>
                  <a:lnTo>
                    <a:pt x="25" y="30"/>
                  </a:lnTo>
                  <a:lnTo>
                    <a:pt x="23" y="32"/>
                  </a:lnTo>
                  <a:lnTo>
                    <a:pt x="20" y="32"/>
                  </a:lnTo>
                  <a:lnTo>
                    <a:pt x="18" y="32"/>
                  </a:lnTo>
                  <a:lnTo>
                    <a:pt x="16" y="32"/>
                  </a:lnTo>
                  <a:lnTo>
                    <a:pt x="14" y="30"/>
                  </a:lnTo>
                  <a:lnTo>
                    <a:pt x="14" y="29"/>
                  </a:lnTo>
                  <a:lnTo>
                    <a:pt x="14" y="27"/>
                  </a:lnTo>
                  <a:lnTo>
                    <a:pt x="14" y="23"/>
                  </a:lnTo>
                  <a:lnTo>
                    <a:pt x="16" y="23"/>
                  </a:lnTo>
                  <a:lnTo>
                    <a:pt x="20" y="21"/>
                  </a:lnTo>
                  <a:lnTo>
                    <a:pt x="21" y="21"/>
                  </a:lnTo>
                  <a:lnTo>
                    <a:pt x="23" y="23"/>
                  </a:lnTo>
                  <a:lnTo>
                    <a:pt x="25" y="25"/>
                  </a:lnTo>
                  <a:close/>
                  <a:moveTo>
                    <a:pt x="37" y="44"/>
                  </a:moveTo>
                  <a:lnTo>
                    <a:pt x="37" y="44"/>
                  </a:lnTo>
                  <a:lnTo>
                    <a:pt x="39" y="48"/>
                  </a:lnTo>
                  <a:lnTo>
                    <a:pt x="37" y="50"/>
                  </a:lnTo>
                  <a:lnTo>
                    <a:pt x="37" y="52"/>
                  </a:lnTo>
                  <a:lnTo>
                    <a:pt x="35" y="53"/>
                  </a:lnTo>
                  <a:lnTo>
                    <a:pt x="33" y="53"/>
                  </a:lnTo>
                  <a:lnTo>
                    <a:pt x="31" y="53"/>
                  </a:lnTo>
                  <a:lnTo>
                    <a:pt x="29" y="53"/>
                  </a:lnTo>
                  <a:lnTo>
                    <a:pt x="27" y="52"/>
                  </a:lnTo>
                  <a:lnTo>
                    <a:pt x="25" y="48"/>
                  </a:lnTo>
                  <a:lnTo>
                    <a:pt x="25" y="46"/>
                  </a:lnTo>
                  <a:lnTo>
                    <a:pt x="27" y="44"/>
                  </a:lnTo>
                  <a:lnTo>
                    <a:pt x="29" y="42"/>
                  </a:lnTo>
                  <a:lnTo>
                    <a:pt x="31" y="42"/>
                  </a:lnTo>
                  <a:lnTo>
                    <a:pt x="33" y="42"/>
                  </a:lnTo>
                  <a:lnTo>
                    <a:pt x="35" y="42"/>
                  </a:lnTo>
                  <a:lnTo>
                    <a:pt x="37" y="44"/>
                  </a:lnTo>
                  <a:close/>
                  <a:moveTo>
                    <a:pt x="50" y="65"/>
                  </a:moveTo>
                  <a:lnTo>
                    <a:pt x="50" y="65"/>
                  </a:lnTo>
                  <a:lnTo>
                    <a:pt x="50" y="67"/>
                  </a:lnTo>
                  <a:lnTo>
                    <a:pt x="50" y="71"/>
                  </a:lnTo>
                  <a:lnTo>
                    <a:pt x="48" y="73"/>
                  </a:lnTo>
                  <a:lnTo>
                    <a:pt x="45" y="75"/>
                  </a:lnTo>
                  <a:lnTo>
                    <a:pt x="43" y="75"/>
                  </a:lnTo>
                  <a:lnTo>
                    <a:pt x="41" y="73"/>
                  </a:lnTo>
                  <a:lnTo>
                    <a:pt x="39" y="71"/>
                  </a:lnTo>
                  <a:lnTo>
                    <a:pt x="39" y="69"/>
                  </a:lnTo>
                  <a:lnTo>
                    <a:pt x="39" y="67"/>
                  </a:lnTo>
                  <a:lnTo>
                    <a:pt x="39" y="65"/>
                  </a:lnTo>
                  <a:lnTo>
                    <a:pt x="41" y="63"/>
                  </a:lnTo>
                  <a:lnTo>
                    <a:pt x="43" y="63"/>
                  </a:lnTo>
                  <a:lnTo>
                    <a:pt x="46" y="63"/>
                  </a:lnTo>
                  <a:lnTo>
                    <a:pt x="48" y="63"/>
                  </a:lnTo>
                  <a:lnTo>
                    <a:pt x="50" y="65"/>
                  </a:lnTo>
                  <a:close/>
                  <a:moveTo>
                    <a:pt x="62" y="86"/>
                  </a:moveTo>
                  <a:lnTo>
                    <a:pt x="62" y="86"/>
                  </a:lnTo>
                  <a:lnTo>
                    <a:pt x="62" y="88"/>
                  </a:lnTo>
                  <a:lnTo>
                    <a:pt x="62" y="90"/>
                  </a:lnTo>
                  <a:lnTo>
                    <a:pt x="62" y="92"/>
                  </a:lnTo>
                  <a:lnTo>
                    <a:pt x="60" y="94"/>
                  </a:lnTo>
                  <a:lnTo>
                    <a:pt x="58" y="96"/>
                  </a:lnTo>
                  <a:lnTo>
                    <a:pt x="56" y="94"/>
                  </a:lnTo>
                  <a:lnTo>
                    <a:pt x="52" y="94"/>
                  </a:lnTo>
                  <a:lnTo>
                    <a:pt x="52" y="92"/>
                  </a:lnTo>
                  <a:lnTo>
                    <a:pt x="50" y="90"/>
                  </a:lnTo>
                  <a:lnTo>
                    <a:pt x="50" y="88"/>
                  </a:lnTo>
                  <a:lnTo>
                    <a:pt x="52" y="86"/>
                  </a:lnTo>
                  <a:lnTo>
                    <a:pt x="54" y="84"/>
                  </a:lnTo>
                  <a:lnTo>
                    <a:pt x="56" y="82"/>
                  </a:lnTo>
                  <a:lnTo>
                    <a:pt x="58" y="82"/>
                  </a:lnTo>
                  <a:lnTo>
                    <a:pt x="60" y="84"/>
                  </a:lnTo>
                  <a:lnTo>
                    <a:pt x="62" y="86"/>
                  </a:lnTo>
                  <a:close/>
                  <a:moveTo>
                    <a:pt x="73" y="107"/>
                  </a:moveTo>
                  <a:lnTo>
                    <a:pt x="73" y="107"/>
                  </a:lnTo>
                  <a:lnTo>
                    <a:pt x="75" y="109"/>
                  </a:lnTo>
                  <a:lnTo>
                    <a:pt x="75" y="111"/>
                  </a:lnTo>
                  <a:lnTo>
                    <a:pt x="73" y="113"/>
                  </a:lnTo>
                  <a:lnTo>
                    <a:pt x="71" y="115"/>
                  </a:lnTo>
                  <a:lnTo>
                    <a:pt x="69" y="115"/>
                  </a:lnTo>
                  <a:lnTo>
                    <a:pt x="68" y="115"/>
                  </a:lnTo>
                  <a:lnTo>
                    <a:pt x="66" y="115"/>
                  </a:lnTo>
                  <a:lnTo>
                    <a:pt x="64" y="113"/>
                  </a:lnTo>
                  <a:lnTo>
                    <a:pt x="64" y="111"/>
                  </a:lnTo>
                  <a:lnTo>
                    <a:pt x="64" y="107"/>
                  </a:lnTo>
                  <a:lnTo>
                    <a:pt x="64" y="105"/>
                  </a:lnTo>
                  <a:lnTo>
                    <a:pt x="66" y="105"/>
                  </a:lnTo>
                  <a:lnTo>
                    <a:pt x="68" y="103"/>
                  </a:lnTo>
                  <a:lnTo>
                    <a:pt x="71" y="103"/>
                  </a:lnTo>
                  <a:lnTo>
                    <a:pt x="73" y="105"/>
                  </a:lnTo>
                  <a:lnTo>
                    <a:pt x="73" y="107"/>
                  </a:lnTo>
                  <a:close/>
                  <a:moveTo>
                    <a:pt x="87" y="126"/>
                  </a:moveTo>
                  <a:lnTo>
                    <a:pt x="87" y="126"/>
                  </a:lnTo>
                  <a:lnTo>
                    <a:pt x="87" y="128"/>
                  </a:lnTo>
                  <a:lnTo>
                    <a:pt x="87" y="132"/>
                  </a:lnTo>
                  <a:lnTo>
                    <a:pt x="87" y="134"/>
                  </a:lnTo>
                  <a:lnTo>
                    <a:pt x="85" y="136"/>
                  </a:lnTo>
                  <a:lnTo>
                    <a:pt x="83" y="136"/>
                  </a:lnTo>
                  <a:lnTo>
                    <a:pt x="79" y="136"/>
                  </a:lnTo>
                  <a:lnTo>
                    <a:pt x="77" y="134"/>
                  </a:lnTo>
                  <a:lnTo>
                    <a:pt x="75" y="130"/>
                  </a:lnTo>
                  <a:lnTo>
                    <a:pt x="75" y="128"/>
                  </a:lnTo>
                  <a:lnTo>
                    <a:pt x="77" y="126"/>
                  </a:lnTo>
                  <a:lnTo>
                    <a:pt x="79" y="125"/>
                  </a:lnTo>
                  <a:lnTo>
                    <a:pt x="81" y="125"/>
                  </a:lnTo>
                  <a:lnTo>
                    <a:pt x="83" y="125"/>
                  </a:lnTo>
                  <a:lnTo>
                    <a:pt x="85" y="125"/>
                  </a:lnTo>
                  <a:lnTo>
                    <a:pt x="87" y="126"/>
                  </a:lnTo>
                  <a:close/>
                  <a:moveTo>
                    <a:pt x="98" y="148"/>
                  </a:moveTo>
                  <a:lnTo>
                    <a:pt x="98" y="148"/>
                  </a:lnTo>
                  <a:lnTo>
                    <a:pt x="100" y="149"/>
                  </a:lnTo>
                  <a:lnTo>
                    <a:pt x="100" y="151"/>
                  </a:lnTo>
                  <a:lnTo>
                    <a:pt x="98" y="155"/>
                  </a:lnTo>
                  <a:lnTo>
                    <a:pt x="96" y="155"/>
                  </a:lnTo>
                  <a:lnTo>
                    <a:pt x="94" y="157"/>
                  </a:lnTo>
                  <a:lnTo>
                    <a:pt x="92" y="157"/>
                  </a:lnTo>
                  <a:lnTo>
                    <a:pt x="91" y="155"/>
                  </a:lnTo>
                  <a:lnTo>
                    <a:pt x="89" y="153"/>
                  </a:lnTo>
                  <a:lnTo>
                    <a:pt x="87" y="151"/>
                  </a:lnTo>
                  <a:lnTo>
                    <a:pt x="89" y="149"/>
                  </a:lnTo>
                  <a:lnTo>
                    <a:pt x="89" y="148"/>
                  </a:lnTo>
                  <a:lnTo>
                    <a:pt x="91" y="146"/>
                  </a:lnTo>
                  <a:lnTo>
                    <a:pt x="92" y="146"/>
                  </a:lnTo>
                  <a:lnTo>
                    <a:pt x="94" y="146"/>
                  </a:lnTo>
                  <a:lnTo>
                    <a:pt x="96" y="146"/>
                  </a:lnTo>
                  <a:lnTo>
                    <a:pt x="98" y="148"/>
                  </a:lnTo>
                  <a:close/>
                  <a:moveTo>
                    <a:pt x="112" y="169"/>
                  </a:moveTo>
                  <a:lnTo>
                    <a:pt x="112" y="169"/>
                  </a:lnTo>
                  <a:lnTo>
                    <a:pt x="112" y="171"/>
                  </a:lnTo>
                  <a:lnTo>
                    <a:pt x="112" y="173"/>
                  </a:lnTo>
                  <a:lnTo>
                    <a:pt x="112" y="174"/>
                  </a:lnTo>
                  <a:lnTo>
                    <a:pt x="110" y="176"/>
                  </a:lnTo>
                  <a:lnTo>
                    <a:pt x="106" y="176"/>
                  </a:lnTo>
                  <a:lnTo>
                    <a:pt x="104" y="176"/>
                  </a:lnTo>
                  <a:lnTo>
                    <a:pt x="102" y="176"/>
                  </a:lnTo>
                  <a:lnTo>
                    <a:pt x="100" y="174"/>
                  </a:lnTo>
                  <a:lnTo>
                    <a:pt x="100" y="173"/>
                  </a:lnTo>
                  <a:lnTo>
                    <a:pt x="100" y="171"/>
                  </a:lnTo>
                  <a:lnTo>
                    <a:pt x="102" y="167"/>
                  </a:lnTo>
                  <a:lnTo>
                    <a:pt x="106" y="165"/>
                  </a:lnTo>
                  <a:lnTo>
                    <a:pt x="108" y="165"/>
                  </a:lnTo>
                  <a:lnTo>
                    <a:pt x="110" y="167"/>
                  </a:lnTo>
                  <a:lnTo>
                    <a:pt x="112" y="169"/>
                  </a:lnTo>
                  <a:close/>
                  <a:moveTo>
                    <a:pt x="123" y="190"/>
                  </a:moveTo>
                  <a:lnTo>
                    <a:pt x="123" y="190"/>
                  </a:lnTo>
                  <a:lnTo>
                    <a:pt x="125" y="192"/>
                  </a:lnTo>
                  <a:lnTo>
                    <a:pt x="123" y="194"/>
                  </a:lnTo>
                  <a:lnTo>
                    <a:pt x="123" y="196"/>
                  </a:lnTo>
                  <a:lnTo>
                    <a:pt x="121" y="197"/>
                  </a:lnTo>
                  <a:lnTo>
                    <a:pt x="119" y="197"/>
                  </a:lnTo>
                  <a:lnTo>
                    <a:pt x="117" y="197"/>
                  </a:lnTo>
                  <a:lnTo>
                    <a:pt x="116" y="197"/>
                  </a:lnTo>
                  <a:lnTo>
                    <a:pt x="114" y="196"/>
                  </a:lnTo>
                  <a:lnTo>
                    <a:pt x="112" y="194"/>
                  </a:lnTo>
                  <a:lnTo>
                    <a:pt x="112" y="190"/>
                  </a:lnTo>
                  <a:lnTo>
                    <a:pt x="114" y="188"/>
                  </a:lnTo>
                  <a:lnTo>
                    <a:pt x="116" y="186"/>
                  </a:lnTo>
                  <a:lnTo>
                    <a:pt x="117" y="186"/>
                  </a:lnTo>
                  <a:lnTo>
                    <a:pt x="119" y="186"/>
                  </a:lnTo>
                  <a:lnTo>
                    <a:pt x="121" y="188"/>
                  </a:lnTo>
                  <a:lnTo>
                    <a:pt x="123" y="190"/>
                  </a:lnTo>
                  <a:close/>
                  <a:moveTo>
                    <a:pt x="137" y="209"/>
                  </a:moveTo>
                  <a:lnTo>
                    <a:pt x="137" y="209"/>
                  </a:lnTo>
                  <a:lnTo>
                    <a:pt x="137" y="211"/>
                  </a:lnTo>
                  <a:lnTo>
                    <a:pt x="137" y="215"/>
                  </a:lnTo>
                  <a:lnTo>
                    <a:pt x="135" y="217"/>
                  </a:lnTo>
                  <a:lnTo>
                    <a:pt x="135" y="219"/>
                  </a:lnTo>
                  <a:lnTo>
                    <a:pt x="131" y="219"/>
                  </a:lnTo>
                  <a:lnTo>
                    <a:pt x="129" y="219"/>
                  </a:lnTo>
                  <a:lnTo>
                    <a:pt x="127" y="217"/>
                  </a:lnTo>
                  <a:lnTo>
                    <a:pt x="125" y="215"/>
                  </a:lnTo>
                  <a:lnTo>
                    <a:pt x="125" y="213"/>
                  </a:lnTo>
                  <a:lnTo>
                    <a:pt x="125" y="211"/>
                  </a:lnTo>
                  <a:lnTo>
                    <a:pt x="125" y="209"/>
                  </a:lnTo>
                  <a:lnTo>
                    <a:pt x="127" y="207"/>
                  </a:lnTo>
                  <a:lnTo>
                    <a:pt x="129" y="207"/>
                  </a:lnTo>
                  <a:lnTo>
                    <a:pt x="133" y="207"/>
                  </a:lnTo>
                  <a:lnTo>
                    <a:pt x="135" y="207"/>
                  </a:lnTo>
                  <a:lnTo>
                    <a:pt x="137" y="209"/>
                  </a:lnTo>
                  <a:close/>
                  <a:moveTo>
                    <a:pt x="148" y="230"/>
                  </a:moveTo>
                  <a:lnTo>
                    <a:pt x="148" y="230"/>
                  </a:lnTo>
                  <a:lnTo>
                    <a:pt x="148" y="232"/>
                  </a:lnTo>
                  <a:lnTo>
                    <a:pt x="148" y="234"/>
                  </a:lnTo>
                  <a:lnTo>
                    <a:pt x="148" y="236"/>
                  </a:lnTo>
                  <a:lnTo>
                    <a:pt x="146" y="238"/>
                  </a:lnTo>
                  <a:lnTo>
                    <a:pt x="144" y="240"/>
                  </a:lnTo>
                  <a:lnTo>
                    <a:pt x="142" y="240"/>
                  </a:lnTo>
                  <a:lnTo>
                    <a:pt x="139" y="238"/>
                  </a:lnTo>
                  <a:lnTo>
                    <a:pt x="139" y="236"/>
                  </a:lnTo>
                  <a:lnTo>
                    <a:pt x="137" y="234"/>
                  </a:lnTo>
                  <a:lnTo>
                    <a:pt x="137" y="232"/>
                  </a:lnTo>
                  <a:lnTo>
                    <a:pt x="139" y="230"/>
                  </a:lnTo>
                  <a:lnTo>
                    <a:pt x="140" y="228"/>
                  </a:lnTo>
                  <a:lnTo>
                    <a:pt x="142" y="226"/>
                  </a:lnTo>
                  <a:lnTo>
                    <a:pt x="144" y="228"/>
                  </a:lnTo>
                  <a:lnTo>
                    <a:pt x="146" y="228"/>
                  </a:lnTo>
                  <a:lnTo>
                    <a:pt x="148" y="230"/>
                  </a:lnTo>
                  <a:close/>
                  <a:moveTo>
                    <a:pt x="162" y="251"/>
                  </a:moveTo>
                  <a:lnTo>
                    <a:pt x="162" y="251"/>
                  </a:lnTo>
                  <a:lnTo>
                    <a:pt x="162" y="253"/>
                  </a:lnTo>
                  <a:lnTo>
                    <a:pt x="162" y="255"/>
                  </a:lnTo>
                  <a:lnTo>
                    <a:pt x="160" y="257"/>
                  </a:lnTo>
                  <a:lnTo>
                    <a:pt x="158" y="259"/>
                  </a:lnTo>
                  <a:lnTo>
                    <a:pt x="156" y="259"/>
                  </a:lnTo>
                  <a:lnTo>
                    <a:pt x="154" y="259"/>
                  </a:lnTo>
                  <a:lnTo>
                    <a:pt x="152" y="259"/>
                  </a:lnTo>
                  <a:lnTo>
                    <a:pt x="150" y="257"/>
                  </a:lnTo>
                  <a:lnTo>
                    <a:pt x="150" y="255"/>
                  </a:lnTo>
                  <a:lnTo>
                    <a:pt x="150" y="253"/>
                  </a:lnTo>
                  <a:lnTo>
                    <a:pt x="150" y="249"/>
                  </a:lnTo>
                  <a:lnTo>
                    <a:pt x="152" y="249"/>
                  </a:lnTo>
                  <a:lnTo>
                    <a:pt x="154" y="247"/>
                  </a:lnTo>
                  <a:lnTo>
                    <a:pt x="158" y="247"/>
                  </a:lnTo>
                  <a:lnTo>
                    <a:pt x="160" y="249"/>
                  </a:lnTo>
                  <a:lnTo>
                    <a:pt x="162" y="251"/>
                  </a:lnTo>
                  <a:close/>
                  <a:moveTo>
                    <a:pt x="173" y="270"/>
                  </a:moveTo>
                  <a:lnTo>
                    <a:pt x="173" y="270"/>
                  </a:lnTo>
                  <a:lnTo>
                    <a:pt x="173" y="274"/>
                  </a:lnTo>
                  <a:lnTo>
                    <a:pt x="173" y="276"/>
                  </a:lnTo>
                  <a:lnTo>
                    <a:pt x="173" y="278"/>
                  </a:lnTo>
                  <a:lnTo>
                    <a:pt x="171" y="280"/>
                  </a:lnTo>
                  <a:lnTo>
                    <a:pt x="169" y="280"/>
                  </a:lnTo>
                  <a:lnTo>
                    <a:pt x="165" y="280"/>
                  </a:lnTo>
                  <a:lnTo>
                    <a:pt x="163" y="280"/>
                  </a:lnTo>
                  <a:lnTo>
                    <a:pt x="163" y="278"/>
                  </a:lnTo>
                  <a:lnTo>
                    <a:pt x="162" y="274"/>
                  </a:lnTo>
                  <a:lnTo>
                    <a:pt x="162" y="272"/>
                  </a:lnTo>
                  <a:lnTo>
                    <a:pt x="163" y="270"/>
                  </a:lnTo>
                  <a:lnTo>
                    <a:pt x="165" y="269"/>
                  </a:lnTo>
                  <a:lnTo>
                    <a:pt x="167" y="269"/>
                  </a:lnTo>
                  <a:lnTo>
                    <a:pt x="169" y="269"/>
                  </a:lnTo>
                  <a:lnTo>
                    <a:pt x="171" y="269"/>
                  </a:lnTo>
                  <a:lnTo>
                    <a:pt x="173" y="270"/>
                  </a:lnTo>
                  <a:close/>
                  <a:moveTo>
                    <a:pt x="185" y="292"/>
                  </a:moveTo>
                  <a:lnTo>
                    <a:pt x="185" y="292"/>
                  </a:lnTo>
                  <a:lnTo>
                    <a:pt x="187" y="293"/>
                  </a:lnTo>
                  <a:lnTo>
                    <a:pt x="187" y="297"/>
                  </a:lnTo>
                  <a:lnTo>
                    <a:pt x="185" y="299"/>
                  </a:lnTo>
                  <a:lnTo>
                    <a:pt x="183" y="299"/>
                  </a:lnTo>
                  <a:lnTo>
                    <a:pt x="181" y="301"/>
                  </a:lnTo>
                  <a:lnTo>
                    <a:pt x="179" y="301"/>
                  </a:lnTo>
                  <a:lnTo>
                    <a:pt x="177" y="299"/>
                  </a:lnTo>
                  <a:lnTo>
                    <a:pt x="175" y="297"/>
                  </a:lnTo>
                  <a:lnTo>
                    <a:pt x="175" y="295"/>
                  </a:lnTo>
                  <a:lnTo>
                    <a:pt x="175" y="293"/>
                  </a:lnTo>
                  <a:lnTo>
                    <a:pt x="175" y="292"/>
                  </a:lnTo>
                  <a:lnTo>
                    <a:pt x="177" y="290"/>
                  </a:lnTo>
                  <a:lnTo>
                    <a:pt x="179" y="290"/>
                  </a:lnTo>
                  <a:lnTo>
                    <a:pt x="181" y="290"/>
                  </a:lnTo>
                  <a:lnTo>
                    <a:pt x="185" y="290"/>
                  </a:lnTo>
                  <a:lnTo>
                    <a:pt x="185" y="292"/>
                  </a:lnTo>
                  <a:close/>
                  <a:moveTo>
                    <a:pt x="198" y="313"/>
                  </a:moveTo>
                  <a:lnTo>
                    <a:pt x="198" y="313"/>
                  </a:lnTo>
                  <a:lnTo>
                    <a:pt x="198" y="315"/>
                  </a:lnTo>
                  <a:lnTo>
                    <a:pt x="198" y="316"/>
                  </a:lnTo>
                  <a:lnTo>
                    <a:pt x="198" y="318"/>
                  </a:lnTo>
                  <a:lnTo>
                    <a:pt x="196" y="320"/>
                  </a:lnTo>
                  <a:lnTo>
                    <a:pt x="194" y="322"/>
                  </a:lnTo>
                  <a:lnTo>
                    <a:pt x="190" y="320"/>
                  </a:lnTo>
                  <a:lnTo>
                    <a:pt x="188" y="320"/>
                  </a:lnTo>
                  <a:lnTo>
                    <a:pt x="187" y="318"/>
                  </a:lnTo>
                  <a:lnTo>
                    <a:pt x="187" y="316"/>
                  </a:lnTo>
                  <a:lnTo>
                    <a:pt x="187" y="315"/>
                  </a:lnTo>
                  <a:lnTo>
                    <a:pt x="188" y="313"/>
                  </a:lnTo>
                  <a:lnTo>
                    <a:pt x="190" y="311"/>
                  </a:lnTo>
                  <a:lnTo>
                    <a:pt x="192" y="309"/>
                  </a:lnTo>
                  <a:lnTo>
                    <a:pt x="194" y="309"/>
                  </a:lnTo>
                  <a:lnTo>
                    <a:pt x="196" y="311"/>
                  </a:lnTo>
                  <a:lnTo>
                    <a:pt x="198" y="313"/>
                  </a:lnTo>
                  <a:close/>
                  <a:moveTo>
                    <a:pt x="210" y="334"/>
                  </a:moveTo>
                  <a:lnTo>
                    <a:pt x="210" y="334"/>
                  </a:lnTo>
                  <a:lnTo>
                    <a:pt x="211" y="336"/>
                  </a:lnTo>
                  <a:lnTo>
                    <a:pt x="211" y="338"/>
                  </a:lnTo>
                  <a:lnTo>
                    <a:pt x="210" y="340"/>
                  </a:lnTo>
                  <a:lnTo>
                    <a:pt x="208" y="341"/>
                  </a:lnTo>
                  <a:lnTo>
                    <a:pt x="206" y="341"/>
                  </a:lnTo>
                  <a:lnTo>
                    <a:pt x="204" y="341"/>
                  </a:lnTo>
                  <a:lnTo>
                    <a:pt x="202" y="341"/>
                  </a:lnTo>
                  <a:lnTo>
                    <a:pt x="200" y="340"/>
                  </a:lnTo>
                  <a:lnTo>
                    <a:pt x="198" y="338"/>
                  </a:lnTo>
                  <a:lnTo>
                    <a:pt x="200" y="334"/>
                  </a:lnTo>
                  <a:lnTo>
                    <a:pt x="200" y="332"/>
                  </a:lnTo>
                  <a:lnTo>
                    <a:pt x="202" y="332"/>
                  </a:lnTo>
                  <a:lnTo>
                    <a:pt x="204" y="330"/>
                  </a:lnTo>
                  <a:lnTo>
                    <a:pt x="206" y="330"/>
                  </a:lnTo>
                  <a:lnTo>
                    <a:pt x="208" y="332"/>
                  </a:lnTo>
                  <a:lnTo>
                    <a:pt x="210" y="334"/>
                  </a:lnTo>
                  <a:close/>
                  <a:moveTo>
                    <a:pt x="223" y="353"/>
                  </a:moveTo>
                  <a:lnTo>
                    <a:pt x="223" y="353"/>
                  </a:lnTo>
                  <a:lnTo>
                    <a:pt x="223" y="355"/>
                  </a:lnTo>
                  <a:lnTo>
                    <a:pt x="223" y="359"/>
                  </a:lnTo>
                  <a:lnTo>
                    <a:pt x="221" y="361"/>
                  </a:lnTo>
                  <a:lnTo>
                    <a:pt x="221" y="363"/>
                  </a:lnTo>
                  <a:lnTo>
                    <a:pt x="217" y="363"/>
                  </a:lnTo>
                  <a:lnTo>
                    <a:pt x="215" y="363"/>
                  </a:lnTo>
                  <a:lnTo>
                    <a:pt x="213" y="361"/>
                  </a:lnTo>
                  <a:lnTo>
                    <a:pt x="211" y="361"/>
                  </a:lnTo>
                  <a:lnTo>
                    <a:pt x="211" y="357"/>
                  </a:lnTo>
                  <a:lnTo>
                    <a:pt x="211" y="355"/>
                  </a:lnTo>
                  <a:lnTo>
                    <a:pt x="211" y="353"/>
                  </a:lnTo>
                  <a:lnTo>
                    <a:pt x="213" y="351"/>
                  </a:lnTo>
                  <a:lnTo>
                    <a:pt x="217" y="351"/>
                  </a:lnTo>
                  <a:lnTo>
                    <a:pt x="219" y="351"/>
                  </a:lnTo>
                  <a:lnTo>
                    <a:pt x="221" y="351"/>
                  </a:lnTo>
                  <a:lnTo>
                    <a:pt x="223" y="353"/>
                  </a:lnTo>
                  <a:close/>
                  <a:moveTo>
                    <a:pt x="234" y="374"/>
                  </a:moveTo>
                  <a:lnTo>
                    <a:pt x="234" y="374"/>
                  </a:lnTo>
                  <a:lnTo>
                    <a:pt x="234" y="376"/>
                  </a:lnTo>
                  <a:lnTo>
                    <a:pt x="234" y="378"/>
                  </a:lnTo>
                  <a:lnTo>
                    <a:pt x="234" y="380"/>
                  </a:lnTo>
                  <a:lnTo>
                    <a:pt x="233" y="382"/>
                  </a:lnTo>
                  <a:lnTo>
                    <a:pt x="231" y="384"/>
                  </a:lnTo>
                  <a:lnTo>
                    <a:pt x="229" y="384"/>
                  </a:lnTo>
                  <a:lnTo>
                    <a:pt x="227" y="382"/>
                  </a:lnTo>
                  <a:lnTo>
                    <a:pt x="225" y="380"/>
                  </a:lnTo>
                  <a:lnTo>
                    <a:pt x="223" y="378"/>
                  </a:lnTo>
                  <a:lnTo>
                    <a:pt x="223" y="376"/>
                  </a:lnTo>
                  <a:lnTo>
                    <a:pt x="225" y="374"/>
                  </a:lnTo>
                  <a:lnTo>
                    <a:pt x="227" y="372"/>
                  </a:lnTo>
                  <a:lnTo>
                    <a:pt x="229" y="370"/>
                  </a:lnTo>
                  <a:lnTo>
                    <a:pt x="231" y="372"/>
                  </a:lnTo>
                  <a:lnTo>
                    <a:pt x="233" y="372"/>
                  </a:lnTo>
                  <a:lnTo>
                    <a:pt x="234" y="374"/>
                  </a:lnTo>
                  <a:close/>
                  <a:moveTo>
                    <a:pt x="248" y="395"/>
                  </a:moveTo>
                  <a:lnTo>
                    <a:pt x="248" y="395"/>
                  </a:lnTo>
                  <a:lnTo>
                    <a:pt x="248" y="397"/>
                  </a:lnTo>
                  <a:lnTo>
                    <a:pt x="248" y="399"/>
                  </a:lnTo>
                  <a:lnTo>
                    <a:pt x="246" y="401"/>
                  </a:lnTo>
                  <a:lnTo>
                    <a:pt x="244" y="403"/>
                  </a:lnTo>
                  <a:lnTo>
                    <a:pt x="242" y="403"/>
                  </a:lnTo>
                  <a:lnTo>
                    <a:pt x="240" y="403"/>
                  </a:lnTo>
                  <a:lnTo>
                    <a:pt x="238" y="403"/>
                  </a:lnTo>
                  <a:lnTo>
                    <a:pt x="236" y="401"/>
                  </a:lnTo>
                  <a:lnTo>
                    <a:pt x="236" y="399"/>
                  </a:lnTo>
                  <a:lnTo>
                    <a:pt x="236" y="397"/>
                  </a:lnTo>
                  <a:lnTo>
                    <a:pt x="236" y="393"/>
                  </a:lnTo>
                  <a:lnTo>
                    <a:pt x="238" y="393"/>
                  </a:lnTo>
                  <a:lnTo>
                    <a:pt x="240" y="391"/>
                  </a:lnTo>
                  <a:lnTo>
                    <a:pt x="244" y="391"/>
                  </a:lnTo>
                  <a:lnTo>
                    <a:pt x="246" y="393"/>
                  </a:lnTo>
                  <a:lnTo>
                    <a:pt x="248" y="395"/>
                  </a:lnTo>
                  <a:close/>
                  <a:moveTo>
                    <a:pt x="259" y="414"/>
                  </a:moveTo>
                  <a:lnTo>
                    <a:pt x="259" y="414"/>
                  </a:lnTo>
                  <a:lnTo>
                    <a:pt x="259" y="418"/>
                  </a:lnTo>
                  <a:lnTo>
                    <a:pt x="259" y="420"/>
                  </a:lnTo>
                  <a:lnTo>
                    <a:pt x="259" y="422"/>
                  </a:lnTo>
                  <a:lnTo>
                    <a:pt x="258" y="424"/>
                  </a:lnTo>
                  <a:lnTo>
                    <a:pt x="256" y="424"/>
                  </a:lnTo>
                  <a:lnTo>
                    <a:pt x="254" y="424"/>
                  </a:lnTo>
                  <a:lnTo>
                    <a:pt x="250" y="424"/>
                  </a:lnTo>
                  <a:lnTo>
                    <a:pt x="250" y="422"/>
                  </a:lnTo>
                  <a:lnTo>
                    <a:pt x="248" y="418"/>
                  </a:lnTo>
                  <a:lnTo>
                    <a:pt x="248" y="416"/>
                  </a:lnTo>
                  <a:lnTo>
                    <a:pt x="250" y="414"/>
                  </a:lnTo>
                  <a:lnTo>
                    <a:pt x="252" y="412"/>
                  </a:lnTo>
                  <a:lnTo>
                    <a:pt x="254" y="412"/>
                  </a:lnTo>
                  <a:lnTo>
                    <a:pt x="256" y="412"/>
                  </a:lnTo>
                  <a:lnTo>
                    <a:pt x="258" y="414"/>
                  </a:lnTo>
                  <a:lnTo>
                    <a:pt x="259" y="414"/>
                  </a:lnTo>
                  <a:close/>
                  <a:moveTo>
                    <a:pt x="271" y="436"/>
                  </a:moveTo>
                  <a:lnTo>
                    <a:pt x="271" y="436"/>
                  </a:lnTo>
                  <a:lnTo>
                    <a:pt x="273" y="437"/>
                  </a:lnTo>
                  <a:lnTo>
                    <a:pt x="273" y="441"/>
                  </a:lnTo>
                  <a:lnTo>
                    <a:pt x="271" y="443"/>
                  </a:lnTo>
                  <a:lnTo>
                    <a:pt x="269" y="445"/>
                  </a:lnTo>
                  <a:lnTo>
                    <a:pt x="267" y="445"/>
                  </a:lnTo>
                  <a:lnTo>
                    <a:pt x="265" y="445"/>
                  </a:lnTo>
                  <a:lnTo>
                    <a:pt x="263" y="443"/>
                  </a:lnTo>
                  <a:lnTo>
                    <a:pt x="261" y="441"/>
                  </a:lnTo>
                  <a:lnTo>
                    <a:pt x="261" y="439"/>
                  </a:lnTo>
                  <a:lnTo>
                    <a:pt x="261" y="437"/>
                  </a:lnTo>
                  <a:lnTo>
                    <a:pt x="261" y="436"/>
                  </a:lnTo>
                  <a:lnTo>
                    <a:pt x="263" y="434"/>
                  </a:lnTo>
                  <a:lnTo>
                    <a:pt x="265" y="434"/>
                  </a:lnTo>
                  <a:lnTo>
                    <a:pt x="267" y="434"/>
                  </a:lnTo>
                  <a:lnTo>
                    <a:pt x="271" y="434"/>
                  </a:lnTo>
                  <a:lnTo>
                    <a:pt x="271" y="436"/>
                  </a:lnTo>
                  <a:close/>
                  <a:moveTo>
                    <a:pt x="284" y="457"/>
                  </a:moveTo>
                  <a:lnTo>
                    <a:pt x="284" y="457"/>
                  </a:lnTo>
                  <a:lnTo>
                    <a:pt x="284" y="459"/>
                  </a:lnTo>
                  <a:lnTo>
                    <a:pt x="284" y="460"/>
                  </a:lnTo>
                  <a:lnTo>
                    <a:pt x="284" y="462"/>
                  </a:lnTo>
                  <a:lnTo>
                    <a:pt x="282" y="464"/>
                  </a:lnTo>
                  <a:lnTo>
                    <a:pt x="281" y="466"/>
                  </a:lnTo>
                  <a:lnTo>
                    <a:pt x="277" y="466"/>
                  </a:lnTo>
                  <a:lnTo>
                    <a:pt x="275" y="464"/>
                  </a:lnTo>
                  <a:lnTo>
                    <a:pt x="275" y="462"/>
                  </a:lnTo>
                  <a:lnTo>
                    <a:pt x="273" y="460"/>
                  </a:lnTo>
                  <a:lnTo>
                    <a:pt x="273" y="459"/>
                  </a:lnTo>
                  <a:lnTo>
                    <a:pt x="275" y="457"/>
                  </a:lnTo>
                  <a:lnTo>
                    <a:pt x="277" y="455"/>
                  </a:lnTo>
                  <a:lnTo>
                    <a:pt x="279" y="453"/>
                  </a:lnTo>
                  <a:lnTo>
                    <a:pt x="281" y="453"/>
                  </a:lnTo>
                  <a:lnTo>
                    <a:pt x="282" y="455"/>
                  </a:lnTo>
                  <a:lnTo>
                    <a:pt x="284" y="457"/>
                  </a:lnTo>
                  <a:close/>
                  <a:moveTo>
                    <a:pt x="296" y="478"/>
                  </a:moveTo>
                  <a:lnTo>
                    <a:pt x="296" y="478"/>
                  </a:lnTo>
                  <a:lnTo>
                    <a:pt x="298" y="480"/>
                  </a:lnTo>
                  <a:lnTo>
                    <a:pt x="298" y="482"/>
                  </a:lnTo>
                  <a:lnTo>
                    <a:pt x="296" y="484"/>
                  </a:lnTo>
                  <a:lnTo>
                    <a:pt x="294" y="485"/>
                  </a:lnTo>
                  <a:lnTo>
                    <a:pt x="292" y="485"/>
                  </a:lnTo>
                  <a:lnTo>
                    <a:pt x="290" y="485"/>
                  </a:lnTo>
                  <a:lnTo>
                    <a:pt x="288" y="485"/>
                  </a:lnTo>
                  <a:lnTo>
                    <a:pt x="286" y="484"/>
                  </a:lnTo>
                  <a:lnTo>
                    <a:pt x="284" y="482"/>
                  </a:lnTo>
                  <a:lnTo>
                    <a:pt x="286" y="478"/>
                  </a:lnTo>
                  <a:lnTo>
                    <a:pt x="286" y="476"/>
                  </a:lnTo>
                  <a:lnTo>
                    <a:pt x="288" y="476"/>
                  </a:lnTo>
                  <a:lnTo>
                    <a:pt x="290" y="474"/>
                  </a:lnTo>
                  <a:lnTo>
                    <a:pt x="292" y="474"/>
                  </a:lnTo>
                  <a:lnTo>
                    <a:pt x="294" y="476"/>
                  </a:lnTo>
                  <a:lnTo>
                    <a:pt x="296" y="478"/>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71" name="Freeform 47">
              <a:extLst>
                <a:ext uri="{FF2B5EF4-FFF2-40B4-BE49-F238E27FC236}">
                  <a16:creationId xmlns:a16="http://schemas.microsoft.com/office/drawing/2014/main" id="{D8CE0D12-BA84-42DE-A5E9-E1EA66A17DA1}"/>
                </a:ext>
              </a:extLst>
            </p:cNvPr>
            <p:cNvSpPr>
              <a:spLocks noEditPoints="1"/>
            </p:cNvSpPr>
            <p:nvPr/>
          </p:nvSpPr>
          <p:spPr bwMode="auto">
            <a:xfrm>
              <a:off x="2425" y="1250"/>
              <a:ext cx="767" cy="102"/>
            </a:xfrm>
            <a:custGeom>
              <a:avLst/>
              <a:gdLst>
                <a:gd name="T0" fmla="*/ 0 w 1535"/>
                <a:gd name="T1" fmla="*/ 3 h 203"/>
                <a:gd name="T2" fmla="*/ 0 w 1535"/>
                <a:gd name="T3" fmla="*/ 3 h 203"/>
                <a:gd name="T4" fmla="*/ 1 w 1535"/>
                <a:gd name="T5" fmla="*/ 3 h 203"/>
                <a:gd name="T6" fmla="*/ 1 w 1535"/>
                <a:gd name="T7" fmla="*/ 3 h 203"/>
                <a:gd name="T8" fmla="*/ 2 w 1535"/>
                <a:gd name="T9" fmla="*/ 3 h 203"/>
                <a:gd name="T10" fmla="*/ 2 w 1535"/>
                <a:gd name="T11" fmla="*/ 3 h 203"/>
                <a:gd name="T12" fmla="*/ 2 w 1535"/>
                <a:gd name="T13" fmla="*/ 3 h 203"/>
                <a:gd name="T14" fmla="*/ 3 w 1535"/>
                <a:gd name="T15" fmla="*/ 3 h 203"/>
                <a:gd name="T16" fmla="*/ 3 w 1535"/>
                <a:gd name="T17" fmla="*/ 3 h 203"/>
                <a:gd name="T18" fmla="*/ 3 w 1535"/>
                <a:gd name="T19" fmla="*/ 3 h 203"/>
                <a:gd name="T20" fmla="*/ 4 w 1535"/>
                <a:gd name="T21" fmla="*/ 3 h 203"/>
                <a:gd name="T22" fmla="*/ 4 w 1535"/>
                <a:gd name="T23" fmla="*/ 3 h 203"/>
                <a:gd name="T24" fmla="*/ 4 w 1535"/>
                <a:gd name="T25" fmla="*/ 3 h 203"/>
                <a:gd name="T26" fmla="*/ 5 w 1535"/>
                <a:gd name="T27" fmla="*/ 3 h 203"/>
                <a:gd name="T28" fmla="*/ 5 w 1535"/>
                <a:gd name="T29" fmla="*/ 3 h 203"/>
                <a:gd name="T30" fmla="*/ 5 w 1535"/>
                <a:gd name="T31" fmla="*/ 3 h 203"/>
                <a:gd name="T32" fmla="*/ 6 w 1535"/>
                <a:gd name="T33" fmla="*/ 3 h 203"/>
                <a:gd name="T34" fmla="*/ 6 w 1535"/>
                <a:gd name="T35" fmla="*/ 3 h 203"/>
                <a:gd name="T36" fmla="*/ 7 w 1535"/>
                <a:gd name="T37" fmla="*/ 3 h 203"/>
                <a:gd name="T38" fmla="*/ 7 w 1535"/>
                <a:gd name="T39" fmla="*/ 3 h 203"/>
                <a:gd name="T40" fmla="*/ 8 w 1535"/>
                <a:gd name="T41" fmla="*/ 2 h 203"/>
                <a:gd name="T42" fmla="*/ 8 w 1535"/>
                <a:gd name="T43" fmla="*/ 2 h 203"/>
                <a:gd name="T44" fmla="*/ 9 w 1535"/>
                <a:gd name="T45" fmla="*/ 2 h 203"/>
                <a:gd name="T46" fmla="*/ 9 w 1535"/>
                <a:gd name="T47" fmla="*/ 2 h 203"/>
                <a:gd name="T48" fmla="*/ 9 w 1535"/>
                <a:gd name="T49" fmla="*/ 2 h 203"/>
                <a:gd name="T50" fmla="*/ 10 w 1535"/>
                <a:gd name="T51" fmla="*/ 2 h 203"/>
                <a:gd name="T52" fmla="*/ 10 w 1535"/>
                <a:gd name="T53" fmla="*/ 2 h 203"/>
                <a:gd name="T54" fmla="*/ 10 w 1535"/>
                <a:gd name="T55" fmla="*/ 2 h 203"/>
                <a:gd name="T56" fmla="*/ 11 w 1535"/>
                <a:gd name="T57" fmla="*/ 2 h 203"/>
                <a:gd name="T58" fmla="*/ 11 w 1535"/>
                <a:gd name="T59" fmla="*/ 2 h 203"/>
                <a:gd name="T60" fmla="*/ 12 w 1535"/>
                <a:gd name="T61" fmla="*/ 2 h 203"/>
                <a:gd name="T62" fmla="*/ 12 w 1535"/>
                <a:gd name="T63" fmla="*/ 2 h 203"/>
                <a:gd name="T64" fmla="*/ 12 w 1535"/>
                <a:gd name="T65" fmla="*/ 2 h 203"/>
                <a:gd name="T66" fmla="*/ 13 w 1535"/>
                <a:gd name="T67" fmla="*/ 2 h 203"/>
                <a:gd name="T68" fmla="*/ 13 w 1535"/>
                <a:gd name="T69" fmla="*/ 2 h 203"/>
                <a:gd name="T70" fmla="*/ 13 w 1535"/>
                <a:gd name="T71" fmla="*/ 2 h 203"/>
                <a:gd name="T72" fmla="*/ 14 w 1535"/>
                <a:gd name="T73" fmla="*/ 2 h 203"/>
                <a:gd name="T74" fmla="*/ 14 w 1535"/>
                <a:gd name="T75" fmla="*/ 2 h 203"/>
                <a:gd name="T76" fmla="*/ 14 w 1535"/>
                <a:gd name="T77" fmla="*/ 2 h 203"/>
                <a:gd name="T78" fmla="*/ 15 w 1535"/>
                <a:gd name="T79" fmla="*/ 2 h 203"/>
                <a:gd name="T80" fmla="*/ 16 w 1535"/>
                <a:gd name="T81" fmla="*/ 1 h 203"/>
                <a:gd name="T82" fmla="*/ 16 w 1535"/>
                <a:gd name="T83" fmla="*/ 1 h 203"/>
                <a:gd name="T84" fmla="*/ 16 w 1535"/>
                <a:gd name="T85" fmla="*/ 1 h 203"/>
                <a:gd name="T86" fmla="*/ 17 w 1535"/>
                <a:gd name="T87" fmla="*/ 1 h 203"/>
                <a:gd name="T88" fmla="*/ 17 w 1535"/>
                <a:gd name="T89" fmla="*/ 1 h 203"/>
                <a:gd name="T90" fmla="*/ 18 w 1535"/>
                <a:gd name="T91" fmla="*/ 1 h 203"/>
                <a:gd name="T92" fmla="*/ 18 w 1535"/>
                <a:gd name="T93" fmla="*/ 1 h 203"/>
                <a:gd name="T94" fmla="*/ 18 w 1535"/>
                <a:gd name="T95" fmla="*/ 1 h 203"/>
                <a:gd name="T96" fmla="*/ 19 w 1535"/>
                <a:gd name="T97" fmla="*/ 1 h 203"/>
                <a:gd name="T98" fmla="*/ 19 w 1535"/>
                <a:gd name="T99" fmla="*/ 1 h 203"/>
                <a:gd name="T100" fmla="*/ 19 w 1535"/>
                <a:gd name="T101" fmla="*/ 1 h 203"/>
                <a:gd name="T102" fmla="*/ 20 w 1535"/>
                <a:gd name="T103" fmla="*/ 1 h 203"/>
                <a:gd name="T104" fmla="*/ 20 w 1535"/>
                <a:gd name="T105" fmla="*/ 1 h 203"/>
                <a:gd name="T106" fmla="*/ 20 w 1535"/>
                <a:gd name="T107" fmla="*/ 1 h 203"/>
                <a:gd name="T108" fmla="*/ 21 w 1535"/>
                <a:gd name="T109" fmla="*/ 1 h 203"/>
                <a:gd name="T110" fmla="*/ 21 w 1535"/>
                <a:gd name="T111" fmla="*/ 1 h 203"/>
                <a:gd name="T112" fmla="*/ 21 w 1535"/>
                <a:gd name="T113" fmla="*/ 1 h 203"/>
                <a:gd name="T114" fmla="*/ 22 w 1535"/>
                <a:gd name="T115" fmla="*/ 1 h 203"/>
                <a:gd name="T116" fmla="*/ 22 w 1535"/>
                <a:gd name="T117" fmla="*/ 1 h 203"/>
                <a:gd name="T118" fmla="*/ 23 w 1535"/>
                <a:gd name="T119" fmla="*/ 1 h 203"/>
                <a:gd name="T120" fmla="*/ 23 w 1535"/>
                <a:gd name="T121" fmla="*/ 0 h 20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35" h="203">
                  <a:moveTo>
                    <a:pt x="4" y="192"/>
                  </a:moveTo>
                  <a:lnTo>
                    <a:pt x="4" y="192"/>
                  </a:lnTo>
                  <a:lnTo>
                    <a:pt x="6" y="192"/>
                  </a:lnTo>
                  <a:lnTo>
                    <a:pt x="10" y="192"/>
                  </a:lnTo>
                  <a:lnTo>
                    <a:pt x="10" y="194"/>
                  </a:lnTo>
                  <a:lnTo>
                    <a:pt x="12" y="195"/>
                  </a:lnTo>
                  <a:lnTo>
                    <a:pt x="12" y="197"/>
                  </a:lnTo>
                  <a:lnTo>
                    <a:pt x="10" y="199"/>
                  </a:lnTo>
                  <a:lnTo>
                    <a:pt x="8" y="201"/>
                  </a:lnTo>
                  <a:lnTo>
                    <a:pt x="6" y="203"/>
                  </a:lnTo>
                  <a:lnTo>
                    <a:pt x="4" y="203"/>
                  </a:lnTo>
                  <a:lnTo>
                    <a:pt x="2" y="201"/>
                  </a:lnTo>
                  <a:lnTo>
                    <a:pt x="0" y="199"/>
                  </a:lnTo>
                  <a:lnTo>
                    <a:pt x="0" y="197"/>
                  </a:lnTo>
                  <a:lnTo>
                    <a:pt x="0" y="195"/>
                  </a:lnTo>
                  <a:lnTo>
                    <a:pt x="0" y="194"/>
                  </a:lnTo>
                  <a:lnTo>
                    <a:pt x="2" y="192"/>
                  </a:lnTo>
                  <a:lnTo>
                    <a:pt x="4" y="192"/>
                  </a:lnTo>
                  <a:close/>
                  <a:moveTo>
                    <a:pt x="29" y="188"/>
                  </a:moveTo>
                  <a:lnTo>
                    <a:pt x="29" y="188"/>
                  </a:lnTo>
                  <a:lnTo>
                    <a:pt x="31" y="188"/>
                  </a:lnTo>
                  <a:lnTo>
                    <a:pt x="33" y="190"/>
                  </a:lnTo>
                  <a:lnTo>
                    <a:pt x="35" y="190"/>
                  </a:lnTo>
                  <a:lnTo>
                    <a:pt x="35" y="194"/>
                  </a:lnTo>
                  <a:lnTo>
                    <a:pt x="35" y="195"/>
                  </a:lnTo>
                  <a:lnTo>
                    <a:pt x="33" y="197"/>
                  </a:lnTo>
                  <a:lnTo>
                    <a:pt x="33" y="199"/>
                  </a:lnTo>
                  <a:lnTo>
                    <a:pt x="29" y="199"/>
                  </a:lnTo>
                  <a:lnTo>
                    <a:pt x="27" y="199"/>
                  </a:lnTo>
                  <a:lnTo>
                    <a:pt x="25" y="199"/>
                  </a:lnTo>
                  <a:lnTo>
                    <a:pt x="23" y="197"/>
                  </a:lnTo>
                  <a:lnTo>
                    <a:pt x="23" y="194"/>
                  </a:lnTo>
                  <a:lnTo>
                    <a:pt x="23" y="192"/>
                  </a:lnTo>
                  <a:lnTo>
                    <a:pt x="25" y="190"/>
                  </a:lnTo>
                  <a:lnTo>
                    <a:pt x="25" y="188"/>
                  </a:lnTo>
                  <a:lnTo>
                    <a:pt x="29" y="188"/>
                  </a:lnTo>
                  <a:close/>
                  <a:moveTo>
                    <a:pt x="52" y="184"/>
                  </a:moveTo>
                  <a:lnTo>
                    <a:pt x="52" y="184"/>
                  </a:lnTo>
                  <a:lnTo>
                    <a:pt x="54" y="184"/>
                  </a:lnTo>
                  <a:lnTo>
                    <a:pt x="56" y="186"/>
                  </a:lnTo>
                  <a:lnTo>
                    <a:pt x="58" y="188"/>
                  </a:lnTo>
                  <a:lnTo>
                    <a:pt x="60" y="190"/>
                  </a:lnTo>
                  <a:lnTo>
                    <a:pt x="58" y="192"/>
                  </a:lnTo>
                  <a:lnTo>
                    <a:pt x="58" y="194"/>
                  </a:lnTo>
                  <a:lnTo>
                    <a:pt x="56" y="195"/>
                  </a:lnTo>
                  <a:lnTo>
                    <a:pt x="54" y="197"/>
                  </a:lnTo>
                  <a:lnTo>
                    <a:pt x="52" y="195"/>
                  </a:lnTo>
                  <a:lnTo>
                    <a:pt x="50" y="195"/>
                  </a:lnTo>
                  <a:lnTo>
                    <a:pt x="48" y="194"/>
                  </a:lnTo>
                  <a:lnTo>
                    <a:pt x="46" y="192"/>
                  </a:lnTo>
                  <a:lnTo>
                    <a:pt x="46" y="190"/>
                  </a:lnTo>
                  <a:lnTo>
                    <a:pt x="48" y="188"/>
                  </a:lnTo>
                  <a:lnTo>
                    <a:pt x="50" y="186"/>
                  </a:lnTo>
                  <a:lnTo>
                    <a:pt x="52" y="184"/>
                  </a:lnTo>
                  <a:close/>
                  <a:moveTo>
                    <a:pt x="75" y="182"/>
                  </a:moveTo>
                  <a:lnTo>
                    <a:pt x="75" y="182"/>
                  </a:lnTo>
                  <a:lnTo>
                    <a:pt x="79" y="182"/>
                  </a:lnTo>
                  <a:lnTo>
                    <a:pt x="81" y="182"/>
                  </a:lnTo>
                  <a:lnTo>
                    <a:pt x="81" y="184"/>
                  </a:lnTo>
                  <a:lnTo>
                    <a:pt x="83" y="188"/>
                  </a:lnTo>
                  <a:lnTo>
                    <a:pt x="83" y="190"/>
                  </a:lnTo>
                  <a:lnTo>
                    <a:pt x="81" y="192"/>
                  </a:lnTo>
                  <a:lnTo>
                    <a:pt x="79" y="194"/>
                  </a:lnTo>
                  <a:lnTo>
                    <a:pt x="77" y="194"/>
                  </a:lnTo>
                  <a:lnTo>
                    <a:pt x="75" y="194"/>
                  </a:lnTo>
                  <a:lnTo>
                    <a:pt x="73" y="192"/>
                  </a:lnTo>
                  <a:lnTo>
                    <a:pt x="71" y="190"/>
                  </a:lnTo>
                  <a:lnTo>
                    <a:pt x="71" y="188"/>
                  </a:lnTo>
                  <a:lnTo>
                    <a:pt x="71" y="186"/>
                  </a:lnTo>
                  <a:lnTo>
                    <a:pt x="71" y="184"/>
                  </a:lnTo>
                  <a:lnTo>
                    <a:pt x="73" y="182"/>
                  </a:lnTo>
                  <a:lnTo>
                    <a:pt x="75" y="182"/>
                  </a:lnTo>
                  <a:close/>
                  <a:moveTo>
                    <a:pt x="100" y="178"/>
                  </a:moveTo>
                  <a:lnTo>
                    <a:pt x="100" y="178"/>
                  </a:lnTo>
                  <a:lnTo>
                    <a:pt x="102" y="178"/>
                  </a:lnTo>
                  <a:lnTo>
                    <a:pt x="104" y="180"/>
                  </a:lnTo>
                  <a:lnTo>
                    <a:pt x="106" y="182"/>
                  </a:lnTo>
                  <a:lnTo>
                    <a:pt x="106" y="184"/>
                  </a:lnTo>
                  <a:lnTo>
                    <a:pt x="106" y="186"/>
                  </a:lnTo>
                  <a:lnTo>
                    <a:pt x="106" y="188"/>
                  </a:lnTo>
                  <a:lnTo>
                    <a:pt x="104" y="190"/>
                  </a:lnTo>
                  <a:lnTo>
                    <a:pt x="102" y="192"/>
                  </a:lnTo>
                  <a:lnTo>
                    <a:pt x="98" y="190"/>
                  </a:lnTo>
                  <a:lnTo>
                    <a:pt x="96" y="190"/>
                  </a:lnTo>
                  <a:lnTo>
                    <a:pt x="96" y="188"/>
                  </a:lnTo>
                  <a:lnTo>
                    <a:pt x="94" y="186"/>
                  </a:lnTo>
                  <a:lnTo>
                    <a:pt x="94" y="184"/>
                  </a:lnTo>
                  <a:lnTo>
                    <a:pt x="96" y="180"/>
                  </a:lnTo>
                  <a:lnTo>
                    <a:pt x="98" y="180"/>
                  </a:lnTo>
                  <a:lnTo>
                    <a:pt x="100" y="178"/>
                  </a:lnTo>
                  <a:close/>
                  <a:moveTo>
                    <a:pt x="123" y="176"/>
                  </a:moveTo>
                  <a:lnTo>
                    <a:pt x="123" y="176"/>
                  </a:lnTo>
                  <a:lnTo>
                    <a:pt x="125" y="176"/>
                  </a:lnTo>
                  <a:lnTo>
                    <a:pt x="129" y="176"/>
                  </a:lnTo>
                  <a:lnTo>
                    <a:pt x="129" y="178"/>
                  </a:lnTo>
                  <a:lnTo>
                    <a:pt x="131" y="180"/>
                  </a:lnTo>
                  <a:lnTo>
                    <a:pt x="131" y="184"/>
                  </a:lnTo>
                  <a:lnTo>
                    <a:pt x="129" y="186"/>
                  </a:lnTo>
                  <a:lnTo>
                    <a:pt x="127" y="186"/>
                  </a:lnTo>
                  <a:lnTo>
                    <a:pt x="125" y="188"/>
                  </a:lnTo>
                  <a:lnTo>
                    <a:pt x="123" y="188"/>
                  </a:lnTo>
                  <a:lnTo>
                    <a:pt x="121" y="186"/>
                  </a:lnTo>
                  <a:lnTo>
                    <a:pt x="119" y="184"/>
                  </a:lnTo>
                  <a:lnTo>
                    <a:pt x="119" y="182"/>
                  </a:lnTo>
                  <a:lnTo>
                    <a:pt x="119" y="180"/>
                  </a:lnTo>
                  <a:lnTo>
                    <a:pt x="119" y="178"/>
                  </a:lnTo>
                  <a:lnTo>
                    <a:pt x="121" y="176"/>
                  </a:lnTo>
                  <a:lnTo>
                    <a:pt x="123" y="176"/>
                  </a:lnTo>
                  <a:close/>
                  <a:moveTo>
                    <a:pt x="148" y="172"/>
                  </a:moveTo>
                  <a:lnTo>
                    <a:pt x="148" y="172"/>
                  </a:lnTo>
                  <a:lnTo>
                    <a:pt x="150" y="172"/>
                  </a:lnTo>
                  <a:lnTo>
                    <a:pt x="152" y="174"/>
                  </a:lnTo>
                  <a:lnTo>
                    <a:pt x="154" y="176"/>
                  </a:lnTo>
                  <a:lnTo>
                    <a:pt x="154" y="178"/>
                  </a:lnTo>
                  <a:lnTo>
                    <a:pt x="154" y="180"/>
                  </a:lnTo>
                  <a:lnTo>
                    <a:pt x="154" y="182"/>
                  </a:lnTo>
                  <a:lnTo>
                    <a:pt x="152" y="184"/>
                  </a:lnTo>
                  <a:lnTo>
                    <a:pt x="148" y="184"/>
                  </a:lnTo>
                  <a:lnTo>
                    <a:pt x="146" y="184"/>
                  </a:lnTo>
                  <a:lnTo>
                    <a:pt x="144" y="184"/>
                  </a:lnTo>
                  <a:lnTo>
                    <a:pt x="142" y="182"/>
                  </a:lnTo>
                  <a:lnTo>
                    <a:pt x="142" y="180"/>
                  </a:lnTo>
                  <a:lnTo>
                    <a:pt x="142" y="176"/>
                  </a:lnTo>
                  <a:lnTo>
                    <a:pt x="144" y="174"/>
                  </a:lnTo>
                  <a:lnTo>
                    <a:pt x="148" y="172"/>
                  </a:lnTo>
                  <a:close/>
                  <a:moveTo>
                    <a:pt x="171" y="171"/>
                  </a:moveTo>
                  <a:lnTo>
                    <a:pt x="171" y="171"/>
                  </a:lnTo>
                  <a:lnTo>
                    <a:pt x="173" y="171"/>
                  </a:lnTo>
                  <a:lnTo>
                    <a:pt x="175" y="171"/>
                  </a:lnTo>
                  <a:lnTo>
                    <a:pt x="177" y="172"/>
                  </a:lnTo>
                  <a:lnTo>
                    <a:pt x="179" y="174"/>
                  </a:lnTo>
                  <a:lnTo>
                    <a:pt x="177" y="178"/>
                  </a:lnTo>
                  <a:lnTo>
                    <a:pt x="177" y="180"/>
                  </a:lnTo>
                  <a:lnTo>
                    <a:pt x="175" y="180"/>
                  </a:lnTo>
                  <a:lnTo>
                    <a:pt x="173" y="182"/>
                  </a:lnTo>
                  <a:lnTo>
                    <a:pt x="171" y="182"/>
                  </a:lnTo>
                  <a:lnTo>
                    <a:pt x="169" y="180"/>
                  </a:lnTo>
                  <a:lnTo>
                    <a:pt x="167" y="178"/>
                  </a:lnTo>
                  <a:lnTo>
                    <a:pt x="165" y="176"/>
                  </a:lnTo>
                  <a:lnTo>
                    <a:pt x="165" y="174"/>
                  </a:lnTo>
                  <a:lnTo>
                    <a:pt x="167" y="172"/>
                  </a:lnTo>
                  <a:lnTo>
                    <a:pt x="169" y="171"/>
                  </a:lnTo>
                  <a:lnTo>
                    <a:pt x="171" y="171"/>
                  </a:lnTo>
                  <a:close/>
                  <a:moveTo>
                    <a:pt x="194" y="167"/>
                  </a:moveTo>
                  <a:lnTo>
                    <a:pt x="194" y="167"/>
                  </a:lnTo>
                  <a:lnTo>
                    <a:pt x="198" y="167"/>
                  </a:lnTo>
                  <a:lnTo>
                    <a:pt x="200" y="169"/>
                  </a:lnTo>
                  <a:lnTo>
                    <a:pt x="202" y="171"/>
                  </a:lnTo>
                  <a:lnTo>
                    <a:pt x="202" y="172"/>
                  </a:lnTo>
                  <a:lnTo>
                    <a:pt x="202" y="174"/>
                  </a:lnTo>
                  <a:lnTo>
                    <a:pt x="200" y="176"/>
                  </a:lnTo>
                  <a:lnTo>
                    <a:pt x="198" y="178"/>
                  </a:lnTo>
                  <a:lnTo>
                    <a:pt x="196" y="178"/>
                  </a:lnTo>
                  <a:lnTo>
                    <a:pt x="194" y="178"/>
                  </a:lnTo>
                  <a:lnTo>
                    <a:pt x="192" y="178"/>
                  </a:lnTo>
                  <a:lnTo>
                    <a:pt x="190" y="176"/>
                  </a:lnTo>
                  <a:lnTo>
                    <a:pt x="190" y="174"/>
                  </a:lnTo>
                  <a:lnTo>
                    <a:pt x="190" y="171"/>
                  </a:lnTo>
                  <a:lnTo>
                    <a:pt x="190" y="169"/>
                  </a:lnTo>
                  <a:lnTo>
                    <a:pt x="192" y="167"/>
                  </a:lnTo>
                  <a:lnTo>
                    <a:pt x="194" y="167"/>
                  </a:lnTo>
                  <a:close/>
                  <a:moveTo>
                    <a:pt x="219" y="165"/>
                  </a:moveTo>
                  <a:lnTo>
                    <a:pt x="219" y="165"/>
                  </a:lnTo>
                  <a:lnTo>
                    <a:pt x="221" y="165"/>
                  </a:lnTo>
                  <a:lnTo>
                    <a:pt x="223" y="165"/>
                  </a:lnTo>
                  <a:lnTo>
                    <a:pt x="225" y="167"/>
                  </a:lnTo>
                  <a:lnTo>
                    <a:pt x="225" y="169"/>
                  </a:lnTo>
                  <a:lnTo>
                    <a:pt x="225" y="171"/>
                  </a:lnTo>
                  <a:lnTo>
                    <a:pt x="225" y="174"/>
                  </a:lnTo>
                  <a:lnTo>
                    <a:pt x="223" y="174"/>
                  </a:lnTo>
                  <a:lnTo>
                    <a:pt x="221" y="176"/>
                  </a:lnTo>
                  <a:lnTo>
                    <a:pt x="217" y="176"/>
                  </a:lnTo>
                  <a:lnTo>
                    <a:pt x="215" y="174"/>
                  </a:lnTo>
                  <a:lnTo>
                    <a:pt x="215" y="172"/>
                  </a:lnTo>
                  <a:lnTo>
                    <a:pt x="213" y="171"/>
                  </a:lnTo>
                  <a:lnTo>
                    <a:pt x="213" y="169"/>
                  </a:lnTo>
                  <a:lnTo>
                    <a:pt x="215" y="167"/>
                  </a:lnTo>
                  <a:lnTo>
                    <a:pt x="217" y="165"/>
                  </a:lnTo>
                  <a:lnTo>
                    <a:pt x="219" y="165"/>
                  </a:lnTo>
                  <a:close/>
                  <a:moveTo>
                    <a:pt x="242" y="161"/>
                  </a:moveTo>
                  <a:lnTo>
                    <a:pt x="242" y="161"/>
                  </a:lnTo>
                  <a:lnTo>
                    <a:pt x="246" y="161"/>
                  </a:lnTo>
                  <a:lnTo>
                    <a:pt x="248" y="163"/>
                  </a:lnTo>
                  <a:lnTo>
                    <a:pt x="250" y="167"/>
                  </a:lnTo>
                  <a:lnTo>
                    <a:pt x="250" y="169"/>
                  </a:lnTo>
                  <a:lnTo>
                    <a:pt x="248" y="171"/>
                  </a:lnTo>
                  <a:lnTo>
                    <a:pt x="246" y="172"/>
                  </a:lnTo>
                  <a:lnTo>
                    <a:pt x="244" y="172"/>
                  </a:lnTo>
                  <a:lnTo>
                    <a:pt x="242" y="172"/>
                  </a:lnTo>
                  <a:lnTo>
                    <a:pt x="240" y="172"/>
                  </a:lnTo>
                  <a:lnTo>
                    <a:pt x="238" y="171"/>
                  </a:lnTo>
                  <a:lnTo>
                    <a:pt x="238" y="169"/>
                  </a:lnTo>
                  <a:lnTo>
                    <a:pt x="238" y="165"/>
                  </a:lnTo>
                  <a:lnTo>
                    <a:pt x="238" y="163"/>
                  </a:lnTo>
                  <a:lnTo>
                    <a:pt x="240" y="161"/>
                  </a:lnTo>
                  <a:lnTo>
                    <a:pt x="242" y="161"/>
                  </a:lnTo>
                  <a:close/>
                  <a:moveTo>
                    <a:pt x="267" y="157"/>
                  </a:moveTo>
                  <a:lnTo>
                    <a:pt x="267" y="157"/>
                  </a:lnTo>
                  <a:lnTo>
                    <a:pt x="269" y="157"/>
                  </a:lnTo>
                  <a:lnTo>
                    <a:pt x="271" y="159"/>
                  </a:lnTo>
                  <a:lnTo>
                    <a:pt x="273" y="161"/>
                  </a:lnTo>
                  <a:lnTo>
                    <a:pt x="273" y="163"/>
                  </a:lnTo>
                  <a:lnTo>
                    <a:pt x="273" y="165"/>
                  </a:lnTo>
                  <a:lnTo>
                    <a:pt x="273" y="167"/>
                  </a:lnTo>
                  <a:lnTo>
                    <a:pt x="271" y="169"/>
                  </a:lnTo>
                  <a:lnTo>
                    <a:pt x="269" y="171"/>
                  </a:lnTo>
                  <a:lnTo>
                    <a:pt x="265" y="171"/>
                  </a:lnTo>
                  <a:lnTo>
                    <a:pt x="263" y="169"/>
                  </a:lnTo>
                  <a:lnTo>
                    <a:pt x="261" y="167"/>
                  </a:lnTo>
                  <a:lnTo>
                    <a:pt x="261" y="165"/>
                  </a:lnTo>
                  <a:lnTo>
                    <a:pt x="261" y="163"/>
                  </a:lnTo>
                  <a:lnTo>
                    <a:pt x="263" y="161"/>
                  </a:lnTo>
                  <a:lnTo>
                    <a:pt x="265" y="159"/>
                  </a:lnTo>
                  <a:lnTo>
                    <a:pt x="267" y="157"/>
                  </a:lnTo>
                  <a:close/>
                  <a:moveTo>
                    <a:pt x="290" y="155"/>
                  </a:moveTo>
                  <a:lnTo>
                    <a:pt x="290" y="155"/>
                  </a:lnTo>
                  <a:lnTo>
                    <a:pt x="292" y="155"/>
                  </a:lnTo>
                  <a:lnTo>
                    <a:pt x="294" y="157"/>
                  </a:lnTo>
                  <a:lnTo>
                    <a:pt x="296" y="157"/>
                  </a:lnTo>
                  <a:lnTo>
                    <a:pt x="298" y="161"/>
                  </a:lnTo>
                  <a:lnTo>
                    <a:pt x="298" y="163"/>
                  </a:lnTo>
                  <a:lnTo>
                    <a:pt x="296" y="165"/>
                  </a:lnTo>
                  <a:lnTo>
                    <a:pt x="294" y="167"/>
                  </a:lnTo>
                  <a:lnTo>
                    <a:pt x="292" y="167"/>
                  </a:lnTo>
                  <a:lnTo>
                    <a:pt x="290" y="167"/>
                  </a:lnTo>
                  <a:lnTo>
                    <a:pt x="288" y="165"/>
                  </a:lnTo>
                  <a:lnTo>
                    <a:pt x="286" y="165"/>
                  </a:lnTo>
                  <a:lnTo>
                    <a:pt x="284" y="161"/>
                  </a:lnTo>
                  <a:lnTo>
                    <a:pt x="284" y="159"/>
                  </a:lnTo>
                  <a:lnTo>
                    <a:pt x="286" y="157"/>
                  </a:lnTo>
                  <a:lnTo>
                    <a:pt x="288" y="155"/>
                  </a:lnTo>
                  <a:lnTo>
                    <a:pt x="290" y="155"/>
                  </a:lnTo>
                  <a:close/>
                  <a:moveTo>
                    <a:pt x="315" y="151"/>
                  </a:moveTo>
                  <a:lnTo>
                    <a:pt x="315" y="151"/>
                  </a:lnTo>
                  <a:lnTo>
                    <a:pt x="317" y="151"/>
                  </a:lnTo>
                  <a:lnTo>
                    <a:pt x="319" y="153"/>
                  </a:lnTo>
                  <a:lnTo>
                    <a:pt x="321" y="155"/>
                  </a:lnTo>
                  <a:lnTo>
                    <a:pt x="321" y="157"/>
                  </a:lnTo>
                  <a:lnTo>
                    <a:pt x="321" y="159"/>
                  </a:lnTo>
                  <a:lnTo>
                    <a:pt x="319" y="161"/>
                  </a:lnTo>
                  <a:lnTo>
                    <a:pt x="317" y="163"/>
                  </a:lnTo>
                  <a:lnTo>
                    <a:pt x="315" y="165"/>
                  </a:lnTo>
                  <a:lnTo>
                    <a:pt x="313" y="163"/>
                  </a:lnTo>
                  <a:lnTo>
                    <a:pt x="311" y="163"/>
                  </a:lnTo>
                  <a:lnTo>
                    <a:pt x="309" y="161"/>
                  </a:lnTo>
                  <a:lnTo>
                    <a:pt x="309" y="159"/>
                  </a:lnTo>
                  <a:lnTo>
                    <a:pt x="309" y="157"/>
                  </a:lnTo>
                  <a:lnTo>
                    <a:pt x="309" y="155"/>
                  </a:lnTo>
                  <a:lnTo>
                    <a:pt x="311" y="153"/>
                  </a:lnTo>
                  <a:lnTo>
                    <a:pt x="315" y="151"/>
                  </a:lnTo>
                  <a:close/>
                  <a:moveTo>
                    <a:pt x="338" y="149"/>
                  </a:moveTo>
                  <a:lnTo>
                    <a:pt x="338" y="149"/>
                  </a:lnTo>
                  <a:lnTo>
                    <a:pt x="340" y="149"/>
                  </a:lnTo>
                  <a:lnTo>
                    <a:pt x="342" y="149"/>
                  </a:lnTo>
                  <a:lnTo>
                    <a:pt x="344" y="151"/>
                  </a:lnTo>
                  <a:lnTo>
                    <a:pt x="344" y="153"/>
                  </a:lnTo>
                  <a:lnTo>
                    <a:pt x="344" y="157"/>
                  </a:lnTo>
                  <a:lnTo>
                    <a:pt x="344" y="159"/>
                  </a:lnTo>
                  <a:lnTo>
                    <a:pt x="342" y="161"/>
                  </a:lnTo>
                  <a:lnTo>
                    <a:pt x="340" y="161"/>
                  </a:lnTo>
                  <a:lnTo>
                    <a:pt x="338" y="161"/>
                  </a:lnTo>
                  <a:lnTo>
                    <a:pt x="334" y="159"/>
                  </a:lnTo>
                  <a:lnTo>
                    <a:pt x="334" y="157"/>
                  </a:lnTo>
                  <a:lnTo>
                    <a:pt x="332" y="155"/>
                  </a:lnTo>
                  <a:lnTo>
                    <a:pt x="332" y="153"/>
                  </a:lnTo>
                  <a:lnTo>
                    <a:pt x="334" y="151"/>
                  </a:lnTo>
                  <a:lnTo>
                    <a:pt x="336" y="149"/>
                  </a:lnTo>
                  <a:lnTo>
                    <a:pt x="338" y="149"/>
                  </a:lnTo>
                  <a:close/>
                  <a:moveTo>
                    <a:pt x="361" y="146"/>
                  </a:moveTo>
                  <a:lnTo>
                    <a:pt x="361" y="146"/>
                  </a:lnTo>
                  <a:lnTo>
                    <a:pt x="365" y="146"/>
                  </a:lnTo>
                  <a:lnTo>
                    <a:pt x="367" y="147"/>
                  </a:lnTo>
                  <a:lnTo>
                    <a:pt x="367" y="149"/>
                  </a:lnTo>
                  <a:lnTo>
                    <a:pt x="369" y="151"/>
                  </a:lnTo>
                  <a:lnTo>
                    <a:pt x="369" y="153"/>
                  </a:lnTo>
                  <a:lnTo>
                    <a:pt x="367" y="155"/>
                  </a:lnTo>
                  <a:lnTo>
                    <a:pt x="365" y="157"/>
                  </a:lnTo>
                  <a:lnTo>
                    <a:pt x="363" y="157"/>
                  </a:lnTo>
                  <a:lnTo>
                    <a:pt x="361" y="157"/>
                  </a:lnTo>
                  <a:lnTo>
                    <a:pt x="359" y="157"/>
                  </a:lnTo>
                  <a:lnTo>
                    <a:pt x="357" y="155"/>
                  </a:lnTo>
                  <a:lnTo>
                    <a:pt x="357" y="153"/>
                  </a:lnTo>
                  <a:lnTo>
                    <a:pt x="357" y="151"/>
                  </a:lnTo>
                  <a:lnTo>
                    <a:pt x="357" y="147"/>
                  </a:lnTo>
                  <a:lnTo>
                    <a:pt x="359" y="147"/>
                  </a:lnTo>
                  <a:lnTo>
                    <a:pt x="361" y="146"/>
                  </a:lnTo>
                  <a:close/>
                  <a:moveTo>
                    <a:pt x="386" y="144"/>
                  </a:moveTo>
                  <a:lnTo>
                    <a:pt x="386" y="144"/>
                  </a:lnTo>
                  <a:lnTo>
                    <a:pt x="388" y="144"/>
                  </a:lnTo>
                  <a:lnTo>
                    <a:pt x="390" y="144"/>
                  </a:lnTo>
                  <a:lnTo>
                    <a:pt x="392" y="146"/>
                  </a:lnTo>
                  <a:lnTo>
                    <a:pt x="392" y="147"/>
                  </a:lnTo>
                  <a:lnTo>
                    <a:pt x="392" y="151"/>
                  </a:lnTo>
                  <a:lnTo>
                    <a:pt x="392" y="153"/>
                  </a:lnTo>
                  <a:lnTo>
                    <a:pt x="390" y="153"/>
                  </a:lnTo>
                  <a:lnTo>
                    <a:pt x="388" y="155"/>
                  </a:lnTo>
                  <a:lnTo>
                    <a:pt x="384" y="155"/>
                  </a:lnTo>
                  <a:lnTo>
                    <a:pt x="382" y="153"/>
                  </a:lnTo>
                  <a:lnTo>
                    <a:pt x="380" y="151"/>
                  </a:lnTo>
                  <a:lnTo>
                    <a:pt x="380" y="149"/>
                  </a:lnTo>
                  <a:lnTo>
                    <a:pt x="380" y="147"/>
                  </a:lnTo>
                  <a:lnTo>
                    <a:pt x="382" y="146"/>
                  </a:lnTo>
                  <a:lnTo>
                    <a:pt x="384" y="144"/>
                  </a:lnTo>
                  <a:lnTo>
                    <a:pt x="386" y="144"/>
                  </a:lnTo>
                  <a:close/>
                  <a:moveTo>
                    <a:pt x="409" y="140"/>
                  </a:moveTo>
                  <a:lnTo>
                    <a:pt x="409" y="140"/>
                  </a:lnTo>
                  <a:lnTo>
                    <a:pt x="411" y="140"/>
                  </a:lnTo>
                  <a:lnTo>
                    <a:pt x="413" y="142"/>
                  </a:lnTo>
                  <a:lnTo>
                    <a:pt x="415" y="144"/>
                  </a:lnTo>
                  <a:lnTo>
                    <a:pt x="417" y="146"/>
                  </a:lnTo>
                  <a:lnTo>
                    <a:pt x="417" y="147"/>
                  </a:lnTo>
                  <a:lnTo>
                    <a:pt x="415" y="149"/>
                  </a:lnTo>
                  <a:lnTo>
                    <a:pt x="413" y="151"/>
                  </a:lnTo>
                  <a:lnTo>
                    <a:pt x="411" y="151"/>
                  </a:lnTo>
                  <a:lnTo>
                    <a:pt x="409" y="151"/>
                  </a:lnTo>
                  <a:lnTo>
                    <a:pt x="407" y="151"/>
                  </a:lnTo>
                  <a:lnTo>
                    <a:pt x="405" y="149"/>
                  </a:lnTo>
                  <a:lnTo>
                    <a:pt x="403" y="147"/>
                  </a:lnTo>
                  <a:lnTo>
                    <a:pt x="405" y="144"/>
                  </a:lnTo>
                  <a:lnTo>
                    <a:pt x="405" y="142"/>
                  </a:lnTo>
                  <a:lnTo>
                    <a:pt x="407" y="140"/>
                  </a:lnTo>
                  <a:lnTo>
                    <a:pt x="409" y="140"/>
                  </a:lnTo>
                  <a:close/>
                  <a:moveTo>
                    <a:pt x="434" y="138"/>
                  </a:moveTo>
                  <a:lnTo>
                    <a:pt x="434" y="138"/>
                  </a:lnTo>
                  <a:lnTo>
                    <a:pt x="436" y="138"/>
                  </a:lnTo>
                  <a:lnTo>
                    <a:pt x="438" y="138"/>
                  </a:lnTo>
                  <a:lnTo>
                    <a:pt x="440" y="140"/>
                  </a:lnTo>
                  <a:lnTo>
                    <a:pt x="440" y="142"/>
                  </a:lnTo>
                  <a:lnTo>
                    <a:pt x="440" y="146"/>
                  </a:lnTo>
                  <a:lnTo>
                    <a:pt x="438" y="147"/>
                  </a:lnTo>
                  <a:lnTo>
                    <a:pt x="434" y="149"/>
                  </a:lnTo>
                  <a:lnTo>
                    <a:pt x="432" y="149"/>
                  </a:lnTo>
                  <a:lnTo>
                    <a:pt x="430" y="147"/>
                  </a:lnTo>
                  <a:lnTo>
                    <a:pt x="428" y="146"/>
                  </a:lnTo>
                  <a:lnTo>
                    <a:pt x="428" y="144"/>
                  </a:lnTo>
                  <a:lnTo>
                    <a:pt x="428" y="142"/>
                  </a:lnTo>
                  <a:lnTo>
                    <a:pt x="430" y="140"/>
                  </a:lnTo>
                  <a:lnTo>
                    <a:pt x="430" y="138"/>
                  </a:lnTo>
                  <a:lnTo>
                    <a:pt x="434" y="138"/>
                  </a:lnTo>
                  <a:close/>
                  <a:moveTo>
                    <a:pt x="457" y="134"/>
                  </a:moveTo>
                  <a:lnTo>
                    <a:pt x="457" y="134"/>
                  </a:lnTo>
                  <a:lnTo>
                    <a:pt x="459" y="134"/>
                  </a:lnTo>
                  <a:lnTo>
                    <a:pt x="461" y="136"/>
                  </a:lnTo>
                  <a:lnTo>
                    <a:pt x="463" y="138"/>
                  </a:lnTo>
                  <a:lnTo>
                    <a:pt x="465" y="140"/>
                  </a:lnTo>
                  <a:lnTo>
                    <a:pt x="463" y="142"/>
                  </a:lnTo>
                  <a:lnTo>
                    <a:pt x="463" y="144"/>
                  </a:lnTo>
                  <a:lnTo>
                    <a:pt x="461" y="146"/>
                  </a:lnTo>
                  <a:lnTo>
                    <a:pt x="459" y="146"/>
                  </a:lnTo>
                  <a:lnTo>
                    <a:pt x="457" y="146"/>
                  </a:lnTo>
                  <a:lnTo>
                    <a:pt x="453" y="146"/>
                  </a:lnTo>
                  <a:lnTo>
                    <a:pt x="453" y="144"/>
                  </a:lnTo>
                  <a:lnTo>
                    <a:pt x="451" y="142"/>
                  </a:lnTo>
                  <a:lnTo>
                    <a:pt x="451" y="138"/>
                  </a:lnTo>
                  <a:lnTo>
                    <a:pt x="453" y="136"/>
                  </a:lnTo>
                  <a:lnTo>
                    <a:pt x="455" y="134"/>
                  </a:lnTo>
                  <a:lnTo>
                    <a:pt x="457" y="134"/>
                  </a:lnTo>
                  <a:close/>
                  <a:moveTo>
                    <a:pt x="480" y="130"/>
                  </a:moveTo>
                  <a:lnTo>
                    <a:pt x="480" y="130"/>
                  </a:lnTo>
                  <a:lnTo>
                    <a:pt x="484" y="132"/>
                  </a:lnTo>
                  <a:lnTo>
                    <a:pt x="486" y="132"/>
                  </a:lnTo>
                  <a:lnTo>
                    <a:pt x="486" y="134"/>
                  </a:lnTo>
                  <a:lnTo>
                    <a:pt x="488" y="136"/>
                  </a:lnTo>
                  <a:lnTo>
                    <a:pt x="488" y="138"/>
                  </a:lnTo>
                  <a:lnTo>
                    <a:pt x="486" y="140"/>
                  </a:lnTo>
                  <a:lnTo>
                    <a:pt x="484" y="142"/>
                  </a:lnTo>
                  <a:lnTo>
                    <a:pt x="482" y="144"/>
                  </a:lnTo>
                  <a:lnTo>
                    <a:pt x="480" y="144"/>
                  </a:lnTo>
                  <a:lnTo>
                    <a:pt x="478" y="142"/>
                  </a:lnTo>
                  <a:lnTo>
                    <a:pt x="476" y="140"/>
                  </a:lnTo>
                  <a:lnTo>
                    <a:pt x="476" y="138"/>
                  </a:lnTo>
                  <a:lnTo>
                    <a:pt x="476" y="136"/>
                  </a:lnTo>
                  <a:lnTo>
                    <a:pt x="476" y="134"/>
                  </a:lnTo>
                  <a:lnTo>
                    <a:pt x="478" y="132"/>
                  </a:lnTo>
                  <a:lnTo>
                    <a:pt x="480" y="130"/>
                  </a:lnTo>
                  <a:close/>
                  <a:moveTo>
                    <a:pt x="505" y="128"/>
                  </a:moveTo>
                  <a:lnTo>
                    <a:pt x="505" y="128"/>
                  </a:lnTo>
                  <a:lnTo>
                    <a:pt x="507" y="128"/>
                  </a:lnTo>
                  <a:lnTo>
                    <a:pt x="509" y="130"/>
                  </a:lnTo>
                  <a:lnTo>
                    <a:pt x="511" y="130"/>
                  </a:lnTo>
                  <a:lnTo>
                    <a:pt x="511" y="134"/>
                  </a:lnTo>
                  <a:lnTo>
                    <a:pt x="511" y="136"/>
                  </a:lnTo>
                  <a:lnTo>
                    <a:pt x="511" y="138"/>
                  </a:lnTo>
                  <a:lnTo>
                    <a:pt x="509" y="140"/>
                  </a:lnTo>
                  <a:lnTo>
                    <a:pt x="507" y="140"/>
                  </a:lnTo>
                  <a:lnTo>
                    <a:pt x="503" y="140"/>
                  </a:lnTo>
                  <a:lnTo>
                    <a:pt x="501" y="138"/>
                  </a:lnTo>
                  <a:lnTo>
                    <a:pt x="499" y="138"/>
                  </a:lnTo>
                  <a:lnTo>
                    <a:pt x="499" y="134"/>
                  </a:lnTo>
                  <a:lnTo>
                    <a:pt x="499" y="132"/>
                  </a:lnTo>
                  <a:lnTo>
                    <a:pt x="501" y="130"/>
                  </a:lnTo>
                  <a:lnTo>
                    <a:pt x="503" y="128"/>
                  </a:lnTo>
                  <a:lnTo>
                    <a:pt x="505" y="128"/>
                  </a:lnTo>
                  <a:close/>
                  <a:moveTo>
                    <a:pt x="528" y="124"/>
                  </a:moveTo>
                  <a:lnTo>
                    <a:pt x="528" y="124"/>
                  </a:lnTo>
                  <a:lnTo>
                    <a:pt x="530" y="124"/>
                  </a:lnTo>
                  <a:lnTo>
                    <a:pt x="534" y="126"/>
                  </a:lnTo>
                  <a:lnTo>
                    <a:pt x="534" y="128"/>
                  </a:lnTo>
                  <a:lnTo>
                    <a:pt x="536" y="130"/>
                  </a:lnTo>
                  <a:lnTo>
                    <a:pt x="536" y="132"/>
                  </a:lnTo>
                  <a:lnTo>
                    <a:pt x="534" y="134"/>
                  </a:lnTo>
                  <a:lnTo>
                    <a:pt x="532" y="136"/>
                  </a:lnTo>
                  <a:lnTo>
                    <a:pt x="530" y="138"/>
                  </a:lnTo>
                  <a:lnTo>
                    <a:pt x="528" y="136"/>
                  </a:lnTo>
                  <a:lnTo>
                    <a:pt x="526" y="136"/>
                  </a:lnTo>
                  <a:lnTo>
                    <a:pt x="524" y="134"/>
                  </a:lnTo>
                  <a:lnTo>
                    <a:pt x="524" y="132"/>
                  </a:lnTo>
                  <a:lnTo>
                    <a:pt x="524" y="130"/>
                  </a:lnTo>
                  <a:lnTo>
                    <a:pt x="524" y="128"/>
                  </a:lnTo>
                  <a:lnTo>
                    <a:pt x="526" y="126"/>
                  </a:lnTo>
                  <a:lnTo>
                    <a:pt x="528" y="124"/>
                  </a:lnTo>
                  <a:close/>
                  <a:moveTo>
                    <a:pt x="553" y="123"/>
                  </a:moveTo>
                  <a:lnTo>
                    <a:pt x="553" y="123"/>
                  </a:lnTo>
                  <a:lnTo>
                    <a:pt x="555" y="123"/>
                  </a:lnTo>
                  <a:lnTo>
                    <a:pt x="557" y="123"/>
                  </a:lnTo>
                  <a:lnTo>
                    <a:pt x="559" y="124"/>
                  </a:lnTo>
                  <a:lnTo>
                    <a:pt x="559" y="128"/>
                  </a:lnTo>
                  <a:lnTo>
                    <a:pt x="559" y="130"/>
                  </a:lnTo>
                  <a:lnTo>
                    <a:pt x="557" y="132"/>
                  </a:lnTo>
                  <a:lnTo>
                    <a:pt x="557" y="134"/>
                  </a:lnTo>
                  <a:lnTo>
                    <a:pt x="553" y="134"/>
                  </a:lnTo>
                  <a:lnTo>
                    <a:pt x="551" y="134"/>
                  </a:lnTo>
                  <a:lnTo>
                    <a:pt x="549" y="132"/>
                  </a:lnTo>
                  <a:lnTo>
                    <a:pt x="547" y="130"/>
                  </a:lnTo>
                  <a:lnTo>
                    <a:pt x="547" y="128"/>
                  </a:lnTo>
                  <a:lnTo>
                    <a:pt x="547" y="126"/>
                  </a:lnTo>
                  <a:lnTo>
                    <a:pt x="549" y="124"/>
                  </a:lnTo>
                  <a:lnTo>
                    <a:pt x="549" y="123"/>
                  </a:lnTo>
                  <a:lnTo>
                    <a:pt x="553" y="123"/>
                  </a:lnTo>
                  <a:close/>
                  <a:moveTo>
                    <a:pt x="576" y="119"/>
                  </a:moveTo>
                  <a:lnTo>
                    <a:pt x="576" y="119"/>
                  </a:lnTo>
                  <a:lnTo>
                    <a:pt x="578" y="119"/>
                  </a:lnTo>
                  <a:lnTo>
                    <a:pt x="580" y="121"/>
                  </a:lnTo>
                  <a:lnTo>
                    <a:pt x="582" y="123"/>
                  </a:lnTo>
                  <a:lnTo>
                    <a:pt x="584" y="124"/>
                  </a:lnTo>
                  <a:lnTo>
                    <a:pt x="582" y="126"/>
                  </a:lnTo>
                  <a:lnTo>
                    <a:pt x="582" y="128"/>
                  </a:lnTo>
                  <a:lnTo>
                    <a:pt x="580" y="130"/>
                  </a:lnTo>
                  <a:lnTo>
                    <a:pt x="578" y="130"/>
                  </a:lnTo>
                  <a:lnTo>
                    <a:pt x="576" y="130"/>
                  </a:lnTo>
                  <a:lnTo>
                    <a:pt x="574" y="130"/>
                  </a:lnTo>
                  <a:lnTo>
                    <a:pt x="572" y="128"/>
                  </a:lnTo>
                  <a:lnTo>
                    <a:pt x="570" y="126"/>
                  </a:lnTo>
                  <a:lnTo>
                    <a:pt x="570" y="124"/>
                  </a:lnTo>
                  <a:lnTo>
                    <a:pt x="572" y="121"/>
                  </a:lnTo>
                  <a:lnTo>
                    <a:pt x="574" y="121"/>
                  </a:lnTo>
                  <a:lnTo>
                    <a:pt x="576" y="119"/>
                  </a:lnTo>
                  <a:close/>
                  <a:moveTo>
                    <a:pt x="599" y="117"/>
                  </a:moveTo>
                  <a:lnTo>
                    <a:pt x="599" y="117"/>
                  </a:lnTo>
                  <a:lnTo>
                    <a:pt x="603" y="117"/>
                  </a:lnTo>
                  <a:lnTo>
                    <a:pt x="605" y="117"/>
                  </a:lnTo>
                  <a:lnTo>
                    <a:pt x="605" y="119"/>
                  </a:lnTo>
                  <a:lnTo>
                    <a:pt x="607" y="121"/>
                  </a:lnTo>
                  <a:lnTo>
                    <a:pt x="607" y="124"/>
                  </a:lnTo>
                  <a:lnTo>
                    <a:pt x="605" y="126"/>
                  </a:lnTo>
                  <a:lnTo>
                    <a:pt x="603" y="126"/>
                  </a:lnTo>
                  <a:lnTo>
                    <a:pt x="601" y="128"/>
                  </a:lnTo>
                  <a:lnTo>
                    <a:pt x="599" y="128"/>
                  </a:lnTo>
                  <a:lnTo>
                    <a:pt x="597" y="126"/>
                  </a:lnTo>
                  <a:lnTo>
                    <a:pt x="595" y="124"/>
                  </a:lnTo>
                  <a:lnTo>
                    <a:pt x="595" y="123"/>
                  </a:lnTo>
                  <a:lnTo>
                    <a:pt x="595" y="121"/>
                  </a:lnTo>
                  <a:lnTo>
                    <a:pt x="595" y="119"/>
                  </a:lnTo>
                  <a:lnTo>
                    <a:pt x="597" y="117"/>
                  </a:lnTo>
                  <a:lnTo>
                    <a:pt x="599" y="117"/>
                  </a:lnTo>
                  <a:close/>
                  <a:moveTo>
                    <a:pt x="624" y="113"/>
                  </a:moveTo>
                  <a:lnTo>
                    <a:pt x="624" y="113"/>
                  </a:lnTo>
                  <a:lnTo>
                    <a:pt x="626" y="113"/>
                  </a:lnTo>
                  <a:lnTo>
                    <a:pt x="628" y="115"/>
                  </a:lnTo>
                  <a:lnTo>
                    <a:pt x="630" y="117"/>
                  </a:lnTo>
                  <a:lnTo>
                    <a:pt x="630" y="119"/>
                  </a:lnTo>
                  <a:lnTo>
                    <a:pt x="630" y="121"/>
                  </a:lnTo>
                  <a:lnTo>
                    <a:pt x="630" y="123"/>
                  </a:lnTo>
                  <a:lnTo>
                    <a:pt x="628" y="124"/>
                  </a:lnTo>
                  <a:lnTo>
                    <a:pt x="626" y="124"/>
                  </a:lnTo>
                  <a:lnTo>
                    <a:pt x="622" y="124"/>
                  </a:lnTo>
                  <a:lnTo>
                    <a:pt x="620" y="124"/>
                  </a:lnTo>
                  <a:lnTo>
                    <a:pt x="620" y="123"/>
                  </a:lnTo>
                  <a:lnTo>
                    <a:pt x="618" y="121"/>
                  </a:lnTo>
                  <a:lnTo>
                    <a:pt x="618" y="117"/>
                  </a:lnTo>
                  <a:lnTo>
                    <a:pt x="620" y="115"/>
                  </a:lnTo>
                  <a:lnTo>
                    <a:pt x="622" y="115"/>
                  </a:lnTo>
                  <a:lnTo>
                    <a:pt x="624" y="113"/>
                  </a:lnTo>
                  <a:close/>
                  <a:moveTo>
                    <a:pt x="647" y="111"/>
                  </a:moveTo>
                  <a:lnTo>
                    <a:pt x="647" y="111"/>
                  </a:lnTo>
                  <a:lnTo>
                    <a:pt x="649" y="111"/>
                  </a:lnTo>
                  <a:lnTo>
                    <a:pt x="653" y="111"/>
                  </a:lnTo>
                  <a:lnTo>
                    <a:pt x="653" y="113"/>
                  </a:lnTo>
                  <a:lnTo>
                    <a:pt x="655" y="115"/>
                  </a:lnTo>
                  <a:lnTo>
                    <a:pt x="655" y="119"/>
                  </a:lnTo>
                  <a:lnTo>
                    <a:pt x="653" y="121"/>
                  </a:lnTo>
                  <a:lnTo>
                    <a:pt x="651" y="121"/>
                  </a:lnTo>
                  <a:lnTo>
                    <a:pt x="649" y="123"/>
                  </a:lnTo>
                  <a:lnTo>
                    <a:pt x="647" y="123"/>
                  </a:lnTo>
                  <a:lnTo>
                    <a:pt x="645" y="121"/>
                  </a:lnTo>
                  <a:lnTo>
                    <a:pt x="643" y="119"/>
                  </a:lnTo>
                  <a:lnTo>
                    <a:pt x="643" y="117"/>
                  </a:lnTo>
                  <a:lnTo>
                    <a:pt x="643" y="115"/>
                  </a:lnTo>
                  <a:lnTo>
                    <a:pt x="643" y="113"/>
                  </a:lnTo>
                  <a:lnTo>
                    <a:pt x="645" y="111"/>
                  </a:lnTo>
                  <a:lnTo>
                    <a:pt x="647" y="111"/>
                  </a:lnTo>
                  <a:close/>
                  <a:moveTo>
                    <a:pt x="672" y="107"/>
                  </a:moveTo>
                  <a:lnTo>
                    <a:pt x="672" y="107"/>
                  </a:lnTo>
                  <a:lnTo>
                    <a:pt x="674" y="107"/>
                  </a:lnTo>
                  <a:lnTo>
                    <a:pt x="676" y="109"/>
                  </a:lnTo>
                  <a:lnTo>
                    <a:pt x="678" y="111"/>
                  </a:lnTo>
                  <a:lnTo>
                    <a:pt x="678" y="113"/>
                  </a:lnTo>
                  <a:lnTo>
                    <a:pt x="678" y="115"/>
                  </a:lnTo>
                  <a:lnTo>
                    <a:pt x="678" y="117"/>
                  </a:lnTo>
                  <a:lnTo>
                    <a:pt x="676" y="119"/>
                  </a:lnTo>
                  <a:lnTo>
                    <a:pt x="672" y="119"/>
                  </a:lnTo>
                  <a:lnTo>
                    <a:pt x="670" y="119"/>
                  </a:lnTo>
                  <a:lnTo>
                    <a:pt x="668" y="119"/>
                  </a:lnTo>
                  <a:lnTo>
                    <a:pt x="666" y="117"/>
                  </a:lnTo>
                  <a:lnTo>
                    <a:pt x="666" y="115"/>
                  </a:lnTo>
                  <a:lnTo>
                    <a:pt x="666" y="111"/>
                  </a:lnTo>
                  <a:lnTo>
                    <a:pt x="668" y="109"/>
                  </a:lnTo>
                  <a:lnTo>
                    <a:pt x="668" y="107"/>
                  </a:lnTo>
                  <a:lnTo>
                    <a:pt x="672" y="107"/>
                  </a:lnTo>
                  <a:close/>
                  <a:moveTo>
                    <a:pt x="695" y="105"/>
                  </a:moveTo>
                  <a:lnTo>
                    <a:pt x="695" y="105"/>
                  </a:lnTo>
                  <a:lnTo>
                    <a:pt x="697" y="105"/>
                  </a:lnTo>
                  <a:lnTo>
                    <a:pt x="699" y="105"/>
                  </a:lnTo>
                  <a:lnTo>
                    <a:pt x="701" y="107"/>
                  </a:lnTo>
                  <a:lnTo>
                    <a:pt x="703" y="109"/>
                  </a:lnTo>
                  <a:lnTo>
                    <a:pt x="701" y="111"/>
                  </a:lnTo>
                  <a:lnTo>
                    <a:pt x="701" y="115"/>
                  </a:lnTo>
                  <a:lnTo>
                    <a:pt x="699" y="115"/>
                  </a:lnTo>
                  <a:lnTo>
                    <a:pt x="697" y="117"/>
                  </a:lnTo>
                  <a:lnTo>
                    <a:pt x="695" y="117"/>
                  </a:lnTo>
                  <a:lnTo>
                    <a:pt x="693" y="115"/>
                  </a:lnTo>
                  <a:lnTo>
                    <a:pt x="691" y="113"/>
                  </a:lnTo>
                  <a:lnTo>
                    <a:pt x="689" y="111"/>
                  </a:lnTo>
                  <a:lnTo>
                    <a:pt x="689" y="109"/>
                  </a:lnTo>
                  <a:lnTo>
                    <a:pt x="691" y="107"/>
                  </a:lnTo>
                  <a:lnTo>
                    <a:pt x="693" y="105"/>
                  </a:lnTo>
                  <a:lnTo>
                    <a:pt x="695" y="105"/>
                  </a:lnTo>
                  <a:close/>
                  <a:moveTo>
                    <a:pt x="720" y="101"/>
                  </a:moveTo>
                  <a:lnTo>
                    <a:pt x="720" y="101"/>
                  </a:lnTo>
                  <a:lnTo>
                    <a:pt x="722" y="101"/>
                  </a:lnTo>
                  <a:lnTo>
                    <a:pt x="724" y="103"/>
                  </a:lnTo>
                  <a:lnTo>
                    <a:pt x="726" y="103"/>
                  </a:lnTo>
                  <a:lnTo>
                    <a:pt x="726" y="107"/>
                  </a:lnTo>
                  <a:lnTo>
                    <a:pt x="726" y="109"/>
                  </a:lnTo>
                  <a:lnTo>
                    <a:pt x="724" y="111"/>
                  </a:lnTo>
                  <a:lnTo>
                    <a:pt x="722" y="113"/>
                  </a:lnTo>
                  <a:lnTo>
                    <a:pt x="720" y="113"/>
                  </a:lnTo>
                  <a:lnTo>
                    <a:pt x="718" y="113"/>
                  </a:lnTo>
                  <a:lnTo>
                    <a:pt x="716" y="113"/>
                  </a:lnTo>
                  <a:lnTo>
                    <a:pt x="714" y="111"/>
                  </a:lnTo>
                  <a:lnTo>
                    <a:pt x="714" y="107"/>
                  </a:lnTo>
                  <a:lnTo>
                    <a:pt x="714" y="105"/>
                  </a:lnTo>
                  <a:lnTo>
                    <a:pt x="714" y="103"/>
                  </a:lnTo>
                  <a:lnTo>
                    <a:pt x="716" y="101"/>
                  </a:lnTo>
                  <a:lnTo>
                    <a:pt x="720" y="101"/>
                  </a:lnTo>
                  <a:close/>
                  <a:moveTo>
                    <a:pt x="743" y="98"/>
                  </a:moveTo>
                  <a:lnTo>
                    <a:pt x="743" y="98"/>
                  </a:lnTo>
                  <a:lnTo>
                    <a:pt x="745" y="98"/>
                  </a:lnTo>
                  <a:lnTo>
                    <a:pt x="747" y="99"/>
                  </a:lnTo>
                  <a:lnTo>
                    <a:pt x="749" y="101"/>
                  </a:lnTo>
                  <a:lnTo>
                    <a:pt x="749" y="103"/>
                  </a:lnTo>
                  <a:lnTo>
                    <a:pt x="749" y="105"/>
                  </a:lnTo>
                  <a:lnTo>
                    <a:pt x="749" y="107"/>
                  </a:lnTo>
                  <a:lnTo>
                    <a:pt x="747" y="109"/>
                  </a:lnTo>
                  <a:lnTo>
                    <a:pt x="745" y="111"/>
                  </a:lnTo>
                  <a:lnTo>
                    <a:pt x="741" y="111"/>
                  </a:lnTo>
                  <a:lnTo>
                    <a:pt x="739" y="109"/>
                  </a:lnTo>
                  <a:lnTo>
                    <a:pt x="739" y="107"/>
                  </a:lnTo>
                  <a:lnTo>
                    <a:pt x="737" y="105"/>
                  </a:lnTo>
                  <a:lnTo>
                    <a:pt x="737" y="103"/>
                  </a:lnTo>
                  <a:lnTo>
                    <a:pt x="739" y="101"/>
                  </a:lnTo>
                  <a:lnTo>
                    <a:pt x="741" y="99"/>
                  </a:lnTo>
                  <a:lnTo>
                    <a:pt x="743" y="98"/>
                  </a:lnTo>
                  <a:close/>
                  <a:moveTo>
                    <a:pt x="766" y="96"/>
                  </a:moveTo>
                  <a:lnTo>
                    <a:pt x="766" y="96"/>
                  </a:lnTo>
                  <a:lnTo>
                    <a:pt x="770" y="96"/>
                  </a:lnTo>
                  <a:lnTo>
                    <a:pt x="772" y="96"/>
                  </a:lnTo>
                  <a:lnTo>
                    <a:pt x="772" y="98"/>
                  </a:lnTo>
                  <a:lnTo>
                    <a:pt x="774" y="101"/>
                  </a:lnTo>
                  <a:lnTo>
                    <a:pt x="774" y="103"/>
                  </a:lnTo>
                  <a:lnTo>
                    <a:pt x="772" y="105"/>
                  </a:lnTo>
                  <a:lnTo>
                    <a:pt x="770" y="107"/>
                  </a:lnTo>
                  <a:lnTo>
                    <a:pt x="768" y="107"/>
                  </a:lnTo>
                  <a:lnTo>
                    <a:pt x="766" y="107"/>
                  </a:lnTo>
                  <a:lnTo>
                    <a:pt x="764" y="105"/>
                  </a:lnTo>
                  <a:lnTo>
                    <a:pt x="762" y="105"/>
                  </a:lnTo>
                  <a:lnTo>
                    <a:pt x="762" y="101"/>
                  </a:lnTo>
                  <a:lnTo>
                    <a:pt x="762" y="99"/>
                  </a:lnTo>
                  <a:lnTo>
                    <a:pt x="762" y="98"/>
                  </a:lnTo>
                  <a:lnTo>
                    <a:pt x="764" y="96"/>
                  </a:lnTo>
                  <a:lnTo>
                    <a:pt x="766" y="96"/>
                  </a:lnTo>
                  <a:close/>
                  <a:moveTo>
                    <a:pt x="791" y="92"/>
                  </a:moveTo>
                  <a:lnTo>
                    <a:pt x="791" y="92"/>
                  </a:lnTo>
                  <a:lnTo>
                    <a:pt x="793" y="92"/>
                  </a:lnTo>
                  <a:lnTo>
                    <a:pt x="795" y="94"/>
                  </a:lnTo>
                  <a:lnTo>
                    <a:pt x="797" y="96"/>
                  </a:lnTo>
                  <a:lnTo>
                    <a:pt x="797" y="98"/>
                  </a:lnTo>
                  <a:lnTo>
                    <a:pt x="797" y="99"/>
                  </a:lnTo>
                  <a:lnTo>
                    <a:pt x="797" y="101"/>
                  </a:lnTo>
                  <a:lnTo>
                    <a:pt x="795" y="103"/>
                  </a:lnTo>
                  <a:lnTo>
                    <a:pt x="793" y="105"/>
                  </a:lnTo>
                  <a:lnTo>
                    <a:pt x="789" y="103"/>
                  </a:lnTo>
                  <a:lnTo>
                    <a:pt x="787" y="103"/>
                  </a:lnTo>
                  <a:lnTo>
                    <a:pt x="785" y="101"/>
                  </a:lnTo>
                  <a:lnTo>
                    <a:pt x="785" y="99"/>
                  </a:lnTo>
                  <a:lnTo>
                    <a:pt x="785" y="98"/>
                  </a:lnTo>
                  <a:lnTo>
                    <a:pt x="787" y="94"/>
                  </a:lnTo>
                  <a:lnTo>
                    <a:pt x="789" y="94"/>
                  </a:lnTo>
                  <a:lnTo>
                    <a:pt x="791" y="92"/>
                  </a:lnTo>
                  <a:close/>
                  <a:moveTo>
                    <a:pt x="814" y="90"/>
                  </a:moveTo>
                  <a:lnTo>
                    <a:pt x="814" y="90"/>
                  </a:lnTo>
                  <a:lnTo>
                    <a:pt x="816" y="90"/>
                  </a:lnTo>
                  <a:lnTo>
                    <a:pt x="818" y="90"/>
                  </a:lnTo>
                  <a:lnTo>
                    <a:pt x="820" y="92"/>
                  </a:lnTo>
                  <a:lnTo>
                    <a:pt x="821" y="94"/>
                  </a:lnTo>
                  <a:lnTo>
                    <a:pt x="821" y="98"/>
                  </a:lnTo>
                  <a:lnTo>
                    <a:pt x="820" y="99"/>
                  </a:lnTo>
                  <a:lnTo>
                    <a:pt x="818" y="101"/>
                  </a:lnTo>
                  <a:lnTo>
                    <a:pt x="816" y="101"/>
                  </a:lnTo>
                  <a:lnTo>
                    <a:pt x="814" y="101"/>
                  </a:lnTo>
                  <a:lnTo>
                    <a:pt x="812" y="99"/>
                  </a:lnTo>
                  <a:lnTo>
                    <a:pt x="810" y="98"/>
                  </a:lnTo>
                  <a:lnTo>
                    <a:pt x="808" y="96"/>
                  </a:lnTo>
                  <a:lnTo>
                    <a:pt x="808" y="94"/>
                  </a:lnTo>
                  <a:lnTo>
                    <a:pt x="810" y="92"/>
                  </a:lnTo>
                  <a:lnTo>
                    <a:pt x="812" y="90"/>
                  </a:lnTo>
                  <a:lnTo>
                    <a:pt x="814" y="90"/>
                  </a:lnTo>
                  <a:close/>
                  <a:moveTo>
                    <a:pt x="839" y="86"/>
                  </a:moveTo>
                  <a:lnTo>
                    <a:pt x="839" y="86"/>
                  </a:lnTo>
                  <a:lnTo>
                    <a:pt x="841" y="86"/>
                  </a:lnTo>
                  <a:lnTo>
                    <a:pt x="843" y="88"/>
                  </a:lnTo>
                  <a:lnTo>
                    <a:pt x="845" y="90"/>
                  </a:lnTo>
                  <a:lnTo>
                    <a:pt x="845" y="92"/>
                  </a:lnTo>
                  <a:lnTo>
                    <a:pt x="845" y="94"/>
                  </a:lnTo>
                  <a:lnTo>
                    <a:pt x="843" y="96"/>
                  </a:lnTo>
                  <a:lnTo>
                    <a:pt x="841" y="98"/>
                  </a:lnTo>
                  <a:lnTo>
                    <a:pt x="839" y="98"/>
                  </a:lnTo>
                  <a:lnTo>
                    <a:pt x="837" y="98"/>
                  </a:lnTo>
                  <a:lnTo>
                    <a:pt x="835" y="98"/>
                  </a:lnTo>
                  <a:lnTo>
                    <a:pt x="833" y="96"/>
                  </a:lnTo>
                  <a:lnTo>
                    <a:pt x="833" y="94"/>
                  </a:lnTo>
                  <a:lnTo>
                    <a:pt x="833" y="90"/>
                  </a:lnTo>
                  <a:lnTo>
                    <a:pt x="833" y="88"/>
                  </a:lnTo>
                  <a:lnTo>
                    <a:pt x="835" y="88"/>
                  </a:lnTo>
                  <a:lnTo>
                    <a:pt x="839" y="86"/>
                  </a:lnTo>
                  <a:close/>
                  <a:moveTo>
                    <a:pt x="862" y="84"/>
                  </a:moveTo>
                  <a:lnTo>
                    <a:pt x="862" y="84"/>
                  </a:lnTo>
                  <a:lnTo>
                    <a:pt x="864" y="84"/>
                  </a:lnTo>
                  <a:lnTo>
                    <a:pt x="866" y="84"/>
                  </a:lnTo>
                  <a:lnTo>
                    <a:pt x="868" y="86"/>
                  </a:lnTo>
                  <a:lnTo>
                    <a:pt x="868" y="88"/>
                  </a:lnTo>
                  <a:lnTo>
                    <a:pt x="868" y="92"/>
                  </a:lnTo>
                  <a:lnTo>
                    <a:pt x="868" y="94"/>
                  </a:lnTo>
                  <a:lnTo>
                    <a:pt x="866" y="94"/>
                  </a:lnTo>
                  <a:lnTo>
                    <a:pt x="864" y="96"/>
                  </a:lnTo>
                  <a:lnTo>
                    <a:pt x="862" y="96"/>
                  </a:lnTo>
                  <a:lnTo>
                    <a:pt x="858" y="94"/>
                  </a:lnTo>
                  <a:lnTo>
                    <a:pt x="858" y="92"/>
                  </a:lnTo>
                  <a:lnTo>
                    <a:pt x="856" y="90"/>
                  </a:lnTo>
                  <a:lnTo>
                    <a:pt x="856" y="88"/>
                  </a:lnTo>
                  <a:lnTo>
                    <a:pt x="858" y="86"/>
                  </a:lnTo>
                  <a:lnTo>
                    <a:pt x="860" y="84"/>
                  </a:lnTo>
                  <a:lnTo>
                    <a:pt x="862" y="84"/>
                  </a:lnTo>
                  <a:close/>
                  <a:moveTo>
                    <a:pt x="885" y="80"/>
                  </a:moveTo>
                  <a:lnTo>
                    <a:pt x="885" y="80"/>
                  </a:lnTo>
                  <a:lnTo>
                    <a:pt x="889" y="80"/>
                  </a:lnTo>
                  <a:lnTo>
                    <a:pt x="891" y="82"/>
                  </a:lnTo>
                  <a:lnTo>
                    <a:pt x="891" y="84"/>
                  </a:lnTo>
                  <a:lnTo>
                    <a:pt x="892" y="86"/>
                  </a:lnTo>
                  <a:lnTo>
                    <a:pt x="892" y="88"/>
                  </a:lnTo>
                  <a:lnTo>
                    <a:pt x="891" y="90"/>
                  </a:lnTo>
                  <a:lnTo>
                    <a:pt x="889" y="92"/>
                  </a:lnTo>
                  <a:lnTo>
                    <a:pt x="887" y="92"/>
                  </a:lnTo>
                  <a:lnTo>
                    <a:pt x="885" y="92"/>
                  </a:lnTo>
                  <a:lnTo>
                    <a:pt x="883" y="92"/>
                  </a:lnTo>
                  <a:lnTo>
                    <a:pt x="881" y="90"/>
                  </a:lnTo>
                  <a:lnTo>
                    <a:pt x="881" y="88"/>
                  </a:lnTo>
                  <a:lnTo>
                    <a:pt x="881" y="84"/>
                  </a:lnTo>
                  <a:lnTo>
                    <a:pt x="881" y="82"/>
                  </a:lnTo>
                  <a:lnTo>
                    <a:pt x="883" y="80"/>
                  </a:lnTo>
                  <a:lnTo>
                    <a:pt x="885" y="80"/>
                  </a:lnTo>
                  <a:close/>
                  <a:moveTo>
                    <a:pt x="910" y="78"/>
                  </a:moveTo>
                  <a:lnTo>
                    <a:pt x="910" y="78"/>
                  </a:lnTo>
                  <a:lnTo>
                    <a:pt x="912" y="78"/>
                  </a:lnTo>
                  <a:lnTo>
                    <a:pt x="914" y="78"/>
                  </a:lnTo>
                  <a:lnTo>
                    <a:pt x="916" y="80"/>
                  </a:lnTo>
                  <a:lnTo>
                    <a:pt x="916" y="82"/>
                  </a:lnTo>
                  <a:lnTo>
                    <a:pt x="916" y="84"/>
                  </a:lnTo>
                  <a:lnTo>
                    <a:pt x="916" y="88"/>
                  </a:lnTo>
                  <a:lnTo>
                    <a:pt x="914" y="88"/>
                  </a:lnTo>
                  <a:lnTo>
                    <a:pt x="912" y="90"/>
                  </a:lnTo>
                  <a:lnTo>
                    <a:pt x="908" y="90"/>
                  </a:lnTo>
                  <a:lnTo>
                    <a:pt x="906" y="88"/>
                  </a:lnTo>
                  <a:lnTo>
                    <a:pt x="904" y="86"/>
                  </a:lnTo>
                  <a:lnTo>
                    <a:pt x="904" y="84"/>
                  </a:lnTo>
                  <a:lnTo>
                    <a:pt x="904" y="82"/>
                  </a:lnTo>
                  <a:lnTo>
                    <a:pt x="906" y="80"/>
                  </a:lnTo>
                  <a:lnTo>
                    <a:pt x="908" y="78"/>
                  </a:lnTo>
                  <a:lnTo>
                    <a:pt x="910" y="78"/>
                  </a:lnTo>
                  <a:close/>
                  <a:moveTo>
                    <a:pt x="933" y="75"/>
                  </a:moveTo>
                  <a:lnTo>
                    <a:pt x="933" y="75"/>
                  </a:lnTo>
                  <a:lnTo>
                    <a:pt x="935" y="75"/>
                  </a:lnTo>
                  <a:lnTo>
                    <a:pt x="937" y="76"/>
                  </a:lnTo>
                  <a:lnTo>
                    <a:pt x="939" y="78"/>
                  </a:lnTo>
                  <a:lnTo>
                    <a:pt x="940" y="80"/>
                  </a:lnTo>
                  <a:lnTo>
                    <a:pt x="940" y="82"/>
                  </a:lnTo>
                  <a:lnTo>
                    <a:pt x="939" y="84"/>
                  </a:lnTo>
                  <a:lnTo>
                    <a:pt x="937" y="86"/>
                  </a:lnTo>
                  <a:lnTo>
                    <a:pt x="935" y="86"/>
                  </a:lnTo>
                  <a:lnTo>
                    <a:pt x="933" y="86"/>
                  </a:lnTo>
                  <a:lnTo>
                    <a:pt x="931" y="86"/>
                  </a:lnTo>
                  <a:lnTo>
                    <a:pt x="929" y="84"/>
                  </a:lnTo>
                  <a:lnTo>
                    <a:pt x="927" y="82"/>
                  </a:lnTo>
                  <a:lnTo>
                    <a:pt x="929" y="78"/>
                  </a:lnTo>
                  <a:lnTo>
                    <a:pt x="929" y="76"/>
                  </a:lnTo>
                  <a:lnTo>
                    <a:pt x="931" y="75"/>
                  </a:lnTo>
                  <a:lnTo>
                    <a:pt x="933" y="75"/>
                  </a:lnTo>
                  <a:close/>
                  <a:moveTo>
                    <a:pt x="958" y="71"/>
                  </a:moveTo>
                  <a:lnTo>
                    <a:pt x="958" y="71"/>
                  </a:lnTo>
                  <a:lnTo>
                    <a:pt x="960" y="71"/>
                  </a:lnTo>
                  <a:lnTo>
                    <a:pt x="962" y="73"/>
                  </a:lnTo>
                  <a:lnTo>
                    <a:pt x="963" y="75"/>
                  </a:lnTo>
                  <a:lnTo>
                    <a:pt x="963" y="76"/>
                  </a:lnTo>
                  <a:lnTo>
                    <a:pt x="963" y="78"/>
                  </a:lnTo>
                  <a:lnTo>
                    <a:pt x="962" y="80"/>
                  </a:lnTo>
                  <a:lnTo>
                    <a:pt x="962" y="82"/>
                  </a:lnTo>
                  <a:lnTo>
                    <a:pt x="958" y="84"/>
                  </a:lnTo>
                  <a:lnTo>
                    <a:pt x="956" y="84"/>
                  </a:lnTo>
                  <a:lnTo>
                    <a:pt x="954" y="82"/>
                  </a:lnTo>
                  <a:lnTo>
                    <a:pt x="952" y="80"/>
                  </a:lnTo>
                  <a:lnTo>
                    <a:pt x="952" y="78"/>
                  </a:lnTo>
                  <a:lnTo>
                    <a:pt x="952" y="76"/>
                  </a:lnTo>
                  <a:lnTo>
                    <a:pt x="954" y="75"/>
                  </a:lnTo>
                  <a:lnTo>
                    <a:pt x="954" y="73"/>
                  </a:lnTo>
                  <a:lnTo>
                    <a:pt x="958" y="71"/>
                  </a:lnTo>
                  <a:close/>
                  <a:moveTo>
                    <a:pt x="981" y="69"/>
                  </a:moveTo>
                  <a:lnTo>
                    <a:pt x="981" y="69"/>
                  </a:lnTo>
                  <a:lnTo>
                    <a:pt x="983" y="69"/>
                  </a:lnTo>
                  <a:lnTo>
                    <a:pt x="985" y="71"/>
                  </a:lnTo>
                  <a:lnTo>
                    <a:pt x="986" y="71"/>
                  </a:lnTo>
                  <a:lnTo>
                    <a:pt x="988" y="75"/>
                  </a:lnTo>
                  <a:lnTo>
                    <a:pt x="986" y="76"/>
                  </a:lnTo>
                  <a:lnTo>
                    <a:pt x="986" y="78"/>
                  </a:lnTo>
                  <a:lnTo>
                    <a:pt x="985" y="80"/>
                  </a:lnTo>
                  <a:lnTo>
                    <a:pt x="983" y="80"/>
                  </a:lnTo>
                  <a:lnTo>
                    <a:pt x="981" y="80"/>
                  </a:lnTo>
                  <a:lnTo>
                    <a:pt x="977" y="78"/>
                  </a:lnTo>
                  <a:lnTo>
                    <a:pt x="975" y="75"/>
                  </a:lnTo>
                  <a:lnTo>
                    <a:pt x="975" y="73"/>
                  </a:lnTo>
                  <a:lnTo>
                    <a:pt x="977" y="71"/>
                  </a:lnTo>
                  <a:lnTo>
                    <a:pt x="979" y="69"/>
                  </a:lnTo>
                  <a:lnTo>
                    <a:pt x="981" y="69"/>
                  </a:lnTo>
                  <a:close/>
                  <a:moveTo>
                    <a:pt x="1004" y="65"/>
                  </a:moveTo>
                  <a:lnTo>
                    <a:pt x="1004" y="65"/>
                  </a:lnTo>
                  <a:lnTo>
                    <a:pt x="1008" y="65"/>
                  </a:lnTo>
                  <a:lnTo>
                    <a:pt x="1010" y="67"/>
                  </a:lnTo>
                  <a:lnTo>
                    <a:pt x="1010" y="69"/>
                  </a:lnTo>
                  <a:lnTo>
                    <a:pt x="1011" y="71"/>
                  </a:lnTo>
                  <a:lnTo>
                    <a:pt x="1011" y="73"/>
                  </a:lnTo>
                  <a:lnTo>
                    <a:pt x="1010" y="75"/>
                  </a:lnTo>
                  <a:lnTo>
                    <a:pt x="1008" y="76"/>
                  </a:lnTo>
                  <a:lnTo>
                    <a:pt x="1006" y="78"/>
                  </a:lnTo>
                  <a:lnTo>
                    <a:pt x="1004" y="76"/>
                  </a:lnTo>
                  <a:lnTo>
                    <a:pt x="1002" y="76"/>
                  </a:lnTo>
                  <a:lnTo>
                    <a:pt x="1000" y="75"/>
                  </a:lnTo>
                  <a:lnTo>
                    <a:pt x="1000" y="73"/>
                  </a:lnTo>
                  <a:lnTo>
                    <a:pt x="1000" y="71"/>
                  </a:lnTo>
                  <a:lnTo>
                    <a:pt x="1000" y="69"/>
                  </a:lnTo>
                  <a:lnTo>
                    <a:pt x="1002" y="67"/>
                  </a:lnTo>
                  <a:lnTo>
                    <a:pt x="1004" y="65"/>
                  </a:lnTo>
                  <a:close/>
                  <a:moveTo>
                    <a:pt x="1029" y="63"/>
                  </a:moveTo>
                  <a:lnTo>
                    <a:pt x="1029" y="63"/>
                  </a:lnTo>
                  <a:lnTo>
                    <a:pt x="1031" y="63"/>
                  </a:lnTo>
                  <a:lnTo>
                    <a:pt x="1033" y="63"/>
                  </a:lnTo>
                  <a:lnTo>
                    <a:pt x="1034" y="65"/>
                  </a:lnTo>
                  <a:lnTo>
                    <a:pt x="1034" y="69"/>
                  </a:lnTo>
                  <a:lnTo>
                    <a:pt x="1034" y="71"/>
                  </a:lnTo>
                  <a:lnTo>
                    <a:pt x="1034" y="73"/>
                  </a:lnTo>
                  <a:lnTo>
                    <a:pt x="1033" y="75"/>
                  </a:lnTo>
                  <a:lnTo>
                    <a:pt x="1031" y="75"/>
                  </a:lnTo>
                  <a:lnTo>
                    <a:pt x="1027" y="75"/>
                  </a:lnTo>
                  <a:lnTo>
                    <a:pt x="1025" y="73"/>
                  </a:lnTo>
                  <a:lnTo>
                    <a:pt x="1023" y="71"/>
                  </a:lnTo>
                  <a:lnTo>
                    <a:pt x="1023" y="69"/>
                  </a:lnTo>
                  <a:lnTo>
                    <a:pt x="1023" y="67"/>
                  </a:lnTo>
                  <a:lnTo>
                    <a:pt x="1025" y="65"/>
                  </a:lnTo>
                  <a:lnTo>
                    <a:pt x="1027" y="63"/>
                  </a:lnTo>
                  <a:lnTo>
                    <a:pt x="1029" y="63"/>
                  </a:lnTo>
                  <a:close/>
                  <a:moveTo>
                    <a:pt x="1052" y="59"/>
                  </a:moveTo>
                  <a:lnTo>
                    <a:pt x="1052" y="59"/>
                  </a:lnTo>
                  <a:lnTo>
                    <a:pt x="1054" y="59"/>
                  </a:lnTo>
                  <a:lnTo>
                    <a:pt x="1057" y="61"/>
                  </a:lnTo>
                  <a:lnTo>
                    <a:pt x="1057" y="63"/>
                  </a:lnTo>
                  <a:lnTo>
                    <a:pt x="1059" y="65"/>
                  </a:lnTo>
                  <a:lnTo>
                    <a:pt x="1059" y="67"/>
                  </a:lnTo>
                  <a:lnTo>
                    <a:pt x="1057" y="69"/>
                  </a:lnTo>
                  <a:lnTo>
                    <a:pt x="1056" y="71"/>
                  </a:lnTo>
                  <a:lnTo>
                    <a:pt x="1054" y="71"/>
                  </a:lnTo>
                  <a:lnTo>
                    <a:pt x="1052" y="71"/>
                  </a:lnTo>
                  <a:lnTo>
                    <a:pt x="1050" y="71"/>
                  </a:lnTo>
                  <a:lnTo>
                    <a:pt x="1048" y="69"/>
                  </a:lnTo>
                  <a:lnTo>
                    <a:pt x="1048" y="67"/>
                  </a:lnTo>
                  <a:lnTo>
                    <a:pt x="1048" y="65"/>
                  </a:lnTo>
                  <a:lnTo>
                    <a:pt x="1048" y="61"/>
                  </a:lnTo>
                  <a:lnTo>
                    <a:pt x="1050" y="61"/>
                  </a:lnTo>
                  <a:lnTo>
                    <a:pt x="1052" y="59"/>
                  </a:lnTo>
                  <a:close/>
                  <a:moveTo>
                    <a:pt x="1077" y="57"/>
                  </a:moveTo>
                  <a:lnTo>
                    <a:pt x="1077" y="57"/>
                  </a:lnTo>
                  <a:lnTo>
                    <a:pt x="1079" y="57"/>
                  </a:lnTo>
                  <a:lnTo>
                    <a:pt x="1081" y="57"/>
                  </a:lnTo>
                  <a:lnTo>
                    <a:pt x="1082" y="59"/>
                  </a:lnTo>
                  <a:lnTo>
                    <a:pt x="1082" y="61"/>
                  </a:lnTo>
                  <a:lnTo>
                    <a:pt x="1082" y="65"/>
                  </a:lnTo>
                  <a:lnTo>
                    <a:pt x="1082" y="67"/>
                  </a:lnTo>
                  <a:lnTo>
                    <a:pt x="1081" y="67"/>
                  </a:lnTo>
                  <a:lnTo>
                    <a:pt x="1077" y="69"/>
                  </a:lnTo>
                  <a:lnTo>
                    <a:pt x="1075" y="69"/>
                  </a:lnTo>
                  <a:lnTo>
                    <a:pt x="1073" y="67"/>
                  </a:lnTo>
                  <a:lnTo>
                    <a:pt x="1071" y="65"/>
                  </a:lnTo>
                  <a:lnTo>
                    <a:pt x="1071" y="63"/>
                  </a:lnTo>
                  <a:lnTo>
                    <a:pt x="1071" y="61"/>
                  </a:lnTo>
                  <a:lnTo>
                    <a:pt x="1073" y="59"/>
                  </a:lnTo>
                  <a:lnTo>
                    <a:pt x="1073" y="57"/>
                  </a:lnTo>
                  <a:lnTo>
                    <a:pt x="1077" y="57"/>
                  </a:lnTo>
                  <a:close/>
                  <a:moveTo>
                    <a:pt x="1100" y="53"/>
                  </a:moveTo>
                  <a:lnTo>
                    <a:pt x="1100" y="53"/>
                  </a:lnTo>
                  <a:lnTo>
                    <a:pt x="1102" y="53"/>
                  </a:lnTo>
                  <a:lnTo>
                    <a:pt x="1104" y="55"/>
                  </a:lnTo>
                  <a:lnTo>
                    <a:pt x="1105" y="57"/>
                  </a:lnTo>
                  <a:lnTo>
                    <a:pt x="1107" y="59"/>
                  </a:lnTo>
                  <a:lnTo>
                    <a:pt x="1105" y="61"/>
                  </a:lnTo>
                  <a:lnTo>
                    <a:pt x="1105" y="63"/>
                  </a:lnTo>
                  <a:lnTo>
                    <a:pt x="1104" y="65"/>
                  </a:lnTo>
                  <a:lnTo>
                    <a:pt x="1102" y="65"/>
                  </a:lnTo>
                  <a:lnTo>
                    <a:pt x="1100" y="65"/>
                  </a:lnTo>
                  <a:lnTo>
                    <a:pt x="1098" y="65"/>
                  </a:lnTo>
                  <a:lnTo>
                    <a:pt x="1096" y="63"/>
                  </a:lnTo>
                  <a:lnTo>
                    <a:pt x="1094" y="61"/>
                  </a:lnTo>
                  <a:lnTo>
                    <a:pt x="1094" y="57"/>
                  </a:lnTo>
                  <a:lnTo>
                    <a:pt x="1096" y="55"/>
                  </a:lnTo>
                  <a:lnTo>
                    <a:pt x="1098" y="55"/>
                  </a:lnTo>
                  <a:lnTo>
                    <a:pt x="1100" y="53"/>
                  </a:lnTo>
                  <a:close/>
                  <a:moveTo>
                    <a:pt x="1123" y="51"/>
                  </a:moveTo>
                  <a:lnTo>
                    <a:pt x="1123" y="51"/>
                  </a:lnTo>
                  <a:lnTo>
                    <a:pt x="1127" y="51"/>
                  </a:lnTo>
                  <a:lnTo>
                    <a:pt x="1128" y="51"/>
                  </a:lnTo>
                  <a:lnTo>
                    <a:pt x="1130" y="53"/>
                  </a:lnTo>
                  <a:lnTo>
                    <a:pt x="1130" y="55"/>
                  </a:lnTo>
                  <a:lnTo>
                    <a:pt x="1130" y="59"/>
                  </a:lnTo>
                  <a:lnTo>
                    <a:pt x="1128" y="61"/>
                  </a:lnTo>
                  <a:lnTo>
                    <a:pt x="1127" y="61"/>
                  </a:lnTo>
                  <a:lnTo>
                    <a:pt x="1125" y="63"/>
                  </a:lnTo>
                  <a:lnTo>
                    <a:pt x="1123" y="63"/>
                  </a:lnTo>
                  <a:lnTo>
                    <a:pt x="1121" y="61"/>
                  </a:lnTo>
                  <a:lnTo>
                    <a:pt x="1119" y="59"/>
                  </a:lnTo>
                  <a:lnTo>
                    <a:pt x="1119" y="57"/>
                  </a:lnTo>
                  <a:lnTo>
                    <a:pt x="1119" y="55"/>
                  </a:lnTo>
                  <a:lnTo>
                    <a:pt x="1119" y="53"/>
                  </a:lnTo>
                  <a:lnTo>
                    <a:pt x="1121" y="51"/>
                  </a:lnTo>
                  <a:lnTo>
                    <a:pt x="1123" y="51"/>
                  </a:lnTo>
                  <a:close/>
                  <a:moveTo>
                    <a:pt x="1148" y="48"/>
                  </a:moveTo>
                  <a:lnTo>
                    <a:pt x="1148" y="48"/>
                  </a:lnTo>
                  <a:lnTo>
                    <a:pt x="1150" y="48"/>
                  </a:lnTo>
                  <a:lnTo>
                    <a:pt x="1152" y="50"/>
                  </a:lnTo>
                  <a:lnTo>
                    <a:pt x="1153" y="51"/>
                  </a:lnTo>
                  <a:lnTo>
                    <a:pt x="1153" y="53"/>
                  </a:lnTo>
                  <a:lnTo>
                    <a:pt x="1153" y="55"/>
                  </a:lnTo>
                  <a:lnTo>
                    <a:pt x="1153" y="57"/>
                  </a:lnTo>
                  <a:lnTo>
                    <a:pt x="1152" y="59"/>
                  </a:lnTo>
                  <a:lnTo>
                    <a:pt x="1150" y="59"/>
                  </a:lnTo>
                  <a:lnTo>
                    <a:pt x="1146" y="59"/>
                  </a:lnTo>
                  <a:lnTo>
                    <a:pt x="1144" y="59"/>
                  </a:lnTo>
                  <a:lnTo>
                    <a:pt x="1144" y="57"/>
                  </a:lnTo>
                  <a:lnTo>
                    <a:pt x="1142" y="55"/>
                  </a:lnTo>
                  <a:lnTo>
                    <a:pt x="1142" y="51"/>
                  </a:lnTo>
                  <a:lnTo>
                    <a:pt x="1144" y="50"/>
                  </a:lnTo>
                  <a:lnTo>
                    <a:pt x="1146" y="48"/>
                  </a:lnTo>
                  <a:lnTo>
                    <a:pt x="1148" y="48"/>
                  </a:lnTo>
                  <a:close/>
                  <a:moveTo>
                    <a:pt x="1171" y="46"/>
                  </a:moveTo>
                  <a:lnTo>
                    <a:pt x="1171" y="46"/>
                  </a:lnTo>
                  <a:lnTo>
                    <a:pt x="1175" y="46"/>
                  </a:lnTo>
                  <a:lnTo>
                    <a:pt x="1176" y="46"/>
                  </a:lnTo>
                  <a:lnTo>
                    <a:pt x="1176" y="48"/>
                  </a:lnTo>
                  <a:lnTo>
                    <a:pt x="1178" y="50"/>
                  </a:lnTo>
                  <a:lnTo>
                    <a:pt x="1178" y="51"/>
                  </a:lnTo>
                  <a:lnTo>
                    <a:pt x="1176" y="53"/>
                  </a:lnTo>
                  <a:lnTo>
                    <a:pt x="1175" y="55"/>
                  </a:lnTo>
                  <a:lnTo>
                    <a:pt x="1173" y="57"/>
                  </a:lnTo>
                  <a:lnTo>
                    <a:pt x="1171" y="57"/>
                  </a:lnTo>
                  <a:lnTo>
                    <a:pt x="1169" y="55"/>
                  </a:lnTo>
                  <a:lnTo>
                    <a:pt x="1167" y="53"/>
                  </a:lnTo>
                  <a:lnTo>
                    <a:pt x="1167" y="51"/>
                  </a:lnTo>
                  <a:lnTo>
                    <a:pt x="1167" y="50"/>
                  </a:lnTo>
                  <a:lnTo>
                    <a:pt x="1167" y="48"/>
                  </a:lnTo>
                  <a:lnTo>
                    <a:pt x="1169" y="46"/>
                  </a:lnTo>
                  <a:lnTo>
                    <a:pt x="1171" y="46"/>
                  </a:lnTo>
                  <a:close/>
                  <a:moveTo>
                    <a:pt x="1196" y="42"/>
                  </a:moveTo>
                  <a:lnTo>
                    <a:pt x="1196" y="42"/>
                  </a:lnTo>
                  <a:lnTo>
                    <a:pt x="1198" y="42"/>
                  </a:lnTo>
                  <a:lnTo>
                    <a:pt x="1199" y="44"/>
                  </a:lnTo>
                  <a:lnTo>
                    <a:pt x="1201" y="44"/>
                  </a:lnTo>
                  <a:lnTo>
                    <a:pt x="1201" y="48"/>
                  </a:lnTo>
                  <a:lnTo>
                    <a:pt x="1201" y="50"/>
                  </a:lnTo>
                  <a:lnTo>
                    <a:pt x="1201" y="51"/>
                  </a:lnTo>
                  <a:lnTo>
                    <a:pt x="1199" y="53"/>
                  </a:lnTo>
                  <a:lnTo>
                    <a:pt x="1198" y="53"/>
                  </a:lnTo>
                  <a:lnTo>
                    <a:pt x="1194" y="53"/>
                  </a:lnTo>
                  <a:lnTo>
                    <a:pt x="1192" y="53"/>
                  </a:lnTo>
                  <a:lnTo>
                    <a:pt x="1190" y="51"/>
                  </a:lnTo>
                  <a:lnTo>
                    <a:pt x="1190" y="48"/>
                  </a:lnTo>
                  <a:lnTo>
                    <a:pt x="1190" y="46"/>
                  </a:lnTo>
                  <a:lnTo>
                    <a:pt x="1192" y="44"/>
                  </a:lnTo>
                  <a:lnTo>
                    <a:pt x="1192" y="42"/>
                  </a:lnTo>
                  <a:lnTo>
                    <a:pt x="1196" y="42"/>
                  </a:lnTo>
                  <a:close/>
                  <a:moveTo>
                    <a:pt x="1219" y="38"/>
                  </a:moveTo>
                  <a:lnTo>
                    <a:pt x="1219" y="38"/>
                  </a:lnTo>
                  <a:lnTo>
                    <a:pt x="1221" y="38"/>
                  </a:lnTo>
                  <a:lnTo>
                    <a:pt x="1223" y="40"/>
                  </a:lnTo>
                  <a:lnTo>
                    <a:pt x="1224" y="42"/>
                  </a:lnTo>
                  <a:lnTo>
                    <a:pt x="1226" y="44"/>
                  </a:lnTo>
                  <a:lnTo>
                    <a:pt x="1224" y="46"/>
                  </a:lnTo>
                  <a:lnTo>
                    <a:pt x="1224" y="48"/>
                  </a:lnTo>
                  <a:lnTo>
                    <a:pt x="1223" y="50"/>
                  </a:lnTo>
                  <a:lnTo>
                    <a:pt x="1221" y="51"/>
                  </a:lnTo>
                  <a:lnTo>
                    <a:pt x="1219" y="50"/>
                  </a:lnTo>
                  <a:lnTo>
                    <a:pt x="1217" y="50"/>
                  </a:lnTo>
                  <a:lnTo>
                    <a:pt x="1215" y="48"/>
                  </a:lnTo>
                  <a:lnTo>
                    <a:pt x="1213" y="46"/>
                  </a:lnTo>
                  <a:lnTo>
                    <a:pt x="1213" y="44"/>
                  </a:lnTo>
                  <a:lnTo>
                    <a:pt x="1215" y="42"/>
                  </a:lnTo>
                  <a:lnTo>
                    <a:pt x="1217" y="40"/>
                  </a:lnTo>
                  <a:lnTo>
                    <a:pt x="1219" y="38"/>
                  </a:lnTo>
                  <a:close/>
                  <a:moveTo>
                    <a:pt x="1244" y="36"/>
                  </a:moveTo>
                  <a:lnTo>
                    <a:pt x="1244" y="36"/>
                  </a:lnTo>
                  <a:lnTo>
                    <a:pt x="1246" y="36"/>
                  </a:lnTo>
                  <a:lnTo>
                    <a:pt x="1247" y="36"/>
                  </a:lnTo>
                  <a:lnTo>
                    <a:pt x="1249" y="38"/>
                  </a:lnTo>
                  <a:lnTo>
                    <a:pt x="1249" y="42"/>
                  </a:lnTo>
                  <a:lnTo>
                    <a:pt x="1249" y="44"/>
                  </a:lnTo>
                  <a:lnTo>
                    <a:pt x="1247" y="46"/>
                  </a:lnTo>
                  <a:lnTo>
                    <a:pt x="1246" y="48"/>
                  </a:lnTo>
                  <a:lnTo>
                    <a:pt x="1244" y="48"/>
                  </a:lnTo>
                  <a:lnTo>
                    <a:pt x="1242" y="48"/>
                  </a:lnTo>
                  <a:lnTo>
                    <a:pt x="1240" y="46"/>
                  </a:lnTo>
                  <a:lnTo>
                    <a:pt x="1238" y="44"/>
                  </a:lnTo>
                  <a:lnTo>
                    <a:pt x="1238" y="42"/>
                  </a:lnTo>
                  <a:lnTo>
                    <a:pt x="1238" y="40"/>
                  </a:lnTo>
                  <a:lnTo>
                    <a:pt x="1238" y="38"/>
                  </a:lnTo>
                  <a:lnTo>
                    <a:pt x="1240" y="36"/>
                  </a:lnTo>
                  <a:lnTo>
                    <a:pt x="1244" y="36"/>
                  </a:lnTo>
                  <a:close/>
                  <a:moveTo>
                    <a:pt x="1267" y="32"/>
                  </a:moveTo>
                  <a:lnTo>
                    <a:pt x="1267" y="32"/>
                  </a:lnTo>
                  <a:lnTo>
                    <a:pt x="1269" y="32"/>
                  </a:lnTo>
                  <a:lnTo>
                    <a:pt x="1270" y="34"/>
                  </a:lnTo>
                  <a:lnTo>
                    <a:pt x="1272" y="36"/>
                  </a:lnTo>
                  <a:lnTo>
                    <a:pt x="1272" y="38"/>
                  </a:lnTo>
                  <a:lnTo>
                    <a:pt x="1272" y="40"/>
                  </a:lnTo>
                  <a:lnTo>
                    <a:pt x="1272" y="42"/>
                  </a:lnTo>
                  <a:lnTo>
                    <a:pt x="1270" y="44"/>
                  </a:lnTo>
                  <a:lnTo>
                    <a:pt x="1269" y="46"/>
                  </a:lnTo>
                  <a:lnTo>
                    <a:pt x="1265" y="44"/>
                  </a:lnTo>
                  <a:lnTo>
                    <a:pt x="1263" y="44"/>
                  </a:lnTo>
                  <a:lnTo>
                    <a:pt x="1263" y="42"/>
                  </a:lnTo>
                  <a:lnTo>
                    <a:pt x="1261" y="40"/>
                  </a:lnTo>
                  <a:lnTo>
                    <a:pt x="1261" y="38"/>
                  </a:lnTo>
                  <a:lnTo>
                    <a:pt x="1263" y="34"/>
                  </a:lnTo>
                  <a:lnTo>
                    <a:pt x="1265" y="34"/>
                  </a:lnTo>
                  <a:lnTo>
                    <a:pt x="1267" y="32"/>
                  </a:lnTo>
                  <a:close/>
                  <a:moveTo>
                    <a:pt x="1290" y="30"/>
                  </a:moveTo>
                  <a:lnTo>
                    <a:pt x="1290" y="30"/>
                  </a:lnTo>
                  <a:lnTo>
                    <a:pt x="1294" y="30"/>
                  </a:lnTo>
                  <a:lnTo>
                    <a:pt x="1295" y="30"/>
                  </a:lnTo>
                  <a:lnTo>
                    <a:pt x="1295" y="32"/>
                  </a:lnTo>
                  <a:lnTo>
                    <a:pt x="1297" y="34"/>
                  </a:lnTo>
                  <a:lnTo>
                    <a:pt x="1297" y="38"/>
                  </a:lnTo>
                  <a:lnTo>
                    <a:pt x="1295" y="40"/>
                  </a:lnTo>
                  <a:lnTo>
                    <a:pt x="1294" y="40"/>
                  </a:lnTo>
                  <a:lnTo>
                    <a:pt x="1292" y="42"/>
                  </a:lnTo>
                  <a:lnTo>
                    <a:pt x="1290" y="42"/>
                  </a:lnTo>
                  <a:lnTo>
                    <a:pt x="1288" y="40"/>
                  </a:lnTo>
                  <a:lnTo>
                    <a:pt x="1286" y="38"/>
                  </a:lnTo>
                  <a:lnTo>
                    <a:pt x="1286" y="36"/>
                  </a:lnTo>
                  <a:lnTo>
                    <a:pt x="1286" y="34"/>
                  </a:lnTo>
                  <a:lnTo>
                    <a:pt x="1286" y="32"/>
                  </a:lnTo>
                  <a:lnTo>
                    <a:pt x="1288" y="30"/>
                  </a:lnTo>
                  <a:lnTo>
                    <a:pt x="1290" y="30"/>
                  </a:lnTo>
                  <a:close/>
                  <a:moveTo>
                    <a:pt x="1315" y="27"/>
                  </a:moveTo>
                  <a:lnTo>
                    <a:pt x="1315" y="27"/>
                  </a:lnTo>
                  <a:lnTo>
                    <a:pt x="1317" y="27"/>
                  </a:lnTo>
                  <a:lnTo>
                    <a:pt x="1318" y="28"/>
                  </a:lnTo>
                  <a:lnTo>
                    <a:pt x="1320" y="30"/>
                  </a:lnTo>
                  <a:lnTo>
                    <a:pt x="1320" y="32"/>
                  </a:lnTo>
                  <a:lnTo>
                    <a:pt x="1320" y="34"/>
                  </a:lnTo>
                  <a:lnTo>
                    <a:pt x="1320" y="36"/>
                  </a:lnTo>
                  <a:lnTo>
                    <a:pt x="1318" y="38"/>
                  </a:lnTo>
                  <a:lnTo>
                    <a:pt x="1317" y="38"/>
                  </a:lnTo>
                  <a:lnTo>
                    <a:pt x="1313" y="38"/>
                  </a:lnTo>
                  <a:lnTo>
                    <a:pt x="1311" y="38"/>
                  </a:lnTo>
                  <a:lnTo>
                    <a:pt x="1309" y="36"/>
                  </a:lnTo>
                  <a:lnTo>
                    <a:pt x="1309" y="34"/>
                  </a:lnTo>
                  <a:lnTo>
                    <a:pt x="1309" y="30"/>
                  </a:lnTo>
                  <a:lnTo>
                    <a:pt x="1311" y="28"/>
                  </a:lnTo>
                  <a:lnTo>
                    <a:pt x="1313" y="28"/>
                  </a:lnTo>
                  <a:lnTo>
                    <a:pt x="1315" y="27"/>
                  </a:lnTo>
                  <a:close/>
                  <a:moveTo>
                    <a:pt x="1338" y="25"/>
                  </a:moveTo>
                  <a:lnTo>
                    <a:pt x="1338" y="25"/>
                  </a:lnTo>
                  <a:lnTo>
                    <a:pt x="1340" y="25"/>
                  </a:lnTo>
                  <a:lnTo>
                    <a:pt x="1341" y="25"/>
                  </a:lnTo>
                  <a:lnTo>
                    <a:pt x="1343" y="27"/>
                  </a:lnTo>
                  <a:lnTo>
                    <a:pt x="1345" y="28"/>
                  </a:lnTo>
                  <a:lnTo>
                    <a:pt x="1345" y="32"/>
                  </a:lnTo>
                  <a:lnTo>
                    <a:pt x="1343" y="34"/>
                  </a:lnTo>
                  <a:lnTo>
                    <a:pt x="1341" y="34"/>
                  </a:lnTo>
                  <a:lnTo>
                    <a:pt x="1340" y="36"/>
                  </a:lnTo>
                  <a:lnTo>
                    <a:pt x="1338" y="36"/>
                  </a:lnTo>
                  <a:lnTo>
                    <a:pt x="1336" y="34"/>
                  </a:lnTo>
                  <a:lnTo>
                    <a:pt x="1334" y="32"/>
                  </a:lnTo>
                  <a:lnTo>
                    <a:pt x="1332" y="30"/>
                  </a:lnTo>
                  <a:lnTo>
                    <a:pt x="1332" y="28"/>
                  </a:lnTo>
                  <a:lnTo>
                    <a:pt x="1334" y="27"/>
                  </a:lnTo>
                  <a:lnTo>
                    <a:pt x="1336" y="25"/>
                  </a:lnTo>
                  <a:lnTo>
                    <a:pt x="1338" y="25"/>
                  </a:lnTo>
                  <a:close/>
                  <a:moveTo>
                    <a:pt x="1363" y="21"/>
                  </a:moveTo>
                  <a:lnTo>
                    <a:pt x="1363" y="21"/>
                  </a:lnTo>
                  <a:lnTo>
                    <a:pt x="1365" y="21"/>
                  </a:lnTo>
                  <a:lnTo>
                    <a:pt x="1366" y="23"/>
                  </a:lnTo>
                  <a:lnTo>
                    <a:pt x="1368" y="25"/>
                  </a:lnTo>
                  <a:lnTo>
                    <a:pt x="1368" y="27"/>
                  </a:lnTo>
                  <a:lnTo>
                    <a:pt x="1368" y="28"/>
                  </a:lnTo>
                  <a:lnTo>
                    <a:pt x="1366" y="30"/>
                  </a:lnTo>
                  <a:lnTo>
                    <a:pt x="1366" y="32"/>
                  </a:lnTo>
                  <a:lnTo>
                    <a:pt x="1363" y="32"/>
                  </a:lnTo>
                  <a:lnTo>
                    <a:pt x="1361" y="32"/>
                  </a:lnTo>
                  <a:lnTo>
                    <a:pt x="1359" y="32"/>
                  </a:lnTo>
                  <a:lnTo>
                    <a:pt x="1357" y="30"/>
                  </a:lnTo>
                  <a:lnTo>
                    <a:pt x="1357" y="28"/>
                  </a:lnTo>
                  <a:lnTo>
                    <a:pt x="1357" y="25"/>
                  </a:lnTo>
                  <a:lnTo>
                    <a:pt x="1357" y="23"/>
                  </a:lnTo>
                  <a:lnTo>
                    <a:pt x="1359" y="21"/>
                  </a:lnTo>
                  <a:lnTo>
                    <a:pt x="1363" y="21"/>
                  </a:lnTo>
                  <a:close/>
                  <a:moveTo>
                    <a:pt x="1386" y="19"/>
                  </a:moveTo>
                  <a:lnTo>
                    <a:pt x="1386" y="19"/>
                  </a:lnTo>
                  <a:lnTo>
                    <a:pt x="1388" y="19"/>
                  </a:lnTo>
                  <a:lnTo>
                    <a:pt x="1389" y="19"/>
                  </a:lnTo>
                  <a:lnTo>
                    <a:pt x="1391" y="21"/>
                  </a:lnTo>
                  <a:lnTo>
                    <a:pt x="1391" y="23"/>
                  </a:lnTo>
                  <a:lnTo>
                    <a:pt x="1391" y="25"/>
                  </a:lnTo>
                  <a:lnTo>
                    <a:pt x="1391" y="28"/>
                  </a:lnTo>
                  <a:lnTo>
                    <a:pt x="1389" y="28"/>
                  </a:lnTo>
                  <a:lnTo>
                    <a:pt x="1388" y="30"/>
                  </a:lnTo>
                  <a:lnTo>
                    <a:pt x="1386" y="30"/>
                  </a:lnTo>
                  <a:lnTo>
                    <a:pt x="1382" y="28"/>
                  </a:lnTo>
                  <a:lnTo>
                    <a:pt x="1382" y="27"/>
                  </a:lnTo>
                  <a:lnTo>
                    <a:pt x="1380" y="25"/>
                  </a:lnTo>
                  <a:lnTo>
                    <a:pt x="1380" y="23"/>
                  </a:lnTo>
                  <a:lnTo>
                    <a:pt x="1382" y="21"/>
                  </a:lnTo>
                  <a:lnTo>
                    <a:pt x="1384" y="19"/>
                  </a:lnTo>
                  <a:lnTo>
                    <a:pt x="1386" y="19"/>
                  </a:lnTo>
                  <a:close/>
                  <a:moveTo>
                    <a:pt x="1409" y="15"/>
                  </a:moveTo>
                  <a:lnTo>
                    <a:pt x="1409" y="15"/>
                  </a:lnTo>
                  <a:lnTo>
                    <a:pt x="1412" y="15"/>
                  </a:lnTo>
                  <a:lnTo>
                    <a:pt x="1414" y="17"/>
                  </a:lnTo>
                  <a:lnTo>
                    <a:pt x="1416" y="21"/>
                  </a:lnTo>
                  <a:lnTo>
                    <a:pt x="1416" y="23"/>
                  </a:lnTo>
                  <a:lnTo>
                    <a:pt x="1414" y="25"/>
                  </a:lnTo>
                  <a:lnTo>
                    <a:pt x="1412" y="27"/>
                  </a:lnTo>
                  <a:lnTo>
                    <a:pt x="1411" y="27"/>
                  </a:lnTo>
                  <a:lnTo>
                    <a:pt x="1409" y="27"/>
                  </a:lnTo>
                  <a:lnTo>
                    <a:pt x="1407" y="27"/>
                  </a:lnTo>
                  <a:lnTo>
                    <a:pt x="1405" y="25"/>
                  </a:lnTo>
                  <a:lnTo>
                    <a:pt x="1405" y="23"/>
                  </a:lnTo>
                  <a:lnTo>
                    <a:pt x="1405" y="19"/>
                  </a:lnTo>
                  <a:lnTo>
                    <a:pt x="1405" y="17"/>
                  </a:lnTo>
                  <a:lnTo>
                    <a:pt x="1407" y="15"/>
                  </a:lnTo>
                  <a:lnTo>
                    <a:pt x="1409" y="15"/>
                  </a:lnTo>
                  <a:close/>
                  <a:moveTo>
                    <a:pt x="1434" y="11"/>
                  </a:moveTo>
                  <a:lnTo>
                    <a:pt x="1434" y="11"/>
                  </a:lnTo>
                  <a:lnTo>
                    <a:pt x="1436" y="11"/>
                  </a:lnTo>
                  <a:lnTo>
                    <a:pt x="1437" y="13"/>
                  </a:lnTo>
                  <a:lnTo>
                    <a:pt x="1439" y="15"/>
                  </a:lnTo>
                  <a:lnTo>
                    <a:pt x="1439" y="17"/>
                  </a:lnTo>
                  <a:lnTo>
                    <a:pt x="1439" y="19"/>
                  </a:lnTo>
                  <a:lnTo>
                    <a:pt x="1439" y="21"/>
                  </a:lnTo>
                  <a:lnTo>
                    <a:pt x="1437" y="23"/>
                  </a:lnTo>
                  <a:lnTo>
                    <a:pt x="1436" y="25"/>
                  </a:lnTo>
                  <a:lnTo>
                    <a:pt x="1432" y="25"/>
                  </a:lnTo>
                  <a:lnTo>
                    <a:pt x="1430" y="23"/>
                  </a:lnTo>
                  <a:lnTo>
                    <a:pt x="1428" y="21"/>
                  </a:lnTo>
                  <a:lnTo>
                    <a:pt x="1428" y="19"/>
                  </a:lnTo>
                  <a:lnTo>
                    <a:pt x="1428" y="17"/>
                  </a:lnTo>
                  <a:lnTo>
                    <a:pt x="1430" y="15"/>
                  </a:lnTo>
                  <a:lnTo>
                    <a:pt x="1432" y="13"/>
                  </a:lnTo>
                  <a:lnTo>
                    <a:pt x="1434" y="11"/>
                  </a:lnTo>
                  <a:close/>
                  <a:moveTo>
                    <a:pt x="1457" y="9"/>
                  </a:moveTo>
                  <a:lnTo>
                    <a:pt x="1457" y="9"/>
                  </a:lnTo>
                  <a:lnTo>
                    <a:pt x="1459" y="9"/>
                  </a:lnTo>
                  <a:lnTo>
                    <a:pt x="1460" y="11"/>
                  </a:lnTo>
                  <a:lnTo>
                    <a:pt x="1462" y="11"/>
                  </a:lnTo>
                  <a:lnTo>
                    <a:pt x="1464" y="15"/>
                  </a:lnTo>
                  <a:lnTo>
                    <a:pt x="1464" y="17"/>
                  </a:lnTo>
                  <a:lnTo>
                    <a:pt x="1462" y="19"/>
                  </a:lnTo>
                  <a:lnTo>
                    <a:pt x="1460" y="21"/>
                  </a:lnTo>
                  <a:lnTo>
                    <a:pt x="1459" y="21"/>
                  </a:lnTo>
                  <a:lnTo>
                    <a:pt x="1457" y="21"/>
                  </a:lnTo>
                  <a:lnTo>
                    <a:pt x="1455" y="19"/>
                  </a:lnTo>
                  <a:lnTo>
                    <a:pt x="1453" y="19"/>
                  </a:lnTo>
                  <a:lnTo>
                    <a:pt x="1453" y="15"/>
                  </a:lnTo>
                  <a:lnTo>
                    <a:pt x="1453" y="13"/>
                  </a:lnTo>
                  <a:lnTo>
                    <a:pt x="1453" y="11"/>
                  </a:lnTo>
                  <a:lnTo>
                    <a:pt x="1455" y="9"/>
                  </a:lnTo>
                  <a:lnTo>
                    <a:pt x="1457" y="9"/>
                  </a:lnTo>
                  <a:close/>
                  <a:moveTo>
                    <a:pt x="1482" y="5"/>
                  </a:moveTo>
                  <a:lnTo>
                    <a:pt x="1482" y="5"/>
                  </a:lnTo>
                  <a:lnTo>
                    <a:pt x="1483" y="5"/>
                  </a:lnTo>
                  <a:lnTo>
                    <a:pt x="1485" y="7"/>
                  </a:lnTo>
                  <a:lnTo>
                    <a:pt x="1487" y="9"/>
                  </a:lnTo>
                  <a:lnTo>
                    <a:pt x="1487" y="11"/>
                  </a:lnTo>
                  <a:lnTo>
                    <a:pt x="1487" y="13"/>
                  </a:lnTo>
                  <a:lnTo>
                    <a:pt x="1485" y="15"/>
                  </a:lnTo>
                  <a:lnTo>
                    <a:pt x="1485" y="17"/>
                  </a:lnTo>
                  <a:lnTo>
                    <a:pt x="1482" y="19"/>
                  </a:lnTo>
                  <a:lnTo>
                    <a:pt x="1480" y="17"/>
                  </a:lnTo>
                  <a:lnTo>
                    <a:pt x="1478" y="17"/>
                  </a:lnTo>
                  <a:lnTo>
                    <a:pt x="1476" y="15"/>
                  </a:lnTo>
                  <a:lnTo>
                    <a:pt x="1476" y="13"/>
                  </a:lnTo>
                  <a:lnTo>
                    <a:pt x="1476" y="11"/>
                  </a:lnTo>
                  <a:lnTo>
                    <a:pt x="1478" y="9"/>
                  </a:lnTo>
                  <a:lnTo>
                    <a:pt x="1478" y="7"/>
                  </a:lnTo>
                  <a:lnTo>
                    <a:pt x="1482" y="5"/>
                  </a:lnTo>
                  <a:close/>
                  <a:moveTo>
                    <a:pt x="1505" y="4"/>
                  </a:moveTo>
                  <a:lnTo>
                    <a:pt x="1505" y="4"/>
                  </a:lnTo>
                  <a:lnTo>
                    <a:pt x="1507" y="4"/>
                  </a:lnTo>
                  <a:lnTo>
                    <a:pt x="1508" y="4"/>
                  </a:lnTo>
                  <a:lnTo>
                    <a:pt x="1510" y="5"/>
                  </a:lnTo>
                  <a:lnTo>
                    <a:pt x="1512" y="7"/>
                  </a:lnTo>
                  <a:lnTo>
                    <a:pt x="1510" y="11"/>
                  </a:lnTo>
                  <a:lnTo>
                    <a:pt x="1510" y="13"/>
                  </a:lnTo>
                  <a:lnTo>
                    <a:pt x="1508" y="15"/>
                  </a:lnTo>
                  <a:lnTo>
                    <a:pt x="1507" y="15"/>
                  </a:lnTo>
                  <a:lnTo>
                    <a:pt x="1505" y="15"/>
                  </a:lnTo>
                  <a:lnTo>
                    <a:pt x="1501" y="13"/>
                  </a:lnTo>
                  <a:lnTo>
                    <a:pt x="1501" y="11"/>
                  </a:lnTo>
                  <a:lnTo>
                    <a:pt x="1499" y="9"/>
                  </a:lnTo>
                  <a:lnTo>
                    <a:pt x="1499" y="7"/>
                  </a:lnTo>
                  <a:lnTo>
                    <a:pt x="1501" y="5"/>
                  </a:lnTo>
                  <a:lnTo>
                    <a:pt x="1503" y="4"/>
                  </a:lnTo>
                  <a:lnTo>
                    <a:pt x="1505" y="4"/>
                  </a:lnTo>
                  <a:close/>
                  <a:moveTo>
                    <a:pt x="1528" y="0"/>
                  </a:moveTo>
                  <a:lnTo>
                    <a:pt x="1528" y="0"/>
                  </a:lnTo>
                  <a:lnTo>
                    <a:pt x="1531" y="0"/>
                  </a:lnTo>
                  <a:lnTo>
                    <a:pt x="1533" y="2"/>
                  </a:lnTo>
                  <a:lnTo>
                    <a:pt x="1533" y="4"/>
                  </a:lnTo>
                  <a:lnTo>
                    <a:pt x="1535" y="5"/>
                  </a:lnTo>
                  <a:lnTo>
                    <a:pt x="1535" y="7"/>
                  </a:lnTo>
                  <a:lnTo>
                    <a:pt x="1533" y="9"/>
                  </a:lnTo>
                  <a:lnTo>
                    <a:pt x="1531" y="11"/>
                  </a:lnTo>
                  <a:lnTo>
                    <a:pt x="1530" y="11"/>
                  </a:lnTo>
                  <a:lnTo>
                    <a:pt x="1528" y="11"/>
                  </a:lnTo>
                  <a:lnTo>
                    <a:pt x="1526" y="11"/>
                  </a:lnTo>
                  <a:lnTo>
                    <a:pt x="1524" y="9"/>
                  </a:lnTo>
                  <a:lnTo>
                    <a:pt x="1524" y="7"/>
                  </a:lnTo>
                  <a:lnTo>
                    <a:pt x="1524" y="4"/>
                  </a:lnTo>
                  <a:lnTo>
                    <a:pt x="1524" y="2"/>
                  </a:lnTo>
                  <a:lnTo>
                    <a:pt x="1526" y="2"/>
                  </a:lnTo>
                  <a:lnTo>
                    <a:pt x="1528" y="0"/>
                  </a:lnTo>
                  <a:close/>
                </a:path>
              </a:pathLst>
            </a:custGeom>
            <a:solidFill>
              <a:srgbClr val="E3EAF5"/>
            </a:solidFill>
            <a:ln w="1588">
              <a:solidFill>
                <a:srgbClr val="000000"/>
              </a:solidFill>
              <a:prstDash val="solid"/>
              <a:round/>
              <a:headEnd/>
              <a:tailEnd/>
            </a:ln>
          </p:spPr>
          <p:txBody>
            <a:bodyPr/>
            <a:lstStyle/>
            <a:p>
              <a:endParaRPr lang="zh-CN" altLang="en-US"/>
            </a:p>
          </p:txBody>
        </p:sp>
        <p:sp>
          <p:nvSpPr>
            <p:cNvPr id="197672" name="Rectangle 48">
              <a:extLst>
                <a:ext uri="{FF2B5EF4-FFF2-40B4-BE49-F238E27FC236}">
                  <a16:creationId xmlns:a16="http://schemas.microsoft.com/office/drawing/2014/main" id="{7E98D160-DF56-4C86-A031-EDEC25AF77D4}"/>
                </a:ext>
              </a:extLst>
            </p:cNvPr>
            <p:cNvSpPr>
              <a:spLocks noChangeArrowheads="1"/>
            </p:cNvSpPr>
            <p:nvPr/>
          </p:nvSpPr>
          <p:spPr bwMode="auto">
            <a:xfrm>
              <a:off x="2341" y="1916"/>
              <a:ext cx="1" cy="173"/>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zh-CN" sz="1800">
                <a:latin typeface="Garamond" panose="02020404030301010803" pitchFamily="18" charset="0"/>
              </a:endParaRPr>
            </a:p>
          </p:txBody>
        </p:sp>
        <p:sp>
          <p:nvSpPr>
            <p:cNvPr id="197673" name="Rectangle 49">
              <a:extLst>
                <a:ext uri="{FF2B5EF4-FFF2-40B4-BE49-F238E27FC236}">
                  <a16:creationId xmlns:a16="http://schemas.microsoft.com/office/drawing/2014/main" id="{74D90D40-BCF3-4E76-87F8-D25620E2B2F7}"/>
                </a:ext>
              </a:extLst>
            </p:cNvPr>
            <p:cNvSpPr>
              <a:spLocks noChangeArrowheads="1"/>
            </p:cNvSpPr>
            <p:nvPr/>
          </p:nvSpPr>
          <p:spPr bwMode="auto">
            <a:xfrm>
              <a:off x="2413" y="1919"/>
              <a:ext cx="48" cy="115"/>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200">
                  <a:solidFill>
                    <a:srgbClr val="0000FF"/>
                  </a:solidFill>
                  <a:latin typeface="Arial" panose="020B0604020202020204" pitchFamily="34" charset="0"/>
                </a:rPr>
                <a:t>k</a:t>
              </a:r>
              <a:endParaRPr lang="en-US" altLang="zh-CN" sz="1800">
                <a:latin typeface="Garamond" panose="02020404030301010803" pitchFamily="18" charset="0"/>
              </a:endParaRPr>
            </a:p>
          </p:txBody>
        </p:sp>
        <p:sp>
          <p:nvSpPr>
            <p:cNvPr id="197674" name="Rectangle 50">
              <a:extLst>
                <a:ext uri="{FF2B5EF4-FFF2-40B4-BE49-F238E27FC236}">
                  <a16:creationId xmlns:a16="http://schemas.microsoft.com/office/drawing/2014/main" id="{55DAD287-61E4-470E-A1E1-33C3E509F9E8}"/>
                </a:ext>
              </a:extLst>
            </p:cNvPr>
            <p:cNvSpPr>
              <a:spLocks noChangeArrowheads="1"/>
            </p:cNvSpPr>
            <p:nvPr/>
          </p:nvSpPr>
          <p:spPr bwMode="auto">
            <a:xfrm>
              <a:off x="2341" y="1196"/>
              <a:ext cx="1" cy="173"/>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zh-CN" sz="1800">
                <a:latin typeface="Garamond" panose="02020404030301010803" pitchFamily="18" charset="0"/>
              </a:endParaRPr>
            </a:p>
          </p:txBody>
        </p:sp>
        <p:sp>
          <p:nvSpPr>
            <p:cNvPr id="197675" name="Rectangle 51">
              <a:extLst>
                <a:ext uri="{FF2B5EF4-FFF2-40B4-BE49-F238E27FC236}">
                  <a16:creationId xmlns:a16="http://schemas.microsoft.com/office/drawing/2014/main" id="{6BF7EFB0-5E93-4A23-959F-ADD789AA05E2}"/>
                </a:ext>
              </a:extLst>
            </p:cNvPr>
            <p:cNvSpPr>
              <a:spLocks noChangeArrowheads="1"/>
            </p:cNvSpPr>
            <p:nvPr/>
          </p:nvSpPr>
          <p:spPr bwMode="auto">
            <a:xfrm>
              <a:off x="2413" y="1199"/>
              <a:ext cx="48" cy="115"/>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200">
                  <a:solidFill>
                    <a:srgbClr val="0000FF"/>
                  </a:solidFill>
                  <a:latin typeface="Arial" panose="020B0604020202020204" pitchFamily="34" charset="0"/>
                </a:rPr>
                <a:t>k</a:t>
              </a:r>
              <a:endParaRPr lang="en-US" altLang="zh-CN" sz="1800">
                <a:latin typeface="Garamond" panose="02020404030301010803" pitchFamily="18" charset="0"/>
              </a:endParaRPr>
            </a:p>
          </p:txBody>
        </p:sp>
        <p:sp>
          <p:nvSpPr>
            <p:cNvPr id="197676" name="Rectangle 52">
              <a:extLst>
                <a:ext uri="{FF2B5EF4-FFF2-40B4-BE49-F238E27FC236}">
                  <a16:creationId xmlns:a16="http://schemas.microsoft.com/office/drawing/2014/main" id="{7639A89B-B51A-4C68-835F-E2C50D8AF9A4}"/>
                </a:ext>
              </a:extLst>
            </p:cNvPr>
            <p:cNvSpPr>
              <a:spLocks noChangeArrowheads="1"/>
            </p:cNvSpPr>
            <p:nvPr/>
          </p:nvSpPr>
          <p:spPr bwMode="auto">
            <a:xfrm>
              <a:off x="3157" y="1772"/>
              <a:ext cx="1" cy="173"/>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zh-CN" sz="1800">
                <a:latin typeface="Garamond" panose="02020404030301010803" pitchFamily="18" charset="0"/>
              </a:endParaRPr>
            </a:p>
          </p:txBody>
        </p:sp>
        <p:sp>
          <p:nvSpPr>
            <p:cNvPr id="197677" name="Rectangle 53">
              <a:extLst>
                <a:ext uri="{FF2B5EF4-FFF2-40B4-BE49-F238E27FC236}">
                  <a16:creationId xmlns:a16="http://schemas.microsoft.com/office/drawing/2014/main" id="{A7C1BF2A-7642-4EFB-BA26-CCAEC29CAD52}"/>
                </a:ext>
              </a:extLst>
            </p:cNvPr>
            <p:cNvSpPr>
              <a:spLocks noChangeArrowheads="1"/>
            </p:cNvSpPr>
            <p:nvPr/>
          </p:nvSpPr>
          <p:spPr bwMode="auto">
            <a:xfrm>
              <a:off x="3229" y="1856"/>
              <a:ext cx="1" cy="173"/>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zh-CN" sz="1800">
                <a:latin typeface="Garamond" panose="02020404030301010803" pitchFamily="18" charset="0"/>
              </a:endParaRPr>
            </a:p>
          </p:txBody>
        </p:sp>
        <p:sp>
          <p:nvSpPr>
            <p:cNvPr id="197678" name="Rectangle 54">
              <a:extLst>
                <a:ext uri="{FF2B5EF4-FFF2-40B4-BE49-F238E27FC236}">
                  <a16:creationId xmlns:a16="http://schemas.microsoft.com/office/drawing/2014/main" id="{02652C8F-9FA3-4ED2-B9FC-0575C3973CC5}"/>
                </a:ext>
              </a:extLst>
            </p:cNvPr>
            <p:cNvSpPr>
              <a:spLocks noChangeArrowheads="1"/>
            </p:cNvSpPr>
            <p:nvPr/>
          </p:nvSpPr>
          <p:spPr bwMode="auto">
            <a:xfrm>
              <a:off x="3253" y="1484"/>
              <a:ext cx="1" cy="173"/>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zh-CN" sz="1800">
                <a:latin typeface="Garamond" panose="02020404030301010803" pitchFamily="18" charset="0"/>
              </a:endParaRPr>
            </a:p>
          </p:txBody>
        </p:sp>
        <p:sp>
          <p:nvSpPr>
            <p:cNvPr id="197679" name="Rectangle 55">
              <a:extLst>
                <a:ext uri="{FF2B5EF4-FFF2-40B4-BE49-F238E27FC236}">
                  <a16:creationId xmlns:a16="http://schemas.microsoft.com/office/drawing/2014/main" id="{70C87751-BFE3-4E50-A673-22E4282C5B35}"/>
                </a:ext>
              </a:extLst>
            </p:cNvPr>
            <p:cNvSpPr>
              <a:spLocks noChangeArrowheads="1"/>
            </p:cNvSpPr>
            <p:nvPr/>
          </p:nvSpPr>
          <p:spPr bwMode="auto">
            <a:xfrm>
              <a:off x="3325" y="1568"/>
              <a:ext cx="1" cy="173"/>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zh-CN" sz="1800" i="1">
                <a:latin typeface="Garamond" panose="02020404030301010803" pitchFamily="18" charset="0"/>
              </a:endParaRPr>
            </a:p>
          </p:txBody>
        </p:sp>
        <p:sp>
          <p:nvSpPr>
            <p:cNvPr id="197680" name="Rectangle 56">
              <a:extLst>
                <a:ext uri="{FF2B5EF4-FFF2-40B4-BE49-F238E27FC236}">
                  <a16:creationId xmlns:a16="http://schemas.microsoft.com/office/drawing/2014/main" id="{56F26F45-9907-4545-B4FA-1CAC489EA7F2}"/>
                </a:ext>
              </a:extLst>
            </p:cNvPr>
            <p:cNvSpPr>
              <a:spLocks noChangeArrowheads="1"/>
            </p:cNvSpPr>
            <p:nvPr/>
          </p:nvSpPr>
          <p:spPr bwMode="auto">
            <a:xfrm>
              <a:off x="3109" y="1100"/>
              <a:ext cx="1" cy="173"/>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zh-CN" sz="1800">
                <a:latin typeface="Garamond" panose="02020404030301010803" pitchFamily="18" charset="0"/>
              </a:endParaRPr>
            </a:p>
          </p:txBody>
        </p:sp>
        <p:sp>
          <p:nvSpPr>
            <p:cNvPr id="197681" name="Rectangle 57">
              <a:extLst>
                <a:ext uri="{FF2B5EF4-FFF2-40B4-BE49-F238E27FC236}">
                  <a16:creationId xmlns:a16="http://schemas.microsoft.com/office/drawing/2014/main" id="{44310FDC-740F-46CD-8DE6-079A055184DE}"/>
                </a:ext>
              </a:extLst>
            </p:cNvPr>
            <p:cNvSpPr>
              <a:spLocks noChangeArrowheads="1"/>
            </p:cNvSpPr>
            <p:nvPr/>
          </p:nvSpPr>
          <p:spPr bwMode="auto">
            <a:xfrm>
              <a:off x="3181" y="1103"/>
              <a:ext cx="157" cy="115"/>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200">
                  <a:solidFill>
                    <a:srgbClr val="0000FF"/>
                  </a:solidFill>
                  <a:latin typeface="Arial" panose="020B0604020202020204" pitchFamily="34" charset="0"/>
                </a:rPr>
                <a:t>k+1</a:t>
              </a:r>
              <a:endParaRPr lang="en-US" altLang="zh-CN" sz="1800">
                <a:latin typeface="Garamond" panose="02020404030301010803" pitchFamily="18" charset="0"/>
              </a:endParaRPr>
            </a:p>
          </p:txBody>
        </p:sp>
        <p:sp>
          <p:nvSpPr>
            <p:cNvPr id="197682" name="Rectangle 58">
              <a:extLst>
                <a:ext uri="{FF2B5EF4-FFF2-40B4-BE49-F238E27FC236}">
                  <a16:creationId xmlns:a16="http://schemas.microsoft.com/office/drawing/2014/main" id="{8D97249C-670E-4540-A90F-CBAE0DE92A42}"/>
                </a:ext>
              </a:extLst>
            </p:cNvPr>
            <p:cNvSpPr>
              <a:spLocks noChangeArrowheads="1"/>
            </p:cNvSpPr>
            <p:nvPr/>
          </p:nvSpPr>
          <p:spPr bwMode="auto">
            <a:xfrm>
              <a:off x="2629" y="1436"/>
              <a:ext cx="1" cy="173"/>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zh-CN" sz="1800">
                <a:latin typeface="Garamond" panose="02020404030301010803" pitchFamily="18" charset="0"/>
              </a:endParaRPr>
            </a:p>
          </p:txBody>
        </p:sp>
        <p:sp>
          <p:nvSpPr>
            <p:cNvPr id="197683" name="Rectangle 59">
              <a:extLst>
                <a:ext uri="{FF2B5EF4-FFF2-40B4-BE49-F238E27FC236}">
                  <a16:creationId xmlns:a16="http://schemas.microsoft.com/office/drawing/2014/main" id="{457C316C-2376-4244-8F68-62A6554CA515}"/>
                </a:ext>
              </a:extLst>
            </p:cNvPr>
            <p:cNvSpPr>
              <a:spLocks noChangeArrowheads="1"/>
            </p:cNvSpPr>
            <p:nvPr/>
          </p:nvSpPr>
          <p:spPr bwMode="auto">
            <a:xfrm>
              <a:off x="2701" y="1439"/>
              <a:ext cx="157" cy="115"/>
            </a:xfrm>
            <a:prstGeom prst="rect">
              <a:avLst/>
            </a:prstGeom>
            <a:solidFill>
              <a:srgbClr val="E3EA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1200">
                  <a:solidFill>
                    <a:srgbClr val="0000FF"/>
                  </a:solidFill>
                  <a:latin typeface="Arial" panose="020B0604020202020204" pitchFamily="34" charset="0"/>
                </a:rPr>
                <a:t>k+1</a:t>
              </a:r>
              <a:endParaRPr lang="en-US" altLang="zh-CN" sz="1800">
                <a:latin typeface="Garamond" panose="02020404030301010803" pitchFamily="18" charset="0"/>
              </a:endParaRPr>
            </a:p>
          </p:txBody>
        </p:sp>
      </p:grpSp>
      <p:sp>
        <p:nvSpPr>
          <p:cNvPr id="53" name="Rectangle 9">
            <a:extLst>
              <a:ext uri="{FF2B5EF4-FFF2-40B4-BE49-F238E27FC236}">
                <a16:creationId xmlns:a16="http://schemas.microsoft.com/office/drawing/2014/main" id="{AB2469B6-F05F-43D7-9873-395E6311A4A1}"/>
              </a:ext>
            </a:extLst>
          </p:cNvPr>
          <p:cNvSpPr txBox="1">
            <a:spLocks noRot="1" noChangeArrowheads="1"/>
          </p:cNvSpPr>
          <p:nvPr/>
        </p:nvSpPr>
        <p:spPr bwMode="auto">
          <a:xfrm>
            <a:off x="323850" y="188913"/>
            <a:ext cx="8820150" cy="719137"/>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444500" indent="-444500" algn="ctr">
              <a:lnSpc>
                <a:spcPct val="105000"/>
              </a:lnSpc>
              <a:buFont typeface="Wingdings" pitchFamily="2" charset="2"/>
              <a:buNone/>
              <a:defRPr/>
            </a:pPr>
            <a:r>
              <a:rPr lang="zh-CN" altLang="en-US" sz="4400" b="1" kern="0" dirty="0">
                <a:solidFill>
                  <a:schemeClr val="accent6"/>
                </a:solidFill>
                <a:latin typeface="黑体" panose="02010609060101010101" pitchFamily="49" charset="-122"/>
                <a:ea typeface="黑体" panose="02010609060101010101" pitchFamily="49" charset="-122"/>
              </a:rPr>
              <a:t>粒子群优化算法</a:t>
            </a:r>
          </a:p>
        </p:txBody>
      </p:sp>
      <p:sp>
        <p:nvSpPr>
          <p:cNvPr id="197638" name="日期占位符 1">
            <a:extLst>
              <a:ext uri="{FF2B5EF4-FFF2-40B4-BE49-F238E27FC236}">
                <a16:creationId xmlns:a16="http://schemas.microsoft.com/office/drawing/2014/main" id="{D8DBD9B0-F3F9-42C4-8148-8AC1815BE00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DBE6629-2EC6-4163-8B6A-AF53826A2266}"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97639" name="页脚占位符 2">
            <a:extLst>
              <a:ext uri="{FF2B5EF4-FFF2-40B4-BE49-F238E27FC236}">
                <a16:creationId xmlns:a16="http://schemas.microsoft.com/office/drawing/2014/main" id="{ABA004F2-A239-47B9-A3FE-6C452C06CB8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97640" name="灯片编号占位符 3">
            <a:extLst>
              <a:ext uri="{FF2B5EF4-FFF2-40B4-BE49-F238E27FC236}">
                <a16:creationId xmlns:a16="http://schemas.microsoft.com/office/drawing/2014/main" id="{77E4C247-56CF-4A75-B095-83394570A81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7D597BE-B013-4091-98EE-1D5913838818}" type="slidenum">
              <a:rPr lang="en-US" altLang="zh-CN" sz="1400" smtClean="0">
                <a:latin typeface="Arial" panose="020B0604020202020204" pitchFamily="34" charset="0"/>
              </a:rPr>
              <a:pPr>
                <a:lnSpc>
                  <a:spcPct val="100000"/>
                </a:lnSpc>
                <a:spcBef>
                  <a:spcPct val="0"/>
                </a:spcBef>
                <a:buClrTx/>
                <a:buFontTx/>
                <a:buNone/>
              </a:pPr>
              <a:t>107</a:t>
            </a:fld>
            <a:endParaRPr lang="en-US" altLang="zh-CN" sz="1400">
              <a:latin typeface="Arial" panose="020B0604020202020204" pitchFamily="34" charset="0"/>
            </a:endParaRPr>
          </a:p>
        </p:txBody>
      </p:sp>
    </p:spTree>
  </p:cSld>
  <p:clrMapOvr>
    <a:masterClrMapping/>
  </p:clrMapOvr>
  <p:transition spd="slow">
    <p:pull dir="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5" name="Rectangle 5">
            <a:extLst>
              <a:ext uri="{FF2B5EF4-FFF2-40B4-BE49-F238E27FC236}">
                <a16:creationId xmlns:a16="http://schemas.microsoft.com/office/drawing/2014/main" id="{687014AC-4DBD-499E-BFE9-57CCB8E37668}"/>
              </a:ext>
            </a:extLst>
          </p:cNvPr>
          <p:cNvSpPr>
            <a:spLocks noRot="1" noChangeArrowheads="1"/>
          </p:cNvSpPr>
          <p:nvPr/>
        </p:nvSpPr>
        <p:spPr bwMode="auto">
          <a:xfrm>
            <a:off x="323850" y="1255713"/>
            <a:ext cx="8569325" cy="4752975"/>
          </a:xfrm>
          <a:prstGeom prst="rect">
            <a:avLst/>
          </a:prstGeom>
          <a:noFill/>
          <a:ln>
            <a:noFill/>
          </a:ln>
          <a:effectLst/>
        </p:spPr>
        <p:txBody>
          <a:bodyPr/>
          <a:lstStyle>
            <a:lvl1pPr marL="444500" indent="-44450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1177925" indent="-28575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585913" indent="-22860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993900" indent="-22860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401888" indent="-22860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859088"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3316288"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773488"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4230688" indent="-228600" fontAlgn="base">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a:lnSpc>
                <a:spcPct val="120000"/>
              </a:lnSpc>
              <a:spcBef>
                <a:spcPct val="10000"/>
              </a:spcBef>
              <a:buClr>
                <a:schemeClr val="accent6"/>
              </a:buClr>
              <a:defRPr/>
            </a:pPr>
            <a:r>
              <a:rPr lang="zh-CN" altLang="en-US" sz="2800" dirty="0">
                <a:latin typeface="幼圆" panose="02010509060101010101" pitchFamily="49" charset="-122"/>
                <a:ea typeface="幼圆" panose="02010509060101010101" pitchFamily="49" charset="-122"/>
              </a:rPr>
              <a:t>粒子速度和位置的更新</a:t>
            </a:r>
          </a:p>
          <a:p>
            <a:pPr>
              <a:lnSpc>
                <a:spcPct val="120000"/>
              </a:lnSpc>
              <a:spcBef>
                <a:spcPct val="10000"/>
              </a:spcBef>
              <a:buFont typeface="Wingdings" pitchFamily="2" charset="2"/>
              <a:buNone/>
              <a:defRPr/>
            </a:pPr>
            <a:r>
              <a:rPr lang="zh-CN" altLang="en-US" sz="2800" b="1" dirty="0">
                <a:latin typeface="Times New Roman" pitchFamily="18" charset="0"/>
                <a:ea typeface="黑体" pitchFamily="49" charset="-122"/>
              </a:rPr>
              <a:t>     </a:t>
            </a:r>
            <a:endParaRPr lang="zh-CN" altLang="en-US" sz="2800" b="1" dirty="0">
              <a:solidFill>
                <a:schemeClr val="folHlink"/>
              </a:solidFill>
              <a:latin typeface="Times New Roman" pitchFamily="18" charset="0"/>
              <a:ea typeface="楷体_GB2312" pitchFamily="49" charset="-122"/>
            </a:endParaRPr>
          </a:p>
          <a:p>
            <a:pPr>
              <a:lnSpc>
                <a:spcPct val="120000"/>
              </a:lnSpc>
              <a:spcBef>
                <a:spcPct val="10000"/>
              </a:spcBef>
              <a:buFont typeface="Wingdings" pitchFamily="2" charset="2"/>
              <a:buNone/>
              <a:defRPr/>
            </a:pPr>
            <a:r>
              <a:rPr lang="zh-CN" altLang="en-US" sz="2800" b="1" dirty="0">
                <a:solidFill>
                  <a:schemeClr val="folHlink"/>
                </a:solidFill>
                <a:latin typeface="Times New Roman" pitchFamily="18" charset="0"/>
                <a:ea typeface="楷体_GB2312" pitchFamily="49" charset="-122"/>
              </a:rPr>
              <a:t>     </a:t>
            </a:r>
          </a:p>
          <a:p>
            <a:pPr>
              <a:lnSpc>
                <a:spcPct val="120000"/>
              </a:lnSpc>
              <a:spcBef>
                <a:spcPct val="10000"/>
              </a:spcBef>
              <a:buFont typeface="Wingdings" pitchFamily="2" charset="2"/>
              <a:buNone/>
              <a:defRPr/>
            </a:pPr>
            <a:r>
              <a:rPr lang="zh-CN" altLang="en-US" sz="2800" b="1" dirty="0">
                <a:solidFill>
                  <a:schemeClr val="folHlink"/>
                </a:solidFill>
                <a:latin typeface="Times New Roman" pitchFamily="18" charset="0"/>
                <a:ea typeface="楷体_GB2312" pitchFamily="49" charset="-122"/>
              </a:rPr>
              <a:t>     </a:t>
            </a:r>
          </a:p>
        </p:txBody>
      </p:sp>
      <p:graphicFrame>
        <p:nvGraphicFramePr>
          <p:cNvPr id="198659" name="Object 6">
            <a:extLst>
              <a:ext uri="{FF2B5EF4-FFF2-40B4-BE49-F238E27FC236}">
                <a16:creationId xmlns:a16="http://schemas.microsoft.com/office/drawing/2014/main" id="{010DC37B-B3C1-4FC9-8761-D7D8159FD20B}"/>
              </a:ext>
            </a:extLst>
          </p:cNvPr>
          <p:cNvGraphicFramePr>
            <a:graphicFrameLocks noChangeAspect="1"/>
          </p:cNvGraphicFramePr>
          <p:nvPr/>
        </p:nvGraphicFramePr>
        <p:xfrm>
          <a:off x="877888" y="1916113"/>
          <a:ext cx="7583487" cy="930275"/>
        </p:xfrm>
        <a:graphic>
          <a:graphicData uri="http://schemas.openxmlformats.org/presentationml/2006/ole">
            <mc:AlternateContent xmlns:mc="http://schemas.openxmlformats.org/markup-compatibility/2006">
              <mc:Choice xmlns:v="urn:schemas-microsoft-com:vml" Requires="v">
                <p:oleObj spid="_x0000_s198673" name="公式" r:id="rId3" imgW="4127500" imgH="508000" progId="Equation.3">
                  <p:embed/>
                </p:oleObj>
              </mc:Choice>
              <mc:Fallback>
                <p:oleObj name="公式" r:id="rId3" imgW="4127500" imgH="508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88" y="1916113"/>
                        <a:ext cx="7583487" cy="930275"/>
                      </a:xfrm>
                      <a:prstGeom prst="rect">
                        <a:avLst/>
                      </a:prstGeom>
                      <a:noFill/>
                      <a:ln w="9525">
                        <a:solidFill>
                          <a:srgbClr val="FFCC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8660" name="Text Box 53">
            <a:extLst>
              <a:ext uri="{FF2B5EF4-FFF2-40B4-BE49-F238E27FC236}">
                <a16:creationId xmlns:a16="http://schemas.microsoft.com/office/drawing/2014/main" id="{A12CC877-13D8-415F-888A-0BB41FA80273}"/>
              </a:ext>
            </a:extLst>
          </p:cNvPr>
          <p:cNvSpPr txBox="1">
            <a:spLocks noChangeArrowheads="1"/>
          </p:cNvSpPr>
          <p:nvPr/>
        </p:nvSpPr>
        <p:spPr bwMode="auto">
          <a:xfrm>
            <a:off x="898525" y="3213100"/>
            <a:ext cx="2449513" cy="1411288"/>
          </a:xfrm>
          <a:prstGeom prst="rect">
            <a:avLst/>
          </a:prstGeom>
          <a:noFill/>
          <a:ln w="38100" algn="ctr">
            <a:solidFill>
              <a:srgbClr val="703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50000"/>
              </a:spcBef>
              <a:buClrTx/>
              <a:buFontTx/>
              <a:buNone/>
            </a:pPr>
            <a:r>
              <a:rPr lang="en-US" altLang="zh-CN" sz="2800">
                <a:solidFill>
                  <a:srgbClr val="333300"/>
                </a:solidFill>
                <a:latin typeface="幼圆" panose="02010509060101010101" pitchFamily="49" charset="-122"/>
                <a:ea typeface="幼圆" panose="02010509060101010101" pitchFamily="49" charset="-122"/>
              </a:rPr>
              <a:t>“</a:t>
            </a:r>
            <a:r>
              <a:rPr lang="zh-CN" altLang="en-US" sz="2800">
                <a:solidFill>
                  <a:srgbClr val="333300"/>
                </a:solidFill>
                <a:latin typeface="幼圆" panose="02010509060101010101" pitchFamily="49" charset="-122"/>
                <a:ea typeface="幼圆" panose="02010509060101010101" pitchFamily="49" charset="-122"/>
              </a:rPr>
              <a:t>惯性部分”，对自身运动状态的信任</a:t>
            </a:r>
          </a:p>
        </p:txBody>
      </p:sp>
      <p:sp>
        <p:nvSpPr>
          <p:cNvPr id="198661" name="Text Box 54">
            <a:extLst>
              <a:ext uri="{FF2B5EF4-FFF2-40B4-BE49-F238E27FC236}">
                <a16:creationId xmlns:a16="http://schemas.microsoft.com/office/drawing/2014/main" id="{AF8BDE91-493D-4159-84A5-9C3EE714AAFE}"/>
              </a:ext>
            </a:extLst>
          </p:cNvPr>
          <p:cNvSpPr txBox="1">
            <a:spLocks noChangeArrowheads="1"/>
          </p:cNvSpPr>
          <p:nvPr/>
        </p:nvSpPr>
        <p:spPr bwMode="auto">
          <a:xfrm>
            <a:off x="3489325" y="3236913"/>
            <a:ext cx="3743325" cy="1411287"/>
          </a:xfrm>
          <a:prstGeom prst="rect">
            <a:avLst/>
          </a:prstGeom>
          <a:noFill/>
          <a:ln w="38100" algn="ctr">
            <a:solidFill>
              <a:srgbClr val="703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50000"/>
              </a:spcBef>
              <a:buClrTx/>
              <a:buFontTx/>
              <a:buNone/>
            </a:pPr>
            <a:r>
              <a:rPr lang="en-US" altLang="zh-CN" sz="2800">
                <a:solidFill>
                  <a:srgbClr val="333300"/>
                </a:solidFill>
                <a:latin typeface="幼圆" panose="02010509060101010101" pitchFamily="49" charset="-122"/>
                <a:ea typeface="幼圆" panose="02010509060101010101" pitchFamily="49" charset="-122"/>
              </a:rPr>
              <a:t>“</a:t>
            </a:r>
            <a:r>
              <a:rPr lang="zh-CN" altLang="en-US" sz="2800">
                <a:solidFill>
                  <a:srgbClr val="333300"/>
                </a:solidFill>
                <a:latin typeface="幼圆" panose="02010509060101010101" pitchFamily="49" charset="-122"/>
                <a:ea typeface="幼圆" panose="02010509060101010101" pitchFamily="49" charset="-122"/>
              </a:rPr>
              <a:t>认知部分”，对微粒本身的思考，即来源于自己经验的部分</a:t>
            </a:r>
          </a:p>
        </p:txBody>
      </p:sp>
      <p:sp>
        <p:nvSpPr>
          <p:cNvPr id="198662" name="Text Box 55">
            <a:extLst>
              <a:ext uri="{FF2B5EF4-FFF2-40B4-BE49-F238E27FC236}">
                <a16:creationId xmlns:a16="http://schemas.microsoft.com/office/drawing/2014/main" id="{8B830D85-06FD-47DF-95D8-413378512DE3}"/>
              </a:ext>
            </a:extLst>
          </p:cNvPr>
          <p:cNvSpPr txBox="1">
            <a:spLocks noChangeArrowheads="1"/>
          </p:cNvSpPr>
          <p:nvPr/>
        </p:nvSpPr>
        <p:spPr bwMode="auto">
          <a:xfrm>
            <a:off x="4572000" y="4797425"/>
            <a:ext cx="4176713" cy="1411288"/>
          </a:xfrm>
          <a:prstGeom prst="rect">
            <a:avLst/>
          </a:prstGeom>
          <a:noFill/>
          <a:ln w="38100" algn="ctr">
            <a:solidFill>
              <a:srgbClr val="703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50000"/>
              </a:spcBef>
              <a:buClrTx/>
              <a:buFontTx/>
              <a:buNone/>
            </a:pPr>
            <a:r>
              <a:rPr lang="en-US" altLang="zh-CN" sz="2800">
                <a:solidFill>
                  <a:srgbClr val="333300"/>
                </a:solidFill>
                <a:latin typeface="幼圆" panose="02010509060101010101" pitchFamily="49" charset="-122"/>
                <a:ea typeface="幼圆" panose="02010509060101010101" pitchFamily="49" charset="-122"/>
              </a:rPr>
              <a:t>“</a:t>
            </a:r>
            <a:r>
              <a:rPr lang="zh-CN" altLang="en-US" sz="2800">
                <a:solidFill>
                  <a:srgbClr val="333300"/>
                </a:solidFill>
                <a:latin typeface="幼圆" panose="02010509060101010101" pitchFamily="49" charset="-122"/>
                <a:ea typeface="幼圆" panose="02010509060101010101" pitchFamily="49" charset="-122"/>
              </a:rPr>
              <a:t>社会部分”，微粒间的信息共享，来源于群体中的其它优秀微粒的经验</a:t>
            </a:r>
          </a:p>
        </p:txBody>
      </p:sp>
      <p:sp>
        <p:nvSpPr>
          <p:cNvPr id="198663" name="Oval 56">
            <a:extLst>
              <a:ext uri="{FF2B5EF4-FFF2-40B4-BE49-F238E27FC236}">
                <a16:creationId xmlns:a16="http://schemas.microsoft.com/office/drawing/2014/main" id="{7ABA45E6-4F8A-4AA3-80C7-4BB8933B96A8}"/>
              </a:ext>
            </a:extLst>
          </p:cNvPr>
          <p:cNvSpPr>
            <a:spLocks noChangeArrowheads="1"/>
          </p:cNvSpPr>
          <p:nvPr/>
        </p:nvSpPr>
        <p:spPr bwMode="auto">
          <a:xfrm>
            <a:off x="1508125" y="1989138"/>
            <a:ext cx="647700" cy="431800"/>
          </a:xfrm>
          <a:prstGeom prst="ellipse">
            <a:avLst/>
          </a:prstGeom>
          <a:noFill/>
          <a:ln w="38100" algn="ctr">
            <a:solidFill>
              <a:srgbClr val="FFCC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198664" name="Oval 57">
            <a:extLst>
              <a:ext uri="{FF2B5EF4-FFF2-40B4-BE49-F238E27FC236}">
                <a16:creationId xmlns:a16="http://schemas.microsoft.com/office/drawing/2014/main" id="{6F5FECB2-DEDF-4432-944A-4FF01D69D2F6}"/>
              </a:ext>
            </a:extLst>
          </p:cNvPr>
          <p:cNvSpPr>
            <a:spLocks noChangeArrowheads="1"/>
          </p:cNvSpPr>
          <p:nvPr/>
        </p:nvSpPr>
        <p:spPr bwMode="auto">
          <a:xfrm>
            <a:off x="2268538" y="1916113"/>
            <a:ext cx="2160587" cy="504825"/>
          </a:xfrm>
          <a:prstGeom prst="ellipse">
            <a:avLst/>
          </a:prstGeom>
          <a:noFill/>
          <a:ln w="38100" algn="ctr">
            <a:solidFill>
              <a:srgbClr val="FFCC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198665" name="Oval 58">
            <a:extLst>
              <a:ext uri="{FF2B5EF4-FFF2-40B4-BE49-F238E27FC236}">
                <a16:creationId xmlns:a16="http://schemas.microsoft.com/office/drawing/2014/main" id="{FF04728B-17DD-48F9-A70D-EAB45B798B48}"/>
              </a:ext>
            </a:extLst>
          </p:cNvPr>
          <p:cNvSpPr>
            <a:spLocks noChangeArrowheads="1"/>
          </p:cNvSpPr>
          <p:nvPr/>
        </p:nvSpPr>
        <p:spPr bwMode="auto">
          <a:xfrm>
            <a:off x="4551363" y="1916113"/>
            <a:ext cx="2447925" cy="504825"/>
          </a:xfrm>
          <a:prstGeom prst="ellipse">
            <a:avLst/>
          </a:prstGeom>
          <a:noFill/>
          <a:ln w="38100" algn="ctr">
            <a:solidFill>
              <a:srgbClr val="FFCC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198666" name="Line 59">
            <a:extLst>
              <a:ext uri="{FF2B5EF4-FFF2-40B4-BE49-F238E27FC236}">
                <a16:creationId xmlns:a16="http://schemas.microsoft.com/office/drawing/2014/main" id="{B04DB745-FAE4-491D-BA89-7714566C8950}"/>
              </a:ext>
            </a:extLst>
          </p:cNvPr>
          <p:cNvSpPr>
            <a:spLocks noChangeShapeType="1"/>
          </p:cNvSpPr>
          <p:nvPr/>
        </p:nvSpPr>
        <p:spPr bwMode="auto">
          <a:xfrm flipH="1">
            <a:off x="1658938" y="2420938"/>
            <a:ext cx="173037" cy="792162"/>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67" name="Line 60">
            <a:extLst>
              <a:ext uri="{FF2B5EF4-FFF2-40B4-BE49-F238E27FC236}">
                <a16:creationId xmlns:a16="http://schemas.microsoft.com/office/drawing/2014/main" id="{98019228-2BA6-47AA-BC70-E17A84BFAFD4}"/>
              </a:ext>
            </a:extLst>
          </p:cNvPr>
          <p:cNvSpPr>
            <a:spLocks noChangeShapeType="1"/>
          </p:cNvSpPr>
          <p:nvPr/>
        </p:nvSpPr>
        <p:spPr bwMode="auto">
          <a:xfrm>
            <a:off x="3490913" y="2420938"/>
            <a:ext cx="1870075" cy="815975"/>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8668" name="Line 61">
            <a:extLst>
              <a:ext uri="{FF2B5EF4-FFF2-40B4-BE49-F238E27FC236}">
                <a16:creationId xmlns:a16="http://schemas.microsoft.com/office/drawing/2014/main" id="{C87353FA-0DDF-4103-9C40-A85220640AA7}"/>
              </a:ext>
            </a:extLst>
          </p:cNvPr>
          <p:cNvSpPr>
            <a:spLocks noChangeShapeType="1"/>
          </p:cNvSpPr>
          <p:nvPr/>
        </p:nvSpPr>
        <p:spPr bwMode="auto">
          <a:xfrm>
            <a:off x="6740525" y="2276475"/>
            <a:ext cx="1360488" cy="2371725"/>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Rectangle 9">
            <a:extLst>
              <a:ext uri="{FF2B5EF4-FFF2-40B4-BE49-F238E27FC236}">
                <a16:creationId xmlns:a16="http://schemas.microsoft.com/office/drawing/2014/main" id="{75CEFFB3-079F-40C6-898A-1D63BA9412F4}"/>
              </a:ext>
            </a:extLst>
          </p:cNvPr>
          <p:cNvSpPr txBox="1">
            <a:spLocks noRot="1" noChangeArrowheads="1"/>
          </p:cNvSpPr>
          <p:nvPr/>
        </p:nvSpPr>
        <p:spPr bwMode="auto">
          <a:xfrm>
            <a:off x="323850" y="188913"/>
            <a:ext cx="8820150" cy="719137"/>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444500" indent="-444500" algn="ctr">
              <a:lnSpc>
                <a:spcPct val="105000"/>
              </a:lnSpc>
              <a:buFont typeface="Wingdings" pitchFamily="2" charset="2"/>
              <a:buNone/>
              <a:defRPr/>
            </a:pPr>
            <a:r>
              <a:rPr lang="zh-CN" altLang="en-US" sz="4400" b="1" kern="0" dirty="0">
                <a:solidFill>
                  <a:schemeClr val="accent6"/>
                </a:solidFill>
                <a:latin typeface="黑体" panose="02010609060101010101" pitchFamily="49" charset="-122"/>
                <a:ea typeface="黑体" panose="02010609060101010101" pitchFamily="49" charset="-122"/>
              </a:rPr>
              <a:t>粒子群优化算法</a:t>
            </a:r>
          </a:p>
        </p:txBody>
      </p:sp>
      <p:sp>
        <p:nvSpPr>
          <p:cNvPr id="198670" name="日期占位符 1">
            <a:extLst>
              <a:ext uri="{FF2B5EF4-FFF2-40B4-BE49-F238E27FC236}">
                <a16:creationId xmlns:a16="http://schemas.microsoft.com/office/drawing/2014/main" id="{047D5C23-8B0A-4275-9300-D5F122477E8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0170788-5478-4916-8F98-805120CD5722}"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98671" name="页脚占位符 2">
            <a:extLst>
              <a:ext uri="{FF2B5EF4-FFF2-40B4-BE49-F238E27FC236}">
                <a16:creationId xmlns:a16="http://schemas.microsoft.com/office/drawing/2014/main" id="{8F532668-6DA3-47DA-94A9-14C70D2D954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98672" name="灯片编号占位符 3">
            <a:extLst>
              <a:ext uri="{FF2B5EF4-FFF2-40B4-BE49-F238E27FC236}">
                <a16:creationId xmlns:a16="http://schemas.microsoft.com/office/drawing/2014/main" id="{950C740F-4581-45FF-9684-1AB01D8956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03A1B36-24FB-4159-84EA-1F3214C25E74}" type="slidenum">
              <a:rPr lang="en-US" altLang="zh-CN" sz="1400" smtClean="0">
                <a:latin typeface="Arial" panose="020B0604020202020204" pitchFamily="34" charset="0"/>
              </a:rPr>
              <a:pPr>
                <a:lnSpc>
                  <a:spcPct val="100000"/>
                </a:lnSpc>
                <a:spcBef>
                  <a:spcPct val="0"/>
                </a:spcBef>
                <a:buClrTx/>
                <a:buFontTx/>
                <a:buNone/>
              </a:pPr>
              <a:t>108</a:t>
            </a:fld>
            <a:endParaRPr lang="en-US" altLang="zh-CN" sz="1400">
              <a:latin typeface="Arial" panose="020B0604020202020204" pitchFamily="34" charset="0"/>
            </a:endParaRPr>
          </a:p>
        </p:txBody>
      </p:sp>
    </p:spTree>
  </p:cSld>
  <p:clrMapOvr>
    <a:masterClrMapping/>
  </p:clrMapOvr>
  <p:transition spd="slow">
    <p:pull dir="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66" descr="纸莎草纸">
            <a:extLst>
              <a:ext uri="{FF2B5EF4-FFF2-40B4-BE49-F238E27FC236}">
                <a16:creationId xmlns:a16="http://schemas.microsoft.com/office/drawing/2014/main" id="{10A85B59-043C-4D7D-B0D8-5AA4B4A355E0}"/>
              </a:ext>
            </a:extLst>
          </p:cNvPr>
          <p:cNvSpPr>
            <a:spLocks noChangeArrowheads="1"/>
          </p:cNvSpPr>
          <p:nvPr/>
        </p:nvSpPr>
        <p:spPr bwMode="auto">
          <a:xfrm>
            <a:off x="2182813" y="2590800"/>
            <a:ext cx="4648200" cy="1752600"/>
          </a:xfrm>
          <a:prstGeom prst="rect">
            <a:avLst/>
          </a:prstGeom>
          <a:blipFill dpi="0" rotWithShape="1">
            <a:blip r:embed="rId2">
              <a:alphaModFix amt="0"/>
            </a:blip>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endParaRPr lang="zh-CN" altLang="zh-CN" sz="1800">
              <a:latin typeface="Arial" panose="020B0604020202020204" pitchFamily="34" charset="0"/>
            </a:endParaRPr>
          </a:p>
        </p:txBody>
      </p:sp>
      <p:sp>
        <p:nvSpPr>
          <p:cNvPr id="199683" name="Rectangle 70" descr="纸莎草纸">
            <a:extLst>
              <a:ext uri="{FF2B5EF4-FFF2-40B4-BE49-F238E27FC236}">
                <a16:creationId xmlns:a16="http://schemas.microsoft.com/office/drawing/2014/main" id="{21F73D21-9E76-4443-AAF8-AB6B0AE8D36F}"/>
              </a:ext>
            </a:extLst>
          </p:cNvPr>
          <p:cNvSpPr>
            <a:spLocks noChangeArrowheads="1"/>
          </p:cNvSpPr>
          <p:nvPr/>
        </p:nvSpPr>
        <p:spPr bwMode="auto">
          <a:xfrm>
            <a:off x="1725613" y="2590800"/>
            <a:ext cx="5791200" cy="3048000"/>
          </a:xfrm>
          <a:prstGeom prst="rect">
            <a:avLst/>
          </a:prstGeom>
          <a:blipFill dpi="0" rotWithShape="1">
            <a:blip r:embed="rId2">
              <a:alphaModFix amt="0"/>
            </a:blip>
            <a:srcRect/>
            <a:tile tx="0" ty="0" sx="100000" sy="100000" flip="none" algn="tl"/>
          </a:blip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endParaRPr lang="zh-CN" altLang="zh-CN" sz="1800">
              <a:latin typeface="Arial" panose="020B0604020202020204" pitchFamily="34" charset="0"/>
            </a:endParaRPr>
          </a:p>
        </p:txBody>
      </p:sp>
      <p:sp>
        <p:nvSpPr>
          <p:cNvPr id="199684" name="AutoShape 54" descr="纸莎草纸">
            <a:extLst>
              <a:ext uri="{FF2B5EF4-FFF2-40B4-BE49-F238E27FC236}">
                <a16:creationId xmlns:a16="http://schemas.microsoft.com/office/drawing/2014/main" id="{21D30427-F1E6-4045-95A0-211DFAA80A1C}"/>
              </a:ext>
            </a:extLst>
          </p:cNvPr>
          <p:cNvSpPr>
            <a:spLocks noChangeArrowheads="1"/>
          </p:cNvSpPr>
          <p:nvPr/>
        </p:nvSpPr>
        <p:spPr bwMode="auto">
          <a:xfrm>
            <a:off x="4087813" y="1295400"/>
            <a:ext cx="990600" cy="457200"/>
          </a:xfrm>
          <a:prstGeom prst="roundRect">
            <a:avLst>
              <a:gd name="adj" fmla="val 16667"/>
            </a:avLst>
          </a:prstGeom>
          <a:blipFill dpi="0" rotWithShape="1">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en-US" altLang="zh-CN" sz="1600" b="1">
                <a:solidFill>
                  <a:srgbClr val="333300"/>
                </a:solidFill>
                <a:latin typeface="Times New Roman" panose="02020603050405020304" pitchFamily="18" charset="0"/>
              </a:rPr>
              <a:t>Start</a:t>
            </a:r>
          </a:p>
        </p:txBody>
      </p:sp>
      <p:sp>
        <p:nvSpPr>
          <p:cNvPr id="199685" name="Rectangle 55" descr="纸莎草纸">
            <a:extLst>
              <a:ext uri="{FF2B5EF4-FFF2-40B4-BE49-F238E27FC236}">
                <a16:creationId xmlns:a16="http://schemas.microsoft.com/office/drawing/2014/main" id="{A0D6E3AB-3FAC-46C3-8BCD-E89F03A126A4}"/>
              </a:ext>
            </a:extLst>
          </p:cNvPr>
          <p:cNvSpPr>
            <a:spLocks noChangeArrowheads="1"/>
          </p:cNvSpPr>
          <p:nvPr/>
        </p:nvSpPr>
        <p:spPr bwMode="auto">
          <a:xfrm>
            <a:off x="2640013" y="1981200"/>
            <a:ext cx="3886200" cy="533400"/>
          </a:xfrm>
          <a:prstGeom prst="rect">
            <a:avLst/>
          </a:prstGeom>
          <a:blipFill dpi="0" rotWithShape="1">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en-US" altLang="zh-CN" sz="1600" b="1">
                <a:solidFill>
                  <a:srgbClr val="333300"/>
                </a:solidFill>
                <a:latin typeface="Times New Roman" panose="02020603050405020304" pitchFamily="18" charset="0"/>
              </a:rPr>
              <a:t>Initialize particles with random position</a:t>
            </a:r>
          </a:p>
          <a:p>
            <a:pPr algn="ctr">
              <a:lnSpc>
                <a:spcPct val="100000"/>
              </a:lnSpc>
              <a:spcBef>
                <a:spcPct val="0"/>
              </a:spcBef>
              <a:buClrTx/>
              <a:buFontTx/>
              <a:buNone/>
            </a:pPr>
            <a:r>
              <a:rPr lang="en-US" altLang="zh-CN" sz="1600" b="1">
                <a:solidFill>
                  <a:srgbClr val="333300"/>
                </a:solidFill>
                <a:latin typeface="Times New Roman" panose="02020603050405020304" pitchFamily="18" charset="0"/>
              </a:rPr>
              <a:t> and velocity vectors.</a:t>
            </a:r>
          </a:p>
        </p:txBody>
      </p:sp>
      <p:sp>
        <p:nvSpPr>
          <p:cNvPr id="199686" name="Line 56" descr="纸莎草纸">
            <a:extLst>
              <a:ext uri="{FF2B5EF4-FFF2-40B4-BE49-F238E27FC236}">
                <a16:creationId xmlns:a16="http://schemas.microsoft.com/office/drawing/2014/main" id="{67957978-48BA-4E04-8855-F35790BDB423}"/>
              </a:ext>
            </a:extLst>
          </p:cNvPr>
          <p:cNvSpPr>
            <a:spLocks noChangeShapeType="1"/>
          </p:cNvSpPr>
          <p:nvPr/>
        </p:nvSpPr>
        <p:spPr bwMode="auto">
          <a:xfrm>
            <a:off x="4545013" y="1752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687" name="Rectangle 57" descr="纸莎草纸">
            <a:extLst>
              <a:ext uri="{FF2B5EF4-FFF2-40B4-BE49-F238E27FC236}">
                <a16:creationId xmlns:a16="http://schemas.microsoft.com/office/drawing/2014/main" id="{88F0E204-E0FF-4B0D-9907-85403982FAD6}"/>
              </a:ext>
            </a:extLst>
          </p:cNvPr>
          <p:cNvSpPr>
            <a:spLocks noChangeArrowheads="1"/>
          </p:cNvSpPr>
          <p:nvPr/>
        </p:nvSpPr>
        <p:spPr bwMode="auto">
          <a:xfrm>
            <a:off x="3097213" y="2743200"/>
            <a:ext cx="3124200" cy="533400"/>
          </a:xfrm>
          <a:prstGeom prst="rect">
            <a:avLst/>
          </a:prstGeom>
          <a:blipFill dpi="0" rotWithShape="1">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en-US" altLang="zh-CN" sz="1600" b="1">
                <a:solidFill>
                  <a:srgbClr val="333300"/>
                </a:solidFill>
                <a:latin typeface="Times New Roman" panose="02020603050405020304" pitchFamily="18" charset="0"/>
              </a:rPr>
              <a:t>For each particle’s position (</a:t>
            </a:r>
            <a:r>
              <a:rPr lang="en-US" altLang="zh-CN" sz="1600" b="1" i="1">
                <a:solidFill>
                  <a:srgbClr val="333300"/>
                </a:solidFill>
                <a:latin typeface="Times New Roman" panose="02020603050405020304" pitchFamily="18" charset="0"/>
              </a:rPr>
              <a:t>x</a:t>
            </a:r>
            <a:r>
              <a:rPr lang="en-US" altLang="zh-CN" sz="1600" b="1" i="1" baseline="-25000">
                <a:solidFill>
                  <a:srgbClr val="333300"/>
                </a:solidFill>
                <a:latin typeface="Times New Roman" panose="02020603050405020304" pitchFamily="18" charset="0"/>
              </a:rPr>
              <a:t>i</a:t>
            </a:r>
            <a:r>
              <a:rPr lang="en-US" altLang="zh-CN" sz="1600" b="1">
                <a:solidFill>
                  <a:srgbClr val="333300"/>
                </a:solidFill>
                <a:latin typeface="Times New Roman" panose="02020603050405020304" pitchFamily="18" charset="0"/>
              </a:rPr>
              <a:t>) </a:t>
            </a:r>
          </a:p>
          <a:p>
            <a:pPr algn="ctr">
              <a:lnSpc>
                <a:spcPct val="100000"/>
              </a:lnSpc>
              <a:spcBef>
                <a:spcPct val="0"/>
              </a:spcBef>
              <a:buClrTx/>
              <a:buFontTx/>
              <a:buNone/>
            </a:pPr>
            <a:r>
              <a:rPr lang="en-US" altLang="zh-CN" sz="1600" b="1">
                <a:solidFill>
                  <a:srgbClr val="333300"/>
                </a:solidFill>
                <a:latin typeface="Times New Roman" panose="02020603050405020304" pitchFamily="18" charset="0"/>
              </a:rPr>
              <a:t>evaluate fitness</a:t>
            </a:r>
          </a:p>
        </p:txBody>
      </p:sp>
      <p:sp>
        <p:nvSpPr>
          <p:cNvPr id="199688" name="Line 58" descr="纸莎草纸">
            <a:extLst>
              <a:ext uri="{FF2B5EF4-FFF2-40B4-BE49-F238E27FC236}">
                <a16:creationId xmlns:a16="http://schemas.microsoft.com/office/drawing/2014/main" id="{2E5917B7-8E37-4F00-8444-F940F518C2F4}"/>
              </a:ext>
            </a:extLst>
          </p:cNvPr>
          <p:cNvSpPr>
            <a:spLocks noChangeShapeType="1"/>
          </p:cNvSpPr>
          <p:nvPr/>
        </p:nvSpPr>
        <p:spPr bwMode="auto">
          <a:xfrm>
            <a:off x="4545013" y="2514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689" name="Rectangle 59" descr="纸莎草纸">
            <a:extLst>
              <a:ext uri="{FF2B5EF4-FFF2-40B4-BE49-F238E27FC236}">
                <a16:creationId xmlns:a16="http://schemas.microsoft.com/office/drawing/2014/main" id="{D54C9014-2B52-4E94-A2F0-266EB05E44AC}"/>
              </a:ext>
            </a:extLst>
          </p:cNvPr>
          <p:cNvSpPr>
            <a:spLocks noChangeArrowheads="1"/>
          </p:cNvSpPr>
          <p:nvPr/>
        </p:nvSpPr>
        <p:spPr bwMode="auto">
          <a:xfrm>
            <a:off x="3021013" y="3505200"/>
            <a:ext cx="3276600" cy="762000"/>
          </a:xfrm>
          <a:prstGeom prst="rect">
            <a:avLst/>
          </a:prstGeom>
          <a:blipFill dpi="0" rotWithShape="1">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en-US" altLang="zh-CN" sz="1600" b="1">
                <a:solidFill>
                  <a:srgbClr val="333300"/>
                </a:solidFill>
                <a:latin typeface="Times New Roman" panose="02020603050405020304" pitchFamily="18" charset="0"/>
              </a:rPr>
              <a:t>If  fitness(</a:t>
            </a:r>
            <a:r>
              <a:rPr lang="en-US" altLang="zh-CN" sz="1800" b="1" i="1">
                <a:solidFill>
                  <a:srgbClr val="333300"/>
                </a:solidFill>
                <a:latin typeface="Times New Roman" panose="02020603050405020304" pitchFamily="18" charset="0"/>
              </a:rPr>
              <a:t>x</a:t>
            </a:r>
            <a:r>
              <a:rPr lang="en-US" altLang="zh-CN" sz="1800" b="1" i="1" baseline="-25000">
                <a:solidFill>
                  <a:srgbClr val="333300"/>
                </a:solidFill>
                <a:latin typeface="Times New Roman" panose="02020603050405020304" pitchFamily="18" charset="0"/>
              </a:rPr>
              <a:t>i</a:t>
            </a:r>
            <a:r>
              <a:rPr lang="en-US" altLang="zh-CN" sz="1600" b="1">
                <a:solidFill>
                  <a:srgbClr val="333300"/>
                </a:solidFill>
                <a:latin typeface="Times New Roman" panose="02020603050405020304" pitchFamily="18" charset="0"/>
              </a:rPr>
              <a:t>) better than </a:t>
            </a:r>
          </a:p>
          <a:p>
            <a:pPr algn="ctr">
              <a:lnSpc>
                <a:spcPct val="100000"/>
              </a:lnSpc>
              <a:spcBef>
                <a:spcPct val="0"/>
              </a:spcBef>
              <a:buClrTx/>
              <a:buFontTx/>
              <a:buNone/>
            </a:pPr>
            <a:r>
              <a:rPr lang="en-US" altLang="zh-CN" sz="1600" b="1">
                <a:solidFill>
                  <a:srgbClr val="333300"/>
                </a:solidFill>
                <a:latin typeface="Times New Roman" panose="02020603050405020304" pitchFamily="18" charset="0"/>
              </a:rPr>
              <a:t>fitness(</a:t>
            </a:r>
            <a:r>
              <a:rPr lang="en-US" altLang="zh-CN" sz="1600" b="1" i="1">
                <a:solidFill>
                  <a:srgbClr val="333300"/>
                </a:solidFill>
                <a:latin typeface="Times New Roman" panose="02020603050405020304" pitchFamily="18" charset="0"/>
              </a:rPr>
              <a:t>p</a:t>
            </a:r>
            <a:r>
              <a:rPr lang="en-US" altLang="zh-CN" sz="1600" b="1">
                <a:solidFill>
                  <a:srgbClr val="333300"/>
                </a:solidFill>
                <a:latin typeface="Times New Roman" panose="02020603050405020304" pitchFamily="18" charset="0"/>
              </a:rPr>
              <a:t>) then </a:t>
            </a:r>
            <a:r>
              <a:rPr lang="en-US" altLang="zh-CN" sz="1600" b="1" i="1">
                <a:solidFill>
                  <a:srgbClr val="333300"/>
                </a:solidFill>
                <a:latin typeface="Times New Roman" panose="02020603050405020304" pitchFamily="18" charset="0"/>
              </a:rPr>
              <a:t>p</a:t>
            </a:r>
            <a:r>
              <a:rPr lang="en-US" altLang="zh-CN" sz="1600" b="1">
                <a:solidFill>
                  <a:srgbClr val="333300"/>
                </a:solidFill>
                <a:latin typeface="Times New Roman" panose="02020603050405020304" pitchFamily="18" charset="0"/>
              </a:rPr>
              <a:t>= </a:t>
            </a:r>
            <a:r>
              <a:rPr lang="en-US" altLang="zh-CN" sz="1800" b="1" i="1">
                <a:solidFill>
                  <a:srgbClr val="333300"/>
                </a:solidFill>
                <a:latin typeface="Times New Roman" panose="02020603050405020304" pitchFamily="18" charset="0"/>
              </a:rPr>
              <a:t>x</a:t>
            </a:r>
            <a:r>
              <a:rPr lang="en-US" altLang="zh-CN" sz="1800" b="1" i="1" baseline="-25000">
                <a:solidFill>
                  <a:srgbClr val="333300"/>
                </a:solidFill>
                <a:latin typeface="Times New Roman" panose="02020603050405020304" pitchFamily="18" charset="0"/>
              </a:rPr>
              <a:t>i</a:t>
            </a:r>
          </a:p>
        </p:txBody>
      </p:sp>
      <p:sp>
        <p:nvSpPr>
          <p:cNvPr id="199690" name="Line 60" descr="纸莎草纸">
            <a:extLst>
              <a:ext uri="{FF2B5EF4-FFF2-40B4-BE49-F238E27FC236}">
                <a16:creationId xmlns:a16="http://schemas.microsoft.com/office/drawing/2014/main" id="{B86C9DFA-0A7C-4221-876B-305291096A08}"/>
              </a:ext>
            </a:extLst>
          </p:cNvPr>
          <p:cNvSpPr>
            <a:spLocks noChangeShapeType="1"/>
          </p:cNvSpPr>
          <p:nvPr/>
        </p:nvSpPr>
        <p:spPr bwMode="auto">
          <a:xfrm>
            <a:off x="4554538" y="3276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691" name="Text Box 61" descr="纸莎草纸">
            <a:extLst>
              <a:ext uri="{FF2B5EF4-FFF2-40B4-BE49-F238E27FC236}">
                <a16:creationId xmlns:a16="http://schemas.microsoft.com/office/drawing/2014/main" id="{71392F62-889F-43F6-9EEE-92953CE9F549}"/>
              </a:ext>
            </a:extLst>
          </p:cNvPr>
          <p:cNvSpPr txBox="1">
            <a:spLocks noChangeArrowheads="1"/>
          </p:cNvSpPr>
          <p:nvPr/>
        </p:nvSpPr>
        <p:spPr bwMode="auto">
          <a:xfrm rot="-5400000">
            <a:off x="1558926" y="3062287"/>
            <a:ext cx="1828800" cy="581025"/>
          </a:xfrm>
          <a:prstGeom prst="rect">
            <a:avLst/>
          </a:prstGeom>
          <a:blipFill dpi="0" rotWithShape="1">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50000"/>
              </a:spcBef>
              <a:buClrTx/>
              <a:buFontTx/>
              <a:buNone/>
            </a:pPr>
            <a:r>
              <a:rPr lang="en-US" altLang="zh-CN" sz="1600" b="1">
                <a:latin typeface="Times New Roman" panose="02020603050405020304" pitchFamily="18" charset="0"/>
              </a:rPr>
              <a:t>Loop until all particles exhaust</a:t>
            </a:r>
          </a:p>
        </p:txBody>
      </p:sp>
      <p:sp>
        <p:nvSpPr>
          <p:cNvPr id="199692" name="Rectangle 62" descr="纸莎草纸">
            <a:extLst>
              <a:ext uri="{FF2B5EF4-FFF2-40B4-BE49-F238E27FC236}">
                <a16:creationId xmlns:a16="http://schemas.microsoft.com/office/drawing/2014/main" id="{FB6380B0-DDC9-414C-9DE4-6685C9541E7C}"/>
              </a:ext>
            </a:extLst>
          </p:cNvPr>
          <p:cNvSpPr>
            <a:spLocks noChangeArrowheads="1"/>
          </p:cNvSpPr>
          <p:nvPr/>
        </p:nvSpPr>
        <p:spPr bwMode="auto">
          <a:xfrm>
            <a:off x="2868613" y="4495800"/>
            <a:ext cx="3581400" cy="381000"/>
          </a:xfrm>
          <a:prstGeom prst="rect">
            <a:avLst/>
          </a:prstGeom>
          <a:blipFill dpi="0" rotWithShape="1">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en-US" altLang="zh-CN" sz="1600" b="1">
                <a:solidFill>
                  <a:srgbClr val="333300"/>
                </a:solidFill>
                <a:latin typeface="Times New Roman" panose="02020603050405020304" pitchFamily="18" charset="0"/>
              </a:rPr>
              <a:t>Set best of </a:t>
            </a:r>
            <a:r>
              <a:rPr lang="en-US" altLang="zh-CN" sz="1600" b="1" i="1">
                <a:solidFill>
                  <a:srgbClr val="333300"/>
                </a:solidFill>
                <a:latin typeface="Times New Roman" panose="02020603050405020304" pitchFamily="18" charset="0"/>
              </a:rPr>
              <a:t>p</a:t>
            </a:r>
            <a:r>
              <a:rPr lang="en-US" altLang="zh-CN" sz="1600" b="1">
                <a:solidFill>
                  <a:srgbClr val="333300"/>
                </a:solidFill>
                <a:latin typeface="Times New Roman" panose="02020603050405020304" pitchFamily="18" charset="0"/>
              </a:rPr>
              <a:t>s as </a:t>
            </a:r>
            <a:r>
              <a:rPr lang="en-US" altLang="zh-CN" sz="1600" b="1" i="1">
                <a:solidFill>
                  <a:srgbClr val="333300"/>
                </a:solidFill>
                <a:latin typeface="Times New Roman" panose="02020603050405020304" pitchFamily="18" charset="0"/>
              </a:rPr>
              <a:t>gBest</a:t>
            </a:r>
          </a:p>
        </p:txBody>
      </p:sp>
      <p:sp>
        <p:nvSpPr>
          <p:cNvPr id="199693" name="Line 63" descr="纸莎草纸">
            <a:extLst>
              <a:ext uri="{FF2B5EF4-FFF2-40B4-BE49-F238E27FC236}">
                <a16:creationId xmlns:a16="http://schemas.microsoft.com/office/drawing/2014/main" id="{22C03B62-AA24-4563-9D49-600FB5FE12C9}"/>
              </a:ext>
            </a:extLst>
          </p:cNvPr>
          <p:cNvSpPr>
            <a:spLocks noChangeShapeType="1"/>
          </p:cNvSpPr>
          <p:nvPr/>
        </p:nvSpPr>
        <p:spPr bwMode="auto">
          <a:xfrm>
            <a:off x="4545013" y="4267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694" name="Rectangle 64" descr="纸莎草纸">
            <a:extLst>
              <a:ext uri="{FF2B5EF4-FFF2-40B4-BE49-F238E27FC236}">
                <a16:creationId xmlns:a16="http://schemas.microsoft.com/office/drawing/2014/main" id="{5F2B6B79-986A-4C33-8B8F-97357321DC6F}"/>
              </a:ext>
            </a:extLst>
          </p:cNvPr>
          <p:cNvSpPr>
            <a:spLocks noChangeArrowheads="1"/>
          </p:cNvSpPr>
          <p:nvPr/>
        </p:nvSpPr>
        <p:spPr bwMode="auto">
          <a:xfrm>
            <a:off x="2792413" y="5029200"/>
            <a:ext cx="3886200" cy="533400"/>
          </a:xfrm>
          <a:prstGeom prst="rect">
            <a:avLst/>
          </a:prstGeom>
          <a:blipFill dpi="0" rotWithShape="1">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en-US" altLang="zh-CN" sz="1600" b="1">
                <a:solidFill>
                  <a:srgbClr val="333300"/>
                </a:solidFill>
                <a:latin typeface="Times New Roman" panose="02020603050405020304" pitchFamily="18" charset="0"/>
              </a:rPr>
              <a:t>Update particles velocity and</a:t>
            </a:r>
          </a:p>
          <a:p>
            <a:pPr algn="ctr">
              <a:lnSpc>
                <a:spcPct val="100000"/>
              </a:lnSpc>
              <a:spcBef>
                <a:spcPct val="0"/>
              </a:spcBef>
              <a:buClrTx/>
              <a:buFontTx/>
              <a:buNone/>
            </a:pPr>
            <a:r>
              <a:rPr lang="en-US" altLang="zh-CN" sz="1600" b="1">
                <a:solidFill>
                  <a:srgbClr val="333300"/>
                </a:solidFill>
                <a:latin typeface="Times New Roman" panose="02020603050405020304" pitchFamily="18" charset="0"/>
              </a:rPr>
              <a:t> position</a:t>
            </a:r>
          </a:p>
        </p:txBody>
      </p:sp>
      <p:sp>
        <p:nvSpPr>
          <p:cNvPr id="199695" name="Line 65" descr="纸莎草纸">
            <a:extLst>
              <a:ext uri="{FF2B5EF4-FFF2-40B4-BE49-F238E27FC236}">
                <a16:creationId xmlns:a16="http://schemas.microsoft.com/office/drawing/2014/main" id="{936DA980-90DC-42E0-852C-84B620196A1B}"/>
              </a:ext>
            </a:extLst>
          </p:cNvPr>
          <p:cNvSpPr>
            <a:spLocks noChangeShapeType="1"/>
          </p:cNvSpPr>
          <p:nvPr/>
        </p:nvSpPr>
        <p:spPr bwMode="auto">
          <a:xfrm>
            <a:off x="4545013" y="48768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696" name="Text Box 67" descr="纸莎草纸">
            <a:extLst>
              <a:ext uri="{FF2B5EF4-FFF2-40B4-BE49-F238E27FC236}">
                <a16:creationId xmlns:a16="http://schemas.microsoft.com/office/drawing/2014/main" id="{4254934F-6EB7-421B-B00C-BA131DC4F313}"/>
              </a:ext>
            </a:extLst>
          </p:cNvPr>
          <p:cNvSpPr txBox="1">
            <a:spLocks noChangeArrowheads="1"/>
          </p:cNvSpPr>
          <p:nvPr/>
        </p:nvSpPr>
        <p:spPr bwMode="auto">
          <a:xfrm rot="-5400000">
            <a:off x="6023769" y="3931444"/>
            <a:ext cx="2286000" cy="366712"/>
          </a:xfrm>
          <a:prstGeom prst="rect">
            <a:avLst/>
          </a:prstGeom>
          <a:blipFill dpi="0" rotWithShape="1">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50000"/>
              </a:spcBef>
              <a:buClrTx/>
              <a:buFontTx/>
              <a:buNone/>
            </a:pPr>
            <a:r>
              <a:rPr lang="en-US" altLang="zh-CN" sz="1800" b="1">
                <a:latin typeface="Times New Roman" panose="02020603050405020304" pitchFamily="18" charset="0"/>
              </a:rPr>
              <a:t>Loop until max iter</a:t>
            </a:r>
          </a:p>
        </p:txBody>
      </p:sp>
      <p:sp>
        <p:nvSpPr>
          <p:cNvPr id="199697" name="Rectangle 68" descr="纸莎草纸">
            <a:extLst>
              <a:ext uri="{FF2B5EF4-FFF2-40B4-BE49-F238E27FC236}">
                <a16:creationId xmlns:a16="http://schemas.microsoft.com/office/drawing/2014/main" id="{BD5D402B-C51B-4823-808C-1C2A4BBEC6D5}"/>
              </a:ext>
            </a:extLst>
          </p:cNvPr>
          <p:cNvSpPr>
            <a:spLocks noChangeArrowheads="1"/>
          </p:cNvSpPr>
          <p:nvPr/>
        </p:nvSpPr>
        <p:spPr bwMode="auto">
          <a:xfrm>
            <a:off x="1725613" y="5791200"/>
            <a:ext cx="5791200" cy="304800"/>
          </a:xfrm>
          <a:prstGeom prst="rect">
            <a:avLst/>
          </a:prstGeom>
          <a:blipFill dpi="0" rotWithShape="1">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en-US" altLang="zh-CN" sz="1600" b="1">
                <a:solidFill>
                  <a:srgbClr val="333300"/>
                </a:solidFill>
                <a:latin typeface="Times New Roman" panose="02020603050405020304" pitchFamily="18" charset="0"/>
              </a:rPr>
              <a:t>Stop: giving </a:t>
            </a:r>
            <a:r>
              <a:rPr lang="en-US" altLang="zh-CN" sz="1600" b="1" i="1">
                <a:solidFill>
                  <a:srgbClr val="333300"/>
                </a:solidFill>
                <a:latin typeface="Times New Roman" panose="02020603050405020304" pitchFamily="18" charset="0"/>
              </a:rPr>
              <a:t>gBest</a:t>
            </a:r>
            <a:r>
              <a:rPr lang="en-US" altLang="zh-CN" sz="1600" b="1">
                <a:solidFill>
                  <a:srgbClr val="333300"/>
                </a:solidFill>
                <a:latin typeface="Times New Roman" panose="02020603050405020304" pitchFamily="18" charset="0"/>
              </a:rPr>
              <a:t>, optimal solution.</a:t>
            </a:r>
          </a:p>
        </p:txBody>
      </p:sp>
      <p:sp>
        <p:nvSpPr>
          <p:cNvPr id="199698" name="Line 69" descr="纸莎草纸">
            <a:extLst>
              <a:ext uri="{FF2B5EF4-FFF2-40B4-BE49-F238E27FC236}">
                <a16:creationId xmlns:a16="http://schemas.microsoft.com/office/drawing/2014/main" id="{63AB8E40-F10B-47B2-9248-89E183E85A1E}"/>
              </a:ext>
            </a:extLst>
          </p:cNvPr>
          <p:cNvSpPr>
            <a:spLocks noChangeShapeType="1"/>
          </p:cNvSpPr>
          <p:nvPr/>
        </p:nvSpPr>
        <p:spPr bwMode="auto">
          <a:xfrm>
            <a:off x="4554538" y="5562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Rectangle 9">
            <a:extLst>
              <a:ext uri="{FF2B5EF4-FFF2-40B4-BE49-F238E27FC236}">
                <a16:creationId xmlns:a16="http://schemas.microsoft.com/office/drawing/2014/main" id="{7AD5712B-D8F5-40F2-A70D-7663A642B11B}"/>
              </a:ext>
            </a:extLst>
          </p:cNvPr>
          <p:cNvSpPr txBox="1">
            <a:spLocks noRot="1" noChangeArrowheads="1"/>
          </p:cNvSpPr>
          <p:nvPr/>
        </p:nvSpPr>
        <p:spPr bwMode="auto">
          <a:xfrm>
            <a:off x="144463" y="173038"/>
            <a:ext cx="8820150" cy="719137"/>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444500" indent="-444500" algn="ctr">
              <a:lnSpc>
                <a:spcPct val="105000"/>
              </a:lnSpc>
              <a:buFont typeface="Wingdings" pitchFamily="2" charset="2"/>
              <a:buNone/>
              <a:defRPr/>
            </a:pPr>
            <a:r>
              <a:rPr lang="zh-CN" altLang="en-US" sz="4400" b="1" kern="0" dirty="0">
                <a:solidFill>
                  <a:schemeClr val="accent6"/>
                </a:solidFill>
                <a:latin typeface="黑体" panose="02010609060101010101" pitchFamily="49" charset="-122"/>
                <a:ea typeface="黑体" panose="02010609060101010101" pitchFamily="49" charset="-122"/>
              </a:rPr>
              <a:t>粒子群优化算法流程</a:t>
            </a:r>
          </a:p>
          <a:p>
            <a:pPr marL="444500" indent="-444500" algn="ctr">
              <a:lnSpc>
                <a:spcPct val="105000"/>
              </a:lnSpc>
              <a:buFont typeface="Wingdings" pitchFamily="2" charset="2"/>
              <a:buNone/>
              <a:defRPr/>
            </a:pPr>
            <a:endParaRPr lang="zh-CN" altLang="en-US" sz="4400" b="1" kern="0" dirty="0">
              <a:solidFill>
                <a:schemeClr val="accent6"/>
              </a:solidFill>
              <a:latin typeface="黑体" panose="02010609060101010101" pitchFamily="49" charset="-122"/>
              <a:ea typeface="黑体" panose="02010609060101010101" pitchFamily="49" charset="-122"/>
            </a:endParaRPr>
          </a:p>
        </p:txBody>
      </p:sp>
      <p:sp>
        <p:nvSpPr>
          <p:cNvPr id="199700" name="日期占位符 1">
            <a:extLst>
              <a:ext uri="{FF2B5EF4-FFF2-40B4-BE49-F238E27FC236}">
                <a16:creationId xmlns:a16="http://schemas.microsoft.com/office/drawing/2014/main" id="{DFEB0A6C-B248-4C24-8C3C-54C97CD7A26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D1A4AEA-5575-4D4C-96AF-6456DBE452C8}"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99701" name="页脚占位符 2">
            <a:extLst>
              <a:ext uri="{FF2B5EF4-FFF2-40B4-BE49-F238E27FC236}">
                <a16:creationId xmlns:a16="http://schemas.microsoft.com/office/drawing/2014/main" id="{3DAB31B8-868D-4894-BA75-962C49A28BE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99702" name="灯片编号占位符 3">
            <a:extLst>
              <a:ext uri="{FF2B5EF4-FFF2-40B4-BE49-F238E27FC236}">
                <a16:creationId xmlns:a16="http://schemas.microsoft.com/office/drawing/2014/main" id="{747A1C69-EF96-4A61-A78E-B179C392C0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29D5559-E978-47C2-BD45-AF73C1A2919E}" type="slidenum">
              <a:rPr lang="en-US" altLang="zh-CN" sz="1400" smtClean="0">
                <a:latin typeface="Arial" panose="020B0604020202020204" pitchFamily="34" charset="0"/>
              </a:rPr>
              <a:pPr>
                <a:lnSpc>
                  <a:spcPct val="100000"/>
                </a:lnSpc>
                <a:spcBef>
                  <a:spcPct val="0"/>
                </a:spcBef>
                <a:buClrTx/>
                <a:buFontTx/>
                <a:buNone/>
              </a:pPr>
              <a:t>109</a:t>
            </a:fld>
            <a:endParaRPr lang="en-US" altLang="zh-CN" sz="1400">
              <a:latin typeface="Arial" panose="020B0604020202020204" pitchFamily="34" charset="0"/>
            </a:endParaRPr>
          </a:p>
        </p:txBody>
      </p:sp>
    </p:spTree>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CE7FDEF-5BDD-47C2-8B5E-491F6CF057A2}"/>
              </a:ext>
            </a:extLst>
          </p:cNvPr>
          <p:cNvSpPr>
            <a:spLocks noGrp="1" noChangeArrowheads="1"/>
          </p:cNvSpPr>
          <p:nvPr>
            <p:ph type="title"/>
          </p:nvPr>
        </p:nvSpPr>
        <p:spPr>
          <a:xfrm>
            <a:off x="892175" y="12700"/>
            <a:ext cx="7772400" cy="1143000"/>
          </a:xfrm>
        </p:spPr>
        <p:txBody>
          <a:bodyPr/>
          <a:lstStyle/>
          <a:p>
            <a:pPr fontAlgn="auto">
              <a:spcAft>
                <a:spcPts val="0"/>
              </a:spcAft>
              <a:defRPr/>
            </a:pPr>
            <a:r>
              <a:rPr lang="zh-CN" altLang="en-US" b="1" dirty="0">
                <a:solidFill>
                  <a:schemeClr val="accent6"/>
                </a:solidFill>
                <a:latin typeface="黑体" pitchFamily="49" charset="-122"/>
                <a:ea typeface="黑体" pitchFamily="49" charset="-122"/>
              </a:rPr>
              <a:t>机器学习概述</a:t>
            </a:r>
            <a:endParaRPr lang="zh-CN" altLang="zh-CN" b="1" dirty="0">
              <a:solidFill>
                <a:schemeClr val="accent6"/>
              </a:solidFill>
              <a:latin typeface="黑体" pitchFamily="49" charset="-122"/>
              <a:ea typeface="黑体" pitchFamily="49" charset="-122"/>
            </a:endParaRPr>
          </a:p>
        </p:txBody>
      </p:sp>
      <p:sp>
        <p:nvSpPr>
          <p:cNvPr id="27651" name="Rectangle 3">
            <a:extLst>
              <a:ext uri="{FF2B5EF4-FFF2-40B4-BE49-F238E27FC236}">
                <a16:creationId xmlns:a16="http://schemas.microsoft.com/office/drawing/2014/main" id="{1ECFB79F-B341-4871-A071-4A0D8A2F1243}"/>
              </a:ext>
            </a:extLst>
          </p:cNvPr>
          <p:cNvSpPr>
            <a:spLocks noGrp="1" noChangeArrowheads="1"/>
          </p:cNvSpPr>
          <p:nvPr>
            <p:ph idx="1"/>
          </p:nvPr>
        </p:nvSpPr>
        <p:spPr>
          <a:xfrm>
            <a:off x="611188" y="1196975"/>
            <a:ext cx="7772400" cy="4529138"/>
          </a:xfrm>
        </p:spPr>
        <p:txBody>
          <a:bodyPr>
            <a:normAutofit fontScale="70000" lnSpcReduction="20000"/>
          </a:bodyPr>
          <a:lstStyle/>
          <a:p>
            <a:pPr algn="just" fontAlgn="auto">
              <a:lnSpc>
                <a:spcPts val="2800"/>
              </a:lnSpc>
              <a:spcAft>
                <a:spcPts val="0"/>
              </a:spcAft>
              <a:buFontTx/>
              <a:buNone/>
              <a:defRPr/>
            </a:pPr>
            <a:r>
              <a:rPr lang="zh-CN" altLang="en-US">
                <a:latin typeface="幼圆" panose="02010509060101010101" pitchFamily="49" charset="-122"/>
                <a:ea typeface="幼圆" panose="02010509060101010101" pitchFamily="49" charset="-122"/>
              </a:rPr>
              <a:t>机器学习的研究方法 </a:t>
            </a:r>
          </a:p>
          <a:p>
            <a:pPr algn="just" fontAlgn="auto">
              <a:lnSpc>
                <a:spcPts val="2800"/>
              </a:lnSpc>
              <a:spcAft>
                <a:spcPts val="0"/>
              </a:spcAft>
              <a:buFontTx/>
              <a:buNone/>
              <a:defRPr/>
            </a:pPr>
            <a:r>
              <a:rPr lang="zh-CN" altLang="en-US">
                <a:latin typeface="幼圆" panose="02010509060101010101" pitchFamily="49" charset="-122"/>
                <a:ea typeface="幼圆" panose="02010509060101010101" pitchFamily="49" charset="-122"/>
              </a:rPr>
              <a:t>1、演绎学习 ：是一种常规的逻辑推理方法。其推理的过程就是从公理出发，经过逻辑变换，推导出结论。 </a:t>
            </a:r>
          </a:p>
          <a:p>
            <a:pPr algn="just" fontAlgn="auto">
              <a:lnSpc>
                <a:spcPts val="2800"/>
              </a:lnSpc>
              <a:spcAft>
                <a:spcPts val="0"/>
              </a:spcAft>
              <a:buFontTx/>
              <a:buNone/>
              <a:defRPr/>
            </a:pPr>
            <a:r>
              <a:rPr lang="zh-CN" altLang="en-US">
                <a:latin typeface="幼圆" panose="02010509060101010101" pitchFamily="49" charset="-122"/>
                <a:ea typeface="幼圆" panose="02010509060101010101" pitchFamily="49" charset="-122"/>
              </a:rPr>
              <a:t>2、归纳学习 ：环境或教师提供一系列正例和反例，通过归纳推理，机器将这些例子进行推广，产生一个或一组一般的概念描述。 </a:t>
            </a:r>
          </a:p>
          <a:p>
            <a:pPr algn="just" fontAlgn="auto">
              <a:lnSpc>
                <a:spcPts val="2800"/>
              </a:lnSpc>
              <a:spcAft>
                <a:spcPts val="0"/>
              </a:spcAft>
              <a:buFontTx/>
              <a:buNone/>
              <a:defRPr/>
            </a:pPr>
            <a:r>
              <a:rPr lang="zh-CN" altLang="en-US">
                <a:latin typeface="幼圆" panose="02010509060101010101" pitchFamily="49" charset="-122"/>
                <a:ea typeface="幼圆" panose="02010509060101010101" pitchFamily="49" charset="-122"/>
              </a:rPr>
              <a:t>3、类比学习 ：利用两个不同领域（目标域和源域）知识的相似性，从源域的知识（包括相似的特征和其他特征）推断出目标域的相应知识的推理方法。 </a:t>
            </a:r>
          </a:p>
          <a:p>
            <a:pPr algn="just" fontAlgn="auto">
              <a:lnSpc>
                <a:spcPts val="2800"/>
              </a:lnSpc>
              <a:spcAft>
                <a:spcPts val="0"/>
              </a:spcAft>
              <a:buFontTx/>
              <a:buNone/>
              <a:defRPr/>
            </a:pPr>
            <a:r>
              <a:rPr lang="zh-CN" altLang="en-US">
                <a:latin typeface="幼圆" panose="02010509060101010101" pitchFamily="49" charset="-122"/>
                <a:ea typeface="幼圆" panose="02010509060101010101" pitchFamily="49" charset="-122"/>
              </a:rPr>
              <a:t>4、统计学习 ：</a:t>
            </a:r>
            <a:r>
              <a:rPr lang="zh-CN" altLang="zh-CN">
                <a:latin typeface="幼圆" panose="02010509060101010101" pitchFamily="49" charset="-122"/>
                <a:ea typeface="幼圆" panose="02010509060101010101" pitchFamily="49" charset="-122"/>
              </a:rPr>
              <a:t>基于数据构建概率统计模型并运用模型对数据进行预测与分析。</a:t>
            </a:r>
            <a:endParaRPr lang="en-US" altLang="zh-CN">
              <a:latin typeface="幼圆" panose="02010509060101010101" pitchFamily="49" charset="-122"/>
              <a:ea typeface="幼圆" panose="02010509060101010101" pitchFamily="49" charset="-122"/>
            </a:endParaRPr>
          </a:p>
          <a:p>
            <a:pPr algn="just" fontAlgn="auto">
              <a:lnSpc>
                <a:spcPts val="2800"/>
              </a:lnSpc>
              <a:spcAft>
                <a:spcPts val="0"/>
              </a:spcAft>
              <a:buFontTx/>
              <a:buNone/>
              <a:defRPr/>
            </a:pPr>
            <a:r>
              <a:rPr lang="en-US" altLang="zh-CN">
                <a:latin typeface="幼圆" panose="02010509060101010101" pitchFamily="49" charset="-122"/>
                <a:ea typeface="幼圆" panose="02010509060101010101" pitchFamily="49" charset="-122"/>
              </a:rPr>
              <a:t>5</a:t>
            </a:r>
            <a:r>
              <a:rPr lang="zh-CN" altLang="en-US">
                <a:latin typeface="幼圆" panose="02010509060101010101" pitchFamily="49" charset="-122"/>
                <a:ea typeface="幼圆" panose="02010509060101010101" pitchFamily="49" charset="-122"/>
              </a:rPr>
              <a:t>、强化学习：</a:t>
            </a:r>
            <a:r>
              <a:rPr lang="zh-CN" altLang="zh-CN">
                <a:latin typeface="幼圆" panose="02010509060101010101" pitchFamily="49" charset="-122"/>
                <a:ea typeface="幼圆" panose="02010509060101010101" pitchFamily="49" charset="-122"/>
              </a:rPr>
              <a:t>又称激励学习，是从环境到行为映射的学习，以使奖励信号函数值最大。</a:t>
            </a:r>
            <a:endParaRPr lang="en-US" altLang="zh-CN">
              <a:latin typeface="幼圆" panose="02010509060101010101" pitchFamily="49" charset="-122"/>
              <a:ea typeface="幼圆" panose="02010509060101010101" pitchFamily="49" charset="-122"/>
            </a:endParaRPr>
          </a:p>
          <a:p>
            <a:pPr algn="just" fontAlgn="auto">
              <a:lnSpc>
                <a:spcPts val="2800"/>
              </a:lnSpc>
              <a:spcAft>
                <a:spcPts val="0"/>
              </a:spcAft>
              <a:buFontTx/>
              <a:buNone/>
              <a:defRPr/>
            </a:pPr>
            <a:r>
              <a:rPr lang="en-US" altLang="zh-CN">
                <a:latin typeface="幼圆" panose="02010509060101010101" pitchFamily="49" charset="-122"/>
                <a:ea typeface="幼圆" panose="02010509060101010101" pitchFamily="49" charset="-122"/>
              </a:rPr>
              <a:t>6</a:t>
            </a:r>
            <a:r>
              <a:rPr lang="zh-CN" altLang="en-US">
                <a:latin typeface="幼圆" panose="02010509060101010101" pitchFamily="49" charset="-122"/>
                <a:ea typeface="幼圆" panose="02010509060101010101" pitchFamily="49" charset="-122"/>
              </a:rPr>
              <a:t>、进化学习：</a:t>
            </a:r>
            <a:r>
              <a:rPr lang="zh-CN" altLang="zh-CN">
                <a:latin typeface="幼圆" panose="02010509060101010101" pitchFamily="49" charset="-122"/>
                <a:ea typeface="幼圆" panose="02010509060101010101" pitchFamily="49" charset="-122"/>
              </a:rPr>
              <a:t>是研究利用自然进化和适应思想的计算系统。</a:t>
            </a:r>
            <a:endParaRPr lang="zh-CN" altLang="en-US">
              <a:latin typeface="幼圆" panose="02010509060101010101" pitchFamily="49" charset="-122"/>
              <a:ea typeface="幼圆" panose="02010509060101010101" pitchFamily="49" charset="-122"/>
            </a:endParaRPr>
          </a:p>
        </p:txBody>
      </p:sp>
      <p:sp>
        <p:nvSpPr>
          <p:cNvPr id="48132" name="日期占位符 1">
            <a:extLst>
              <a:ext uri="{FF2B5EF4-FFF2-40B4-BE49-F238E27FC236}">
                <a16:creationId xmlns:a16="http://schemas.microsoft.com/office/drawing/2014/main" id="{33394B98-4F81-4D0F-90C6-3FAE6D93DB5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1D377E4-82A9-42BB-A61D-5F9F691FF37F}"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48133" name="页脚占位符 2">
            <a:extLst>
              <a:ext uri="{FF2B5EF4-FFF2-40B4-BE49-F238E27FC236}">
                <a16:creationId xmlns:a16="http://schemas.microsoft.com/office/drawing/2014/main" id="{C886F88F-42A0-4EE3-A8D4-ACF8E6E36DB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48134" name="灯片编号占位符 3">
            <a:extLst>
              <a:ext uri="{FF2B5EF4-FFF2-40B4-BE49-F238E27FC236}">
                <a16:creationId xmlns:a16="http://schemas.microsoft.com/office/drawing/2014/main" id="{32586145-6E15-4813-9178-831E46C293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1E4D21F-CB3D-41F8-8F20-97F8E762752B}" type="slidenum">
              <a:rPr lang="zh-CN" altLang="en-US" sz="1400" smtClean="0">
                <a:latin typeface="Arial" panose="020B0604020202020204" pitchFamily="34" charset="0"/>
              </a:rPr>
              <a:pPr>
                <a:lnSpc>
                  <a:spcPct val="100000"/>
                </a:lnSpc>
                <a:spcBef>
                  <a:spcPct val="0"/>
                </a:spcBef>
                <a:buClrTx/>
                <a:buFontTx/>
                <a:buNone/>
              </a:pPr>
              <a:t>11</a:t>
            </a:fld>
            <a:endParaRPr lang="en-US" altLang="zh-CN" sz="1400">
              <a:latin typeface="Arial" panose="020B0604020202020204" pitchFamily="34" charset="0"/>
            </a:endParaRPr>
          </a:p>
        </p:txBody>
      </p:sp>
      <p:sp>
        <p:nvSpPr>
          <p:cNvPr id="48135" name="Rectangle 4">
            <a:extLst>
              <a:ext uri="{FF2B5EF4-FFF2-40B4-BE49-F238E27FC236}">
                <a16:creationId xmlns:a16="http://schemas.microsoft.com/office/drawing/2014/main" id="{43DBDC69-CCA9-4289-894A-EB1759734E3B}"/>
              </a:ext>
            </a:extLst>
          </p:cNvPr>
          <p:cNvSpPr>
            <a:spLocks noChangeArrowheads="1"/>
          </p:cNvSpPr>
          <p:nvPr/>
        </p:nvSpPr>
        <p:spPr bwMode="auto">
          <a:xfrm>
            <a:off x="914400" y="3352800"/>
            <a:ext cx="777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lvl="1">
              <a:lnSpc>
                <a:spcPct val="100000"/>
              </a:lnSpc>
              <a:spcBef>
                <a:spcPct val="20000"/>
              </a:spcBef>
              <a:buClrTx/>
              <a:buFontTx/>
              <a:buChar char="–"/>
            </a:pPr>
            <a:endParaRPr lang="zh-CN" altLang="en-US" sz="2000">
              <a:latin typeface="Arial" panose="020B0604020202020204" pitchFamily="34" charset="0"/>
            </a:endParaRPr>
          </a:p>
        </p:txBody>
      </p:sp>
    </p:spTree>
  </p:cSld>
  <p:clrMapOvr>
    <a:masterClrMapping/>
  </p:clrMapOvr>
  <p:transition>
    <p:wipe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9" name="Rectangle 2">
            <a:extLst>
              <a:ext uri="{FF2B5EF4-FFF2-40B4-BE49-F238E27FC236}">
                <a16:creationId xmlns:a16="http://schemas.microsoft.com/office/drawing/2014/main" id="{FB001E01-254C-4329-A6A8-6D3B04D2B63A}"/>
              </a:ext>
            </a:extLst>
          </p:cNvPr>
          <p:cNvSpPr>
            <a:spLocks noGrp="1" noChangeArrowheads="1"/>
          </p:cNvSpPr>
          <p:nvPr>
            <p:ph type="title"/>
          </p:nvPr>
        </p:nvSpPr>
        <p:spPr>
          <a:xfrm>
            <a:off x="609600" y="0"/>
            <a:ext cx="7772400" cy="114300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9F53C733-9DD6-43C1-9655-B88EE58BCB83}"/>
              </a:ext>
            </a:extLst>
          </p:cNvPr>
          <p:cNvSpPr>
            <a:spLocks noGrp="1" noChangeArrowheads="1"/>
          </p:cNvSpPr>
          <p:nvPr>
            <p:ph idx="1"/>
          </p:nvPr>
        </p:nvSpPr>
        <p:spPr>
          <a:xfrm>
            <a:off x="1428750" y="1285875"/>
            <a:ext cx="6337300" cy="4114800"/>
          </a:xfrm>
        </p:spPr>
        <p:txBody>
          <a:bodyPr>
            <a:normAutofit fontScale="25000" lnSpcReduction="20000"/>
          </a:bodyPr>
          <a:lstStyle/>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5.1  </a:t>
            </a:r>
            <a:r>
              <a:rPr lang="zh-CN" altLang="zh-CN" sz="2800" b="1" dirty="0">
                <a:latin typeface="幼圆" panose="02010509060101010101" pitchFamily="49" charset="-122"/>
                <a:ea typeface="幼圆" panose="02010509060101010101" pitchFamily="49" charset="-122"/>
              </a:rPr>
              <a:t>机器学习概述</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5.2  </a:t>
            </a:r>
            <a:r>
              <a:rPr lang="zh-CN" altLang="zh-CN" sz="2800" b="1" dirty="0">
                <a:latin typeface="幼圆" panose="02010509060101010101" pitchFamily="49" charset="-122"/>
                <a:ea typeface="幼圆" panose="02010509060101010101" pitchFamily="49" charset="-122"/>
              </a:rPr>
              <a:t>归纳学习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5.3  </a:t>
            </a:r>
            <a:r>
              <a:rPr lang="zh-CN" altLang="zh-CN" sz="2800" b="1" dirty="0">
                <a:latin typeface="幼圆" panose="02010509060101010101" pitchFamily="49" charset="-122"/>
                <a:ea typeface="幼圆" panose="02010509060101010101" pitchFamily="49" charset="-122"/>
              </a:rPr>
              <a:t>类比学习</a:t>
            </a:r>
            <a:r>
              <a:rPr lang="en-US" altLang="zh-CN" sz="2800" b="1" dirty="0">
                <a:solidFill>
                  <a:srgbClr val="FF0000"/>
                </a:solidFill>
                <a:latin typeface="幼圆" panose="02010509060101010101" pitchFamily="49" charset="-122"/>
                <a:ea typeface="幼圆" panose="02010509060101010101" pitchFamily="49" charset="-122"/>
              </a:rPr>
              <a:t>	</a:t>
            </a:r>
            <a:endParaRPr lang="zh-CN" altLang="zh-CN" sz="2800" b="1" dirty="0">
              <a:solidFill>
                <a:srgbClr val="FF0000"/>
              </a:solidFill>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5.4  </a:t>
            </a:r>
            <a:r>
              <a:rPr lang="zh-CN" altLang="zh-CN" sz="2800" b="1" dirty="0">
                <a:latin typeface="幼圆" panose="02010509060101010101" pitchFamily="49" charset="-122"/>
                <a:ea typeface="幼圆" panose="02010509060101010101" pitchFamily="49" charset="-122"/>
              </a:rPr>
              <a:t>统计学习</a:t>
            </a:r>
            <a:endParaRPr lang="en-US"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5.5  </a:t>
            </a:r>
            <a:r>
              <a:rPr lang="zh-CN" altLang="en-US" sz="2800" b="1" dirty="0">
                <a:latin typeface="幼圆" panose="02010509060101010101" pitchFamily="49" charset="-122"/>
                <a:ea typeface="幼圆" panose="02010509060101010101" pitchFamily="49" charset="-122"/>
              </a:rPr>
              <a:t>聚类</a:t>
            </a:r>
            <a:r>
              <a:rPr lang="en-US" altLang="zh-CN" sz="2800" b="1" dirty="0">
                <a:solidFill>
                  <a:srgbClr val="FF0000"/>
                </a:solidFill>
                <a:latin typeface="幼圆" panose="02010509060101010101" pitchFamily="49" charset="-122"/>
                <a:ea typeface="幼圆" panose="02010509060101010101" pitchFamily="49" charset="-122"/>
              </a:rPr>
              <a:t>	</a:t>
            </a:r>
            <a:endParaRPr lang="zh-CN" altLang="zh-CN" sz="2800" b="1" dirty="0">
              <a:solidFill>
                <a:srgbClr val="FF0000"/>
              </a:solidFill>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5.6  </a:t>
            </a:r>
            <a:r>
              <a:rPr lang="zh-CN" altLang="zh-CN" sz="2800" b="1" dirty="0">
                <a:latin typeface="幼圆" panose="02010509060101010101" pitchFamily="49" charset="-122"/>
                <a:ea typeface="幼圆" panose="02010509060101010101" pitchFamily="49" charset="-122"/>
              </a:rPr>
              <a:t>强化学习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5.7  </a:t>
            </a:r>
            <a:r>
              <a:rPr lang="zh-CN" altLang="zh-CN" sz="2800" b="1" dirty="0">
                <a:latin typeface="幼圆" panose="02010509060101010101" pitchFamily="49" charset="-122"/>
                <a:ea typeface="幼圆" panose="02010509060101010101" pitchFamily="49" charset="-122"/>
              </a:rPr>
              <a:t>进化计算</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5.8  </a:t>
            </a:r>
            <a:r>
              <a:rPr lang="zh-CN" altLang="zh-CN" sz="2800" b="1" dirty="0">
                <a:latin typeface="幼圆" panose="02010509060101010101" pitchFamily="49" charset="-122"/>
                <a:ea typeface="幼圆" panose="02010509060101010101" pitchFamily="49" charset="-122"/>
              </a:rPr>
              <a:t>群体智能</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5.9  </a:t>
            </a:r>
            <a:r>
              <a:rPr lang="zh-CN" altLang="zh-CN" sz="2800" b="1" dirty="0">
                <a:solidFill>
                  <a:srgbClr val="FF0000"/>
                </a:solidFill>
                <a:latin typeface="幼圆" panose="02010509060101010101" pitchFamily="49" charset="-122"/>
                <a:ea typeface="幼圆" panose="02010509060101010101" pitchFamily="49" charset="-122"/>
              </a:rPr>
              <a:t>小结</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fontAlgn="auto">
              <a:spcAft>
                <a:spcPts val="0"/>
              </a:spcAft>
              <a:defRPr/>
            </a:pPr>
            <a:endParaRPr lang="zh-CN" altLang="zh-CN" sz="3600" dirty="0"/>
          </a:p>
          <a:p>
            <a:pPr fontAlgn="auto">
              <a:lnSpc>
                <a:spcPct val="80000"/>
              </a:lnSpc>
              <a:spcAft>
                <a:spcPts val="0"/>
              </a:spcAft>
              <a:buFontTx/>
              <a:buNone/>
              <a:defRPr/>
            </a:pPr>
            <a:endParaRPr lang="en-US" altLang="zh-CN" b="1" dirty="0">
              <a:latin typeface="隶书" pitchFamily="49" charset="-122"/>
              <a:ea typeface="隶书" pitchFamily="49" charset="-122"/>
            </a:endParaRPr>
          </a:p>
        </p:txBody>
      </p:sp>
      <p:sp>
        <p:nvSpPr>
          <p:cNvPr id="200708" name="日期占位符 3">
            <a:extLst>
              <a:ext uri="{FF2B5EF4-FFF2-40B4-BE49-F238E27FC236}">
                <a16:creationId xmlns:a16="http://schemas.microsoft.com/office/drawing/2014/main" id="{E7A09ACC-A3B5-4F24-B3DC-F6943491668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71D5166-4237-487B-B9EA-86AE7A07BAE4}"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200709" name="页脚占位符 4">
            <a:extLst>
              <a:ext uri="{FF2B5EF4-FFF2-40B4-BE49-F238E27FC236}">
                <a16:creationId xmlns:a16="http://schemas.microsoft.com/office/drawing/2014/main" id="{C820CBB9-B92C-40D2-BBC2-2034E8CF2C1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200710" name="灯片编号占位符 5">
            <a:extLst>
              <a:ext uri="{FF2B5EF4-FFF2-40B4-BE49-F238E27FC236}">
                <a16:creationId xmlns:a16="http://schemas.microsoft.com/office/drawing/2014/main" id="{7A9A856A-75DB-4808-A7D5-2F5A3B13BE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05699D5-ACED-4516-BE8C-C45B169426C6}" type="slidenum">
              <a:rPr lang="zh-CN" altLang="en-US" sz="1400" smtClean="0">
                <a:latin typeface="Arial" panose="020B0604020202020204" pitchFamily="34" charset="0"/>
              </a:rPr>
              <a:pPr>
                <a:lnSpc>
                  <a:spcPct val="100000"/>
                </a:lnSpc>
                <a:spcBef>
                  <a:spcPct val="0"/>
                </a:spcBef>
                <a:buClrTx/>
                <a:buFontTx/>
                <a:buNone/>
              </a:pPr>
              <a:t>110</a:t>
            </a:fld>
            <a:endParaRPr lang="en-US" altLang="zh-CN" sz="1400">
              <a:latin typeface="Arial" panose="020B0604020202020204"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E1AB8625-F77C-4E71-ADA3-95593AB5B6A0}"/>
              </a:ext>
            </a:extLst>
          </p:cNvPr>
          <p:cNvSpPr>
            <a:spLocks noGrp="1" noChangeArrowheads="1"/>
          </p:cNvSpPr>
          <p:nvPr>
            <p:ph type="title"/>
          </p:nvPr>
        </p:nvSpPr>
        <p:spPr>
          <a:xfrm>
            <a:off x="539750" y="188913"/>
            <a:ext cx="7086600" cy="9144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cs typeface="Times New Roman" pitchFamily="18" charset="0"/>
              </a:rPr>
              <a:t>小结</a:t>
            </a:r>
            <a:r>
              <a:rPr lang="zh-CN" altLang="en-US" dirty="0">
                <a:solidFill>
                  <a:schemeClr val="accent6"/>
                </a:solidFill>
                <a:latin typeface="黑体" panose="02010609060101010101" pitchFamily="49" charset="-122"/>
                <a:ea typeface="黑体" panose="02010609060101010101" pitchFamily="49" charset="-122"/>
                <a:cs typeface="Times New Roman" pitchFamily="18" charset="0"/>
              </a:rPr>
              <a:t> </a:t>
            </a:r>
          </a:p>
        </p:txBody>
      </p:sp>
      <p:sp>
        <p:nvSpPr>
          <p:cNvPr id="513027" name="Rectangle 3">
            <a:extLst>
              <a:ext uri="{FF2B5EF4-FFF2-40B4-BE49-F238E27FC236}">
                <a16:creationId xmlns:a16="http://schemas.microsoft.com/office/drawing/2014/main" id="{270B58B5-FBD6-4F28-A672-8FB8638664CD}"/>
              </a:ext>
            </a:extLst>
          </p:cNvPr>
          <p:cNvSpPr>
            <a:spLocks noGrp="1" noChangeArrowheads="1"/>
          </p:cNvSpPr>
          <p:nvPr>
            <p:ph sz="half" idx="1"/>
          </p:nvPr>
        </p:nvSpPr>
        <p:spPr>
          <a:xfrm>
            <a:off x="684213" y="1341438"/>
            <a:ext cx="7772400" cy="4191000"/>
          </a:xfrm>
        </p:spPr>
        <p:txBody>
          <a:bodyPr/>
          <a:lstStyle/>
          <a:p>
            <a:pPr fontAlgn="auto">
              <a:lnSpc>
                <a:spcPct val="150000"/>
              </a:lnSpc>
              <a:spcBef>
                <a:spcPts val="1200"/>
              </a:spcBef>
              <a:spcAft>
                <a:spcPts val="0"/>
              </a:spcAft>
              <a:buClr>
                <a:schemeClr val="accent6"/>
              </a:buClr>
              <a:buFont typeface="Wingdings" panose="05000000000000000000" pitchFamily="2" charset="2"/>
              <a:buChar char="n"/>
              <a:defRPr/>
            </a:pPr>
            <a:r>
              <a:rPr lang="zh-CN" altLang="zh-CN" sz="2400" dirty="0">
                <a:latin typeface="幼圆" panose="02010509060101010101" pitchFamily="49" charset="-122"/>
                <a:ea typeface="幼圆" panose="02010509060101010101" pitchFamily="49" charset="-122"/>
              </a:rPr>
              <a:t>机器学习是研究如何使计算机具有学习能力的一个研究领域，其最终目标是要使计算机能像人一样进行学习，并且能通过学习获取知识和技能，不断改善性能，实现自我完善。</a:t>
            </a:r>
            <a:endParaRPr lang="en-US" altLang="zh-CN" sz="2400" dirty="0">
              <a:latin typeface="幼圆" panose="02010509060101010101" pitchFamily="49" charset="-122"/>
              <a:ea typeface="幼圆" panose="02010509060101010101" pitchFamily="49" charset="-122"/>
            </a:endParaRPr>
          </a:p>
          <a:p>
            <a:pPr fontAlgn="auto">
              <a:lnSpc>
                <a:spcPct val="150000"/>
              </a:lnSpc>
              <a:spcBef>
                <a:spcPts val="1200"/>
              </a:spcBef>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本章介绍了主要的机器学习方法：</a:t>
            </a:r>
            <a:r>
              <a:rPr lang="zh-CN" altLang="zh-CN" sz="2400" dirty="0">
                <a:latin typeface="幼圆" panose="02010509060101010101" pitchFamily="49" charset="-122"/>
                <a:ea typeface="幼圆" panose="02010509060101010101" pitchFamily="49" charset="-122"/>
              </a:rPr>
              <a:t>归纳学习</a:t>
            </a:r>
            <a:r>
              <a:rPr lang="zh-CN" altLang="en-US" sz="2400" dirty="0">
                <a:latin typeface="幼圆" panose="02010509060101010101" pitchFamily="49" charset="-122"/>
                <a:ea typeface="幼圆" panose="02010509060101010101" pitchFamily="49" charset="-122"/>
              </a:rPr>
              <a:t>、</a:t>
            </a:r>
            <a:r>
              <a:rPr lang="zh-CN" altLang="zh-CN" sz="2400" dirty="0">
                <a:latin typeface="幼圆" panose="02010509060101010101" pitchFamily="49" charset="-122"/>
                <a:ea typeface="幼圆" panose="02010509060101010101" pitchFamily="49" charset="-122"/>
              </a:rPr>
              <a:t>类比学习</a:t>
            </a:r>
            <a:r>
              <a:rPr lang="zh-CN" altLang="en-US" sz="2400" dirty="0">
                <a:latin typeface="幼圆" panose="02010509060101010101" pitchFamily="49" charset="-122"/>
                <a:ea typeface="幼圆" panose="02010509060101010101" pitchFamily="49" charset="-122"/>
              </a:rPr>
              <a:t>、</a:t>
            </a:r>
            <a:r>
              <a:rPr lang="zh-CN" altLang="zh-CN" sz="2400" dirty="0">
                <a:latin typeface="幼圆" panose="02010509060101010101" pitchFamily="49" charset="-122"/>
                <a:ea typeface="幼圆" panose="02010509060101010101" pitchFamily="49" charset="-122"/>
              </a:rPr>
              <a:t>统计</a:t>
            </a:r>
            <a:r>
              <a:rPr lang="zh-CN" altLang="zh-CN" sz="2400">
                <a:latin typeface="幼圆" panose="02010509060101010101" pitchFamily="49" charset="-122"/>
                <a:ea typeface="幼圆" panose="02010509060101010101" pitchFamily="49" charset="-122"/>
              </a:rPr>
              <a:t>学习</a:t>
            </a:r>
            <a:r>
              <a:rPr lang="zh-CN" altLang="en-US" sz="2400">
                <a:latin typeface="幼圆" panose="02010509060101010101" pitchFamily="49" charset="-122"/>
                <a:ea typeface="幼圆" panose="02010509060101010101" pitchFamily="49" charset="-122"/>
              </a:rPr>
              <a:t>、聚类、</a:t>
            </a:r>
            <a:r>
              <a:rPr lang="zh-CN" altLang="zh-CN" sz="2400">
                <a:solidFill>
                  <a:srgbClr val="333300"/>
                </a:solidFill>
                <a:latin typeface="幼圆" panose="02010509060101010101" pitchFamily="49" charset="-122"/>
                <a:ea typeface="幼圆" panose="02010509060101010101" pitchFamily="49" charset="-122"/>
              </a:rPr>
              <a:t>强化</a:t>
            </a:r>
            <a:r>
              <a:rPr lang="zh-CN" altLang="zh-CN" sz="2400" dirty="0">
                <a:solidFill>
                  <a:srgbClr val="333300"/>
                </a:solidFill>
                <a:latin typeface="幼圆" panose="02010509060101010101" pitchFamily="49" charset="-122"/>
                <a:ea typeface="幼圆" panose="02010509060101010101" pitchFamily="49" charset="-122"/>
              </a:rPr>
              <a:t>学习</a:t>
            </a:r>
            <a:r>
              <a:rPr lang="zh-CN" altLang="en-US" sz="2400" dirty="0">
                <a:latin typeface="幼圆" panose="02010509060101010101" pitchFamily="49" charset="-122"/>
                <a:ea typeface="幼圆" panose="02010509060101010101" pitchFamily="49" charset="-122"/>
              </a:rPr>
              <a:t>、</a:t>
            </a:r>
            <a:r>
              <a:rPr lang="zh-CN" altLang="zh-CN" sz="2400" dirty="0">
                <a:latin typeface="幼圆" panose="02010509060101010101" pitchFamily="49" charset="-122"/>
                <a:ea typeface="幼圆" panose="02010509060101010101" pitchFamily="49" charset="-122"/>
              </a:rPr>
              <a:t>进化计算</a:t>
            </a:r>
            <a:r>
              <a:rPr lang="zh-CN" altLang="en-US" sz="2400" dirty="0">
                <a:latin typeface="幼圆" panose="02010509060101010101" pitchFamily="49" charset="-122"/>
                <a:ea typeface="幼圆" panose="02010509060101010101" pitchFamily="49" charset="-122"/>
              </a:rPr>
              <a:t>、</a:t>
            </a:r>
            <a:r>
              <a:rPr lang="zh-CN" altLang="zh-CN" sz="2400" dirty="0">
                <a:latin typeface="幼圆" panose="02010509060101010101" pitchFamily="49" charset="-122"/>
                <a:ea typeface="幼圆" panose="02010509060101010101" pitchFamily="49" charset="-122"/>
              </a:rPr>
              <a:t>群体智能</a:t>
            </a:r>
            <a:r>
              <a:rPr lang="zh-CN" altLang="en-US" sz="2400" dirty="0">
                <a:latin typeface="幼圆" panose="02010509060101010101" pitchFamily="49" charset="-122"/>
                <a:ea typeface="幼圆" panose="02010509060101010101" pitchFamily="49" charset="-122"/>
              </a:rPr>
              <a:t>等方法。</a:t>
            </a:r>
            <a:endParaRPr lang="zh-CN" altLang="en-US" sz="2400" dirty="0">
              <a:solidFill>
                <a:srgbClr val="333300"/>
              </a:solidFill>
              <a:latin typeface="幼圆" panose="02010509060101010101" pitchFamily="49" charset="-122"/>
              <a:ea typeface="幼圆" panose="02010509060101010101" pitchFamily="49" charset="-122"/>
            </a:endParaRPr>
          </a:p>
        </p:txBody>
      </p:sp>
      <p:sp>
        <p:nvSpPr>
          <p:cNvPr id="202756" name="日期占位符 1">
            <a:extLst>
              <a:ext uri="{FF2B5EF4-FFF2-40B4-BE49-F238E27FC236}">
                <a16:creationId xmlns:a16="http://schemas.microsoft.com/office/drawing/2014/main" id="{33920921-01DF-4824-92AA-75AE5312F00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01AACE8-183D-4A91-B1DB-F72FBC2AF5F2}"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202757" name="页脚占位符 2">
            <a:extLst>
              <a:ext uri="{FF2B5EF4-FFF2-40B4-BE49-F238E27FC236}">
                <a16:creationId xmlns:a16="http://schemas.microsoft.com/office/drawing/2014/main" id="{2E60F585-ABEB-4F66-B25C-31D725DC12C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202758" name="灯片编号占位符 6">
            <a:extLst>
              <a:ext uri="{FF2B5EF4-FFF2-40B4-BE49-F238E27FC236}">
                <a16:creationId xmlns:a16="http://schemas.microsoft.com/office/drawing/2014/main" id="{0BE5B979-C0BA-4B4A-89F6-26611D7877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A9473C5-500D-4E84-B942-3C88ED4B1479}" type="slidenum">
              <a:rPr lang="en-US" altLang="zh-CN" sz="1400" smtClean="0">
                <a:latin typeface="Arial" panose="020B0604020202020204" pitchFamily="34" charset="0"/>
              </a:rPr>
              <a:pPr>
                <a:lnSpc>
                  <a:spcPct val="100000"/>
                </a:lnSpc>
                <a:spcBef>
                  <a:spcPct val="0"/>
                </a:spcBef>
                <a:buClrTx/>
                <a:buFontTx/>
                <a:buNone/>
              </a:pPr>
              <a:t>111</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13026"/>
                                        </p:tgtEl>
                                        <p:attrNameLst>
                                          <p:attrName>style.visibility</p:attrName>
                                        </p:attrNameLst>
                                      </p:cBhvr>
                                      <p:to>
                                        <p:strVal val="visible"/>
                                      </p:to>
                                    </p:set>
                                    <p:animEffect transition="in" filter="dissolve">
                                      <p:cBhvr>
                                        <p:cTn id="7" dur="500"/>
                                        <p:tgtEl>
                                          <p:spTgt spid="513026"/>
                                        </p:tgtEl>
                                      </p:cBhvr>
                                    </p:animEffect>
                                  </p:childTnLst>
                                </p:cTn>
                              </p:par>
                            </p:childTnLst>
                          </p:cTn>
                        </p:par>
                        <p:par>
                          <p:cTn id="8" fill="hold" nodeType="afterGroup">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13027">
                                            <p:txEl>
                                              <p:pRg st="0" end="0"/>
                                            </p:txEl>
                                          </p:spTgt>
                                        </p:tgtEl>
                                        <p:attrNameLst>
                                          <p:attrName>style.visibility</p:attrName>
                                        </p:attrNameLst>
                                      </p:cBhvr>
                                      <p:to>
                                        <p:strVal val="visible"/>
                                      </p:to>
                                    </p:set>
                                    <p:animEffect transition="in" filter="randombar(horizontal)">
                                      <p:cBhvr>
                                        <p:cTn id="11" dur="500"/>
                                        <p:tgtEl>
                                          <p:spTgt spid="513027">
                                            <p:txEl>
                                              <p:pRg st="0" end="0"/>
                                            </p:txEl>
                                          </p:spTgt>
                                        </p:tgtEl>
                                      </p:cBhvr>
                                    </p:animEffect>
                                  </p:childTnLst>
                                </p:cTn>
                              </p:par>
                            </p:childTnLst>
                          </p:cTn>
                        </p:par>
                        <p:par>
                          <p:cTn id="12" fill="hold" nodeType="afterGroup">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13027">
                                            <p:txEl>
                                              <p:pRg st="1" end="1"/>
                                            </p:txEl>
                                          </p:spTgt>
                                        </p:tgtEl>
                                        <p:attrNameLst>
                                          <p:attrName>style.visibility</p:attrName>
                                        </p:attrNameLst>
                                      </p:cBhvr>
                                      <p:to>
                                        <p:strVal val="visible"/>
                                      </p:to>
                                    </p:set>
                                    <p:animEffect transition="in" filter="randombar(horizontal)">
                                      <p:cBhvr>
                                        <p:cTn id="15" dur="500"/>
                                        <p:tgtEl>
                                          <p:spTgt spid="513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autoUpdateAnimBg="0"/>
      <p:bldP spid="513027" grpId="0" build="p" autoUpdateAnimBg="0" advAuto="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Rectangle 2">
            <a:extLst>
              <a:ext uri="{FF2B5EF4-FFF2-40B4-BE49-F238E27FC236}">
                <a16:creationId xmlns:a16="http://schemas.microsoft.com/office/drawing/2014/main" id="{833A23E6-4FC4-4C09-9A60-0F21E481A60D}"/>
              </a:ext>
            </a:extLst>
          </p:cNvPr>
          <p:cNvSpPr>
            <a:spLocks noGrp="1" noChangeArrowheads="1"/>
          </p:cNvSpPr>
          <p:nvPr>
            <p:ph type="title"/>
          </p:nvPr>
        </p:nvSpPr>
        <p:spPr>
          <a:xfrm>
            <a:off x="457200" y="381000"/>
            <a:ext cx="7512050" cy="863600"/>
          </a:xfrm>
        </p:spPr>
        <p:txBody>
          <a:bodyPr lIns="92075" tIns="46038" rIns="92075" bIns="46038"/>
          <a:lstStyle/>
          <a:p>
            <a:pPr fontAlgn="auto">
              <a:spcAft>
                <a:spcPts val="0"/>
              </a:spcAft>
              <a:defRPr/>
            </a:pPr>
            <a:r>
              <a:rPr lang="zh-CN" altLang="en-US" sz="4300">
                <a:solidFill>
                  <a:srgbClr val="FF3300"/>
                </a:solidFill>
                <a:latin typeface="Times New Roman" panose="02020603050405020304" pitchFamily="18" charset="0"/>
              </a:rPr>
              <a:t>       </a:t>
            </a:r>
            <a:r>
              <a:rPr lang="en-US" altLang="zh-CN" sz="4300" b="1">
                <a:solidFill>
                  <a:srgbClr val="0916BD"/>
                </a:solidFill>
                <a:latin typeface="Times New Roman" panose="02020603050405020304" pitchFamily="18" charset="0"/>
              </a:rPr>
              <a:t>Thank You</a:t>
            </a:r>
          </a:p>
        </p:txBody>
      </p:sp>
      <p:sp>
        <p:nvSpPr>
          <p:cNvPr id="203779" name="日期占位符 3">
            <a:extLst>
              <a:ext uri="{FF2B5EF4-FFF2-40B4-BE49-F238E27FC236}">
                <a16:creationId xmlns:a16="http://schemas.microsoft.com/office/drawing/2014/main" id="{817083D0-B468-4F4F-BBB3-03AE3CF3687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9A119BF-E9A6-456D-92B7-542B9E674AC6}"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203780" name="页脚占位符 4">
            <a:extLst>
              <a:ext uri="{FF2B5EF4-FFF2-40B4-BE49-F238E27FC236}">
                <a16:creationId xmlns:a16="http://schemas.microsoft.com/office/drawing/2014/main" id="{FA846B28-9E3C-4F63-BA33-160BC1FA1FF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203781" name="灯片编号占位符 5">
            <a:extLst>
              <a:ext uri="{FF2B5EF4-FFF2-40B4-BE49-F238E27FC236}">
                <a16:creationId xmlns:a16="http://schemas.microsoft.com/office/drawing/2014/main" id="{0B16BBCD-80D6-43C3-81F4-BD04361B5CE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543FA4C-1BA0-4032-8E47-AFAA4116B61C}" type="slidenum">
              <a:rPr lang="zh-CN" altLang="en-US" sz="1400" smtClean="0">
                <a:latin typeface="Arial" panose="020B0604020202020204" pitchFamily="34" charset="0"/>
              </a:rPr>
              <a:pPr>
                <a:lnSpc>
                  <a:spcPct val="100000"/>
                </a:lnSpc>
                <a:spcBef>
                  <a:spcPct val="0"/>
                </a:spcBef>
                <a:buClrTx/>
                <a:buFontTx/>
                <a:buNone/>
              </a:pPr>
              <a:t>112</a:t>
            </a:fld>
            <a:endParaRPr lang="en-US" altLang="zh-CN" sz="1400">
              <a:latin typeface="Arial" panose="020B0604020202020204" pitchFamily="34" charset="0"/>
            </a:endParaRPr>
          </a:p>
        </p:txBody>
      </p:sp>
      <p:sp>
        <p:nvSpPr>
          <p:cNvPr id="203782" name="Rectangle 5">
            <a:extLst>
              <a:ext uri="{FF2B5EF4-FFF2-40B4-BE49-F238E27FC236}">
                <a16:creationId xmlns:a16="http://schemas.microsoft.com/office/drawing/2014/main" id="{F57E7980-2206-4BBD-A69F-85D0A52F6C49}"/>
              </a:ext>
            </a:extLst>
          </p:cNvPr>
          <p:cNvSpPr>
            <a:spLocks noChangeArrowheads="1"/>
          </p:cNvSpPr>
          <p:nvPr/>
        </p:nvSpPr>
        <p:spPr bwMode="auto">
          <a:xfrm>
            <a:off x="1258888" y="5607050"/>
            <a:ext cx="698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15000"/>
              </a:spcBef>
              <a:buClrTx/>
              <a:buFontTx/>
              <a:buNone/>
            </a:pPr>
            <a:r>
              <a:rPr lang="zh-CN" altLang="en-US" sz="3600">
                <a:solidFill>
                  <a:srgbClr val="008000"/>
                </a:solidFill>
                <a:latin typeface="华文细黑" panose="02010600040101010101" pitchFamily="2" charset="-122"/>
                <a:ea typeface="华文细黑" panose="02010600040101010101" pitchFamily="2" charset="-122"/>
              </a:rPr>
              <a:t>人工智能 </a:t>
            </a:r>
            <a:r>
              <a:rPr lang="en-US" altLang="zh-CN" sz="3600">
                <a:solidFill>
                  <a:srgbClr val="008000"/>
                </a:solidFill>
                <a:latin typeface="Times New Roman" panose="02020603050405020304" pitchFamily="18" charset="0"/>
              </a:rPr>
              <a:t>http://www.intsci.ac.cn/</a:t>
            </a:r>
          </a:p>
        </p:txBody>
      </p:sp>
      <p:pic>
        <p:nvPicPr>
          <p:cNvPr id="203783" name="Picture 6" descr="left-brain-right-brain">
            <a:extLst>
              <a:ext uri="{FF2B5EF4-FFF2-40B4-BE49-F238E27FC236}">
                <a16:creationId xmlns:a16="http://schemas.microsoft.com/office/drawing/2014/main" id="{2CF42083-4DF1-4111-B6D5-A96415676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679575"/>
            <a:ext cx="352425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a:extLst>
              <a:ext uri="{FF2B5EF4-FFF2-40B4-BE49-F238E27FC236}">
                <a16:creationId xmlns:a16="http://schemas.microsoft.com/office/drawing/2014/main" id="{9255C18C-9562-42A2-B378-8364ED3450B0}"/>
              </a:ext>
            </a:extLst>
          </p:cNvPr>
          <p:cNvSpPr>
            <a:spLocks noGrp="1" noChangeArrowheads="1"/>
          </p:cNvSpPr>
          <p:nvPr>
            <p:ph type="title"/>
          </p:nvPr>
        </p:nvSpPr>
        <p:spPr>
          <a:xfrm>
            <a:off x="609600" y="0"/>
            <a:ext cx="7772400" cy="114300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8FE0C669-BA2E-4A3C-8010-FFB37C3B4E1F}"/>
              </a:ext>
            </a:extLst>
          </p:cNvPr>
          <p:cNvSpPr>
            <a:spLocks noGrp="1" noChangeArrowheads="1"/>
          </p:cNvSpPr>
          <p:nvPr>
            <p:ph idx="1"/>
          </p:nvPr>
        </p:nvSpPr>
        <p:spPr>
          <a:xfrm>
            <a:off x="1428750" y="1285875"/>
            <a:ext cx="6337300" cy="4114800"/>
          </a:xfrm>
        </p:spPr>
        <p:txBody>
          <a:bodyPr>
            <a:normAutofit fontScale="25000" lnSpcReduction="20000"/>
          </a:bodyPr>
          <a:lstStyle/>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5.1  </a:t>
            </a:r>
            <a:r>
              <a:rPr lang="zh-CN" altLang="zh-CN" sz="2800" b="1" dirty="0">
                <a:latin typeface="幼圆" panose="02010509060101010101" pitchFamily="49" charset="-122"/>
                <a:ea typeface="幼圆" panose="02010509060101010101" pitchFamily="49" charset="-122"/>
              </a:rPr>
              <a:t>机器学习概述</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solidFill>
                  <a:srgbClr val="FF0000"/>
                </a:solidFill>
                <a:latin typeface="幼圆" panose="02010509060101010101" pitchFamily="49" charset="-122"/>
                <a:ea typeface="幼圆" panose="02010509060101010101" pitchFamily="49" charset="-122"/>
              </a:rPr>
              <a:t>5.2  </a:t>
            </a:r>
            <a:r>
              <a:rPr lang="zh-CN" altLang="zh-CN" sz="2800" b="1" dirty="0">
                <a:solidFill>
                  <a:srgbClr val="FF0000"/>
                </a:solidFill>
                <a:latin typeface="幼圆" panose="02010509060101010101" pitchFamily="49" charset="-122"/>
                <a:ea typeface="幼圆" panose="02010509060101010101" pitchFamily="49" charset="-122"/>
              </a:rPr>
              <a:t>归纳学习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5.3  </a:t>
            </a:r>
            <a:r>
              <a:rPr lang="zh-CN" altLang="zh-CN" sz="2800" b="1" dirty="0">
                <a:latin typeface="幼圆" panose="02010509060101010101" pitchFamily="49" charset="-122"/>
                <a:ea typeface="幼圆" panose="02010509060101010101" pitchFamily="49" charset="-122"/>
              </a:rPr>
              <a:t>类比学习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5.4  </a:t>
            </a:r>
            <a:r>
              <a:rPr lang="zh-CN" altLang="zh-CN" sz="2800" b="1" dirty="0">
                <a:latin typeface="幼圆" panose="02010509060101010101" pitchFamily="49" charset="-122"/>
                <a:ea typeface="幼圆" panose="02010509060101010101" pitchFamily="49" charset="-122"/>
              </a:rPr>
              <a:t>统计学习</a:t>
            </a:r>
            <a:endParaRPr lang="en-US"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5.5  </a:t>
            </a:r>
            <a:r>
              <a:rPr lang="zh-CN" altLang="en-US" sz="2800" b="1" dirty="0">
                <a:latin typeface="幼圆" panose="02010509060101010101" pitchFamily="49" charset="-122"/>
                <a:ea typeface="幼圆" panose="02010509060101010101" pitchFamily="49" charset="-122"/>
              </a:rPr>
              <a:t>聚类</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5.6  </a:t>
            </a:r>
            <a:r>
              <a:rPr lang="zh-CN" altLang="zh-CN" sz="2800" b="1" dirty="0">
                <a:latin typeface="幼圆" panose="02010509060101010101" pitchFamily="49" charset="-122"/>
                <a:ea typeface="幼圆" panose="02010509060101010101" pitchFamily="49" charset="-122"/>
              </a:rPr>
              <a:t>强化学习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5.7  </a:t>
            </a:r>
            <a:r>
              <a:rPr lang="zh-CN" altLang="zh-CN" sz="2800" b="1" dirty="0">
                <a:latin typeface="幼圆" panose="02010509060101010101" pitchFamily="49" charset="-122"/>
                <a:ea typeface="幼圆" panose="02010509060101010101" pitchFamily="49" charset="-122"/>
              </a:rPr>
              <a:t>进化计算</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5.8  </a:t>
            </a:r>
            <a:r>
              <a:rPr lang="zh-CN" altLang="zh-CN" sz="2800" b="1" dirty="0">
                <a:latin typeface="幼圆" panose="02010509060101010101" pitchFamily="49" charset="-122"/>
                <a:ea typeface="幼圆" panose="02010509060101010101" pitchFamily="49" charset="-122"/>
              </a:rPr>
              <a:t>群体智能</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5.9  </a:t>
            </a:r>
            <a:r>
              <a:rPr lang="zh-CN" altLang="zh-CN" sz="2800" b="1" dirty="0">
                <a:latin typeface="幼圆" panose="02010509060101010101" pitchFamily="49" charset="-122"/>
                <a:ea typeface="幼圆" panose="02010509060101010101" pitchFamily="49" charset="-122"/>
              </a:rPr>
              <a:t>小结</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fontAlgn="auto">
              <a:spcAft>
                <a:spcPts val="0"/>
              </a:spcAft>
              <a:defRPr/>
            </a:pPr>
            <a:endParaRPr lang="zh-CN" altLang="zh-CN" sz="3600" dirty="0"/>
          </a:p>
          <a:p>
            <a:pPr fontAlgn="auto">
              <a:lnSpc>
                <a:spcPct val="80000"/>
              </a:lnSpc>
              <a:spcAft>
                <a:spcPts val="0"/>
              </a:spcAft>
              <a:buFontTx/>
              <a:buNone/>
              <a:defRPr/>
            </a:pPr>
            <a:endParaRPr lang="en-US" altLang="zh-CN" b="1" dirty="0">
              <a:latin typeface="隶书" pitchFamily="49" charset="-122"/>
              <a:ea typeface="隶书" pitchFamily="49" charset="-122"/>
            </a:endParaRPr>
          </a:p>
        </p:txBody>
      </p:sp>
      <p:sp>
        <p:nvSpPr>
          <p:cNvPr id="50180" name="日期占位符 3">
            <a:extLst>
              <a:ext uri="{FF2B5EF4-FFF2-40B4-BE49-F238E27FC236}">
                <a16:creationId xmlns:a16="http://schemas.microsoft.com/office/drawing/2014/main" id="{53A28E30-2237-4663-AAE0-0A8BFB4889D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7409601-B3CC-49DA-B85E-2CDA8115A98B}"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50181" name="页脚占位符 4">
            <a:extLst>
              <a:ext uri="{FF2B5EF4-FFF2-40B4-BE49-F238E27FC236}">
                <a16:creationId xmlns:a16="http://schemas.microsoft.com/office/drawing/2014/main" id="{C738F3AC-235B-4C45-9DE5-6404FBD990F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50182" name="灯片编号占位符 5">
            <a:extLst>
              <a:ext uri="{FF2B5EF4-FFF2-40B4-BE49-F238E27FC236}">
                <a16:creationId xmlns:a16="http://schemas.microsoft.com/office/drawing/2014/main" id="{467FBA53-8518-47AE-9057-543A3FD9EDD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C75B082-0101-4F0B-A63D-C79F162D368D}" type="slidenum">
              <a:rPr lang="zh-CN" altLang="en-US" sz="1400" smtClean="0">
                <a:latin typeface="Arial" panose="020B0604020202020204" pitchFamily="34" charset="0"/>
              </a:rPr>
              <a:pPr>
                <a:lnSpc>
                  <a:spcPct val="100000"/>
                </a:lnSpc>
                <a:spcBef>
                  <a:spcPct val="0"/>
                </a:spcBef>
                <a:buClrTx/>
                <a:buFontTx/>
                <a:buNone/>
              </a:pPr>
              <a:t>12</a:t>
            </a:fld>
            <a:endParaRPr lang="en-US" altLang="zh-CN" sz="140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F3E3289-F00C-4DB8-B7CE-E254812056ED}"/>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归纳学习</a:t>
            </a:r>
          </a:p>
        </p:txBody>
      </p:sp>
      <p:sp>
        <p:nvSpPr>
          <p:cNvPr id="31747" name="Rectangle 3">
            <a:extLst>
              <a:ext uri="{FF2B5EF4-FFF2-40B4-BE49-F238E27FC236}">
                <a16:creationId xmlns:a16="http://schemas.microsoft.com/office/drawing/2014/main" id="{5C6CDC91-2EA9-46D5-91D0-4A61354393B5}"/>
              </a:ext>
            </a:extLst>
          </p:cNvPr>
          <p:cNvSpPr>
            <a:spLocks noGrp="1" noChangeArrowheads="1"/>
          </p:cNvSpPr>
          <p:nvPr>
            <p:ph idx="1"/>
          </p:nvPr>
        </p:nvSpPr>
        <p:spPr>
          <a:xfrm>
            <a:off x="755650" y="1196975"/>
            <a:ext cx="7924800" cy="4800600"/>
          </a:xfrm>
        </p:spPr>
        <p:txBody>
          <a:bodyPr>
            <a:normAutofit fontScale="77500" lnSpcReduction="20000"/>
          </a:bodyPr>
          <a:lstStyle/>
          <a:p>
            <a:pPr fontAlgn="auto">
              <a:lnSpc>
                <a:spcPts val="2700"/>
              </a:lnSpc>
              <a:spcAft>
                <a:spcPts val="0"/>
              </a:spcAft>
              <a:defRPr/>
            </a:pPr>
            <a:r>
              <a:rPr lang="zh-CN" altLang="en-US">
                <a:latin typeface="幼圆" panose="02010509060101010101" pitchFamily="49" charset="-122"/>
                <a:ea typeface="幼圆" panose="02010509060101010101" pitchFamily="49" charset="-122"/>
              </a:rPr>
              <a:t>归纳学习（</a:t>
            </a:r>
            <a:r>
              <a:rPr lang="en-US" altLang="zh-CN">
                <a:latin typeface="幼圆" panose="02010509060101010101" pitchFamily="49" charset="-122"/>
                <a:ea typeface="幼圆" panose="02010509060101010101" pitchFamily="49" charset="-122"/>
              </a:rPr>
              <a:t>Inductive Learning）</a:t>
            </a:r>
          </a:p>
          <a:p>
            <a:pPr lvl="1" fontAlgn="auto">
              <a:lnSpc>
                <a:spcPts val="2700"/>
              </a:lnSpc>
              <a:spcAft>
                <a:spcPts val="0"/>
              </a:spcAft>
              <a:defRPr/>
            </a:pPr>
            <a:r>
              <a:rPr lang="zh-CN" altLang="en-US" sz="2000">
                <a:latin typeface="幼圆" panose="02010509060101010101" pitchFamily="49" charset="-122"/>
                <a:ea typeface="幼圆" panose="02010509060101010101" pitchFamily="49" charset="-122"/>
              </a:rPr>
              <a:t>就是从个别到一般，根据某个概念的一系列已知的正例和反例，从中归纳出一个一般的概念描述</a:t>
            </a:r>
          </a:p>
          <a:p>
            <a:pPr lvl="1" fontAlgn="auto">
              <a:lnSpc>
                <a:spcPts val="2700"/>
              </a:lnSpc>
              <a:spcAft>
                <a:spcPts val="0"/>
              </a:spcAft>
              <a:defRPr/>
            </a:pPr>
            <a:r>
              <a:rPr lang="zh-CN" altLang="en-US" sz="2000">
                <a:latin typeface="幼圆" panose="02010509060101010101" pitchFamily="49" charset="-122"/>
                <a:ea typeface="幼圆" panose="02010509060101010101" pitchFamily="49" charset="-122"/>
              </a:rPr>
              <a:t>旨在从大量的经验数据中归纳抽取出一般的判定规则和模式。</a:t>
            </a:r>
          </a:p>
          <a:p>
            <a:pPr lvl="1" fontAlgn="auto">
              <a:lnSpc>
                <a:spcPts val="2700"/>
              </a:lnSpc>
              <a:spcAft>
                <a:spcPts val="0"/>
              </a:spcAft>
              <a:defRPr/>
            </a:pPr>
            <a:r>
              <a:rPr lang="zh-CN" altLang="en-US" sz="2000">
                <a:latin typeface="幼圆" panose="02010509060101010101" pitchFamily="49" charset="-122"/>
                <a:ea typeface="幼圆" panose="02010509060101010101" pitchFamily="49" charset="-122"/>
              </a:rPr>
              <a:t>是机器学习中最核心、最成熟的分支。</a:t>
            </a:r>
          </a:p>
          <a:p>
            <a:pPr fontAlgn="auto">
              <a:lnSpc>
                <a:spcPts val="2700"/>
              </a:lnSpc>
              <a:spcAft>
                <a:spcPts val="0"/>
              </a:spcAft>
              <a:defRPr/>
            </a:pPr>
            <a:r>
              <a:rPr lang="zh-CN" altLang="en-US">
                <a:latin typeface="幼圆" panose="02010509060101010101" pitchFamily="49" charset="-122"/>
                <a:ea typeface="幼圆" panose="02010509060101010101" pitchFamily="49" charset="-122"/>
              </a:rPr>
              <a:t>归纳学习也称为：</a:t>
            </a:r>
          </a:p>
          <a:p>
            <a:pPr lvl="1" fontAlgn="auto">
              <a:lnSpc>
                <a:spcPts val="2700"/>
              </a:lnSpc>
              <a:spcAft>
                <a:spcPts val="0"/>
              </a:spcAft>
              <a:defRPr/>
            </a:pPr>
            <a:r>
              <a:rPr lang="zh-CN" altLang="en-US" sz="2000">
                <a:latin typeface="幼圆" panose="02010509060101010101" pitchFamily="49" charset="-122"/>
                <a:ea typeface="幼圆" panose="02010509060101010101" pitchFamily="49" charset="-122"/>
              </a:rPr>
              <a:t>经验学习：归纳学习依赖于经验数据</a:t>
            </a:r>
          </a:p>
          <a:p>
            <a:pPr lvl="1" fontAlgn="auto">
              <a:lnSpc>
                <a:spcPts val="2700"/>
              </a:lnSpc>
              <a:spcAft>
                <a:spcPts val="0"/>
              </a:spcAft>
              <a:defRPr/>
            </a:pPr>
            <a:r>
              <a:rPr lang="zh-CN" altLang="en-US" sz="2000">
                <a:latin typeface="幼圆" panose="02010509060101010101" pitchFamily="49" charset="-122"/>
                <a:ea typeface="幼圆" panose="02010509060101010101" pitchFamily="49" charset="-122"/>
              </a:rPr>
              <a:t>基于相似性的学习：归纳学习依赖于数据间的相似形</a:t>
            </a:r>
          </a:p>
          <a:p>
            <a:pPr fontAlgn="auto">
              <a:lnSpc>
                <a:spcPts val="2700"/>
              </a:lnSpc>
              <a:spcAft>
                <a:spcPts val="0"/>
              </a:spcAft>
              <a:defRPr/>
            </a:pPr>
            <a:r>
              <a:rPr lang="zh-CN" altLang="en-US">
                <a:latin typeface="幼圆" panose="02010509060101010101" pitchFamily="49" charset="-122"/>
                <a:ea typeface="幼圆" panose="02010509060101010101" pitchFamily="49" charset="-122"/>
              </a:rPr>
              <a:t>归纳的操作：</a:t>
            </a:r>
          </a:p>
          <a:p>
            <a:pPr lvl="1" fontAlgn="auto">
              <a:lnSpc>
                <a:spcPts val="2700"/>
              </a:lnSpc>
              <a:spcAft>
                <a:spcPts val="0"/>
              </a:spcAft>
              <a:defRPr/>
            </a:pPr>
            <a:r>
              <a:rPr lang="zh-CN" altLang="en-US" sz="2000">
                <a:latin typeface="幼圆" panose="02010509060101010101" pitchFamily="49" charset="-122"/>
                <a:ea typeface="幼圆" panose="02010509060101010101" pitchFamily="49" charset="-122"/>
              </a:rPr>
              <a:t>泛化(</a:t>
            </a:r>
            <a:r>
              <a:rPr lang="en-US" altLang="zh-CN" sz="2000">
                <a:latin typeface="幼圆" panose="02010509060101010101" pitchFamily="49" charset="-122"/>
                <a:ea typeface="幼圆" panose="02010509060101010101" pitchFamily="49" charset="-122"/>
              </a:rPr>
              <a:t>Generalization)：</a:t>
            </a:r>
            <a:r>
              <a:rPr lang="zh-CN" altLang="en-US" sz="2000">
                <a:latin typeface="幼圆" panose="02010509060101010101" pitchFamily="49" charset="-122"/>
                <a:ea typeface="幼圆" panose="02010509060101010101" pitchFamily="49" charset="-122"/>
              </a:rPr>
              <a:t>扩展某假设的语义信息，使其能够包含更多的正例</a:t>
            </a:r>
          </a:p>
          <a:p>
            <a:pPr lvl="1" fontAlgn="auto">
              <a:lnSpc>
                <a:spcPts val="2700"/>
              </a:lnSpc>
              <a:spcAft>
                <a:spcPts val="0"/>
              </a:spcAft>
              <a:defRPr/>
            </a:pPr>
            <a:r>
              <a:rPr lang="zh-CN" altLang="en-US" sz="2000">
                <a:latin typeface="幼圆" panose="02010509060101010101" pitchFamily="49" charset="-122"/>
                <a:ea typeface="幼圆" panose="02010509060101010101" pitchFamily="49" charset="-122"/>
              </a:rPr>
              <a:t>特化(</a:t>
            </a:r>
            <a:r>
              <a:rPr lang="en-US" altLang="zh-CN" sz="2000">
                <a:latin typeface="幼圆" panose="02010509060101010101" pitchFamily="49" charset="-122"/>
                <a:ea typeface="幼圆" panose="02010509060101010101" pitchFamily="49" charset="-122"/>
              </a:rPr>
              <a:t>Specialization)：</a:t>
            </a:r>
            <a:r>
              <a:rPr lang="zh-CN" altLang="en-US" sz="2000">
                <a:latin typeface="幼圆" panose="02010509060101010101" pitchFamily="49" charset="-122"/>
                <a:ea typeface="幼圆" panose="02010509060101010101" pitchFamily="49" charset="-122"/>
              </a:rPr>
              <a:t>泛化的相反操作，用于限制概念描述的应用范围</a:t>
            </a:r>
          </a:p>
        </p:txBody>
      </p:sp>
      <p:sp>
        <p:nvSpPr>
          <p:cNvPr id="52228" name="日期占位符 1">
            <a:extLst>
              <a:ext uri="{FF2B5EF4-FFF2-40B4-BE49-F238E27FC236}">
                <a16:creationId xmlns:a16="http://schemas.microsoft.com/office/drawing/2014/main" id="{566CB426-4E1F-4221-A9A4-774244C0F41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4F8E37A-1885-4E88-AB11-C0D605708621}"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52229" name="页脚占位符 2">
            <a:extLst>
              <a:ext uri="{FF2B5EF4-FFF2-40B4-BE49-F238E27FC236}">
                <a16:creationId xmlns:a16="http://schemas.microsoft.com/office/drawing/2014/main" id="{0BFDBCC4-3477-4604-8716-6E5CE616FF1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52230" name="灯片编号占位符 3">
            <a:extLst>
              <a:ext uri="{FF2B5EF4-FFF2-40B4-BE49-F238E27FC236}">
                <a16:creationId xmlns:a16="http://schemas.microsoft.com/office/drawing/2014/main" id="{A1830A1B-9FB3-4199-AC3D-D195CB2680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D797C11-99C8-4C74-A4A9-32935C0DB634}" type="slidenum">
              <a:rPr lang="zh-CN" altLang="en-US" sz="1400" smtClean="0">
                <a:latin typeface="Arial" panose="020B0604020202020204" pitchFamily="34" charset="0"/>
              </a:rPr>
              <a:pPr>
                <a:lnSpc>
                  <a:spcPct val="100000"/>
                </a:lnSpc>
                <a:spcBef>
                  <a:spcPct val="0"/>
                </a:spcBef>
                <a:buClrTx/>
                <a:buFontTx/>
                <a:buNone/>
              </a:pPr>
              <a:t>13</a:t>
            </a:fld>
            <a:endParaRPr lang="en-US" altLang="zh-CN" sz="1400">
              <a:latin typeface="Arial" panose="020B0604020202020204" pitchFamily="34" charset="0"/>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a:extLst>
              <a:ext uri="{FF2B5EF4-FFF2-40B4-BE49-F238E27FC236}">
                <a16:creationId xmlns:a16="http://schemas.microsoft.com/office/drawing/2014/main" id="{F027AC35-EE50-4829-9FD0-B956F4820599}"/>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归纳学习</a:t>
            </a:r>
          </a:p>
        </p:txBody>
      </p:sp>
      <p:sp>
        <p:nvSpPr>
          <p:cNvPr id="33795" name="Rectangle 1027">
            <a:extLst>
              <a:ext uri="{FF2B5EF4-FFF2-40B4-BE49-F238E27FC236}">
                <a16:creationId xmlns:a16="http://schemas.microsoft.com/office/drawing/2014/main" id="{689699F5-783D-4F50-99DD-3E12EBC67259}"/>
              </a:ext>
            </a:extLst>
          </p:cNvPr>
          <p:cNvSpPr>
            <a:spLocks noGrp="1" noChangeArrowheads="1"/>
          </p:cNvSpPr>
          <p:nvPr>
            <p:ph idx="1"/>
          </p:nvPr>
        </p:nvSpPr>
        <p:spPr>
          <a:xfrm>
            <a:off x="755650" y="1268413"/>
            <a:ext cx="8153400" cy="4897437"/>
          </a:xfrm>
        </p:spPr>
        <p:txBody>
          <a:bodyPr/>
          <a:lstStyle/>
          <a:p>
            <a:pPr fontAlgn="auto">
              <a:spcAft>
                <a:spcPts val="0"/>
              </a:spcAft>
              <a:defRPr/>
            </a:pPr>
            <a:r>
              <a:rPr lang="zh-CN" altLang="en-US">
                <a:latin typeface="幼圆" panose="02010509060101010101" pitchFamily="49" charset="-122"/>
                <a:ea typeface="幼圆" panose="02010509060101010101" pitchFamily="49" charset="-122"/>
              </a:rPr>
              <a:t>归纳学习的分类和研究领域：</a:t>
            </a:r>
          </a:p>
          <a:p>
            <a:pPr lvl="1" fontAlgn="auto">
              <a:spcAft>
                <a:spcPts val="0"/>
              </a:spcAft>
              <a:defRPr/>
            </a:pPr>
            <a:r>
              <a:rPr lang="zh-CN" altLang="en-US">
                <a:latin typeface="幼圆" panose="02010509060101010101" pitchFamily="49" charset="-122"/>
                <a:ea typeface="幼圆" panose="02010509060101010101" pitchFamily="49" charset="-122"/>
              </a:rPr>
              <a:t>符号学习</a:t>
            </a:r>
          </a:p>
          <a:p>
            <a:pPr lvl="2" fontAlgn="auto">
              <a:spcAft>
                <a:spcPts val="0"/>
              </a:spcAft>
              <a:defRPr/>
            </a:pPr>
            <a:r>
              <a:rPr lang="zh-CN" altLang="en-US" sz="2000">
                <a:latin typeface="幼圆" panose="02010509060101010101" pitchFamily="49" charset="-122"/>
                <a:ea typeface="幼圆" panose="02010509060101010101" pitchFamily="49" charset="-122"/>
              </a:rPr>
              <a:t>监督学习：</a:t>
            </a:r>
          </a:p>
          <a:p>
            <a:pPr lvl="3" fontAlgn="auto">
              <a:spcAft>
                <a:spcPts val="0"/>
              </a:spcAft>
              <a:defRPr/>
            </a:pPr>
            <a:r>
              <a:rPr lang="zh-CN" altLang="en-US">
                <a:latin typeface="幼圆" panose="02010509060101010101" pitchFamily="49" charset="-122"/>
                <a:ea typeface="幼圆" panose="02010509060101010101" pitchFamily="49" charset="-122"/>
              </a:rPr>
              <a:t>实例学习：系统事先将训练例子（经验数据）分类：正、负例子。由于它产生规则，所以也称为概念学习</a:t>
            </a:r>
          </a:p>
          <a:p>
            <a:pPr lvl="2" fontAlgn="auto">
              <a:spcAft>
                <a:spcPts val="0"/>
              </a:spcAft>
              <a:defRPr/>
            </a:pPr>
            <a:r>
              <a:rPr lang="zh-CN" altLang="en-US" sz="2000">
                <a:latin typeface="幼圆" panose="02010509060101010101" pitchFamily="49" charset="-122"/>
                <a:ea typeface="幼圆" panose="02010509060101010101" pitchFamily="49" charset="-122"/>
              </a:rPr>
              <a:t>无监督学习：事先不知道训练例子的分类</a:t>
            </a:r>
          </a:p>
          <a:p>
            <a:pPr lvl="3" fontAlgn="auto">
              <a:spcAft>
                <a:spcPts val="0"/>
              </a:spcAft>
              <a:defRPr/>
            </a:pPr>
            <a:r>
              <a:rPr lang="zh-CN" altLang="en-US">
                <a:latin typeface="幼圆" panose="02010509060101010101" pitchFamily="49" charset="-122"/>
                <a:ea typeface="幼圆" panose="02010509060101010101" pitchFamily="49" charset="-122"/>
              </a:rPr>
              <a:t>概念聚类：</a:t>
            </a:r>
          </a:p>
          <a:p>
            <a:pPr lvl="3" fontAlgn="auto">
              <a:spcAft>
                <a:spcPts val="0"/>
              </a:spcAft>
              <a:defRPr/>
            </a:pPr>
            <a:r>
              <a:rPr lang="zh-CN" altLang="en-US">
                <a:latin typeface="幼圆" panose="02010509060101010101" pitchFamily="49" charset="-122"/>
                <a:ea typeface="幼圆" panose="02010509060101010101" pitchFamily="49" charset="-122"/>
              </a:rPr>
              <a:t>机器发现</a:t>
            </a:r>
          </a:p>
          <a:p>
            <a:pPr lvl="2" fontAlgn="auto">
              <a:spcAft>
                <a:spcPts val="0"/>
              </a:spcAft>
              <a:defRPr/>
            </a:pPr>
            <a:r>
              <a:rPr lang="zh-CN" altLang="en-US" sz="2000">
                <a:latin typeface="幼圆" panose="02010509060101010101" pitchFamily="49" charset="-122"/>
                <a:ea typeface="幼圆" panose="02010509060101010101" pitchFamily="49" charset="-122"/>
              </a:rPr>
              <a:t>神经网络：本质上是实例学习，为区别起见，称为联结学习</a:t>
            </a:r>
          </a:p>
          <a:p>
            <a:pPr lvl="1" fontAlgn="auto">
              <a:spcAft>
                <a:spcPts val="0"/>
              </a:spcAft>
              <a:defRPr/>
            </a:pPr>
            <a:r>
              <a:rPr lang="zh-CN" altLang="en-US">
                <a:latin typeface="幼圆" panose="02010509060101010101" pitchFamily="49" charset="-122"/>
                <a:ea typeface="幼圆" panose="02010509060101010101" pitchFamily="49" charset="-122"/>
              </a:rPr>
              <a:t>学习的计算理论</a:t>
            </a:r>
          </a:p>
          <a:p>
            <a:pPr lvl="2" fontAlgn="auto">
              <a:spcAft>
                <a:spcPts val="0"/>
              </a:spcAft>
              <a:defRPr/>
            </a:pPr>
            <a:r>
              <a:rPr lang="zh-CN" altLang="en-US" sz="2000">
                <a:latin typeface="幼圆" panose="02010509060101010101" pitchFamily="49" charset="-122"/>
                <a:ea typeface="幼圆" panose="02010509060101010101" pitchFamily="49" charset="-122"/>
              </a:rPr>
              <a:t>传统的算法复杂性分析</a:t>
            </a:r>
          </a:p>
          <a:p>
            <a:pPr lvl="2" fontAlgn="auto">
              <a:spcAft>
                <a:spcPts val="0"/>
              </a:spcAft>
              <a:defRPr/>
            </a:pPr>
            <a:r>
              <a:rPr lang="zh-CN" altLang="en-US" sz="2000">
                <a:latin typeface="幼圆" panose="02010509060101010101" pitchFamily="49" charset="-122"/>
                <a:ea typeface="幼圆" panose="02010509060101010101" pitchFamily="49" charset="-122"/>
              </a:rPr>
              <a:t>概率近似正确性学习研究（计算学习理论）</a:t>
            </a:r>
          </a:p>
        </p:txBody>
      </p:sp>
      <p:sp>
        <p:nvSpPr>
          <p:cNvPr id="54276" name="日期占位符 1">
            <a:extLst>
              <a:ext uri="{FF2B5EF4-FFF2-40B4-BE49-F238E27FC236}">
                <a16:creationId xmlns:a16="http://schemas.microsoft.com/office/drawing/2014/main" id="{1E3D4BEA-7EF2-4352-A926-13D7A64A7E2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B0D5A2B-0145-41D8-83E3-8DB5A7BC524C}"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54277" name="页脚占位符 2">
            <a:extLst>
              <a:ext uri="{FF2B5EF4-FFF2-40B4-BE49-F238E27FC236}">
                <a16:creationId xmlns:a16="http://schemas.microsoft.com/office/drawing/2014/main" id="{7BCF3875-ACA9-4208-B814-848F3268490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54278" name="灯片编号占位符 3">
            <a:extLst>
              <a:ext uri="{FF2B5EF4-FFF2-40B4-BE49-F238E27FC236}">
                <a16:creationId xmlns:a16="http://schemas.microsoft.com/office/drawing/2014/main" id="{B4A4A66E-A94C-4B6C-97B7-CC02E2970B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75D5E3C-F6E5-45AC-8C27-FA8A9700A863}" type="slidenum">
              <a:rPr lang="zh-CN" altLang="en-US" sz="1400" smtClean="0">
                <a:latin typeface="Arial" panose="020B0604020202020204" pitchFamily="34" charset="0"/>
              </a:rPr>
              <a:pPr>
                <a:lnSpc>
                  <a:spcPct val="100000"/>
                </a:lnSpc>
                <a:spcBef>
                  <a:spcPct val="0"/>
                </a:spcBef>
                <a:buClrTx/>
                <a:buFontTx/>
                <a:buNone/>
              </a:pPr>
              <a:t>14</a:t>
            </a:fld>
            <a:endParaRPr lang="en-US" altLang="zh-CN" sz="1400">
              <a:latin typeface="Arial" panose="020B0604020202020204" pitchFamily="34" charset="0"/>
            </a:endParaRP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EC169D-E8E6-444B-9673-D99131E9959C}"/>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实例学习</a:t>
            </a:r>
          </a:p>
        </p:txBody>
      </p:sp>
      <p:sp>
        <p:nvSpPr>
          <p:cNvPr id="35843" name="Rectangle 3">
            <a:extLst>
              <a:ext uri="{FF2B5EF4-FFF2-40B4-BE49-F238E27FC236}">
                <a16:creationId xmlns:a16="http://schemas.microsoft.com/office/drawing/2014/main" id="{608D7EAB-BA5E-420F-AE7E-541AED8DEB99}"/>
              </a:ext>
            </a:extLst>
          </p:cNvPr>
          <p:cNvSpPr>
            <a:spLocks noGrp="1" noChangeArrowheads="1"/>
          </p:cNvSpPr>
          <p:nvPr>
            <p:ph idx="1"/>
          </p:nvPr>
        </p:nvSpPr>
        <p:spPr>
          <a:xfrm>
            <a:off x="755650" y="1268413"/>
            <a:ext cx="7924800" cy="4800600"/>
          </a:xfrm>
        </p:spPr>
        <p:txBody>
          <a:bodyPr/>
          <a:lstStyle/>
          <a:p>
            <a:pPr fontAlgn="auto">
              <a:lnSpc>
                <a:spcPts val="3600"/>
              </a:lnSpc>
              <a:spcAft>
                <a:spcPts val="0"/>
              </a:spcAft>
              <a:defRPr/>
            </a:pPr>
            <a:r>
              <a:rPr lang="zh-CN" altLang="en-US" sz="2400">
                <a:latin typeface="幼圆" panose="02010509060101010101" pitchFamily="49" charset="-122"/>
                <a:ea typeface="幼圆" panose="02010509060101010101" pitchFamily="49" charset="-122"/>
              </a:rPr>
              <a:t>基本思想：</a:t>
            </a:r>
          </a:p>
          <a:p>
            <a:pPr lvl="1" fontAlgn="auto">
              <a:lnSpc>
                <a:spcPts val="3600"/>
              </a:lnSpc>
              <a:spcAft>
                <a:spcPts val="0"/>
              </a:spcAft>
              <a:defRPr/>
            </a:pPr>
            <a:r>
              <a:rPr lang="zh-CN" altLang="en-US" sz="2400">
                <a:latin typeface="幼圆" panose="02010509060101010101" pitchFamily="49" charset="-122"/>
                <a:ea typeface="幼圆" panose="02010509060101010101" pitchFamily="49" charset="-122"/>
              </a:rPr>
              <a:t>环境提供给系统一些特殊的实例，这些例子事先由施教者划分为正例和反例。 实例学习由此进行归纳推理，产生适用于更大范围的一般性知识，得到一般的规则 ，它将覆盖所有的正例并排除所有的反例。</a:t>
            </a:r>
          </a:p>
          <a:p>
            <a:pPr lvl="1" fontAlgn="auto">
              <a:lnSpc>
                <a:spcPts val="3600"/>
              </a:lnSpc>
              <a:spcAft>
                <a:spcPts val="0"/>
              </a:spcAft>
              <a:defRPr/>
            </a:pPr>
            <a:r>
              <a:rPr lang="zh-CN" altLang="en-US" sz="2400">
                <a:latin typeface="幼圆" panose="02010509060101010101" pitchFamily="49" charset="-122"/>
                <a:ea typeface="幼圆" panose="02010509060101010101" pitchFamily="49" charset="-122"/>
              </a:rPr>
              <a:t>环境提供给学习环境的例子是低水平的信息，这是在特殊情况下执行环节的行为。学习环节归纳出的规则是高水平的信息，可以在一般情况下用这些规则指导执行环节的工作</a:t>
            </a:r>
          </a:p>
        </p:txBody>
      </p:sp>
      <p:sp>
        <p:nvSpPr>
          <p:cNvPr id="56324" name="日期占位符 1">
            <a:extLst>
              <a:ext uri="{FF2B5EF4-FFF2-40B4-BE49-F238E27FC236}">
                <a16:creationId xmlns:a16="http://schemas.microsoft.com/office/drawing/2014/main" id="{733119E3-BE9D-4F6E-A6A9-B7E7F3F19FE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63B9890-438A-468A-8B65-F422BB9FEAA3}"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56325" name="页脚占位符 2">
            <a:extLst>
              <a:ext uri="{FF2B5EF4-FFF2-40B4-BE49-F238E27FC236}">
                <a16:creationId xmlns:a16="http://schemas.microsoft.com/office/drawing/2014/main" id="{610542BB-7BE8-44A0-BB51-5F999AE0347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56326" name="灯片编号占位符 3">
            <a:extLst>
              <a:ext uri="{FF2B5EF4-FFF2-40B4-BE49-F238E27FC236}">
                <a16:creationId xmlns:a16="http://schemas.microsoft.com/office/drawing/2014/main" id="{83C8A734-76DD-4F86-AAC5-229F448BE54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01714EE-7BB8-472E-83AA-571E0795C7F5}" type="slidenum">
              <a:rPr lang="zh-CN" altLang="en-US" sz="1400" smtClean="0">
                <a:latin typeface="Arial" panose="020B0604020202020204" pitchFamily="34" charset="0"/>
              </a:rPr>
              <a:pPr>
                <a:lnSpc>
                  <a:spcPct val="100000"/>
                </a:lnSpc>
                <a:spcBef>
                  <a:spcPct val="0"/>
                </a:spcBef>
                <a:buClrTx/>
                <a:buFontTx/>
                <a:buNone/>
              </a:pPr>
              <a:t>15</a:t>
            </a:fld>
            <a:endParaRPr lang="en-US" altLang="zh-CN" sz="1400">
              <a:latin typeface="Arial" panose="020B0604020202020204" pitchFamily="34" charset="0"/>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966A5D8-C83C-4B69-B208-9ED188BC5423}"/>
              </a:ext>
            </a:extLst>
          </p:cNvPr>
          <p:cNvSpPr>
            <a:spLocks noGrp="1" noChangeArrowheads="1"/>
          </p:cNvSpPr>
          <p:nvPr>
            <p:ph type="title"/>
          </p:nvPr>
        </p:nvSpPr>
        <p:spPr/>
        <p:txBody>
          <a:bodyPr/>
          <a:lstStyle/>
          <a:p>
            <a:pPr fontAlgn="auto">
              <a:spcAft>
                <a:spcPts val="0"/>
              </a:spcAft>
              <a:defRPr/>
            </a:pPr>
            <a:r>
              <a:rPr lang="zh-CN" altLang="en-US"/>
              <a:t>实例学习</a:t>
            </a:r>
          </a:p>
        </p:txBody>
      </p:sp>
      <p:sp>
        <p:nvSpPr>
          <p:cNvPr id="37891" name="Rectangle 3">
            <a:extLst>
              <a:ext uri="{FF2B5EF4-FFF2-40B4-BE49-F238E27FC236}">
                <a16:creationId xmlns:a16="http://schemas.microsoft.com/office/drawing/2014/main" id="{77584208-96D7-49F1-9D7A-D96D68C8CC5C}"/>
              </a:ext>
            </a:extLst>
          </p:cNvPr>
          <p:cNvSpPr>
            <a:spLocks noGrp="1" noChangeArrowheads="1"/>
          </p:cNvSpPr>
          <p:nvPr>
            <p:ph idx="1"/>
          </p:nvPr>
        </p:nvSpPr>
        <p:spPr>
          <a:xfrm>
            <a:off x="827088" y="3357563"/>
            <a:ext cx="7924800" cy="2808287"/>
          </a:xfrm>
        </p:spPr>
        <p:txBody>
          <a:bodyPr>
            <a:normAutofit fontScale="92500" lnSpcReduction="10000"/>
          </a:bodyPr>
          <a:lstStyle/>
          <a:p>
            <a:pPr fontAlgn="auto">
              <a:lnSpc>
                <a:spcPct val="90000"/>
              </a:lnSpc>
              <a:spcAft>
                <a:spcPts val="0"/>
              </a:spcAft>
              <a:defRPr/>
            </a:pPr>
            <a:r>
              <a:rPr lang="zh-CN" altLang="en-US" sz="2400">
                <a:latin typeface="幼圆" panose="02010509060101010101" pitchFamily="49" charset="-122"/>
                <a:ea typeface="幼圆" panose="02010509060101010101" pitchFamily="49" charset="-122"/>
              </a:rPr>
              <a:t>例子空间要考虑的问题：</a:t>
            </a:r>
          </a:p>
          <a:p>
            <a:pPr fontAlgn="auto">
              <a:lnSpc>
                <a:spcPct val="90000"/>
              </a:lnSpc>
              <a:spcAft>
                <a:spcPts val="0"/>
              </a:spcAft>
              <a:buFontTx/>
              <a:buNone/>
              <a:defRPr/>
            </a:pPr>
            <a:r>
              <a:rPr lang="zh-CN" altLang="en-US" sz="2400">
                <a:latin typeface="幼圆" panose="02010509060101010101" pitchFamily="49" charset="-122"/>
                <a:ea typeface="幼圆" panose="02010509060101010101" pitchFamily="49" charset="-122"/>
              </a:rPr>
              <a:t>    示教例子的质量</a:t>
            </a:r>
          </a:p>
          <a:p>
            <a:pPr fontAlgn="auto">
              <a:lnSpc>
                <a:spcPct val="90000"/>
              </a:lnSpc>
              <a:spcAft>
                <a:spcPts val="0"/>
              </a:spcAft>
              <a:buFontTx/>
              <a:buNone/>
              <a:defRPr/>
            </a:pPr>
            <a:r>
              <a:rPr lang="zh-CN" altLang="en-US" sz="2400">
                <a:latin typeface="幼圆" panose="02010509060101010101" pitchFamily="49" charset="-122"/>
                <a:ea typeface="幼圆" panose="02010509060101010101" pitchFamily="49" charset="-122"/>
              </a:rPr>
              <a:t>    例子空间的组织和搜索方法</a:t>
            </a:r>
          </a:p>
          <a:p>
            <a:pPr fontAlgn="auto">
              <a:lnSpc>
                <a:spcPct val="90000"/>
              </a:lnSpc>
              <a:spcAft>
                <a:spcPts val="0"/>
              </a:spcAft>
              <a:defRPr/>
            </a:pPr>
            <a:r>
              <a:rPr lang="zh-CN" altLang="en-US" sz="2400">
                <a:latin typeface="幼圆" panose="02010509060101010101" pitchFamily="49" charset="-122"/>
                <a:ea typeface="幼圆" panose="02010509060101010101" pitchFamily="49" charset="-122"/>
              </a:rPr>
              <a:t>规则空间要考虑的问题</a:t>
            </a:r>
          </a:p>
          <a:p>
            <a:pPr fontAlgn="auto">
              <a:lnSpc>
                <a:spcPct val="90000"/>
              </a:lnSpc>
              <a:spcAft>
                <a:spcPts val="0"/>
              </a:spcAft>
              <a:buFontTx/>
              <a:buNone/>
              <a:defRPr/>
            </a:pPr>
            <a:r>
              <a:rPr lang="zh-CN" altLang="en-US" sz="2400">
                <a:latin typeface="幼圆" panose="02010509060101010101" pitchFamily="49" charset="-122"/>
                <a:ea typeface="幼圆" panose="02010509060101010101" pitchFamily="49" charset="-122"/>
              </a:rPr>
              <a:t>    形成知识的归纳推理方法</a:t>
            </a:r>
          </a:p>
          <a:p>
            <a:pPr fontAlgn="auto">
              <a:lnSpc>
                <a:spcPct val="90000"/>
              </a:lnSpc>
              <a:spcAft>
                <a:spcPts val="0"/>
              </a:spcAft>
              <a:buFontTx/>
              <a:buNone/>
              <a:defRPr/>
            </a:pPr>
            <a:r>
              <a:rPr lang="zh-CN" altLang="en-US" sz="2400">
                <a:latin typeface="幼圆" panose="02010509060101010101" pitchFamily="49" charset="-122"/>
                <a:ea typeface="幼圆" panose="02010509060101010101" pitchFamily="49" charset="-122"/>
              </a:rPr>
              <a:t>    搜索规则空间的方法</a:t>
            </a:r>
          </a:p>
          <a:p>
            <a:pPr fontAlgn="auto">
              <a:lnSpc>
                <a:spcPct val="90000"/>
              </a:lnSpc>
              <a:spcAft>
                <a:spcPts val="0"/>
              </a:spcAft>
              <a:buFontTx/>
              <a:buNone/>
              <a:defRPr/>
            </a:pPr>
            <a:r>
              <a:rPr lang="zh-CN" altLang="en-US" sz="2400">
                <a:latin typeface="幼圆" panose="02010509060101010101" pitchFamily="49" charset="-122"/>
                <a:ea typeface="幼圆" panose="02010509060101010101" pitchFamily="49" charset="-122"/>
              </a:rPr>
              <a:t>    对规则空间的要求</a:t>
            </a:r>
          </a:p>
        </p:txBody>
      </p:sp>
      <p:sp>
        <p:nvSpPr>
          <p:cNvPr id="58372" name="日期占位符 1">
            <a:extLst>
              <a:ext uri="{FF2B5EF4-FFF2-40B4-BE49-F238E27FC236}">
                <a16:creationId xmlns:a16="http://schemas.microsoft.com/office/drawing/2014/main" id="{086E5077-10CD-4ADC-BCF8-82424543CD9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02328AE-4F26-4C03-9355-E08E3DEA8534}"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58373" name="页脚占位符 2">
            <a:extLst>
              <a:ext uri="{FF2B5EF4-FFF2-40B4-BE49-F238E27FC236}">
                <a16:creationId xmlns:a16="http://schemas.microsoft.com/office/drawing/2014/main" id="{F2FD78A8-0DD6-4FC2-953D-CFC4964E5FD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58374" name="灯片编号占位符 3">
            <a:extLst>
              <a:ext uri="{FF2B5EF4-FFF2-40B4-BE49-F238E27FC236}">
                <a16:creationId xmlns:a16="http://schemas.microsoft.com/office/drawing/2014/main" id="{86D5F356-3B6C-4B71-BC18-8A094FD1D4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D2C4816-21CA-46AE-8B1F-5EBE3FB68094}" type="slidenum">
              <a:rPr lang="zh-CN" altLang="en-US" sz="1400" smtClean="0">
                <a:latin typeface="Arial" panose="020B0604020202020204" pitchFamily="34" charset="0"/>
              </a:rPr>
              <a:pPr>
                <a:lnSpc>
                  <a:spcPct val="100000"/>
                </a:lnSpc>
                <a:spcBef>
                  <a:spcPct val="0"/>
                </a:spcBef>
                <a:buClrTx/>
                <a:buFontTx/>
                <a:buNone/>
              </a:pPr>
              <a:t>16</a:t>
            </a:fld>
            <a:endParaRPr lang="en-US" altLang="zh-CN" sz="1400">
              <a:latin typeface="Arial" panose="020B0604020202020204" pitchFamily="34" charset="0"/>
            </a:endParaRPr>
          </a:p>
        </p:txBody>
      </p:sp>
      <p:grpSp>
        <p:nvGrpSpPr>
          <p:cNvPr id="58375" name="组合 9">
            <a:extLst>
              <a:ext uri="{FF2B5EF4-FFF2-40B4-BE49-F238E27FC236}">
                <a16:creationId xmlns:a16="http://schemas.microsoft.com/office/drawing/2014/main" id="{884A9A97-71D0-4193-A71C-842C457DBAA7}"/>
              </a:ext>
            </a:extLst>
          </p:cNvPr>
          <p:cNvGrpSpPr>
            <a:grpSpLocks/>
          </p:cNvGrpSpPr>
          <p:nvPr/>
        </p:nvGrpSpPr>
        <p:grpSpPr bwMode="auto">
          <a:xfrm>
            <a:off x="1763713" y="1452563"/>
            <a:ext cx="5634037" cy="1763712"/>
            <a:chOff x="1600200" y="1504950"/>
            <a:chExt cx="5634038" cy="1763472"/>
          </a:xfrm>
        </p:grpSpPr>
        <p:sp>
          <p:nvSpPr>
            <p:cNvPr id="58376" name="Oval 4">
              <a:extLst>
                <a:ext uri="{FF2B5EF4-FFF2-40B4-BE49-F238E27FC236}">
                  <a16:creationId xmlns:a16="http://schemas.microsoft.com/office/drawing/2014/main" id="{5E6C5CD4-5766-47E3-A24D-8D6DC7D1DBAF}"/>
                </a:ext>
              </a:extLst>
            </p:cNvPr>
            <p:cNvSpPr>
              <a:spLocks noChangeArrowheads="1"/>
            </p:cNvSpPr>
            <p:nvPr/>
          </p:nvSpPr>
          <p:spPr bwMode="auto">
            <a:xfrm>
              <a:off x="1600200" y="2156078"/>
              <a:ext cx="1536556" cy="70121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58377" name="Text Box 5">
              <a:extLst>
                <a:ext uri="{FF2B5EF4-FFF2-40B4-BE49-F238E27FC236}">
                  <a16:creationId xmlns:a16="http://schemas.microsoft.com/office/drawing/2014/main" id="{9ECFABF9-42C6-4653-B04E-FB57AF09E5AB}"/>
                </a:ext>
              </a:extLst>
            </p:cNvPr>
            <p:cNvSpPr txBox="1">
              <a:spLocks noChangeArrowheads="1"/>
            </p:cNvSpPr>
            <p:nvPr/>
          </p:nvSpPr>
          <p:spPr bwMode="auto">
            <a:xfrm>
              <a:off x="1600200" y="2306338"/>
              <a:ext cx="1609725" cy="46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zh-CN" altLang="en-US" sz="2400" b="1">
                  <a:latin typeface="Times New Roman" panose="02020603050405020304" pitchFamily="18" charset="0"/>
                </a:rPr>
                <a:t>例子空间</a:t>
              </a:r>
              <a:endParaRPr lang="zh-CN" altLang="en-US" sz="2400">
                <a:latin typeface="Times New Roman" panose="02020603050405020304" pitchFamily="18" charset="0"/>
              </a:endParaRPr>
            </a:p>
          </p:txBody>
        </p:sp>
        <p:sp>
          <p:nvSpPr>
            <p:cNvPr id="58378" name="Oval 6">
              <a:extLst>
                <a:ext uri="{FF2B5EF4-FFF2-40B4-BE49-F238E27FC236}">
                  <a16:creationId xmlns:a16="http://schemas.microsoft.com/office/drawing/2014/main" id="{677E8DBB-7DE9-4F52-8BAF-9AE74F7E4C46}"/>
                </a:ext>
              </a:extLst>
            </p:cNvPr>
            <p:cNvSpPr>
              <a:spLocks noChangeArrowheads="1"/>
            </p:cNvSpPr>
            <p:nvPr/>
          </p:nvSpPr>
          <p:spPr bwMode="auto">
            <a:xfrm>
              <a:off x="5624513" y="2156078"/>
              <a:ext cx="1536556" cy="70121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58379" name="Text Box 7">
              <a:extLst>
                <a:ext uri="{FF2B5EF4-FFF2-40B4-BE49-F238E27FC236}">
                  <a16:creationId xmlns:a16="http://schemas.microsoft.com/office/drawing/2014/main" id="{01530103-C403-4DA1-B781-90294C98AADF}"/>
                </a:ext>
              </a:extLst>
            </p:cNvPr>
            <p:cNvSpPr txBox="1">
              <a:spLocks noChangeArrowheads="1"/>
            </p:cNvSpPr>
            <p:nvPr/>
          </p:nvSpPr>
          <p:spPr bwMode="auto">
            <a:xfrm>
              <a:off x="5624513" y="2306338"/>
              <a:ext cx="1609725" cy="46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zh-CN" altLang="en-US" sz="2400" b="1">
                  <a:latin typeface="Times New Roman" panose="02020603050405020304" pitchFamily="18" charset="0"/>
                </a:rPr>
                <a:t>规则空间</a:t>
              </a:r>
              <a:endParaRPr lang="zh-CN" altLang="en-US" sz="2400">
                <a:latin typeface="Times New Roman" panose="02020603050405020304" pitchFamily="18" charset="0"/>
              </a:endParaRPr>
            </a:p>
          </p:txBody>
        </p:sp>
        <p:sp>
          <p:nvSpPr>
            <p:cNvPr id="58380" name="Rectangle 8">
              <a:extLst>
                <a:ext uri="{FF2B5EF4-FFF2-40B4-BE49-F238E27FC236}">
                  <a16:creationId xmlns:a16="http://schemas.microsoft.com/office/drawing/2014/main" id="{44571178-3A81-4178-B52F-4B2CADE2419E}"/>
                </a:ext>
              </a:extLst>
            </p:cNvPr>
            <p:cNvSpPr>
              <a:spLocks noChangeArrowheads="1"/>
            </p:cNvSpPr>
            <p:nvPr/>
          </p:nvSpPr>
          <p:spPr bwMode="auto">
            <a:xfrm>
              <a:off x="3575772" y="1504950"/>
              <a:ext cx="1682894" cy="4507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58381" name="Text Box 9">
              <a:extLst>
                <a:ext uri="{FF2B5EF4-FFF2-40B4-BE49-F238E27FC236}">
                  <a16:creationId xmlns:a16="http://schemas.microsoft.com/office/drawing/2014/main" id="{E4F9D50D-487A-465F-98E9-09065B4B5212}"/>
                </a:ext>
              </a:extLst>
            </p:cNvPr>
            <p:cNvSpPr txBox="1">
              <a:spLocks noChangeArrowheads="1"/>
            </p:cNvSpPr>
            <p:nvPr/>
          </p:nvSpPr>
          <p:spPr bwMode="auto">
            <a:xfrm>
              <a:off x="3575772" y="1556080"/>
              <a:ext cx="1682894" cy="46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zh-CN" altLang="en-US" sz="2400" b="1">
                  <a:latin typeface="Times New Roman" panose="02020603050405020304" pitchFamily="18" charset="0"/>
                </a:rPr>
                <a:t>选择例子</a:t>
              </a:r>
              <a:endParaRPr lang="zh-CN" altLang="en-US" sz="2400">
                <a:latin typeface="Times New Roman" panose="02020603050405020304" pitchFamily="18" charset="0"/>
              </a:endParaRPr>
            </a:p>
          </p:txBody>
        </p:sp>
        <p:sp>
          <p:nvSpPr>
            <p:cNvPr id="58382" name="Rectangle 10">
              <a:extLst>
                <a:ext uri="{FF2B5EF4-FFF2-40B4-BE49-F238E27FC236}">
                  <a16:creationId xmlns:a16="http://schemas.microsoft.com/office/drawing/2014/main" id="{D877DC8A-462D-4250-9A40-6ECE1E22DC70}"/>
                </a:ext>
              </a:extLst>
            </p:cNvPr>
            <p:cNvSpPr>
              <a:spLocks noChangeArrowheads="1"/>
            </p:cNvSpPr>
            <p:nvPr/>
          </p:nvSpPr>
          <p:spPr bwMode="auto">
            <a:xfrm>
              <a:off x="3575772" y="2807206"/>
              <a:ext cx="1682894" cy="4507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58383" name="Text Box 11">
              <a:extLst>
                <a:ext uri="{FF2B5EF4-FFF2-40B4-BE49-F238E27FC236}">
                  <a16:creationId xmlns:a16="http://schemas.microsoft.com/office/drawing/2014/main" id="{35EF8298-B095-43BE-B1A6-457F42C3AAC5}"/>
                </a:ext>
              </a:extLst>
            </p:cNvPr>
            <p:cNvSpPr txBox="1">
              <a:spLocks noChangeArrowheads="1"/>
            </p:cNvSpPr>
            <p:nvPr/>
          </p:nvSpPr>
          <p:spPr bwMode="auto">
            <a:xfrm>
              <a:off x="3648941" y="2807206"/>
              <a:ext cx="1682894" cy="46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zh-CN" altLang="en-US" sz="2400" b="1">
                  <a:latin typeface="Times New Roman" panose="02020603050405020304" pitchFamily="18" charset="0"/>
                </a:rPr>
                <a:t>解释例子</a:t>
              </a:r>
              <a:endParaRPr lang="zh-CN" altLang="en-US" sz="2400">
                <a:latin typeface="Times New Roman" panose="02020603050405020304" pitchFamily="18" charset="0"/>
              </a:endParaRPr>
            </a:p>
          </p:txBody>
        </p:sp>
        <p:cxnSp>
          <p:nvCxnSpPr>
            <p:cNvPr id="58384" name="AutoShape 12">
              <a:extLst>
                <a:ext uri="{FF2B5EF4-FFF2-40B4-BE49-F238E27FC236}">
                  <a16:creationId xmlns:a16="http://schemas.microsoft.com/office/drawing/2014/main" id="{9D473450-1A8D-404C-ABE5-BBDB82509CAC}"/>
                </a:ext>
              </a:extLst>
            </p:cNvPr>
            <p:cNvCxnSpPr>
              <a:cxnSpLocks noChangeShapeType="1"/>
              <a:stCxn id="58376" idx="4"/>
              <a:endCxn id="58382" idx="1"/>
            </p:cNvCxnSpPr>
            <p:nvPr/>
          </p:nvCxnSpPr>
          <p:spPr bwMode="auto">
            <a:xfrm rot="16200000" flipH="1">
              <a:off x="2884473" y="2341298"/>
              <a:ext cx="175304" cy="1207294"/>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5" name="AutoShape 13">
              <a:extLst>
                <a:ext uri="{FF2B5EF4-FFF2-40B4-BE49-F238E27FC236}">
                  <a16:creationId xmlns:a16="http://schemas.microsoft.com/office/drawing/2014/main" id="{13975DB9-99D2-45CE-8990-01019928AF65}"/>
                </a:ext>
              </a:extLst>
            </p:cNvPr>
            <p:cNvCxnSpPr>
              <a:cxnSpLocks noChangeShapeType="1"/>
              <a:endCxn id="58378" idx="4"/>
            </p:cNvCxnSpPr>
            <p:nvPr/>
          </p:nvCxnSpPr>
          <p:spPr bwMode="auto">
            <a:xfrm flipV="1">
              <a:off x="5251631" y="2857293"/>
              <a:ext cx="1141160" cy="283825"/>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6" name="AutoShape 14">
              <a:extLst>
                <a:ext uri="{FF2B5EF4-FFF2-40B4-BE49-F238E27FC236}">
                  <a16:creationId xmlns:a16="http://schemas.microsoft.com/office/drawing/2014/main" id="{E09EE61A-24C1-49AB-88FE-AF8FD1E8537A}"/>
                </a:ext>
              </a:extLst>
            </p:cNvPr>
            <p:cNvCxnSpPr>
              <a:cxnSpLocks noChangeShapeType="1"/>
              <a:stCxn id="58378" idx="0"/>
              <a:endCxn id="58380" idx="3"/>
            </p:cNvCxnSpPr>
            <p:nvPr/>
          </p:nvCxnSpPr>
          <p:spPr bwMode="auto">
            <a:xfrm rot="16200000" flipV="1">
              <a:off x="5612860" y="1376147"/>
              <a:ext cx="425738" cy="1134125"/>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7" name="AutoShape 15">
              <a:extLst>
                <a:ext uri="{FF2B5EF4-FFF2-40B4-BE49-F238E27FC236}">
                  <a16:creationId xmlns:a16="http://schemas.microsoft.com/office/drawing/2014/main" id="{94B84D99-5629-4D4A-AD51-3D25E111FC24}"/>
                </a:ext>
              </a:extLst>
            </p:cNvPr>
            <p:cNvCxnSpPr>
              <a:cxnSpLocks noChangeShapeType="1"/>
              <a:stCxn id="58381" idx="1"/>
              <a:endCxn id="58376" idx="0"/>
            </p:cNvCxnSpPr>
            <p:nvPr/>
          </p:nvCxnSpPr>
          <p:spPr bwMode="auto">
            <a:xfrm rot="10800000" flipV="1">
              <a:off x="2368478" y="1786688"/>
              <a:ext cx="1207294" cy="369390"/>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45C30CD-458F-4D41-BC2F-3F56CF81A7A8}"/>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实例学习</a:t>
            </a:r>
          </a:p>
        </p:txBody>
      </p:sp>
      <p:sp>
        <p:nvSpPr>
          <p:cNvPr id="39939" name="Rectangle 3">
            <a:extLst>
              <a:ext uri="{FF2B5EF4-FFF2-40B4-BE49-F238E27FC236}">
                <a16:creationId xmlns:a16="http://schemas.microsoft.com/office/drawing/2014/main" id="{0DB0B256-4F13-4367-AEB8-A49CBDAE45CA}"/>
              </a:ext>
            </a:extLst>
          </p:cNvPr>
          <p:cNvSpPr>
            <a:spLocks noGrp="1" noChangeArrowheads="1"/>
          </p:cNvSpPr>
          <p:nvPr>
            <p:ph idx="1"/>
          </p:nvPr>
        </p:nvSpPr>
        <p:spPr>
          <a:xfrm>
            <a:off x="684213" y="1196975"/>
            <a:ext cx="8064500" cy="4800600"/>
          </a:xfrm>
        </p:spPr>
        <p:txBody>
          <a:bodyPr/>
          <a:lstStyle/>
          <a:p>
            <a:pPr fontAlgn="auto">
              <a:lnSpc>
                <a:spcPct val="90000"/>
              </a:lnSpc>
              <a:spcAft>
                <a:spcPts val="0"/>
              </a:spcAft>
              <a:defRPr/>
            </a:pPr>
            <a:r>
              <a:rPr lang="zh-CN" altLang="en-US">
                <a:latin typeface="幼圆" panose="02010509060101010101" pitchFamily="49" charset="-122"/>
                <a:ea typeface="幼圆" panose="02010509060101010101" pitchFamily="49" charset="-122"/>
              </a:rPr>
              <a:t>按规则空间搜索方法分类：</a:t>
            </a:r>
          </a:p>
          <a:p>
            <a:pPr lvl="1" fontAlgn="auto">
              <a:lnSpc>
                <a:spcPts val="3000"/>
              </a:lnSpc>
              <a:spcAft>
                <a:spcPts val="0"/>
              </a:spcAft>
              <a:defRPr/>
            </a:pPr>
            <a:r>
              <a:rPr lang="zh-CN" altLang="en-US" sz="2400">
                <a:latin typeface="幼圆" panose="02010509060101010101" pitchFamily="49" charset="-122"/>
                <a:ea typeface="幼圆" panose="02010509060101010101" pitchFamily="49" charset="-122"/>
                <a:sym typeface="Symbol" panose="05050102010706020507" pitchFamily="18" charset="2"/>
              </a:rPr>
              <a:t>数据驱动方法：</a:t>
            </a:r>
          </a:p>
          <a:p>
            <a:pPr lvl="2" fontAlgn="auto">
              <a:lnSpc>
                <a:spcPts val="3000"/>
              </a:lnSpc>
              <a:spcAft>
                <a:spcPts val="0"/>
              </a:spcAft>
              <a:defRPr/>
            </a:pPr>
            <a:r>
              <a:rPr lang="zh-CN" altLang="zh-CN">
                <a:latin typeface="幼圆" panose="02010509060101010101" pitchFamily="49" charset="-122"/>
                <a:ea typeface="幼圆" panose="02010509060101010101" pitchFamily="49" charset="-122"/>
                <a:sym typeface="Symbol" panose="05050102010706020507" pitchFamily="18" charset="2"/>
              </a:rPr>
              <a:t>变</a:t>
            </a:r>
            <a:r>
              <a:rPr lang="zh-CN" altLang="en-US">
                <a:latin typeface="幼圆" panose="02010509060101010101" pitchFamily="49" charset="-122"/>
                <a:ea typeface="幼圆" panose="02010509060101010101" pitchFamily="49" charset="-122"/>
                <a:sym typeface="Symbol" panose="05050102010706020507" pitchFamily="18" charset="2"/>
              </a:rPr>
              <a:t>型</a:t>
            </a:r>
            <a:r>
              <a:rPr lang="zh-CN" altLang="zh-CN">
                <a:latin typeface="幼圆" panose="02010509060101010101" pitchFamily="49" charset="-122"/>
                <a:ea typeface="幼圆" panose="02010509060101010101" pitchFamily="49" charset="-122"/>
                <a:sym typeface="Symbol" panose="05050102010706020507" pitchFamily="18" charset="2"/>
              </a:rPr>
              <a:t>空间方法：采用统一的形式表示规则和例子。</a:t>
            </a:r>
          </a:p>
          <a:p>
            <a:pPr lvl="2" fontAlgn="auto">
              <a:lnSpc>
                <a:spcPts val="3000"/>
              </a:lnSpc>
              <a:spcAft>
                <a:spcPts val="0"/>
              </a:spcAft>
              <a:defRPr/>
            </a:pPr>
            <a:r>
              <a:rPr lang="zh-CN" altLang="zh-CN">
                <a:latin typeface="幼圆" panose="02010509060101010101" pitchFamily="49" charset="-122"/>
                <a:ea typeface="幼圆" panose="02010509060101010101" pitchFamily="49" charset="-122"/>
                <a:sym typeface="Symbol" panose="05050102010706020507" pitchFamily="18" charset="2"/>
              </a:rPr>
              <a:t>改进假设方法：例子和规则的表示不统一。程序根据例子选择一种操作，用该操作修改H中的规则</a:t>
            </a:r>
          </a:p>
          <a:p>
            <a:pPr lvl="1" fontAlgn="auto">
              <a:lnSpc>
                <a:spcPts val="3000"/>
              </a:lnSpc>
              <a:spcAft>
                <a:spcPts val="0"/>
              </a:spcAft>
              <a:defRPr/>
            </a:pPr>
            <a:r>
              <a:rPr lang="zh-CN" altLang="en-US" sz="2400">
                <a:latin typeface="幼圆" panose="02010509060101010101" pitchFamily="49" charset="-122"/>
                <a:ea typeface="幼圆" panose="02010509060101010101" pitchFamily="49" charset="-122"/>
                <a:sym typeface="Symbol" panose="05050102010706020507" pitchFamily="18" charset="2"/>
              </a:rPr>
              <a:t>模型驱动方法：</a:t>
            </a:r>
          </a:p>
          <a:p>
            <a:pPr lvl="2" fontAlgn="auto">
              <a:lnSpc>
                <a:spcPts val="3000"/>
              </a:lnSpc>
              <a:spcAft>
                <a:spcPts val="0"/>
              </a:spcAft>
              <a:defRPr/>
            </a:pPr>
            <a:r>
              <a:rPr lang="zh-CN" altLang="zh-CN">
                <a:latin typeface="幼圆" panose="02010509060101010101" pitchFamily="49" charset="-122"/>
                <a:ea typeface="幼圆" panose="02010509060101010101" pitchFamily="49" charset="-122"/>
                <a:sym typeface="Symbol" panose="05050102010706020507" pitchFamily="18" charset="2"/>
              </a:rPr>
              <a:t>产生和测试方法：针对示教例子反复产生和测试假设的规则。利用基于模型的知识产生假设的规则，便于只产生可能合理的假设</a:t>
            </a:r>
          </a:p>
          <a:p>
            <a:pPr lvl="2" fontAlgn="auto">
              <a:lnSpc>
                <a:spcPts val="3000"/>
              </a:lnSpc>
              <a:spcAft>
                <a:spcPts val="0"/>
              </a:spcAft>
              <a:defRPr/>
            </a:pPr>
            <a:r>
              <a:rPr lang="zh-CN" altLang="zh-CN">
                <a:latin typeface="幼圆" panose="02010509060101010101" pitchFamily="49" charset="-122"/>
                <a:ea typeface="幼圆" panose="02010509060101010101" pitchFamily="49" charset="-122"/>
                <a:sym typeface="Symbol" panose="05050102010706020507" pitchFamily="18" charset="2"/>
              </a:rPr>
              <a:t>方案示例方法：使用规则方案的集合来限制可能合理的规则形式，最符合示教例子的规则被认为是最合理的规则</a:t>
            </a:r>
          </a:p>
        </p:txBody>
      </p:sp>
      <p:sp>
        <p:nvSpPr>
          <p:cNvPr id="60420" name="日期占位符 1">
            <a:extLst>
              <a:ext uri="{FF2B5EF4-FFF2-40B4-BE49-F238E27FC236}">
                <a16:creationId xmlns:a16="http://schemas.microsoft.com/office/drawing/2014/main" id="{7A535583-7175-45BA-A39F-E551EA0FA84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FEF8B54-9749-424E-BED5-6ECB6C7B52C3}"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60421" name="页脚占位符 2">
            <a:extLst>
              <a:ext uri="{FF2B5EF4-FFF2-40B4-BE49-F238E27FC236}">
                <a16:creationId xmlns:a16="http://schemas.microsoft.com/office/drawing/2014/main" id="{706DBB77-1D69-41D7-92F4-D99E3C21538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60422" name="灯片编号占位符 3">
            <a:extLst>
              <a:ext uri="{FF2B5EF4-FFF2-40B4-BE49-F238E27FC236}">
                <a16:creationId xmlns:a16="http://schemas.microsoft.com/office/drawing/2014/main" id="{F29F6B39-4AD1-4665-9826-219EF02208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AB5A3FF-757F-4267-8042-117380801E27}" type="slidenum">
              <a:rPr lang="zh-CN" altLang="en-US" sz="1400" smtClean="0">
                <a:latin typeface="Arial" panose="020B0604020202020204" pitchFamily="34" charset="0"/>
              </a:rPr>
              <a:pPr>
                <a:lnSpc>
                  <a:spcPct val="100000"/>
                </a:lnSpc>
                <a:spcBef>
                  <a:spcPct val="0"/>
                </a:spcBef>
                <a:buClrTx/>
                <a:buFontTx/>
                <a:buNone/>
              </a:pPr>
              <a:t>17</a:t>
            </a:fld>
            <a:endParaRPr lang="en-US" altLang="zh-CN" sz="1400">
              <a:latin typeface="Arial" panose="020B0604020202020204" pitchFamily="34" charset="0"/>
            </a:endParaRP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107941A-FD53-4F06-9688-25FD0F816E00}"/>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实例学习</a:t>
            </a:r>
          </a:p>
        </p:txBody>
      </p:sp>
      <p:sp>
        <p:nvSpPr>
          <p:cNvPr id="41987" name="Rectangle 3">
            <a:extLst>
              <a:ext uri="{FF2B5EF4-FFF2-40B4-BE49-F238E27FC236}">
                <a16:creationId xmlns:a16="http://schemas.microsoft.com/office/drawing/2014/main" id="{B498D591-F60D-44AE-9411-05A04C824F9B}"/>
              </a:ext>
            </a:extLst>
          </p:cNvPr>
          <p:cNvSpPr>
            <a:spLocks noGrp="1" noChangeArrowheads="1"/>
          </p:cNvSpPr>
          <p:nvPr>
            <p:ph idx="1"/>
          </p:nvPr>
        </p:nvSpPr>
        <p:spPr>
          <a:xfrm>
            <a:off x="827088" y="1196975"/>
            <a:ext cx="7924800" cy="4800600"/>
          </a:xfrm>
        </p:spPr>
        <p:txBody>
          <a:bodyPr/>
          <a:lstStyle/>
          <a:p>
            <a:pPr fontAlgn="auto">
              <a:lnSpc>
                <a:spcPct val="150000"/>
              </a:lnSpc>
              <a:spcAft>
                <a:spcPts val="0"/>
              </a:spcAft>
              <a:defRPr/>
            </a:pPr>
            <a:r>
              <a:rPr lang="zh-CN" altLang="en-US">
                <a:latin typeface="幼圆" panose="02010509060101010101" pitchFamily="49" charset="-122"/>
                <a:ea typeface="幼圆" panose="02010509060101010101" pitchFamily="49" charset="-122"/>
              </a:rPr>
              <a:t>按任务的复杂性划分为：</a:t>
            </a: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学习单个概念：由系统提供的某个概念的正例和反例，只要求系统归纳出一个概念的描述规则</a:t>
            </a: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学习多个概念：要求归纳出多个相互独立的概念</a:t>
            </a: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学习执行多步任务：执行环节使用一个操作序列去完成任务，即执行环节进行任务规划。因此，归纳出的规则应该是进行任务规划的规则</a:t>
            </a:r>
          </a:p>
        </p:txBody>
      </p:sp>
      <p:sp>
        <p:nvSpPr>
          <p:cNvPr id="62468" name="日期占位符 1">
            <a:extLst>
              <a:ext uri="{FF2B5EF4-FFF2-40B4-BE49-F238E27FC236}">
                <a16:creationId xmlns:a16="http://schemas.microsoft.com/office/drawing/2014/main" id="{4F649E54-AEC9-40C5-95E3-B5A85ED8DAD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759E85C-552A-4C79-ABC3-3B3AE0306826}"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62469" name="页脚占位符 2">
            <a:extLst>
              <a:ext uri="{FF2B5EF4-FFF2-40B4-BE49-F238E27FC236}">
                <a16:creationId xmlns:a16="http://schemas.microsoft.com/office/drawing/2014/main" id="{E5388D3A-A961-4DC7-83D2-BC05CF18457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62470" name="灯片编号占位符 3">
            <a:extLst>
              <a:ext uri="{FF2B5EF4-FFF2-40B4-BE49-F238E27FC236}">
                <a16:creationId xmlns:a16="http://schemas.microsoft.com/office/drawing/2014/main" id="{6C2443AA-DBC4-4B2D-A8B2-2309A273D3A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B70C83F-167D-4652-B660-16A539934014}" type="slidenum">
              <a:rPr lang="zh-CN" altLang="en-US" sz="1400" smtClean="0">
                <a:latin typeface="Arial" panose="020B0604020202020204" pitchFamily="34" charset="0"/>
              </a:rPr>
              <a:pPr>
                <a:lnSpc>
                  <a:spcPct val="100000"/>
                </a:lnSpc>
                <a:spcBef>
                  <a:spcPct val="0"/>
                </a:spcBef>
                <a:buClrTx/>
                <a:buFontTx/>
                <a:buNone/>
              </a:pPr>
              <a:t>18</a:t>
            </a:fld>
            <a:endParaRPr lang="en-US" altLang="zh-CN" sz="1400">
              <a:latin typeface="Arial" panose="020B0604020202020204" pitchFamily="34" charset="0"/>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F4B2CCC-B95F-4F16-B44D-04776B7C9C4A}"/>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变型空间方法</a:t>
            </a:r>
          </a:p>
        </p:txBody>
      </p:sp>
      <p:sp>
        <p:nvSpPr>
          <p:cNvPr id="44035" name="Rectangle 3">
            <a:extLst>
              <a:ext uri="{FF2B5EF4-FFF2-40B4-BE49-F238E27FC236}">
                <a16:creationId xmlns:a16="http://schemas.microsoft.com/office/drawing/2014/main" id="{5FEE9528-D410-4983-B19E-9CFC0BA600A1}"/>
              </a:ext>
            </a:extLst>
          </p:cNvPr>
          <p:cNvSpPr>
            <a:spLocks noGrp="1" noChangeArrowheads="1"/>
          </p:cNvSpPr>
          <p:nvPr>
            <p:ph idx="1"/>
          </p:nvPr>
        </p:nvSpPr>
        <p:spPr>
          <a:xfrm>
            <a:off x="827088" y="1196975"/>
            <a:ext cx="7924800" cy="4953000"/>
          </a:xfrm>
        </p:spPr>
        <p:txBody>
          <a:bodyPr/>
          <a:lstStyle/>
          <a:p>
            <a:pPr fontAlgn="auto">
              <a:lnSpc>
                <a:spcPts val="3200"/>
              </a:lnSpc>
              <a:spcAft>
                <a:spcPts val="0"/>
              </a:spcAft>
              <a:defRPr/>
            </a:pPr>
            <a:r>
              <a:rPr lang="zh-CN" altLang="en-US" sz="2400"/>
              <a:t>基本思想：以整个规则空间为初始的假设规则集合</a:t>
            </a:r>
            <a:r>
              <a:rPr lang="en-US" altLang="zh-CN" sz="2400"/>
              <a:t>H，</a:t>
            </a:r>
            <a:r>
              <a:rPr lang="zh-CN" altLang="en-US" sz="2400"/>
              <a:t>根据示教例子中的信息，对集合</a:t>
            </a:r>
            <a:r>
              <a:rPr lang="en-US" altLang="zh-CN" sz="2400"/>
              <a:t>H</a:t>
            </a:r>
            <a:r>
              <a:rPr lang="zh-CN" altLang="en-US" sz="2400"/>
              <a:t>进行一般化或特殊化处理，逐步缩小集合</a:t>
            </a:r>
            <a:r>
              <a:rPr lang="en-US" altLang="zh-CN" sz="2400"/>
              <a:t>H，</a:t>
            </a:r>
            <a:r>
              <a:rPr lang="zh-CN" altLang="en-US" sz="2400"/>
              <a:t>最后使</a:t>
            </a:r>
            <a:r>
              <a:rPr lang="en-US" altLang="zh-CN" sz="2400"/>
              <a:t>H</a:t>
            </a:r>
            <a:r>
              <a:rPr lang="zh-CN" altLang="en-US" sz="2400"/>
              <a:t>收敛为只含要求的规则。</a:t>
            </a:r>
          </a:p>
          <a:p>
            <a:pPr fontAlgn="auto">
              <a:lnSpc>
                <a:spcPts val="3200"/>
              </a:lnSpc>
              <a:spcAft>
                <a:spcPts val="0"/>
              </a:spcAft>
              <a:defRPr/>
            </a:pPr>
            <a:r>
              <a:rPr lang="zh-CN" altLang="en-US" sz="2400"/>
              <a:t>规则空间中的偏序关系：它是按一般性和特殊性来建立的一种概念之间的关系</a:t>
            </a:r>
          </a:p>
          <a:p>
            <a:pPr fontAlgn="auto">
              <a:lnSpc>
                <a:spcPts val="3200"/>
              </a:lnSpc>
              <a:spcAft>
                <a:spcPts val="0"/>
              </a:spcAft>
              <a:defRPr/>
            </a:pPr>
            <a:r>
              <a:rPr lang="zh-CN" altLang="en-US" sz="2400"/>
              <a:t>排序后的变形空间：</a:t>
            </a:r>
          </a:p>
          <a:p>
            <a:pPr lvl="1" fontAlgn="auto">
              <a:lnSpc>
                <a:spcPts val="3200"/>
              </a:lnSpc>
              <a:spcAft>
                <a:spcPts val="0"/>
              </a:spcAft>
              <a:defRPr/>
            </a:pPr>
            <a:r>
              <a:rPr lang="zh-CN" altLang="en-US" sz="2400"/>
              <a:t>最上面：是最一般的 规则(概念)，是没有描述的点，所有的例子都符合这一概念</a:t>
            </a:r>
          </a:p>
          <a:p>
            <a:pPr lvl="1" fontAlgn="auto">
              <a:lnSpc>
                <a:spcPts val="3200"/>
              </a:lnSpc>
              <a:spcAft>
                <a:spcPts val="0"/>
              </a:spcAft>
              <a:defRPr/>
            </a:pPr>
            <a:r>
              <a:rPr lang="zh-CN" altLang="en-US" sz="2400"/>
              <a:t>最下面一行的各点：是示教正例对应的概念，每个点的概念只符合一个正例</a:t>
            </a:r>
          </a:p>
        </p:txBody>
      </p:sp>
      <p:sp>
        <p:nvSpPr>
          <p:cNvPr id="64516" name="日期占位符 1">
            <a:extLst>
              <a:ext uri="{FF2B5EF4-FFF2-40B4-BE49-F238E27FC236}">
                <a16:creationId xmlns:a16="http://schemas.microsoft.com/office/drawing/2014/main" id="{5CACAFB1-DADD-446E-9364-C07A1B477A9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EC946FE-4A1F-4A63-A264-25AB40EBD087}"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64517" name="页脚占位符 2">
            <a:extLst>
              <a:ext uri="{FF2B5EF4-FFF2-40B4-BE49-F238E27FC236}">
                <a16:creationId xmlns:a16="http://schemas.microsoft.com/office/drawing/2014/main" id="{6C75256C-F0E7-49E3-AD20-835586DEF57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64518" name="灯片编号占位符 3">
            <a:extLst>
              <a:ext uri="{FF2B5EF4-FFF2-40B4-BE49-F238E27FC236}">
                <a16:creationId xmlns:a16="http://schemas.microsoft.com/office/drawing/2014/main" id="{6D39DF8D-AD47-4476-8ED2-7FF3CFE114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800857F-1A2E-4F7B-9349-AE32AE636C23}" type="slidenum">
              <a:rPr lang="zh-CN" altLang="en-US" sz="1400" smtClean="0">
                <a:latin typeface="Arial" panose="020B0604020202020204" pitchFamily="34" charset="0"/>
              </a:rPr>
              <a:pPr>
                <a:lnSpc>
                  <a:spcPct val="100000"/>
                </a:lnSpc>
                <a:spcBef>
                  <a:spcPct val="0"/>
                </a:spcBef>
                <a:buClrTx/>
                <a:buFontTx/>
                <a:buNone/>
              </a:pPr>
              <a:t>19</a:t>
            </a:fld>
            <a:endParaRPr lang="en-US" altLang="zh-CN" sz="1400">
              <a:latin typeface="Arial" panose="020B0604020202020204" pitchFamily="34" charset="0"/>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2D2BAB16-B669-4AF2-B694-2AC88D9640E5}"/>
              </a:ext>
            </a:extLst>
          </p:cNvPr>
          <p:cNvSpPr>
            <a:spLocks noGrp="1" noChangeArrowheads="1"/>
          </p:cNvSpPr>
          <p:nvPr>
            <p:ph type="title"/>
          </p:nvPr>
        </p:nvSpPr>
        <p:spPr>
          <a:xfrm>
            <a:off x="609600" y="0"/>
            <a:ext cx="7772400" cy="114300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EB70BE47-E171-475A-91EB-BC6B82E65111}"/>
              </a:ext>
            </a:extLst>
          </p:cNvPr>
          <p:cNvSpPr>
            <a:spLocks noGrp="1" noChangeArrowheads="1"/>
          </p:cNvSpPr>
          <p:nvPr>
            <p:ph idx="1"/>
          </p:nvPr>
        </p:nvSpPr>
        <p:spPr>
          <a:xfrm>
            <a:off x="1428750" y="1285875"/>
            <a:ext cx="6337300" cy="4114800"/>
          </a:xfrm>
        </p:spPr>
        <p:txBody>
          <a:bodyPr>
            <a:normAutofit fontScale="25000" lnSpcReduction="20000"/>
          </a:bodyPr>
          <a:lstStyle/>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5.1  </a:t>
            </a:r>
            <a:r>
              <a:rPr lang="zh-CN" altLang="zh-CN" sz="2800" b="1" dirty="0">
                <a:solidFill>
                  <a:srgbClr val="FF0000"/>
                </a:solidFill>
                <a:latin typeface="幼圆" panose="02010509060101010101" pitchFamily="49" charset="-122"/>
                <a:ea typeface="幼圆" panose="02010509060101010101" pitchFamily="49" charset="-122"/>
              </a:rPr>
              <a:t>机器学习概述</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5.2  </a:t>
            </a:r>
            <a:r>
              <a:rPr lang="zh-CN" altLang="zh-CN" sz="2800" b="1" dirty="0">
                <a:latin typeface="幼圆" panose="02010509060101010101" pitchFamily="49" charset="-122"/>
                <a:ea typeface="幼圆" panose="02010509060101010101" pitchFamily="49" charset="-122"/>
              </a:rPr>
              <a:t>归纳学习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5.3  </a:t>
            </a:r>
            <a:r>
              <a:rPr lang="zh-CN" altLang="zh-CN" sz="2800" b="1" dirty="0">
                <a:latin typeface="幼圆" panose="02010509060101010101" pitchFamily="49" charset="-122"/>
                <a:ea typeface="幼圆" panose="02010509060101010101" pitchFamily="49" charset="-122"/>
              </a:rPr>
              <a:t>类比学习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5.4  </a:t>
            </a:r>
            <a:r>
              <a:rPr lang="zh-CN" altLang="zh-CN" sz="2800" b="1" dirty="0">
                <a:latin typeface="幼圆" panose="02010509060101010101" pitchFamily="49" charset="-122"/>
                <a:ea typeface="幼圆" panose="02010509060101010101" pitchFamily="49" charset="-122"/>
              </a:rPr>
              <a:t>统计学习</a:t>
            </a:r>
            <a:endParaRPr lang="en-US"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5.5  </a:t>
            </a:r>
            <a:r>
              <a:rPr lang="zh-CN" altLang="en-US" sz="2800" b="1" dirty="0">
                <a:latin typeface="幼圆" panose="02010509060101010101" pitchFamily="49" charset="-122"/>
                <a:ea typeface="幼圆" panose="02010509060101010101" pitchFamily="49" charset="-122"/>
              </a:rPr>
              <a:t>聚类</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5.6  </a:t>
            </a:r>
            <a:r>
              <a:rPr lang="zh-CN" altLang="zh-CN" sz="2800" b="1" dirty="0">
                <a:latin typeface="幼圆" panose="02010509060101010101" pitchFamily="49" charset="-122"/>
                <a:ea typeface="幼圆" panose="02010509060101010101" pitchFamily="49" charset="-122"/>
              </a:rPr>
              <a:t>强化学习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5.7  </a:t>
            </a:r>
            <a:r>
              <a:rPr lang="zh-CN" altLang="zh-CN" sz="2800" b="1" dirty="0">
                <a:latin typeface="幼圆" panose="02010509060101010101" pitchFamily="49" charset="-122"/>
                <a:ea typeface="幼圆" panose="02010509060101010101" pitchFamily="49" charset="-122"/>
              </a:rPr>
              <a:t>进化计算</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5.8  </a:t>
            </a:r>
            <a:r>
              <a:rPr lang="zh-CN" altLang="zh-CN" sz="2800" b="1" dirty="0">
                <a:latin typeface="幼圆" panose="02010509060101010101" pitchFamily="49" charset="-122"/>
                <a:ea typeface="幼圆" panose="02010509060101010101" pitchFamily="49" charset="-122"/>
              </a:rPr>
              <a:t>群体智能</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5.9  </a:t>
            </a:r>
            <a:r>
              <a:rPr lang="zh-CN" altLang="zh-CN" sz="2800" b="1" dirty="0">
                <a:latin typeface="幼圆" panose="02010509060101010101" pitchFamily="49" charset="-122"/>
                <a:ea typeface="幼圆" panose="02010509060101010101" pitchFamily="49" charset="-122"/>
              </a:rPr>
              <a:t>小结</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fontAlgn="auto">
              <a:spcAft>
                <a:spcPts val="0"/>
              </a:spcAft>
              <a:defRPr/>
            </a:pPr>
            <a:endParaRPr lang="zh-CN" altLang="zh-CN" sz="3600" dirty="0"/>
          </a:p>
          <a:p>
            <a:pPr fontAlgn="auto">
              <a:lnSpc>
                <a:spcPct val="80000"/>
              </a:lnSpc>
              <a:spcAft>
                <a:spcPts val="0"/>
              </a:spcAft>
              <a:buFontTx/>
              <a:buNone/>
              <a:defRPr/>
            </a:pPr>
            <a:endParaRPr lang="en-US" altLang="zh-CN" b="1" dirty="0">
              <a:latin typeface="隶书" pitchFamily="49" charset="-122"/>
              <a:ea typeface="隶书" pitchFamily="49" charset="-122"/>
            </a:endParaRPr>
          </a:p>
        </p:txBody>
      </p:sp>
      <p:sp>
        <p:nvSpPr>
          <p:cNvPr id="29700" name="日期占位符 3">
            <a:extLst>
              <a:ext uri="{FF2B5EF4-FFF2-40B4-BE49-F238E27FC236}">
                <a16:creationId xmlns:a16="http://schemas.microsoft.com/office/drawing/2014/main" id="{BA9F06FC-521A-4E08-B4B4-6CAD3BE5B44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F0ADFA8-4E06-4A34-9A42-4FC23F975EDB}"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29701" name="页脚占位符 4">
            <a:extLst>
              <a:ext uri="{FF2B5EF4-FFF2-40B4-BE49-F238E27FC236}">
                <a16:creationId xmlns:a16="http://schemas.microsoft.com/office/drawing/2014/main" id="{EE809B07-DBB5-4B6F-97A6-69D5A02A823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29702" name="灯片编号占位符 5">
            <a:extLst>
              <a:ext uri="{FF2B5EF4-FFF2-40B4-BE49-F238E27FC236}">
                <a16:creationId xmlns:a16="http://schemas.microsoft.com/office/drawing/2014/main" id="{E955FA29-36C7-4081-B061-21E0C0A2E8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ADD0C3F-F0EB-409D-AA53-B2069F8EB59D}" type="slidenum">
              <a:rPr lang="zh-CN" altLang="en-US" sz="1400" smtClean="0">
                <a:latin typeface="Arial" panose="020B0604020202020204" pitchFamily="34" charset="0"/>
              </a:rPr>
              <a:pPr>
                <a:lnSpc>
                  <a:spcPct val="100000"/>
                </a:lnSpc>
                <a:spcBef>
                  <a:spcPct val="0"/>
                </a:spcBef>
                <a:buClrTx/>
                <a:buFontTx/>
                <a:buNone/>
              </a:pPr>
              <a:t>2</a:t>
            </a:fld>
            <a:endParaRPr lang="en-US" altLang="zh-CN" sz="140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5835AB6-1E69-4A35-A5AE-3F4A6ED36079}"/>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变型空间方法</a:t>
            </a:r>
          </a:p>
        </p:txBody>
      </p:sp>
      <p:sp>
        <p:nvSpPr>
          <p:cNvPr id="46082" name="Rectangle 3">
            <a:extLst>
              <a:ext uri="{FF2B5EF4-FFF2-40B4-BE49-F238E27FC236}">
                <a16:creationId xmlns:a16="http://schemas.microsoft.com/office/drawing/2014/main" id="{82C61887-0B62-4A1D-9FE2-8BB6893676D8}"/>
              </a:ext>
            </a:extLst>
          </p:cNvPr>
          <p:cNvSpPr>
            <a:spLocks noGrp="1" noChangeArrowheads="1"/>
          </p:cNvSpPr>
          <p:nvPr>
            <p:ph idx="1"/>
          </p:nvPr>
        </p:nvSpPr>
        <p:spPr>
          <a:xfrm>
            <a:off x="684213" y="1268413"/>
            <a:ext cx="7924800" cy="4953000"/>
          </a:xfrm>
        </p:spPr>
        <p:txBody>
          <a:bodyPr>
            <a:normAutofit fontScale="92500" lnSpcReduction="10000"/>
          </a:bodyPr>
          <a:lstStyle/>
          <a:p>
            <a:pPr fontAlgn="auto">
              <a:spcAft>
                <a:spcPts val="0"/>
              </a:spcAft>
              <a:defRPr/>
            </a:pPr>
            <a:r>
              <a:rPr lang="zh-CN" altLang="en-US" sz="2400">
                <a:latin typeface="幼圆" panose="02010509060101010101" pitchFamily="49" charset="-122"/>
                <a:ea typeface="幼圆" panose="02010509060101010101" pitchFamily="49" charset="-122"/>
              </a:rPr>
              <a:t>假设规则的集合</a:t>
            </a:r>
            <a:r>
              <a:rPr lang="en-US" altLang="zh-CN" sz="2400">
                <a:latin typeface="幼圆" panose="02010509060101010101" pitchFamily="49" charset="-122"/>
                <a:ea typeface="幼圆" panose="02010509060101010101" pitchFamily="49" charset="-122"/>
              </a:rPr>
              <a:t>H：</a:t>
            </a:r>
          </a:p>
          <a:p>
            <a:pPr lvl="1" fontAlgn="auto">
              <a:spcAft>
                <a:spcPts val="0"/>
              </a:spcAft>
              <a:defRPr/>
            </a:pPr>
            <a:r>
              <a:rPr lang="en-US" altLang="zh-CN" sz="2400">
                <a:latin typeface="幼圆" panose="02010509060101010101" pitchFamily="49" charset="-122"/>
                <a:ea typeface="幼圆" panose="02010509060101010101" pitchFamily="49" charset="-122"/>
              </a:rPr>
              <a:t>H</a:t>
            </a:r>
            <a:r>
              <a:rPr lang="zh-CN" altLang="en-US" sz="2400">
                <a:latin typeface="幼圆" panose="02010509060101010101" pitchFamily="49" charset="-122"/>
                <a:ea typeface="幼圆" panose="02010509060101010101" pitchFamily="49" charset="-122"/>
              </a:rPr>
              <a:t>是规则空间的子集</a:t>
            </a:r>
          </a:p>
          <a:p>
            <a:pPr lvl="1" fontAlgn="auto">
              <a:spcAft>
                <a:spcPts val="0"/>
              </a:spcAft>
              <a:defRPr/>
            </a:pPr>
            <a:r>
              <a:rPr lang="en-US" altLang="zh-CN" sz="2400">
                <a:latin typeface="幼圆" panose="02010509060101010101" pitchFamily="49" charset="-122"/>
                <a:ea typeface="幼圆" panose="02010509060101010101" pitchFamily="49" charset="-122"/>
              </a:rPr>
              <a:t>H</a:t>
            </a:r>
            <a:r>
              <a:rPr lang="zh-CN" altLang="en-US" sz="2400">
                <a:latin typeface="幼圆" panose="02010509060101010101" pitchFamily="49" charset="-122"/>
                <a:ea typeface="幼圆" panose="02010509060101010101" pitchFamily="49" charset="-122"/>
              </a:rPr>
              <a:t>中最一般的元素组成的子集称为</a:t>
            </a:r>
            <a:r>
              <a:rPr lang="en-US" altLang="zh-CN" sz="2400">
                <a:latin typeface="幼圆" panose="02010509060101010101" pitchFamily="49" charset="-122"/>
                <a:ea typeface="幼圆" panose="02010509060101010101" pitchFamily="49" charset="-122"/>
              </a:rPr>
              <a:t>G</a:t>
            </a:r>
            <a:r>
              <a:rPr lang="zh-CN" altLang="en-US" sz="2400">
                <a:latin typeface="幼圆" panose="02010509060101010101" pitchFamily="49" charset="-122"/>
                <a:ea typeface="幼圆" panose="02010509060101010101" pitchFamily="49" charset="-122"/>
              </a:rPr>
              <a:t>集合</a:t>
            </a:r>
          </a:p>
          <a:p>
            <a:pPr lvl="1" fontAlgn="auto">
              <a:spcAft>
                <a:spcPts val="0"/>
              </a:spcAft>
              <a:defRPr/>
            </a:pPr>
            <a:r>
              <a:rPr lang="en-US" altLang="zh-CN" sz="2400">
                <a:latin typeface="幼圆" panose="02010509060101010101" pitchFamily="49" charset="-122"/>
                <a:ea typeface="幼圆" panose="02010509060101010101" pitchFamily="49" charset="-122"/>
              </a:rPr>
              <a:t>H</a:t>
            </a:r>
            <a:r>
              <a:rPr lang="zh-CN" altLang="en-US" sz="2400">
                <a:latin typeface="幼圆" panose="02010509060101010101" pitchFamily="49" charset="-122"/>
                <a:ea typeface="幼圆" panose="02010509060101010101" pitchFamily="49" charset="-122"/>
              </a:rPr>
              <a:t>中最特殊的元素组成的子集称为</a:t>
            </a:r>
            <a:r>
              <a:rPr lang="en-US" altLang="zh-CN" sz="2400">
                <a:latin typeface="幼圆" panose="02010509060101010101" pitchFamily="49" charset="-122"/>
                <a:ea typeface="幼圆" panose="02010509060101010101" pitchFamily="49" charset="-122"/>
              </a:rPr>
              <a:t>S</a:t>
            </a:r>
            <a:r>
              <a:rPr lang="zh-CN" altLang="en-US" sz="2400">
                <a:latin typeface="幼圆" panose="02010509060101010101" pitchFamily="49" charset="-122"/>
                <a:ea typeface="幼圆" panose="02010509060101010101" pitchFamily="49" charset="-122"/>
              </a:rPr>
              <a:t>集合</a:t>
            </a:r>
          </a:p>
          <a:p>
            <a:pPr lvl="1" fontAlgn="auto">
              <a:spcAft>
                <a:spcPts val="0"/>
              </a:spcAft>
              <a:defRPr/>
            </a:pPr>
            <a:r>
              <a:rPr lang="zh-CN" altLang="en-US" sz="2400">
                <a:latin typeface="幼圆" panose="02010509060101010101" pitchFamily="49" charset="-122"/>
                <a:ea typeface="幼圆" panose="02010509060101010101" pitchFamily="49" charset="-122"/>
              </a:rPr>
              <a:t>在规则空间中，</a:t>
            </a:r>
            <a:r>
              <a:rPr lang="en-US" altLang="zh-CN" sz="2400">
                <a:latin typeface="幼圆" panose="02010509060101010101" pitchFamily="49" charset="-122"/>
                <a:ea typeface="幼圆" panose="02010509060101010101" pitchFamily="49" charset="-122"/>
              </a:rPr>
              <a:t>H</a:t>
            </a:r>
            <a:r>
              <a:rPr lang="zh-CN" altLang="en-US" sz="2400">
                <a:latin typeface="幼圆" panose="02010509060101010101" pitchFamily="49" charset="-122"/>
                <a:ea typeface="幼圆" panose="02010509060101010101" pitchFamily="49" charset="-122"/>
              </a:rPr>
              <a:t>是</a:t>
            </a:r>
            <a:r>
              <a:rPr lang="en-US" altLang="zh-CN" sz="2400">
                <a:latin typeface="幼圆" panose="02010509060101010101" pitchFamily="49" charset="-122"/>
                <a:ea typeface="幼圆" panose="02010509060101010101" pitchFamily="49" charset="-122"/>
              </a:rPr>
              <a:t>G</a:t>
            </a:r>
            <a:r>
              <a:rPr lang="zh-CN" altLang="en-US" sz="2400">
                <a:latin typeface="幼圆" panose="02010509060101010101" pitchFamily="49" charset="-122"/>
                <a:ea typeface="幼圆" panose="02010509060101010101" pitchFamily="49" charset="-122"/>
              </a:rPr>
              <a:t>和</a:t>
            </a:r>
            <a:r>
              <a:rPr lang="en-US" altLang="zh-CN" sz="2400">
                <a:latin typeface="幼圆" panose="02010509060101010101" pitchFamily="49" charset="-122"/>
                <a:ea typeface="幼圆" panose="02010509060101010101" pitchFamily="49" charset="-122"/>
              </a:rPr>
              <a:t>S</a:t>
            </a:r>
            <a:r>
              <a:rPr lang="zh-CN" altLang="en-US" sz="2400">
                <a:latin typeface="幼圆" panose="02010509060101010101" pitchFamily="49" charset="-122"/>
                <a:ea typeface="幼圆" panose="02010509060101010101" pitchFamily="49" charset="-122"/>
              </a:rPr>
              <a:t>中间的一段。</a:t>
            </a:r>
          </a:p>
          <a:p>
            <a:pPr lvl="1" fontAlgn="auto">
              <a:spcAft>
                <a:spcPts val="0"/>
              </a:spcAft>
              <a:defRPr/>
            </a:pPr>
            <a:r>
              <a:rPr lang="zh-CN" altLang="en-US" sz="2400">
                <a:latin typeface="幼圆" panose="02010509060101010101" pitchFamily="49" charset="-122"/>
                <a:ea typeface="幼圆" panose="02010509060101010101" pitchFamily="49" charset="-122"/>
              </a:rPr>
              <a:t>可以用</a:t>
            </a:r>
            <a:r>
              <a:rPr lang="en-US" altLang="zh-CN" sz="2400">
                <a:latin typeface="幼圆" panose="02010509060101010101" pitchFamily="49" charset="-122"/>
                <a:ea typeface="幼圆" panose="02010509060101010101" pitchFamily="49" charset="-122"/>
              </a:rPr>
              <a:t>G</a:t>
            </a:r>
            <a:r>
              <a:rPr lang="zh-CN" altLang="en-US" sz="2400">
                <a:latin typeface="幼圆" panose="02010509060101010101" pitchFamily="49" charset="-122"/>
                <a:ea typeface="幼圆" panose="02010509060101010101" pitchFamily="49" charset="-122"/>
              </a:rPr>
              <a:t>和</a:t>
            </a:r>
            <a:r>
              <a:rPr lang="en-US" altLang="zh-CN" sz="2400">
                <a:latin typeface="幼圆" panose="02010509060101010101" pitchFamily="49" charset="-122"/>
                <a:ea typeface="幼圆" panose="02010509060101010101" pitchFamily="49" charset="-122"/>
              </a:rPr>
              <a:t>S</a:t>
            </a:r>
            <a:r>
              <a:rPr lang="zh-CN" altLang="en-US" sz="2400">
                <a:latin typeface="幼圆" panose="02010509060101010101" pitchFamily="49" charset="-122"/>
                <a:ea typeface="幼圆" panose="02010509060101010101" pitchFamily="49" charset="-122"/>
              </a:rPr>
              <a:t>来表示</a:t>
            </a:r>
            <a:r>
              <a:rPr lang="en-US" altLang="zh-CN" sz="2400">
                <a:latin typeface="幼圆" panose="02010509060101010101" pitchFamily="49" charset="-122"/>
                <a:ea typeface="幼圆" panose="02010509060101010101" pitchFamily="49" charset="-122"/>
              </a:rPr>
              <a:t>H</a:t>
            </a:r>
          </a:p>
          <a:p>
            <a:pPr fontAlgn="auto">
              <a:spcAft>
                <a:spcPts val="0"/>
              </a:spcAft>
              <a:defRPr/>
            </a:pPr>
            <a:r>
              <a:rPr lang="zh-CN" altLang="en-US" sz="2400">
                <a:latin typeface="幼圆" panose="02010509060101010101" pitchFamily="49" charset="-122"/>
                <a:ea typeface="幼圆" panose="02010509060101010101" pitchFamily="49" charset="-122"/>
              </a:rPr>
              <a:t>变型空间方法：</a:t>
            </a:r>
          </a:p>
          <a:p>
            <a:pPr lvl="1" fontAlgn="auto">
              <a:spcAft>
                <a:spcPts val="0"/>
              </a:spcAft>
              <a:defRPr/>
            </a:pPr>
            <a:r>
              <a:rPr lang="zh-CN" altLang="en-US" sz="2400">
                <a:latin typeface="幼圆" panose="02010509060101010101" pitchFamily="49" charset="-122"/>
                <a:ea typeface="幼圆" panose="02010509060101010101" pitchFamily="49" charset="-122"/>
              </a:rPr>
              <a:t>初始：</a:t>
            </a:r>
            <a:r>
              <a:rPr lang="en-US" altLang="zh-CN" sz="2400">
                <a:latin typeface="幼圆" panose="02010509060101010101" pitchFamily="49" charset="-122"/>
                <a:ea typeface="幼圆" panose="02010509060101010101" pitchFamily="49" charset="-122"/>
              </a:rPr>
              <a:t>G</a:t>
            </a:r>
            <a:r>
              <a:rPr lang="zh-CN" altLang="en-US" sz="2400">
                <a:latin typeface="幼圆" panose="02010509060101010101" pitchFamily="49" charset="-122"/>
                <a:ea typeface="幼圆" panose="02010509060101010101" pitchFamily="49" charset="-122"/>
              </a:rPr>
              <a:t>是最上面一个点，</a:t>
            </a:r>
            <a:r>
              <a:rPr lang="en-US" altLang="zh-CN" sz="2400">
                <a:latin typeface="幼圆" panose="02010509060101010101" pitchFamily="49" charset="-122"/>
                <a:ea typeface="幼圆" panose="02010509060101010101" pitchFamily="49" charset="-122"/>
              </a:rPr>
              <a:t>S</a:t>
            </a:r>
            <a:r>
              <a:rPr lang="zh-CN" altLang="en-US" sz="2400">
                <a:latin typeface="幼圆" panose="02010509060101010101" pitchFamily="49" charset="-122"/>
                <a:ea typeface="幼圆" panose="02010509060101010101" pitchFamily="49" charset="-122"/>
              </a:rPr>
              <a:t>是最下面的直线（示教正例），</a:t>
            </a:r>
            <a:r>
              <a:rPr lang="en-US" altLang="zh-CN" sz="2400">
                <a:latin typeface="幼圆" panose="02010509060101010101" pitchFamily="49" charset="-122"/>
                <a:ea typeface="幼圆" panose="02010509060101010101" pitchFamily="49" charset="-122"/>
              </a:rPr>
              <a:t>H</a:t>
            </a:r>
            <a:r>
              <a:rPr lang="zh-CN" altLang="en-US" sz="2400">
                <a:latin typeface="幼圆" panose="02010509060101010101" pitchFamily="49" charset="-122"/>
                <a:ea typeface="幼圆" panose="02010509060101010101" pitchFamily="49" charset="-122"/>
              </a:rPr>
              <a:t>为整个规则空间</a:t>
            </a:r>
          </a:p>
          <a:p>
            <a:pPr lvl="1" fontAlgn="auto">
              <a:spcAft>
                <a:spcPts val="0"/>
              </a:spcAft>
              <a:defRPr/>
            </a:pPr>
            <a:r>
              <a:rPr lang="zh-CN" altLang="en-US" sz="2400">
                <a:latin typeface="幼圆" panose="02010509060101010101" pitchFamily="49" charset="-122"/>
                <a:ea typeface="幼圆" panose="02010509060101010101" pitchFamily="49" charset="-122"/>
              </a:rPr>
              <a:t>搜索过程：</a:t>
            </a:r>
            <a:r>
              <a:rPr lang="en-US" altLang="zh-CN" sz="2400">
                <a:latin typeface="幼圆" panose="02010509060101010101" pitchFamily="49" charset="-122"/>
                <a:ea typeface="幼圆" panose="02010509060101010101" pitchFamily="49" charset="-122"/>
              </a:rPr>
              <a:t>G</a:t>
            </a:r>
            <a:r>
              <a:rPr lang="zh-CN" altLang="en-US" sz="2400">
                <a:latin typeface="幼圆" panose="02010509060101010101" pitchFamily="49" charset="-122"/>
                <a:ea typeface="幼圆" panose="02010509060101010101" pitchFamily="49" charset="-122"/>
              </a:rPr>
              <a:t>下移，</a:t>
            </a:r>
            <a:r>
              <a:rPr lang="en-US" altLang="zh-CN" sz="2400">
                <a:latin typeface="幼圆" panose="02010509060101010101" pitchFamily="49" charset="-122"/>
                <a:ea typeface="幼圆" panose="02010509060101010101" pitchFamily="49" charset="-122"/>
              </a:rPr>
              <a:t>S</a:t>
            </a:r>
            <a:r>
              <a:rPr lang="zh-CN" altLang="en-US" sz="2400">
                <a:latin typeface="幼圆" panose="02010509060101010101" pitchFamily="49" charset="-122"/>
                <a:ea typeface="幼圆" panose="02010509060101010101" pitchFamily="49" charset="-122"/>
              </a:rPr>
              <a:t>上移，</a:t>
            </a:r>
            <a:r>
              <a:rPr lang="en-US" altLang="zh-CN" sz="2400">
                <a:latin typeface="幼圆" panose="02010509060101010101" pitchFamily="49" charset="-122"/>
                <a:ea typeface="幼圆" panose="02010509060101010101" pitchFamily="49" charset="-122"/>
              </a:rPr>
              <a:t>H</a:t>
            </a:r>
            <a:r>
              <a:rPr lang="zh-CN" altLang="en-US" sz="2400">
                <a:latin typeface="幼圆" panose="02010509060101010101" pitchFamily="49" charset="-122"/>
                <a:ea typeface="幼圆" panose="02010509060101010101" pitchFamily="49" charset="-122"/>
              </a:rPr>
              <a:t>逐步缩小。</a:t>
            </a:r>
          </a:p>
          <a:p>
            <a:pPr lvl="1" fontAlgn="auto">
              <a:spcAft>
                <a:spcPts val="0"/>
              </a:spcAft>
              <a:defRPr/>
            </a:pPr>
            <a:r>
              <a:rPr lang="zh-CN" altLang="en-US" sz="2400">
                <a:latin typeface="幼圆" panose="02010509060101010101" pitchFamily="49" charset="-122"/>
                <a:ea typeface="幼圆" panose="02010509060101010101" pitchFamily="49" charset="-122"/>
              </a:rPr>
              <a:t>结果：</a:t>
            </a:r>
            <a:r>
              <a:rPr lang="en-US" altLang="zh-CN" sz="2400">
                <a:latin typeface="幼圆" panose="02010509060101010101" pitchFamily="49" charset="-122"/>
                <a:ea typeface="幼圆" panose="02010509060101010101" pitchFamily="49" charset="-122"/>
              </a:rPr>
              <a:t>H</a:t>
            </a:r>
            <a:r>
              <a:rPr lang="zh-CN" altLang="en-US" sz="2400">
                <a:latin typeface="幼圆" panose="02010509060101010101" pitchFamily="49" charset="-122"/>
                <a:ea typeface="幼圆" panose="02010509060101010101" pitchFamily="49" charset="-122"/>
              </a:rPr>
              <a:t>收敛为只含一个要求的概念</a:t>
            </a:r>
          </a:p>
        </p:txBody>
      </p:sp>
      <p:sp>
        <p:nvSpPr>
          <p:cNvPr id="66564" name="日期占位符 1">
            <a:extLst>
              <a:ext uri="{FF2B5EF4-FFF2-40B4-BE49-F238E27FC236}">
                <a16:creationId xmlns:a16="http://schemas.microsoft.com/office/drawing/2014/main" id="{18D83DFD-370F-4597-B901-E382257561D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BF1002C-DF6C-4B17-B2B8-50D6464DE8CC}"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66565" name="页脚占位符 2">
            <a:extLst>
              <a:ext uri="{FF2B5EF4-FFF2-40B4-BE49-F238E27FC236}">
                <a16:creationId xmlns:a16="http://schemas.microsoft.com/office/drawing/2014/main" id="{53AD2162-D464-4297-9F7A-A4F15C44A61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66566" name="灯片编号占位符 3">
            <a:extLst>
              <a:ext uri="{FF2B5EF4-FFF2-40B4-BE49-F238E27FC236}">
                <a16:creationId xmlns:a16="http://schemas.microsoft.com/office/drawing/2014/main" id="{6ECEBF21-8F2D-4520-910F-5666616B34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5F4CADB-9586-4A99-A651-8D9B9E71EC30}" type="slidenum">
              <a:rPr lang="zh-CN" altLang="en-US" sz="1400" smtClean="0">
                <a:latin typeface="Arial" panose="020B0604020202020204" pitchFamily="34" charset="0"/>
              </a:rPr>
              <a:pPr>
                <a:lnSpc>
                  <a:spcPct val="100000"/>
                </a:lnSpc>
                <a:spcBef>
                  <a:spcPct val="0"/>
                </a:spcBef>
                <a:buClrTx/>
                <a:buFontTx/>
                <a:buNone/>
              </a:pPr>
              <a:t>20</a:t>
            </a:fld>
            <a:endParaRPr lang="en-US" altLang="zh-CN" sz="1400">
              <a:latin typeface="Arial" panose="020B0604020202020204" pitchFamily="34" charset="0"/>
            </a:endParaRP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C1725CA-DDF1-426D-81E5-4A513C591037}"/>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变型空间方法</a:t>
            </a:r>
          </a:p>
        </p:txBody>
      </p:sp>
      <p:sp>
        <p:nvSpPr>
          <p:cNvPr id="48130" name="Rectangle 3">
            <a:extLst>
              <a:ext uri="{FF2B5EF4-FFF2-40B4-BE49-F238E27FC236}">
                <a16:creationId xmlns:a16="http://schemas.microsoft.com/office/drawing/2014/main" id="{984A5139-3883-41B7-8C49-DFCC2CCC54BB}"/>
              </a:ext>
            </a:extLst>
          </p:cNvPr>
          <p:cNvSpPr>
            <a:spLocks noGrp="1" noChangeArrowheads="1"/>
          </p:cNvSpPr>
          <p:nvPr>
            <p:ph idx="1"/>
          </p:nvPr>
        </p:nvSpPr>
        <p:spPr>
          <a:xfrm>
            <a:off x="755650" y="1196975"/>
            <a:ext cx="7924800" cy="4953000"/>
          </a:xfrm>
        </p:spPr>
        <p:txBody>
          <a:bodyPr>
            <a:normAutofit fontScale="92500"/>
          </a:bodyPr>
          <a:lstStyle/>
          <a:p>
            <a:pPr fontAlgn="auto">
              <a:spcAft>
                <a:spcPts val="0"/>
              </a:spcAft>
              <a:defRPr/>
            </a:pPr>
            <a:r>
              <a:rPr lang="en-US" altLang="zh-CN" sz="2400">
                <a:latin typeface="幼圆" panose="02010509060101010101" pitchFamily="49" charset="-122"/>
                <a:ea typeface="幼圆" panose="02010509060101010101" pitchFamily="49" charset="-122"/>
              </a:rPr>
              <a:t>消除</a:t>
            </a:r>
            <a:r>
              <a:rPr lang="zh-CN" altLang="en-US" sz="2400">
                <a:latin typeface="幼圆" panose="02010509060101010101" pitchFamily="49" charset="-122"/>
                <a:ea typeface="幼圆" panose="02010509060101010101" pitchFamily="49" charset="-122"/>
              </a:rPr>
              <a:t>侯选元素算法</a:t>
            </a:r>
          </a:p>
          <a:p>
            <a:pPr lvl="1" fontAlgn="auto">
              <a:spcAft>
                <a:spcPts val="0"/>
              </a:spcAft>
              <a:buFontTx/>
              <a:buNone/>
              <a:defRPr/>
            </a:pPr>
            <a:r>
              <a:rPr lang="zh-CN" altLang="en-US" sz="2400">
                <a:latin typeface="幼圆" panose="02010509060101010101" pitchFamily="49" charset="-122"/>
                <a:ea typeface="幼圆" panose="02010509060101010101" pitchFamily="49" charset="-122"/>
              </a:rPr>
              <a:t>(1)正规的初始</a:t>
            </a:r>
            <a:r>
              <a:rPr lang="en-US" altLang="zh-CN" sz="2400">
                <a:latin typeface="幼圆" panose="02010509060101010101" pitchFamily="49" charset="-122"/>
                <a:ea typeface="幼圆" panose="02010509060101010101" pitchFamily="49" charset="-122"/>
              </a:rPr>
              <a:t>H</a:t>
            </a:r>
            <a:r>
              <a:rPr lang="zh-CN" altLang="en-US" sz="2400">
                <a:latin typeface="幼圆" panose="02010509060101010101" pitchFamily="49" charset="-122"/>
                <a:ea typeface="幼圆" panose="02010509060101010101" pitchFamily="49" charset="-122"/>
              </a:rPr>
              <a:t>集是整个规则空间，这时</a:t>
            </a:r>
            <a:r>
              <a:rPr lang="en-US" altLang="zh-CN" sz="2400">
                <a:latin typeface="幼圆" panose="02010509060101010101" pitchFamily="49" charset="-122"/>
                <a:ea typeface="幼圆" panose="02010509060101010101" pitchFamily="49" charset="-122"/>
              </a:rPr>
              <a:t>S</a:t>
            </a:r>
            <a:r>
              <a:rPr lang="zh-CN" altLang="en-US" sz="2400">
                <a:latin typeface="幼圆" panose="02010509060101010101" pitchFamily="49" charset="-122"/>
                <a:ea typeface="幼圆" panose="02010509060101010101" pitchFamily="49" charset="-122"/>
              </a:rPr>
              <a:t>包含所有可能的示教正例（最特殊的概念）。</a:t>
            </a:r>
          </a:p>
          <a:p>
            <a:pPr lvl="1" fontAlgn="auto">
              <a:spcAft>
                <a:spcPts val="0"/>
              </a:spcAft>
              <a:buFontTx/>
              <a:buNone/>
              <a:defRPr/>
            </a:pPr>
            <a:r>
              <a:rPr lang="zh-CN" altLang="en-US" sz="2400">
                <a:latin typeface="幼圆" panose="02010509060101010101" pitchFamily="49" charset="-122"/>
                <a:ea typeface="幼圆" panose="02010509060101010101" pitchFamily="49" charset="-122"/>
              </a:rPr>
              <a:t>(2)接收一个新的示教例子。</a:t>
            </a:r>
          </a:p>
          <a:p>
            <a:pPr lvl="1" fontAlgn="auto">
              <a:spcAft>
                <a:spcPts val="0"/>
              </a:spcAft>
              <a:buFontTx/>
              <a:buNone/>
              <a:defRPr/>
            </a:pPr>
            <a:r>
              <a:rPr lang="zh-CN" altLang="en-US" sz="2400">
                <a:latin typeface="幼圆" panose="02010509060101010101" pitchFamily="49" charset="-122"/>
                <a:ea typeface="幼圆" panose="02010509060101010101" pitchFamily="49" charset="-122"/>
              </a:rPr>
              <a:t>   如果是正例：去掉</a:t>
            </a:r>
            <a:r>
              <a:rPr lang="en-US" altLang="zh-CN" sz="2400">
                <a:latin typeface="幼圆" panose="02010509060101010101" pitchFamily="49" charset="-122"/>
                <a:ea typeface="幼圆" panose="02010509060101010101" pitchFamily="49" charset="-122"/>
              </a:rPr>
              <a:t>G</a:t>
            </a:r>
            <a:r>
              <a:rPr lang="zh-CN" altLang="en-US" sz="2400">
                <a:latin typeface="幼圆" panose="02010509060101010101" pitchFamily="49" charset="-122"/>
                <a:ea typeface="幼圆" panose="02010509060101010101" pitchFamily="49" charset="-122"/>
              </a:rPr>
              <a:t>中不覆盖新正例的概念，然后修改</a:t>
            </a:r>
            <a:r>
              <a:rPr lang="en-US" altLang="zh-CN" sz="2400">
                <a:latin typeface="幼圆" panose="02010509060101010101" pitchFamily="49" charset="-122"/>
                <a:ea typeface="幼圆" panose="02010509060101010101" pitchFamily="49" charset="-122"/>
              </a:rPr>
              <a:t>S</a:t>
            </a:r>
            <a:r>
              <a:rPr lang="zh-CN" altLang="en-US" sz="2400">
                <a:latin typeface="幼圆" panose="02010509060101010101" pitchFamily="49" charset="-122"/>
                <a:ea typeface="幼圆" panose="02010509060101010101" pitchFamily="49" charset="-122"/>
              </a:rPr>
              <a:t>为由新正例和</a:t>
            </a:r>
            <a:r>
              <a:rPr lang="en-US" altLang="zh-CN" sz="2400">
                <a:latin typeface="幼圆" panose="02010509060101010101" pitchFamily="49" charset="-122"/>
                <a:ea typeface="幼圆" panose="02010509060101010101" pitchFamily="49" charset="-122"/>
              </a:rPr>
              <a:t>S</a:t>
            </a:r>
            <a:r>
              <a:rPr lang="zh-CN" altLang="en-US" sz="2400">
                <a:latin typeface="幼圆" panose="02010509060101010101" pitchFamily="49" charset="-122"/>
                <a:ea typeface="幼圆" panose="02010509060101010101" pitchFamily="49" charset="-122"/>
              </a:rPr>
              <a:t>原有的元素共同归纳出的最特殊的结果</a:t>
            </a:r>
          </a:p>
          <a:p>
            <a:pPr lvl="1" fontAlgn="auto">
              <a:spcAft>
                <a:spcPts val="0"/>
              </a:spcAft>
              <a:buFontTx/>
              <a:buNone/>
              <a:defRPr/>
            </a:pPr>
            <a:r>
              <a:rPr lang="zh-CN" altLang="en-US" sz="2400">
                <a:latin typeface="幼圆" panose="02010509060101010101" pitchFamily="49" charset="-122"/>
                <a:ea typeface="幼圆" panose="02010509060101010101" pitchFamily="49" charset="-122"/>
              </a:rPr>
              <a:t>   如果是反例：从</a:t>
            </a:r>
            <a:r>
              <a:rPr lang="en-US" altLang="zh-CN" sz="2400">
                <a:latin typeface="幼圆" panose="02010509060101010101" pitchFamily="49" charset="-122"/>
                <a:ea typeface="幼圆" panose="02010509060101010101" pitchFamily="49" charset="-122"/>
              </a:rPr>
              <a:t>S</a:t>
            </a:r>
            <a:r>
              <a:rPr lang="zh-CN" altLang="en-US" sz="2400">
                <a:latin typeface="幼圆" panose="02010509060101010101" pitchFamily="49" charset="-122"/>
                <a:ea typeface="幼圆" panose="02010509060101010101" pitchFamily="49" charset="-122"/>
              </a:rPr>
              <a:t>中去掉覆盖该反例的概念；然后修改</a:t>
            </a:r>
            <a:r>
              <a:rPr lang="en-US" altLang="zh-CN" sz="2400">
                <a:latin typeface="幼圆" panose="02010509060101010101" pitchFamily="49" charset="-122"/>
                <a:ea typeface="幼圆" panose="02010509060101010101" pitchFamily="49" charset="-122"/>
              </a:rPr>
              <a:t>G</a:t>
            </a:r>
            <a:r>
              <a:rPr lang="zh-CN" altLang="en-US" sz="2400">
                <a:latin typeface="幼圆" panose="02010509060101010101" pitchFamily="49" charset="-122"/>
                <a:ea typeface="幼圆" panose="02010509060101010101" pitchFamily="49" charset="-122"/>
              </a:rPr>
              <a:t>为由新反例和</a:t>
            </a:r>
            <a:r>
              <a:rPr lang="en-US" altLang="zh-CN" sz="2400">
                <a:latin typeface="幼圆" panose="02010509060101010101" pitchFamily="49" charset="-122"/>
                <a:ea typeface="幼圆" panose="02010509060101010101" pitchFamily="49" charset="-122"/>
              </a:rPr>
              <a:t>G</a:t>
            </a:r>
            <a:r>
              <a:rPr lang="zh-CN" altLang="en-US" sz="2400">
                <a:latin typeface="幼圆" panose="02010509060101010101" pitchFamily="49" charset="-122"/>
                <a:ea typeface="幼圆" panose="02010509060101010101" pitchFamily="49" charset="-122"/>
              </a:rPr>
              <a:t>原有元素共同特殊化为最一般的结果</a:t>
            </a:r>
          </a:p>
          <a:p>
            <a:pPr lvl="1" fontAlgn="auto">
              <a:spcAft>
                <a:spcPts val="0"/>
              </a:spcAft>
              <a:buFontTx/>
              <a:buNone/>
              <a:defRPr/>
            </a:pPr>
            <a:r>
              <a:rPr lang="zh-CN" altLang="en-US" sz="2400">
                <a:latin typeface="幼圆" panose="02010509060101010101" pitchFamily="49" charset="-122"/>
                <a:ea typeface="幼圆" panose="02010509060101010101" pitchFamily="49" charset="-122"/>
              </a:rPr>
              <a:t>(3)若</a:t>
            </a:r>
            <a:r>
              <a:rPr lang="en-US" altLang="zh-CN" sz="2400">
                <a:latin typeface="幼圆" panose="02010509060101010101" pitchFamily="49" charset="-122"/>
                <a:ea typeface="幼圆" panose="02010509060101010101" pitchFamily="49" charset="-122"/>
              </a:rPr>
              <a:t>G=S，</a:t>
            </a:r>
            <a:r>
              <a:rPr lang="zh-CN" altLang="en-US" sz="2400">
                <a:latin typeface="幼圆" panose="02010509060101010101" pitchFamily="49" charset="-122"/>
                <a:ea typeface="幼圆" panose="02010509060101010101" pitchFamily="49" charset="-122"/>
              </a:rPr>
              <a:t>且是单元集合，则转(4)，否则转(2)</a:t>
            </a:r>
          </a:p>
          <a:p>
            <a:pPr lvl="1" fontAlgn="auto">
              <a:spcAft>
                <a:spcPts val="0"/>
              </a:spcAft>
              <a:buFontTx/>
              <a:buNone/>
              <a:defRPr/>
            </a:pPr>
            <a:r>
              <a:rPr lang="zh-CN" altLang="en-US" sz="2400">
                <a:latin typeface="幼圆" panose="02010509060101010101" pitchFamily="49" charset="-122"/>
                <a:ea typeface="幼圆" panose="02010509060101010101" pitchFamily="49" charset="-122"/>
              </a:rPr>
              <a:t>(4)输出</a:t>
            </a:r>
            <a:r>
              <a:rPr lang="en-US" altLang="zh-CN" sz="2400">
                <a:latin typeface="幼圆" panose="02010509060101010101" pitchFamily="49" charset="-122"/>
                <a:ea typeface="幼圆" panose="02010509060101010101" pitchFamily="49" charset="-122"/>
              </a:rPr>
              <a:t>H</a:t>
            </a:r>
            <a:r>
              <a:rPr lang="zh-CN" altLang="en-US" sz="2400">
                <a:latin typeface="幼圆" panose="02010509060101010101" pitchFamily="49" charset="-122"/>
                <a:ea typeface="幼圆" panose="02010509060101010101" pitchFamily="49" charset="-122"/>
              </a:rPr>
              <a:t>中的概念（即</a:t>
            </a:r>
            <a:r>
              <a:rPr lang="en-US" altLang="zh-CN" sz="2400">
                <a:latin typeface="幼圆" panose="02010509060101010101" pitchFamily="49" charset="-122"/>
                <a:ea typeface="幼圆" panose="02010509060101010101" pitchFamily="49" charset="-122"/>
              </a:rPr>
              <a:t>G</a:t>
            </a:r>
            <a:r>
              <a:rPr lang="zh-CN" altLang="en-US" sz="2400">
                <a:latin typeface="幼圆" panose="02010509060101010101" pitchFamily="49" charset="-122"/>
                <a:ea typeface="幼圆" panose="02010509060101010101" pitchFamily="49" charset="-122"/>
              </a:rPr>
              <a:t>和</a:t>
            </a:r>
            <a:r>
              <a:rPr lang="en-US" altLang="zh-CN" sz="2400">
                <a:latin typeface="幼圆" panose="02010509060101010101" pitchFamily="49" charset="-122"/>
                <a:ea typeface="幼圆" panose="02010509060101010101" pitchFamily="49" charset="-122"/>
              </a:rPr>
              <a:t>S）</a:t>
            </a:r>
            <a:endParaRPr lang="en-US" altLang="en-US" sz="2400">
              <a:latin typeface="幼圆" panose="02010509060101010101" pitchFamily="49" charset="-122"/>
              <a:ea typeface="幼圆" panose="02010509060101010101" pitchFamily="49" charset="-122"/>
            </a:endParaRPr>
          </a:p>
        </p:txBody>
      </p:sp>
      <p:sp>
        <p:nvSpPr>
          <p:cNvPr id="68612" name="日期占位符 1">
            <a:extLst>
              <a:ext uri="{FF2B5EF4-FFF2-40B4-BE49-F238E27FC236}">
                <a16:creationId xmlns:a16="http://schemas.microsoft.com/office/drawing/2014/main" id="{82361043-2E97-4476-B5A3-6B3148CC1F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0EAB56E-33B2-4AE6-B49F-FCB2C49F640A}"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68613" name="页脚占位符 2">
            <a:extLst>
              <a:ext uri="{FF2B5EF4-FFF2-40B4-BE49-F238E27FC236}">
                <a16:creationId xmlns:a16="http://schemas.microsoft.com/office/drawing/2014/main" id="{C5733A81-4BEF-4096-9A8B-6A905F62995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68614" name="灯片编号占位符 3">
            <a:extLst>
              <a:ext uri="{FF2B5EF4-FFF2-40B4-BE49-F238E27FC236}">
                <a16:creationId xmlns:a16="http://schemas.microsoft.com/office/drawing/2014/main" id="{1DE234BE-2E27-485A-AEB3-F5A525066A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EB2D003-E12B-46B0-BA00-DFB0AEC09AC3}" type="slidenum">
              <a:rPr lang="zh-CN" altLang="en-US" sz="1400" smtClean="0">
                <a:latin typeface="Arial" panose="020B0604020202020204" pitchFamily="34" charset="0"/>
              </a:rPr>
              <a:pPr>
                <a:lnSpc>
                  <a:spcPct val="100000"/>
                </a:lnSpc>
                <a:spcBef>
                  <a:spcPct val="0"/>
                </a:spcBef>
                <a:buClrTx/>
                <a:buFontTx/>
                <a:buNone/>
              </a:pPr>
              <a:t>21</a:t>
            </a:fld>
            <a:endParaRPr lang="en-US" altLang="zh-CN" sz="1400">
              <a:latin typeface="Arial" panose="020B0604020202020204" pitchFamily="34" charset="0"/>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1D433A7-5330-47B9-A68A-C55A05DCE54D}"/>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变型空间方法</a:t>
            </a:r>
          </a:p>
        </p:txBody>
      </p:sp>
      <p:sp>
        <p:nvSpPr>
          <p:cNvPr id="50178" name="Rectangle 3">
            <a:extLst>
              <a:ext uri="{FF2B5EF4-FFF2-40B4-BE49-F238E27FC236}">
                <a16:creationId xmlns:a16="http://schemas.microsoft.com/office/drawing/2014/main" id="{4C87A4A2-6A97-4A29-A8E3-F0F963B79957}"/>
              </a:ext>
            </a:extLst>
          </p:cNvPr>
          <p:cNvSpPr>
            <a:spLocks noGrp="1" noChangeArrowheads="1"/>
          </p:cNvSpPr>
          <p:nvPr>
            <p:ph idx="1"/>
          </p:nvPr>
        </p:nvSpPr>
        <p:spPr>
          <a:xfrm>
            <a:off x="611188" y="1196975"/>
            <a:ext cx="7924800" cy="4953000"/>
          </a:xfrm>
        </p:spPr>
        <p:txBody>
          <a:bodyPr/>
          <a:lstStyle/>
          <a:p>
            <a:pPr fontAlgn="auto">
              <a:lnSpc>
                <a:spcPct val="150000"/>
              </a:lnSpc>
              <a:spcAft>
                <a:spcPts val="0"/>
              </a:spcAft>
              <a:defRPr/>
            </a:pPr>
            <a:r>
              <a:rPr lang="zh-CN" altLang="en-US">
                <a:latin typeface="幼圆" panose="02010509060101010101" pitchFamily="49" charset="-122"/>
                <a:ea typeface="幼圆" panose="02010509060101010101" pitchFamily="49" charset="-122"/>
              </a:rPr>
              <a:t>变型空间法的缺点</a:t>
            </a:r>
          </a:p>
          <a:p>
            <a:pPr lvl="1" fontAlgn="auto">
              <a:lnSpc>
                <a:spcPct val="150000"/>
              </a:lnSpc>
              <a:spcAft>
                <a:spcPts val="0"/>
              </a:spcAft>
              <a:buFontTx/>
              <a:buNone/>
              <a:defRPr/>
            </a:pPr>
            <a:r>
              <a:rPr lang="zh-CN" altLang="en-US">
                <a:latin typeface="幼圆" panose="02010509060101010101" pitchFamily="49" charset="-122"/>
                <a:ea typeface="幼圆" panose="02010509060101010101" pitchFamily="49" charset="-122"/>
              </a:rPr>
              <a:t>(1)抗干扰能力差</a:t>
            </a:r>
          </a:p>
          <a:p>
            <a:pPr lvl="1" fontAlgn="auto">
              <a:lnSpc>
                <a:spcPct val="150000"/>
              </a:lnSpc>
              <a:spcAft>
                <a:spcPts val="0"/>
              </a:spcAft>
              <a:defRPr/>
            </a:pPr>
            <a:r>
              <a:rPr lang="zh-CN" altLang="en-US">
                <a:latin typeface="幼圆" panose="02010509060101010101" pitchFamily="49" charset="-122"/>
                <a:ea typeface="幼圆" panose="02010509060101010101" pitchFamily="49" charset="-122"/>
              </a:rPr>
              <a:t>变形空间法是数据驱动的方法，所有数据驱动的方法都难以处理有干扰的训练例子</a:t>
            </a:r>
          </a:p>
          <a:p>
            <a:pPr lvl="1" fontAlgn="auto">
              <a:lnSpc>
                <a:spcPct val="150000"/>
              </a:lnSpc>
              <a:spcAft>
                <a:spcPts val="0"/>
              </a:spcAft>
              <a:defRPr/>
            </a:pPr>
            <a:r>
              <a:rPr lang="zh-CN" altLang="en-US">
                <a:latin typeface="幼圆" panose="02010509060101010101" pitchFamily="49" charset="-122"/>
                <a:ea typeface="幼圆" panose="02010509060101010101" pitchFamily="49" charset="-122"/>
              </a:rPr>
              <a:t>算法得到的概念应满足每个示教例子的要求，所以一个错误的例子会造成很大的影响</a:t>
            </a:r>
          </a:p>
          <a:p>
            <a:pPr lvl="1" fontAlgn="auto">
              <a:lnSpc>
                <a:spcPct val="150000"/>
              </a:lnSpc>
              <a:spcAft>
                <a:spcPts val="0"/>
              </a:spcAft>
              <a:buFontTx/>
              <a:buNone/>
              <a:defRPr/>
            </a:pPr>
            <a:r>
              <a:rPr lang="zh-CN" altLang="en-US">
                <a:latin typeface="幼圆" panose="02010509060101010101" pitchFamily="49" charset="-122"/>
                <a:ea typeface="幼圆" panose="02010509060101010101" pitchFamily="49" charset="-122"/>
              </a:rPr>
              <a:t>(2)无法发现析取概念</a:t>
            </a:r>
          </a:p>
        </p:txBody>
      </p:sp>
      <p:sp>
        <p:nvSpPr>
          <p:cNvPr id="70660" name="日期占位符 1">
            <a:extLst>
              <a:ext uri="{FF2B5EF4-FFF2-40B4-BE49-F238E27FC236}">
                <a16:creationId xmlns:a16="http://schemas.microsoft.com/office/drawing/2014/main" id="{D2E59EB6-8F87-40DD-A672-519BBF21916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7D12A2A-BF24-4F0B-B162-7CD0082D686D}"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70661" name="页脚占位符 2">
            <a:extLst>
              <a:ext uri="{FF2B5EF4-FFF2-40B4-BE49-F238E27FC236}">
                <a16:creationId xmlns:a16="http://schemas.microsoft.com/office/drawing/2014/main" id="{76E9FF43-41FE-4240-9A26-7BF60D20B86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70662" name="灯片编号占位符 3">
            <a:extLst>
              <a:ext uri="{FF2B5EF4-FFF2-40B4-BE49-F238E27FC236}">
                <a16:creationId xmlns:a16="http://schemas.microsoft.com/office/drawing/2014/main" id="{957AD558-241D-4F11-9119-3DFCC598A6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F605A5E-ECA2-458F-861D-E309FC623618}" type="slidenum">
              <a:rPr lang="zh-CN" altLang="en-US" sz="1400" smtClean="0">
                <a:latin typeface="Arial" panose="020B0604020202020204" pitchFamily="34" charset="0"/>
              </a:rPr>
              <a:pPr>
                <a:lnSpc>
                  <a:spcPct val="100000"/>
                </a:lnSpc>
                <a:spcBef>
                  <a:spcPct val="0"/>
                </a:spcBef>
                <a:buClrTx/>
                <a:buFontTx/>
                <a:buNone/>
              </a:pPr>
              <a:t>22</a:t>
            </a:fld>
            <a:endParaRPr lang="en-US" altLang="zh-CN" sz="1400">
              <a:latin typeface="Arial" panose="020B0604020202020204" pitchFamily="34" charset="0"/>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26C458D-1A68-40CC-B3DD-F454D0C02D8F}"/>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决策树学习</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52227" name="Rectangle 3">
            <a:extLst>
              <a:ext uri="{FF2B5EF4-FFF2-40B4-BE49-F238E27FC236}">
                <a16:creationId xmlns:a16="http://schemas.microsoft.com/office/drawing/2014/main" id="{162C9467-0AEB-4E3D-9FBB-0597349186E1}"/>
              </a:ext>
            </a:extLst>
          </p:cNvPr>
          <p:cNvSpPr>
            <a:spLocks noGrp="1" noChangeArrowheads="1"/>
          </p:cNvSpPr>
          <p:nvPr>
            <p:ph idx="1"/>
          </p:nvPr>
        </p:nvSpPr>
        <p:spPr>
          <a:xfrm>
            <a:off x="755650" y="1268413"/>
            <a:ext cx="7924800" cy="4724400"/>
          </a:xfrm>
        </p:spPr>
        <p:txBody>
          <a:bodyPr>
            <a:normAutofit fontScale="92500"/>
          </a:bodyPr>
          <a:lstStyle/>
          <a:p>
            <a:pPr marL="609600" indent="-609600" fontAlgn="auto">
              <a:spcAft>
                <a:spcPts val="0"/>
              </a:spcAft>
              <a:defRPr/>
            </a:pPr>
            <a:r>
              <a:rPr lang="zh-CN" altLang="en-US" sz="2400">
                <a:latin typeface="幼圆" panose="02010509060101010101" pitchFamily="49" charset="-122"/>
                <a:ea typeface="幼圆" panose="02010509060101010101" pitchFamily="49" charset="-122"/>
              </a:rPr>
              <a:t>决策树</a:t>
            </a:r>
          </a:p>
          <a:p>
            <a:pPr marL="990600" lvl="1" indent="-533400" fontAlgn="auto">
              <a:spcAft>
                <a:spcPts val="0"/>
              </a:spcAft>
              <a:defRPr/>
            </a:pPr>
            <a:r>
              <a:rPr lang="zh-CN" altLang="en-US" sz="2400">
                <a:latin typeface="幼圆" panose="02010509060101010101" pitchFamily="49" charset="-122"/>
                <a:ea typeface="幼圆" panose="02010509060101010101" pitchFamily="49" charset="-122"/>
              </a:rPr>
              <a:t>通过把实例从根节点排列到某个叶子节点来分类实例。</a:t>
            </a:r>
          </a:p>
          <a:p>
            <a:pPr marL="990600" lvl="1" indent="-533400" fontAlgn="auto">
              <a:spcAft>
                <a:spcPts val="0"/>
              </a:spcAft>
              <a:defRPr/>
            </a:pPr>
            <a:r>
              <a:rPr lang="zh-CN" altLang="en-US" sz="2400">
                <a:latin typeface="幼圆" panose="02010509060101010101" pitchFamily="49" charset="-122"/>
                <a:ea typeface="幼圆" panose="02010509060101010101" pitchFamily="49" charset="-122"/>
              </a:rPr>
              <a:t>叶子节点即为实例所属的分类</a:t>
            </a:r>
          </a:p>
          <a:p>
            <a:pPr marL="990600" lvl="1" indent="-533400" fontAlgn="auto">
              <a:spcAft>
                <a:spcPts val="0"/>
              </a:spcAft>
              <a:defRPr/>
            </a:pPr>
            <a:r>
              <a:rPr lang="zh-CN" altLang="en-US" sz="2400">
                <a:latin typeface="幼圆" panose="02010509060101010101" pitchFamily="49" charset="-122"/>
                <a:ea typeface="幼圆" panose="02010509060101010101" pitchFamily="49" charset="-122"/>
              </a:rPr>
              <a:t>树上每个节点说明了对实例的某个属性的测试</a:t>
            </a:r>
          </a:p>
          <a:p>
            <a:pPr marL="990600" lvl="1" indent="-533400" fontAlgn="auto">
              <a:spcAft>
                <a:spcPts val="0"/>
              </a:spcAft>
              <a:defRPr/>
            </a:pPr>
            <a:r>
              <a:rPr lang="zh-CN" altLang="en-US" sz="2400">
                <a:latin typeface="幼圆" panose="02010509060101010101" pitchFamily="49" charset="-122"/>
                <a:ea typeface="幼圆" panose="02010509060101010101" pitchFamily="49" charset="-122"/>
              </a:rPr>
              <a:t>节点的每个后继分支对应于该属性的一个可能值</a:t>
            </a:r>
          </a:p>
          <a:p>
            <a:pPr marL="609600" indent="-609600" fontAlgn="auto">
              <a:spcAft>
                <a:spcPts val="0"/>
              </a:spcAft>
              <a:defRPr/>
            </a:pPr>
            <a:r>
              <a:rPr lang="zh-CN" altLang="en-US" sz="2400">
                <a:latin typeface="幼圆" panose="02010509060101010101" pitchFamily="49" charset="-122"/>
                <a:ea typeface="幼圆" panose="02010509060101010101" pitchFamily="49" charset="-122"/>
              </a:rPr>
              <a:t>正实例：产生正值决策的实例</a:t>
            </a:r>
          </a:p>
          <a:p>
            <a:pPr marL="609600" indent="-609600" fontAlgn="auto">
              <a:spcAft>
                <a:spcPts val="0"/>
              </a:spcAft>
              <a:defRPr/>
            </a:pPr>
            <a:r>
              <a:rPr lang="zh-CN" altLang="en-US" sz="2400">
                <a:latin typeface="幼圆" panose="02010509060101010101" pitchFamily="49" charset="-122"/>
                <a:ea typeface="幼圆" panose="02010509060101010101" pitchFamily="49" charset="-122"/>
              </a:rPr>
              <a:t>负实例：产生负值决策的实例</a:t>
            </a:r>
          </a:p>
          <a:p>
            <a:pPr marL="609600" indent="-609600" fontAlgn="auto">
              <a:spcAft>
                <a:spcPts val="0"/>
              </a:spcAft>
              <a:defRPr/>
            </a:pPr>
            <a:r>
              <a:rPr lang="zh-CN" altLang="en-US" sz="2400">
                <a:latin typeface="幼圆" panose="02010509060101010101" pitchFamily="49" charset="-122"/>
                <a:ea typeface="幼圆" panose="02010509060101010101" pitchFamily="49" charset="-122"/>
              </a:rPr>
              <a:t>决策树代表实例属性值约束的合取的析取式。从树根到树叶的每一条路径对应一组属性测试的合取，树本身对应这些合取的析取</a:t>
            </a:r>
          </a:p>
        </p:txBody>
      </p:sp>
      <p:sp>
        <p:nvSpPr>
          <p:cNvPr id="72708" name="日期占位符 1">
            <a:extLst>
              <a:ext uri="{FF2B5EF4-FFF2-40B4-BE49-F238E27FC236}">
                <a16:creationId xmlns:a16="http://schemas.microsoft.com/office/drawing/2014/main" id="{777B9F8D-0BA9-409D-86E9-DB5ED1AA259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C2829F5-7D62-4208-80A3-A5A09B9BF14A}"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72709" name="页脚占位符 2">
            <a:extLst>
              <a:ext uri="{FF2B5EF4-FFF2-40B4-BE49-F238E27FC236}">
                <a16:creationId xmlns:a16="http://schemas.microsoft.com/office/drawing/2014/main" id="{DF905274-411F-43CE-A76A-37BCF4BC376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72710" name="灯片编号占位符 3">
            <a:extLst>
              <a:ext uri="{FF2B5EF4-FFF2-40B4-BE49-F238E27FC236}">
                <a16:creationId xmlns:a16="http://schemas.microsoft.com/office/drawing/2014/main" id="{65AA8E16-6CE9-4339-AF2A-7FD5C92AA1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83E9E0E-BDEA-4146-9440-33087B03DD9E}" type="slidenum">
              <a:rPr lang="zh-CN" altLang="en-US" sz="1400" smtClean="0">
                <a:latin typeface="Arial" panose="020B0604020202020204" pitchFamily="34" charset="0"/>
              </a:rPr>
              <a:pPr>
                <a:lnSpc>
                  <a:spcPct val="100000"/>
                </a:lnSpc>
                <a:spcBef>
                  <a:spcPct val="0"/>
                </a:spcBef>
                <a:buClrTx/>
                <a:buFontTx/>
                <a:buNone/>
              </a:pPr>
              <a:t>23</a:t>
            </a:fld>
            <a:endParaRPr lang="en-US" altLang="zh-CN" sz="1400">
              <a:latin typeface="Arial" panose="020B0604020202020204" pitchFamily="34" charset="0"/>
            </a:endParaRP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FC3A3F6-8741-4A6F-A021-DFCEFC5FD74D}"/>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决策树学习例子</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74755" name="日期占位符 1">
            <a:extLst>
              <a:ext uri="{FF2B5EF4-FFF2-40B4-BE49-F238E27FC236}">
                <a16:creationId xmlns:a16="http://schemas.microsoft.com/office/drawing/2014/main" id="{129070FE-DC88-4F73-BEA3-3605BB828D3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489ED9C-3135-43FA-8067-0FCE13A42986}"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74756" name="页脚占位符 2">
            <a:extLst>
              <a:ext uri="{FF2B5EF4-FFF2-40B4-BE49-F238E27FC236}">
                <a16:creationId xmlns:a16="http://schemas.microsoft.com/office/drawing/2014/main" id="{DAEE9771-89B1-44CE-8839-756D21AFACB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74757" name="灯片编号占位符 3">
            <a:extLst>
              <a:ext uri="{FF2B5EF4-FFF2-40B4-BE49-F238E27FC236}">
                <a16:creationId xmlns:a16="http://schemas.microsoft.com/office/drawing/2014/main" id="{A884A46E-7333-42DE-9EDD-9FA9BF00A3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100E2D2-0A75-44D9-9858-E060243984A2}" type="slidenum">
              <a:rPr lang="zh-CN" altLang="en-US" sz="1400" smtClean="0">
                <a:latin typeface="Arial" panose="020B0604020202020204" pitchFamily="34" charset="0"/>
              </a:rPr>
              <a:pPr>
                <a:lnSpc>
                  <a:spcPct val="100000"/>
                </a:lnSpc>
                <a:spcBef>
                  <a:spcPct val="0"/>
                </a:spcBef>
                <a:buClrTx/>
                <a:buFontTx/>
                <a:buNone/>
              </a:pPr>
              <a:t>24</a:t>
            </a:fld>
            <a:endParaRPr lang="en-US" altLang="zh-CN" sz="1400">
              <a:latin typeface="Arial" panose="020B0604020202020204" pitchFamily="34" charset="0"/>
            </a:endParaRPr>
          </a:p>
        </p:txBody>
      </p:sp>
      <p:graphicFrame>
        <p:nvGraphicFramePr>
          <p:cNvPr id="319491" name="Group 3">
            <a:extLst>
              <a:ext uri="{FF2B5EF4-FFF2-40B4-BE49-F238E27FC236}">
                <a16:creationId xmlns:a16="http://schemas.microsoft.com/office/drawing/2014/main" id="{C7BB00DF-9F8B-413D-B43B-EEC23BAD7C6B}"/>
              </a:ext>
            </a:extLst>
          </p:cNvPr>
          <p:cNvGraphicFramePr>
            <a:graphicFrameLocks noGrp="1"/>
          </p:cNvGraphicFramePr>
          <p:nvPr/>
        </p:nvGraphicFramePr>
        <p:xfrm>
          <a:off x="1219200" y="1527175"/>
          <a:ext cx="7391400" cy="4489450"/>
        </p:xfrm>
        <a:graphic>
          <a:graphicData uri="http://schemas.openxmlformats.org/drawingml/2006/table">
            <a:tbl>
              <a:tblPr/>
              <a:tblGrid>
                <a:gridCol w="1143000">
                  <a:extLst>
                    <a:ext uri="{9D8B030D-6E8A-4147-A177-3AD203B41FA5}">
                      <a16:colId xmlns:a16="http://schemas.microsoft.com/office/drawing/2014/main" val="20000"/>
                    </a:ext>
                  </a:extLst>
                </a:gridCol>
                <a:gridCol w="1015512">
                  <a:extLst>
                    <a:ext uri="{9D8B030D-6E8A-4147-A177-3AD203B41FA5}">
                      <a16:colId xmlns:a16="http://schemas.microsoft.com/office/drawing/2014/main" val="20001"/>
                    </a:ext>
                  </a:extLst>
                </a:gridCol>
                <a:gridCol w="1308588">
                  <a:extLst>
                    <a:ext uri="{9D8B030D-6E8A-4147-A177-3AD203B41FA5}">
                      <a16:colId xmlns:a16="http://schemas.microsoft.com/office/drawing/2014/main" val="20002"/>
                    </a:ext>
                  </a:extLst>
                </a:gridCol>
                <a:gridCol w="1308589">
                  <a:extLst>
                    <a:ext uri="{9D8B030D-6E8A-4147-A177-3AD203B41FA5}">
                      <a16:colId xmlns:a16="http://schemas.microsoft.com/office/drawing/2014/main" val="20003"/>
                    </a:ext>
                  </a:extLst>
                </a:gridCol>
                <a:gridCol w="1307123">
                  <a:extLst>
                    <a:ext uri="{9D8B030D-6E8A-4147-A177-3AD203B41FA5}">
                      <a16:colId xmlns:a16="http://schemas.microsoft.com/office/drawing/2014/main" val="20004"/>
                    </a:ext>
                  </a:extLst>
                </a:gridCol>
                <a:gridCol w="1308588">
                  <a:extLst>
                    <a:ext uri="{9D8B030D-6E8A-4147-A177-3AD203B41FA5}">
                      <a16:colId xmlns:a16="http://schemas.microsoft.com/office/drawing/2014/main" val="20005"/>
                    </a:ext>
                  </a:extLst>
                </a:gridCol>
              </a:tblGrid>
              <a:tr h="639763">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Instances</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No. of wings</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Broken wings </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Living status</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Wing area/ weight </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Fly</a:t>
                      </a: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1</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2</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0</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Alive</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2.5</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True</a:t>
                      </a: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2</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2</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1</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Alive</a:t>
                      </a:r>
                      <a:endParaRPr kumimoji="0" lang="zh-CN" altLang="en-US" sz="1400" b="0" i="0" u="none" strike="noStrike" cap="none" normalizeH="0" baseline="0">
                        <a:ln>
                          <a:noFill/>
                        </a:ln>
                        <a:solidFill>
                          <a:srgbClr val="040200"/>
                        </a:solidFill>
                        <a:effectLst/>
                        <a:latin typeface="Arial" pitchFamily="34"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2.5</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False</a:t>
                      </a: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3</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2</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2</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Alive</a:t>
                      </a:r>
                      <a:endParaRPr kumimoji="0" lang="zh-CN" altLang="en-US" sz="1400" b="0" i="0" u="none" strike="noStrike" cap="none" normalizeH="0" baseline="0">
                        <a:ln>
                          <a:noFill/>
                        </a:ln>
                        <a:solidFill>
                          <a:srgbClr val="040200"/>
                        </a:solidFill>
                        <a:effectLst/>
                        <a:latin typeface="Arial" pitchFamily="34"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2.6</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False</a:t>
                      </a:r>
                      <a:endParaRPr kumimoji="0" lang="zh-CN" altLang="en-US" sz="1400" b="0" i="0" u="none" strike="noStrike" cap="none" normalizeH="0" baseline="0">
                        <a:ln>
                          <a:noFill/>
                        </a:ln>
                        <a:solidFill>
                          <a:srgbClr val="040200"/>
                        </a:solidFill>
                        <a:effectLst/>
                        <a:latin typeface="Arial" pitchFamily="34"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4</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2</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0</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Alive</a:t>
                      </a:r>
                      <a:endParaRPr kumimoji="0" lang="zh-CN" altLang="en-US" sz="1400" b="0" i="0" u="none" strike="noStrike" cap="none" normalizeH="0" baseline="0">
                        <a:ln>
                          <a:noFill/>
                        </a:ln>
                        <a:solidFill>
                          <a:srgbClr val="040200"/>
                        </a:solidFill>
                        <a:effectLst/>
                        <a:latin typeface="Arial" pitchFamily="34"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3.0</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True</a:t>
                      </a: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5</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2</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0</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Dead</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3.2</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False</a:t>
                      </a:r>
                      <a:endParaRPr kumimoji="0" lang="zh-CN" altLang="en-US" sz="1400" b="0" i="0" u="none" strike="noStrike" cap="none" normalizeH="0" baseline="0">
                        <a:ln>
                          <a:noFill/>
                        </a:ln>
                        <a:solidFill>
                          <a:srgbClr val="040200"/>
                        </a:solidFill>
                        <a:effectLst/>
                        <a:latin typeface="Arial" pitchFamily="34"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6</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0</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0</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Alive</a:t>
                      </a:r>
                      <a:endParaRPr kumimoji="0" lang="zh-CN" altLang="en-US" sz="1400" b="0" i="0" u="none" strike="noStrike" cap="none" normalizeH="0" baseline="0">
                        <a:ln>
                          <a:noFill/>
                        </a:ln>
                        <a:solidFill>
                          <a:srgbClr val="040200"/>
                        </a:solidFill>
                        <a:effectLst/>
                        <a:latin typeface="Arial" pitchFamily="34"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0</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False</a:t>
                      </a:r>
                      <a:endParaRPr kumimoji="0" lang="zh-CN" altLang="en-US" sz="1400" b="0" i="0" u="none" strike="noStrike" cap="none" normalizeH="0" baseline="0">
                        <a:ln>
                          <a:noFill/>
                        </a:ln>
                        <a:solidFill>
                          <a:srgbClr val="040200"/>
                        </a:solidFill>
                        <a:effectLst/>
                        <a:latin typeface="Arial" pitchFamily="34"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7</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1</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0</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Alive</a:t>
                      </a:r>
                      <a:endParaRPr kumimoji="0" lang="zh-CN" altLang="en-US" sz="1400" b="0" i="0" u="none" strike="noStrike" cap="none" normalizeH="0" baseline="0">
                        <a:ln>
                          <a:noFill/>
                        </a:ln>
                        <a:solidFill>
                          <a:srgbClr val="040200"/>
                        </a:solidFill>
                        <a:effectLst/>
                        <a:latin typeface="Arial" pitchFamily="34"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0</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False</a:t>
                      </a:r>
                      <a:endParaRPr kumimoji="0" lang="zh-CN" altLang="en-US" sz="1400" b="0" i="0" u="none" strike="noStrike" cap="none" normalizeH="0" baseline="0">
                        <a:ln>
                          <a:noFill/>
                        </a:ln>
                        <a:solidFill>
                          <a:srgbClr val="040200"/>
                        </a:solidFill>
                        <a:effectLst/>
                        <a:latin typeface="Arial" pitchFamily="34"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8</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2</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0</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Alive</a:t>
                      </a:r>
                      <a:endParaRPr kumimoji="0" lang="zh-CN" altLang="en-US" sz="1400" b="0" i="0" u="none" strike="noStrike" cap="none" normalizeH="0" baseline="0">
                        <a:ln>
                          <a:noFill/>
                        </a:ln>
                        <a:solidFill>
                          <a:srgbClr val="040200"/>
                        </a:solidFill>
                        <a:effectLst/>
                        <a:latin typeface="Arial" pitchFamily="34"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3.4</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True</a:t>
                      </a: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98488">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9</a:t>
                      </a:r>
                    </a:p>
                  </a:txBody>
                  <a:tcPr marL="84406" marR="844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2</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0</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alive</a:t>
                      </a:r>
                      <a:endParaRPr kumimoji="0" lang="zh-CN" altLang="en-US" sz="1400" b="0" i="0" u="none" strike="noStrike" cap="none" normalizeH="0" baseline="0">
                        <a:ln>
                          <a:noFill/>
                        </a:ln>
                        <a:solidFill>
                          <a:srgbClr val="040200"/>
                        </a:solidFill>
                        <a:effectLst/>
                        <a:latin typeface="Arial" pitchFamily="34"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zh-CN" altLang="en-US" sz="1400" b="0" i="0" u="none" strike="noStrike" cap="none" normalizeH="0" baseline="0">
                          <a:ln>
                            <a:noFill/>
                          </a:ln>
                          <a:solidFill>
                            <a:srgbClr val="040200"/>
                          </a:solidFill>
                          <a:effectLst/>
                          <a:latin typeface="Arial" pitchFamily="34" charset="0"/>
                          <a:ea typeface="宋体" pitchFamily="2" charset="-122"/>
                        </a:rPr>
                        <a:t>2.0</a:t>
                      </a:r>
                    </a:p>
                  </a:txBody>
                  <a:tcPr marL="84406" marR="84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0000"/>
                        </a:spcBef>
                        <a:spcAft>
                          <a:spcPct val="20000"/>
                        </a:spcAft>
                        <a:buSzPct val="100000"/>
                        <a:defRPr sz="2000" b="1">
                          <a:solidFill>
                            <a:schemeClr val="tx1"/>
                          </a:solidFill>
                          <a:latin typeface="Arial" pitchFamily="34" charset="0"/>
                        </a:defRPr>
                      </a:lvl1pPr>
                      <a:lvl2pPr>
                        <a:spcBef>
                          <a:spcPct val="20000"/>
                        </a:spcBef>
                        <a:buSzPct val="100000"/>
                        <a:defRPr b="1">
                          <a:solidFill>
                            <a:schemeClr val="tx1"/>
                          </a:solidFill>
                          <a:latin typeface="Arial" pitchFamily="34" charset="0"/>
                        </a:defRPr>
                      </a:lvl2pPr>
                      <a:lvl3pPr>
                        <a:spcBef>
                          <a:spcPct val="20000"/>
                        </a:spcBef>
                        <a:buSzPct val="100000"/>
                        <a:defRPr sz="1400" b="1">
                          <a:solidFill>
                            <a:schemeClr val="tx1"/>
                          </a:solidFill>
                          <a:latin typeface="Arial" pitchFamily="34" charset="0"/>
                        </a:defRPr>
                      </a:lvl3pPr>
                      <a:lvl4pPr>
                        <a:spcBef>
                          <a:spcPct val="20000"/>
                        </a:spcBef>
                        <a:buSzPct val="100000"/>
                        <a:defRPr sz="1600" b="1">
                          <a:solidFill>
                            <a:schemeClr val="tx1"/>
                          </a:solidFill>
                          <a:latin typeface="Arial" pitchFamily="34" charset="0"/>
                        </a:defRPr>
                      </a:lvl4pPr>
                      <a:lvl5pPr>
                        <a:spcBef>
                          <a:spcPct val="20000"/>
                        </a:spcBef>
                        <a:buSzPct val="100000"/>
                        <a:defRPr sz="1600" b="1">
                          <a:solidFill>
                            <a:schemeClr val="tx1"/>
                          </a:solidFill>
                          <a:latin typeface="Arial" pitchFamily="34" charset="0"/>
                        </a:defRPr>
                      </a:lvl5pPr>
                      <a:lvl6pPr eaLnBrk="0" fontAlgn="base" hangingPunct="0">
                        <a:spcBef>
                          <a:spcPct val="20000"/>
                        </a:spcBef>
                        <a:spcAft>
                          <a:spcPct val="0"/>
                        </a:spcAft>
                        <a:buSzPct val="100000"/>
                        <a:defRPr sz="1600" b="1">
                          <a:solidFill>
                            <a:schemeClr val="tx1"/>
                          </a:solidFill>
                          <a:latin typeface="Arial" pitchFamily="34" charset="0"/>
                        </a:defRPr>
                      </a:lvl6pPr>
                      <a:lvl7pPr eaLnBrk="0" fontAlgn="base" hangingPunct="0">
                        <a:spcBef>
                          <a:spcPct val="20000"/>
                        </a:spcBef>
                        <a:spcAft>
                          <a:spcPct val="0"/>
                        </a:spcAft>
                        <a:buSzPct val="100000"/>
                        <a:defRPr sz="1600" b="1">
                          <a:solidFill>
                            <a:schemeClr val="tx1"/>
                          </a:solidFill>
                          <a:latin typeface="Arial" pitchFamily="34" charset="0"/>
                        </a:defRPr>
                      </a:lvl7pPr>
                      <a:lvl8pPr eaLnBrk="0" fontAlgn="base" hangingPunct="0">
                        <a:spcBef>
                          <a:spcPct val="20000"/>
                        </a:spcBef>
                        <a:spcAft>
                          <a:spcPct val="0"/>
                        </a:spcAft>
                        <a:buSzPct val="100000"/>
                        <a:defRPr sz="1600" b="1">
                          <a:solidFill>
                            <a:schemeClr val="tx1"/>
                          </a:solidFill>
                          <a:latin typeface="Arial" pitchFamily="34" charset="0"/>
                        </a:defRPr>
                      </a:lvl8pPr>
                      <a:lvl9pPr eaLnBrk="0" fontAlgn="base" hangingPunct="0">
                        <a:spcBef>
                          <a:spcPct val="20000"/>
                        </a:spcBef>
                        <a:spcAft>
                          <a:spcPct val="0"/>
                        </a:spcAft>
                        <a:buSzPct val="100000"/>
                        <a:defRPr sz="1600" b="1">
                          <a:solidFill>
                            <a:schemeClr val="tx1"/>
                          </a:solidFill>
                          <a:latin typeface="Arial" pitchFamily="34" charset="0"/>
                        </a:defRPr>
                      </a:lvl9pPr>
                    </a:lstStyle>
                    <a:p>
                      <a:pPr marL="0" marR="0" lvl="0" indent="0" algn="l" defTabSz="914400" rtl="0" eaLnBrk="0" fontAlgn="base" latinLnBrk="0" hangingPunct="0">
                        <a:lnSpc>
                          <a:spcPct val="100000"/>
                        </a:lnSpc>
                        <a:spcBef>
                          <a:spcPct val="30000"/>
                        </a:spcBef>
                        <a:spcAft>
                          <a:spcPct val="20000"/>
                        </a:spcAft>
                        <a:buClrTx/>
                        <a:buSzPct val="100000"/>
                        <a:buFontTx/>
                        <a:buNone/>
                        <a:tabLst/>
                      </a:pPr>
                      <a:r>
                        <a:rPr kumimoji="0" lang="en-US" altLang="zh-CN" sz="1400" b="0" i="0" u="none" strike="noStrike" cap="none" normalizeH="0" baseline="0">
                          <a:ln>
                            <a:noFill/>
                          </a:ln>
                          <a:solidFill>
                            <a:srgbClr val="040200"/>
                          </a:solidFill>
                          <a:effectLst/>
                          <a:latin typeface="Arial" pitchFamily="34" charset="0"/>
                          <a:ea typeface="宋体" pitchFamily="2" charset="-122"/>
                        </a:rPr>
                        <a:t>False</a:t>
                      </a:r>
                      <a:endParaRPr kumimoji="0" lang="zh-CN" altLang="en-US" sz="1400" b="0" i="0" u="none" strike="noStrike" cap="none" normalizeH="0" baseline="0">
                        <a:ln>
                          <a:noFill/>
                        </a:ln>
                        <a:solidFill>
                          <a:srgbClr val="040200"/>
                        </a:solidFill>
                        <a:effectLst/>
                        <a:latin typeface="Arial" pitchFamily="34" charset="0"/>
                        <a:ea typeface="宋体" pitchFamily="2" charset="-122"/>
                      </a:endParaRPr>
                    </a:p>
                  </a:txBody>
                  <a:tcPr marL="84406" marR="844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60DD434-F25D-43F2-8B50-F885A45DDCE5}"/>
              </a:ext>
            </a:extLst>
          </p:cNvPr>
          <p:cNvSpPr>
            <a:spLocks noGrp="1" noChangeArrowheads="1"/>
          </p:cNvSpPr>
          <p:nvPr>
            <p:ph type="title"/>
          </p:nvPr>
        </p:nvSpPr>
        <p:spPr/>
        <p:txBody>
          <a:bodyPr/>
          <a:lstStyle/>
          <a:p>
            <a:pPr fontAlgn="auto">
              <a:spcAft>
                <a:spcPts val="0"/>
              </a:spcAft>
              <a:defRPr/>
            </a:pPr>
            <a:r>
              <a:rPr lang="en-US" altLang="zh-CN" b="1" dirty="0">
                <a:solidFill>
                  <a:schemeClr val="accent6"/>
                </a:solidFill>
                <a:latin typeface="黑体" panose="02010609060101010101" pitchFamily="49" charset="-122"/>
                <a:ea typeface="黑体" panose="02010609060101010101" pitchFamily="49" charset="-122"/>
              </a:rPr>
              <a:t>ID3</a:t>
            </a:r>
            <a:r>
              <a:rPr lang="zh-CN" altLang="en-US" b="1" dirty="0">
                <a:solidFill>
                  <a:schemeClr val="accent6"/>
                </a:solidFill>
                <a:latin typeface="黑体" panose="02010609060101010101" pitchFamily="49" charset="-122"/>
                <a:ea typeface="黑体" panose="02010609060101010101" pitchFamily="49" charset="-122"/>
              </a:rPr>
              <a:t>算法</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56323" name="Rectangle 3">
            <a:extLst>
              <a:ext uri="{FF2B5EF4-FFF2-40B4-BE49-F238E27FC236}">
                <a16:creationId xmlns:a16="http://schemas.microsoft.com/office/drawing/2014/main" id="{03A6CC1E-64EF-44A1-B269-0B13A169BF3D}"/>
              </a:ext>
            </a:extLst>
          </p:cNvPr>
          <p:cNvSpPr>
            <a:spLocks noGrp="1" noChangeArrowheads="1"/>
          </p:cNvSpPr>
          <p:nvPr>
            <p:ph idx="1"/>
          </p:nvPr>
        </p:nvSpPr>
        <p:spPr>
          <a:xfrm>
            <a:off x="684213" y="1341438"/>
            <a:ext cx="7924800" cy="4724400"/>
          </a:xfrm>
        </p:spPr>
        <p:txBody>
          <a:bodyPr/>
          <a:lstStyle/>
          <a:p>
            <a:pPr marL="609600" indent="-609600" algn="just" fontAlgn="auto">
              <a:lnSpc>
                <a:spcPts val="4000"/>
              </a:lnSpc>
              <a:spcAft>
                <a:spcPts val="0"/>
              </a:spcAft>
              <a:buFontTx/>
              <a:buNone/>
              <a:defRPr/>
            </a:pPr>
            <a:r>
              <a:rPr lang="zh-CN" altLang="en-US" sz="2800">
                <a:latin typeface="幼圆" panose="02010509060101010101" pitchFamily="49" charset="-122"/>
                <a:ea typeface="幼圆" panose="02010509060101010101" pitchFamily="49" charset="-122"/>
              </a:rPr>
              <a:t>1、是利用信息论原理对大量样本的属性进行分析和归纳而产生的。</a:t>
            </a:r>
          </a:p>
          <a:p>
            <a:pPr marL="609600" indent="-609600" algn="just" fontAlgn="auto">
              <a:lnSpc>
                <a:spcPts val="4000"/>
              </a:lnSpc>
              <a:spcAft>
                <a:spcPts val="0"/>
              </a:spcAft>
              <a:buFontTx/>
              <a:buNone/>
              <a:defRPr/>
            </a:pPr>
            <a:r>
              <a:rPr lang="en-US" altLang="zh-CN" sz="2800">
                <a:latin typeface="幼圆" panose="02010509060101010101" pitchFamily="49" charset="-122"/>
                <a:ea typeface="幼圆" panose="02010509060101010101" pitchFamily="49" charset="-122"/>
              </a:rPr>
              <a:t>2</a:t>
            </a:r>
            <a:r>
              <a:rPr lang="zh-CN" altLang="en-US" sz="2800">
                <a:latin typeface="幼圆" panose="02010509060101010101" pitchFamily="49" charset="-122"/>
                <a:ea typeface="幼圆" panose="02010509060101010101" pitchFamily="49" charset="-122"/>
              </a:rPr>
              <a:t>、决策树的根结点是所有样本中信息量最大的属性。树的中间结点是该结点为根的子树所包含的样本子集中信息量最大的属性。决策树的叶结点是样本的类别值。</a:t>
            </a:r>
          </a:p>
          <a:p>
            <a:pPr marL="609600" indent="-609600" algn="just" fontAlgn="auto">
              <a:lnSpc>
                <a:spcPts val="4000"/>
              </a:lnSpc>
              <a:spcAft>
                <a:spcPts val="0"/>
              </a:spcAft>
              <a:buFontTx/>
              <a:buNone/>
              <a:defRPr/>
            </a:pPr>
            <a:r>
              <a:rPr lang="en-US" altLang="zh-CN" sz="2800">
                <a:latin typeface="幼圆" panose="02010509060101010101" pitchFamily="49" charset="-122"/>
                <a:ea typeface="幼圆" panose="02010509060101010101" pitchFamily="49" charset="-122"/>
              </a:rPr>
              <a:t>3</a:t>
            </a:r>
            <a:r>
              <a:rPr lang="zh-CN" altLang="en-US" sz="2800">
                <a:latin typeface="幼圆" panose="02010509060101010101" pitchFamily="49" charset="-122"/>
                <a:ea typeface="幼圆" panose="02010509060101010101" pitchFamily="49" charset="-122"/>
              </a:rPr>
              <a:t>、用信息增益（即信息论中的互信息）来选择属性作为决策树的结点。</a:t>
            </a:r>
          </a:p>
        </p:txBody>
      </p:sp>
      <p:sp>
        <p:nvSpPr>
          <p:cNvPr id="76804" name="日期占位符 1">
            <a:extLst>
              <a:ext uri="{FF2B5EF4-FFF2-40B4-BE49-F238E27FC236}">
                <a16:creationId xmlns:a16="http://schemas.microsoft.com/office/drawing/2014/main" id="{1749DD43-245A-4052-B946-3BFD8E4F19F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7E85B90-1DBC-4663-839B-D2AE2ECB1319}"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76805" name="页脚占位符 2">
            <a:extLst>
              <a:ext uri="{FF2B5EF4-FFF2-40B4-BE49-F238E27FC236}">
                <a16:creationId xmlns:a16="http://schemas.microsoft.com/office/drawing/2014/main" id="{1D2B729B-069A-4ED3-B76C-38F039AD48F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76806" name="灯片编号占位符 3">
            <a:extLst>
              <a:ext uri="{FF2B5EF4-FFF2-40B4-BE49-F238E27FC236}">
                <a16:creationId xmlns:a16="http://schemas.microsoft.com/office/drawing/2014/main" id="{A7AE43C0-6D44-4D92-A7FF-B167BFBE3F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9CD8C10-41FB-40E5-9019-718BC4D82BBC}" type="slidenum">
              <a:rPr lang="zh-CN" altLang="en-US" sz="1400" smtClean="0">
                <a:latin typeface="Arial" panose="020B0604020202020204" pitchFamily="34" charset="0"/>
              </a:rPr>
              <a:pPr>
                <a:lnSpc>
                  <a:spcPct val="100000"/>
                </a:lnSpc>
                <a:spcBef>
                  <a:spcPct val="0"/>
                </a:spcBef>
                <a:buClrTx/>
                <a:buFontTx/>
                <a:buNone/>
              </a:pPr>
              <a:t>25</a:t>
            </a:fld>
            <a:endParaRPr lang="en-US" altLang="zh-CN" sz="1400">
              <a:latin typeface="Arial" panose="020B0604020202020204" pitchFamily="34" charset="0"/>
            </a:endParaRP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DE28E2D-3194-4531-B6D8-2221AD29B0B3}"/>
              </a:ext>
            </a:extLst>
          </p:cNvPr>
          <p:cNvSpPr>
            <a:spLocks noGrp="1" noChangeArrowheads="1"/>
          </p:cNvSpPr>
          <p:nvPr>
            <p:ph type="title"/>
          </p:nvPr>
        </p:nvSpPr>
        <p:spPr/>
        <p:txBody>
          <a:bodyPr/>
          <a:lstStyle/>
          <a:p>
            <a:pPr fontAlgn="auto">
              <a:spcAft>
                <a:spcPts val="0"/>
              </a:spcAft>
              <a:defRPr/>
            </a:pPr>
            <a:r>
              <a:rPr lang="zh-CN" altLang="en-US"/>
              <a:t>决策树学习</a:t>
            </a:r>
            <a:endParaRPr lang="en-US" altLang="zh-CN"/>
          </a:p>
        </p:txBody>
      </p:sp>
      <p:sp>
        <p:nvSpPr>
          <p:cNvPr id="33795" name="Rectangle 3">
            <a:extLst>
              <a:ext uri="{FF2B5EF4-FFF2-40B4-BE49-F238E27FC236}">
                <a16:creationId xmlns:a16="http://schemas.microsoft.com/office/drawing/2014/main" id="{A51C2E9B-7802-43DA-AD93-6922071D962F}"/>
              </a:ext>
            </a:extLst>
          </p:cNvPr>
          <p:cNvSpPr>
            <a:spLocks noGrp="1" noChangeArrowheads="1"/>
          </p:cNvSpPr>
          <p:nvPr>
            <p:ph idx="1"/>
          </p:nvPr>
        </p:nvSpPr>
        <p:spPr>
          <a:xfrm>
            <a:off x="684213" y="1341438"/>
            <a:ext cx="7924800" cy="4724400"/>
          </a:xfrm>
        </p:spPr>
        <p:txBody>
          <a:bodyPr>
            <a:normAutofit fontScale="92500"/>
          </a:bodyPr>
          <a:lstStyle/>
          <a:p>
            <a:pPr fontAlgn="auto">
              <a:lnSpc>
                <a:spcPct val="1500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熵(</a:t>
            </a:r>
            <a:r>
              <a:rPr lang="en-US" altLang="zh-CN" sz="2400" dirty="0">
                <a:latin typeface="幼圆" panose="02010509060101010101" pitchFamily="49" charset="-122"/>
                <a:ea typeface="幼圆" panose="02010509060101010101" pitchFamily="49" charset="-122"/>
              </a:rPr>
              <a:t>entropy)：</a:t>
            </a:r>
            <a:r>
              <a:rPr lang="zh-CN" altLang="en-US" sz="2400" dirty="0">
                <a:latin typeface="幼圆" panose="02010509060101010101" pitchFamily="49" charset="-122"/>
                <a:ea typeface="幼圆" panose="02010509060101010101" pitchFamily="49" charset="-122"/>
              </a:rPr>
              <a:t>给定有关某概念的正例和负例的集合</a:t>
            </a:r>
            <a:r>
              <a:rPr lang="en-US" altLang="zh-CN" sz="2400" dirty="0">
                <a:latin typeface="幼圆" panose="02010509060101010101" pitchFamily="49" charset="-122"/>
                <a:ea typeface="幼圆" panose="02010509060101010101" pitchFamily="49" charset="-122"/>
              </a:rPr>
              <a:t>S。</a:t>
            </a:r>
            <a:r>
              <a:rPr lang="zh-CN" altLang="en-US" sz="2400" dirty="0">
                <a:latin typeface="幼圆" panose="02010509060101010101" pitchFamily="49" charset="-122"/>
                <a:ea typeface="幼圆" panose="02010509060101010101" pitchFamily="49" charset="-122"/>
              </a:rPr>
              <a:t>对此</a:t>
            </a:r>
            <a:r>
              <a:rPr lang="en-US" altLang="zh-CN" sz="2400" dirty="0">
                <a:latin typeface="幼圆" panose="02010509060101010101" pitchFamily="49" charset="-122"/>
                <a:ea typeface="幼圆" panose="02010509060101010101" pitchFamily="49" charset="-122"/>
              </a:rPr>
              <a:t>BOOLEAN</a:t>
            </a:r>
            <a:r>
              <a:rPr lang="zh-CN" altLang="en-US" sz="2400" dirty="0">
                <a:latin typeface="幼圆" panose="02010509060101010101" pitchFamily="49" charset="-122"/>
                <a:ea typeface="幼圆" panose="02010509060101010101" pitchFamily="49" charset="-122"/>
              </a:rPr>
              <a:t>分类的熵为：</a:t>
            </a:r>
          </a:p>
          <a:p>
            <a:pPr marL="609600" indent="-609600" fontAlgn="auto">
              <a:lnSpc>
                <a:spcPct val="150000"/>
              </a:lnSpc>
              <a:spcAft>
                <a:spcPts val="0"/>
              </a:spcAft>
              <a:buFontTx/>
              <a:buNone/>
              <a:defRPr/>
            </a:pPr>
            <a:r>
              <a:rPr lang="zh-CN" altLang="en-US" sz="2400" dirty="0">
                <a:latin typeface="幼圆" panose="02010509060101010101" pitchFamily="49" charset="-122"/>
                <a:ea typeface="幼圆" panose="02010509060101010101" pitchFamily="49" charset="-122"/>
              </a:rPr>
              <a:t>  </a:t>
            </a:r>
            <a:r>
              <a:rPr lang="en-US" altLang="zh-CN" sz="2400" dirty="0">
                <a:latin typeface="幼圆" panose="02010509060101010101" pitchFamily="49" charset="-122"/>
                <a:ea typeface="幼圆" panose="02010509060101010101" pitchFamily="49" charset="-122"/>
              </a:rPr>
              <a:t>Entropy(S)= - </a:t>
            </a:r>
            <a:r>
              <a:rPr lang="en-US" altLang="zh-CN" sz="2400" dirty="0" err="1">
                <a:latin typeface="幼圆" panose="02010509060101010101" pitchFamily="49" charset="-122"/>
                <a:ea typeface="幼圆" panose="02010509060101010101" pitchFamily="49" charset="-122"/>
              </a:rPr>
              <a:t>pos</a:t>
            </a:r>
            <a:r>
              <a:rPr lang="en-US" altLang="zh-CN" sz="2400" dirty="0">
                <a:latin typeface="幼圆" panose="02010509060101010101" pitchFamily="49" charset="-122"/>
                <a:ea typeface="幼圆" panose="02010509060101010101" pitchFamily="49" charset="-122"/>
              </a:rPr>
              <a:t> log</a:t>
            </a:r>
            <a:r>
              <a:rPr lang="en-US" altLang="zh-CN" sz="2400" baseline="-25000" dirty="0">
                <a:latin typeface="幼圆" panose="02010509060101010101" pitchFamily="49" charset="-122"/>
                <a:ea typeface="幼圆" panose="02010509060101010101" pitchFamily="49" charset="-122"/>
              </a:rPr>
              <a:t>2</a:t>
            </a:r>
            <a:r>
              <a:rPr lang="en-US" altLang="zh-CN" sz="2400" dirty="0">
                <a:latin typeface="幼圆" panose="02010509060101010101" pitchFamily="49" charset="-122"/>
                <a:ea typeface="幼圆" panose="02010509060101010101" pitchFamily="49" charset="-122"/>
              </a:rPr>
              <a:t>(</a:t>
            </a:r>
            <a:r>
              <a:rPr lang="en-US" altLang="zh-CN" sz="2400" dirty="0" err="1">
                <a:latin typeface="幼圆" panose="02010509060101010101" pitchFamily="49" charset="-122"/>
                <a:ea typeface="幼圆" panose="02010509060101010101" pitchFamily="49" charset="-122"/>
              </a:rPr>
              <a:t>pos</a:t>
            </a:r>
            <a:r>
              <a:rPr lang="en-US" altLang="zh-CN" sz="2400" dirty="0">
                <a:latin typeface="幼圆" panose="02010509060101010101" pitchFamily="49" charset="-122"/>
                <a:ea typeface="幼圆" panose="02010509060101010101" pitchFamily="49" charset="-122"/>
              </a:rPr>
              <a:t>) – </a:t>
            </a:r>
            <a:r>
              <a:rPr lang="en-US" altLang="zh-CN" sz="2400" dirty="0" err="1">
                <a:latin typeface="幼圆" panose="02010509060101010101" pitchFamily="49" charset="-122"/>
                <a:ea typeface="幼圆" panose="02010509060101010101" pitchFamily="49" charset="-122"/>
              </a:rPr>
              <a:t>neg</a:t>
            </a:r>
            <a:r>
              <a:rPr lang="en-US" altLang="zh-CN" sz="2400" dirty="0">
                <a:latin typeface="幼圆" panose="02010509060101010101" pitchFamily="49" charset="-122"/>
                <a:ea typeface="幼圆" panose="02010509060101010101" pitchFamily="49" charset="-122"/>
              </a:rPr>
              <a:t> log</a:t>
            </a:r>
            <a:r>
              <a:rPr lang="en-US" altLang="zh-CN" sz="2400" baseline="-25000" dirty="0">
                <a:latin typeface="幼圆" panose="02010509060101010101" pitchFamily="49" charset="-122"/>
                <a:ea typeface="幼圆" panose="02010509060101010101" pitchFamily="49" charset="-122"/>
              </a:rPr>
              <a:t>2</a:t>
            </a:r>
            <a:r>
              <a:rPr lang="en-US" altLang="zh-CN" sz="2400" dirty="0">
                <a:latin typeface="幼圆" panose="02010509060101010101" pitchFamily="49" charset="-122"/>
                <a:ea typeface="幼圆" panose="02010509060101010101" pitchFamily="49" charset="-122"/>
              </a:rPr>
              <a:t>(</a:t>
            </a:r>
            <a:r>
              <a:rPr lang="en-US" altLang="zh-CN" sz="2400" dirty="0" err="1">
                <a:latin typeface="幼圆" panose="02010509060101010101" pitchFamily="49" charset="-122"/>
                <a:ea typeface="幼圆" panose="02010509060101010101" pitchFamily="49" charset="-122"/>
              </a:rPr>
              <a:t>neg</a:t>
            </a:r>
            <a:r>
              <a:rPr lang="en-US" altLang="zh-CN" sz="2400" dirty="0">
                <a:latin typeface="幼圆" panose="02010509060101010101" pitchFamily="49" charset="-122"/>
                <a:ea typeface="幼圆" panose="02010509060101010101" pitchFamily="49" charset="-122"/>
              </a:rPr>
              <a:t>)</a:t>
            </a:r>
          </a:p>
          <a:p>
            <a:pPr marL="609600" indent="-609600" fontAlgn="auto">
              <a:lnSpc>
                <a:spcPct val="150000"/>
              </a:lnSpc>
              <a:spcAft>
                <a:spcPts val="0"/>
              </a:spcAft>
              <a:buFontTx/>
              <a:buNone/>
              <a:defRPr/>
            </a:pPr>
            <a:r>
              <a:rPr lang="zh-CN" altLang="en-US" sz="2400" dirty="0">
                <a:latin typeface="幼圆" panose="02010509060101010101" pitchFamily="49" charset="-122"/>
                <a:ea typeface="幼圆" panose="02010509060101010101" pitchFamily="49" charset="-122"/>
              </a:rPr>
              <a:t>      “</a:t>
            </a:r>
            <a:r>
              <a:rPr lang="en-US" altLang="zh-CN" sz="2400" dirty="0" err="1">
                <a:latin typeface="幼圆" panose="02010509060101010101" pitchFamily="49" charset="-122"/>
                <a:ea typeface="幼圆" panose="02010509060101010101" pitchFamily="49" charset="-122"/>
              </a:rPr>
              <a:t>pos</a:t>
            </a: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和”</a:t>
            </a:r>
            <a:r>
              <a:rPr lang="en-US" altLang="zh-CN" sz="2400" dirty="0" err="1">
                <a:latin typeface="幼圆" panose="02010509060101010101" pitchFamily="49" charset="-122"/>
                <a:ea typeface="幼圆" panose="02010509060101010101" pitchFamily="49" charset="-122"/>
              </a:rPr>
              <a:t>neg</a:t>
            </a: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分别表示</a:t>
            </a:r>
            <a:r>
              <a:rPr lang="en-US" altLang="zh-CN" sz="2400" dirty="0">
                <a:latin typeface="幼圆" panose="02010509060101010101" pitchFamily="49" charset="-122"/>
                <a:ea typeface="幼圆" panose="02010509060101010101" pitchFamily="49" charset="-122"/>
              </a:rPr>
              <a:t>S</a:t>
            </a:r>
            <a:r>
              <a:rPr lang="zh-CN" altLang="en-US" sz="2400" dirty="0">
                <a:latin typeface="幼圆" panose="02010509060101010101" pitchFamily="49" charset="-122"/>
                <a:ea typeface="幼圆" panose="02010509060101010101" pitchFamily="49" charset="-122"/>
              </a:rPr>
              <a:t>中正例和负例的比例。并定义：0</a:t>
            </a:r>
            <a:r>
              <a:rPr lang="en-US" altLang="zh-CN" sz="2400" dirty="0">
                <a:latin typeface="幼圆" panose="02010509060101010101" pitchFamily="49" charset="-122"/>
                <a:ea typeface="幼圆" panose="02010509060101010101" pitchFamily="49" charset="-122"/>
              </a:rPr>
              <a:t>log</a:t>
            </a:r>
            <a:r>
              <a:rPr lang="en-US" altLang="zh-CN" sz="2400" baseline="-25000" dirty="0">
                <a:latin typeface="幼圆" panose="02010509060101010101" pitchFamily="49" charset="-122"/>
                <a:ea typeface="幼圆" panose="02010509060101010101" pitchFamily="49" charset="-122"/>
              </a:rPr>
              <a:t>2</a:t>
            </a:r>
            <a:r>
              <a:rPr lang="en-US" altLang="zh-CN" sz="2400" dirty="0">
                <a:latin typeface="幼圆" panose="02010509060101010101" pitchFamily="49" charset="-122"/>
                <a:ea typeface="幼圆" panose="02010509060101010101" pitchFamily="49" charset="-122"/>
              </a:rPr>
              <a:t>(0)=0</a:t>
            </a:r>
          </a:p>
          <a:p>
            <a:pPr fontAlgn="auto">
              <a:lnSpc>
                <a:spcPct val="1500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如果分类器有</a:t>
            </a:r>
            <a:r>
              <a:rPr lang="en-US" altLang="zh-CN" sz="2400" dirty="0">
                <a:latin typeface="幼圆" panose="02010509060101010101" pitchFamily="49" charset="-122"/>
                <a:ea typeface="幼圆" panose="02010509060101010101" pitchFamily="49" charset="-122"/>
              </a:rPr>
              <a:t>c</a:t>
            </a:r>
            <a:r>
              <a:rPr lang="zh-CN" altLang="en-US" sz="2400" dirty="0">
                <a:latin typeface="幼圆" panose="02010509060101010101" pitchFamily="49" charset="-122"/>
                <a:ea typeface="幼圆" panose="02010509060101010101" pitchFamily="49" charset="-122"/>
              </a:rPr>
              <a:t>个不同的输出，则：</a:t>
            </a:r>
          </a:p>
          <a:p>
            <a:pPr marL="609600" indent="-609600" fontAlgn="auto">
              <a:lnSpc>
                <a:spcPct val="150000"/>
              </a:lnSpc>
              <a:spcAft>
                <a:spcPts val="0"/>
              </a:spcAft>
              <a:buFontTx/>
              <a:buNone/>
              <a:defRPr/>
            </a:pPr>
            <a:r>
              <a:rPr lang="zh-CN" altLang="en-US" sz="2400" dirty="0">
                <a:latin typeface="幼圆" panose="02010509060101010101" pitchFamily="49" charset="-122"/>
                <a:ea typeface="幼圆" panose="02010509060101010101" pitchFamily="49" charset="-122"/>
              </a:rPr>
              <a:t>      </a:t>
            </a:r>
            <a:r>
              <a:rPr lang="en-US" altLang="zh-CN" sz="2400" dirty="0">
                <a:latin typeface="幼圆" panose="02010509060101010101" pitchFamily="49" charset="-122"/>
                <a:ea typeface="幼圆" panose="02010509060101010101" pitchFamily="49" charset="-122"/>
              </a:rPr>
              <a:t>Entropy(S)= -  </a:t>
            </a:r>
            <a:r>
              <a:rPr lang="en-US" altLang="zh-CN" sz="2400" dirty="0">
                <a:latin typeface="幼圆" panose="02010509060101010101" pitchFamily="49" charset="-122"/>
                <a:ea typeface="幼圆" panose="02010509060101010101" pitchFamily="49" charset="-122"/>
                <a:sym typeface="Symbol" pitchFamily="18" charset="2"/>
              </a:rPr>
              <a:t></a:t>
            </a:r>
            <a:r>
              <a:rPr lang="en-US" altLang="zh-CN" sz="2400" baseline="30000" dirty="0">
                <a:latin typeface="幼圆" panose="02010509060101010101" pitchFamily="49" charset="-122"/>
                <a:ea typeface="幼圆" panose="02010509060101010101" pitchFamily="49" charset="-122"/>
                <a:sym typeface="Symbol" pitchFamily="18" charset="2"/>
              </a:rPr>
              <a:t>c</a:t>
            </a:r>
            <a:r>
              <a:rPr lang="en-US" altLang="zh-CN" sz="2400" baseline="-25000" dirty="0">
                <a:latin typeface="幼圆" panose="02010509060101010101" pitchFamily="49" charset="-122"/>
                <a:ea typeface="幼圆" panose="02010509060101010101" pitchFamily="49" charset="-122"/>
                <a:sym typeface="Symbol" pitchFamily="18" charset="2"/>
              </a:rPr>
              <a:t>i=1</a:t>
            </a:r>
            <a:r>
              <a:rPr lang="en-US" altLang="zh-CN" sz="2400" dirty="0">
                <a:latin typeface="幼圆" panose="02010509060101010101" pitchFamily="49" charset="-122"/>
                <a:ea typeface="幼圆" panose="02010509060101010101" pitchFamily="49" charset="-122"/>
              </a:rPr>
              <a:t>p</a:t>
            </a:r>
            <a:r>
              <a:rPr lang="en-US" altLang="zh-CN" sz="2400" baseline="-25000" dirty="0">
                <a:latin typeface="幼圆" panose="02010509060101010101" pitchFamily="49" charset="-122"/>
                <a:ea typeface="幼圆" panose="02010509060101010101" pitchFamily="49" charset="-122"/>
              </a:rPr>
              <a:t>i</a:t>
            </a:r>
            <a:r>
              <a:rPr lang="en-US" altLang="zh-CN" sz="2400" dirty="0">
                <a:latin typeface="幼圆" panose="02010509060101010101" pitchFamily="49" charset="-122"/>
                <a:ea typeface="幼圆" panose="02010509060101010101" pitchFamily="49" charset="-122"/>
              </a:rPr>
              <a:t> log</a:t>
            </a:r>
            <a:r>
              <a:rPr lang="en-US" altLang="zh-CN" sz="2400" baseline="-25000" dirty="0">
                <a:latin typeface="幼圆" panose="02010509060101010101" pitchFamily="49" charset="-122"/>
                <a:ea typeface="幼圆" panose="02010509060101010101" pitchFamily="49" charset="-122"/>
              </a:rPr>
              <a:t>2</a:t>
            </a:r>
            <a:r>
              <a:rPr lang="en-US" altLang="zh-CN" sz="2400" dirty="0">
                <a:latin typeface="幼圆" panose="02010509060101010101" pitchFamily="49" charset="-122"/>
                <a:ea typeface="幼圆" panose="02010509060101010101" pitchFamily="49" charset="-122"/>
              </a:rPr>
              <a:t>(p</a:t>
            </a:r>
            <a:r>
              <a:rPr lang="en-US" altLang="zh-CN" sz="2400" baseline="-25000" dirty="0">
                <a:latin typeface="幼圆" panose="02010509060101010101" pitchFamily="49" charset="-122"/>
                <a:ea typeface="幼圆" panose="02010509060101010101" pitchFamily="49" charset="-122"/>
              </a:rPr>
              <a:t>i</a:t>
            </a:r>
            <a:r>
              <a:rPr lang="en-US" altLang="zh-CN" sz="2400" dirty="0">
                <a:latin typeface="幼圆" panose="02010509060101010101" pitchFamily="49" charset="-122"/>
                <a:ea typeface="幼圆" panose="02010509060101010101" pitchFamily="49" charset="-122"/>
              </a:rPr>
              <a:t>) </a:t>
            </a:r>
          </a:p>
          <a:p>
            <a:pPr marL="609600" indent="-609600" fontAlgn="auto">
              <a:lnSpc>
                <a:spcPct val="150000"/>
              </a:lnSpc>
              <a:spcAft>
                <a:spcPts val="0"/>
              </a:spcAft>
              <a:buFontTx/>
              <a:buNone/>
              <a:defRPr/>
            </a:pPr>
            <a:r>
              <a:rPr lang="zh-CN" altLang="en-US" sz="2400" dirty="0">
                <a:latin typeface="幼圆" panose="02010509060101010101" pitchFamily="49" charset="-122"/>
                <a:ea typeface="幼圆" panose="02010509060101010101" pitchFamily="49" charset="-122"/>
              </a:rPr>
              <a:t>      </a:t>
            </a:r>
            <a:r>
              <a:rPr lang="en-US" altLang="zh-CN" sz="2400" dirty="0">
                <a:latin typeface="幼圆" panose="02010509060101010101" pitchFamily="49" charset="-122"/>
                <a:ea typeface="幼圆" panose="02010509060101010101" pitchFamily="49" charset="-122"/>
              </a:rPr>
              <a:t>p</a:t>
            </a:r>
            <a:r>
              <a:rPr lang="en-US" altLang="zh-CN" sz="2400" baseline="-25000" dirty="0">
                <a:latin typeface="幼圆" panose="02010509060101010101" pitchFamily="49" charset="-122"/>
                <a:ea typeface="幼圆" panose="02010509060101010101" pitchFamily="49" charset="-122"/>
              </a:rPr>
              <a:t>i</a:t>
            </a:r>
            <a:r>
              <a:rPr lang="zh-CN" altLang="en-US" sz="2400" dirty="0">
                <a:latin typeface="幼圆" panose="02010509060101010101" pitchFamily="49" charset="-122"/>
                <a:ea typeface="幼圆" panose="02010509060101010101" pitchFamily="49" charset="-122"/>
              </a:rPr>
              <a:t>表示</a:t>
            </a:r>
            <a:r>
              <a:rPr lang="en-US" altLang="zh-CN" sz="2400" dirty="0">
                <a:latin typeface="幼圆" panose="02010509060101010101" pitchFamily="49" charset="-122"/>
                <a:ea typeface="幼圆" panose="02010509060101010101" pitchFamily="49" charset="-122"/>
              </a:rPr>
              <a:t>S</a:t>
            </a:r>
            <a:r>
              <a:rPr lang="zh-CN" altLang="en-US" sz="2400" dirty="0">
                <a:latin typeface="幼圆" panose="02010509060101010101" pitchFamily="49" charset="-122"/>
                <a:ea typeface="幼圆" panose="02010509060101010101" pitchFamily="49" charset="-122"/>
              </a:rPr>
              <a:t>中属于类</a:t>
            </a:r>
            <a:r>
              <a:rPr lang="en-US" altLang="zh-CN" sz="2400" dirty="0" err="1">
                <a:latin typeface="幼圆" panose="02010509060101010101" pitchFamily="49" charset="-122"/>
                <a:ea typeface="幼圆" panose="02010509060101010101" pitchFamily="49" charset="-122"/>
              </a:rPr>
              <a:t>i</a:t>
            </a:r>
            <a:r>
              <a:rPr lang="zh-CN" altLang="en-US" sz="2400" dirty="0">
                <a:latin typeface="幼圆" panose="02010509060101010101" pitchFamily="49" charset="-122"/>
                <a:ea typeface="幼圆" panose="02010509060101010101" pitchFamily="49" charset="-122"/>
              </a:rPr>
              <a:t>的比例</a:t>
            </a:r>
            <a:endParaRPr lang="en-US" altLang="zh-CN" sz="2400" dirty="0">
              <a:latin typeface="幼圆" panose="02010509060101010101" pitchFamily="49" charset="-122"/>
              <a:ea typeface="幼圆" panose="02010509060101010101" pitchFamily="49" charset="-122"/>
            </a:endParaRPr>
          </a:p>
        </p:txBody>
      </p:sp>
      <p:sp>
        <p:nvSpPr>
          <p:cNvPr id="78852" name="日期占位符 1">
            <a:extLst>
              <a:ext uri="{FF2B5EF4-FFF2-40B4-BE49-F238E27FC236}">
                <a16:creationId xmlns:a16="http://schemas.microsoft.com/office/drawing/2014/main" id="{B31F64FF-5F93-4A69-9DA3-0AE618137E7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A877CE3-7A47-47FC-8FBE-459F0CA111CA}"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78853" name="页脚占位符 2">
            <a:extLst>
              <a:ext uri="{FF2B5EF4-FFF2-40B4-BE49-F238E27FC236}">
                <a16:creationId xmlns:a16="http://schemas.microsoft.com/office/drawing/2014/main" id="{D34E2A7F-B469-4E63-84C3-7D01064B5DB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78854" name="灯片编号占位符 3">
            <a:extLst>
              <a:ext uri="{FF2B5EF4-FFF2-40B4-BE49-F238E27FC236}">
                <a16:creationId xmlns:a16="http://schemas.microsoft.com/office/drawing/2014/main" id="{DE0CFC71-891E-4A57-9887-CAC3FEAC8E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8EFE20E-ACAF-488D-ADED-C212B752E11B}" type="slidenum">
              <a:rPr lang="zh-CN" altLang="en-US" sz="1400" smtClean="0">
                <a:latin typeface="Arial" panose="020B0604020202020204" pitchFamily="34" charset="0"/>
              </a:rPr>
              <a:pPr>
                <a:lnSpc>
                  <a:spcPct val="100000"/>
                </a:lnSpc>
                <a:spcBef>
                  <a:spcPct val="0"/>
                </a:spcBef>
                <a:buClrTx/>
                <a:buFontTx/>
                <a:buNone/>
              </a:pPr>
              <a:t>26</a:t>
            </a:fld>
            <a:endParaRPr lang="en-US" altLang="zh-CN" sz="1400">
              <a:latin typeface="Arial" panose="020B0604020202020204" pitchFamily="34" charset="0"/>
            </a:endParaRP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DEE9327-2454-4F3E-8F51-9F75DF75E336}"/>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华文彩云" panose="02010800040101010101" pitchFamily="2" charset="-122"/>
                <a:ea typeface="华文彩云" panose="02010800040101010101" pitchFamily="2" charset="-122"/>
              </a:rPr>
              <a:t>决策树学习</a:t>
            </a:r>
            <a:endParaRPr lang="en-US" altLang="zh-CN" b="1" dirty="0">
              <a:solidFill>
                <a:schemeClr val="accent6"/>
              </a:solidFill>
              <a:latin typeface="华文彩云" panose="02010800040101010101" pitchFamily="2" charset="-122"/>
              <a:ea typeface="华文彩云" panose="02010800040101010101" pitchFamily="2" charset="-122"/>
            </a:endParaRPr>
          </a:p>
        </p:txBody>
      </p:sp>
      <p:sp>
        <p:nvSpPr>
          <p:cNvPr id="60419" name="Rectangle 3">
            <a:extLst>
              <a:ext uri="{FF2B5EF4-FFF2-40B4-BE49-F238E27FC236}">
                <a16:creationId xmlns:a16="http://schemas.microsoft.com/office/drawing/2014/main" id="{54F890E3-2484-4EE8-B130-C147768E3637}"/>
              </a:ext>
            </a:extLst>
          </p:cNvPr>
          <p:cNvSpPr>
            <a:spLocks noGrp="1" noChangeArrowheads="1"/>
          </p:cNvSpPr>
          <p:nvPr>
            <p:ph idx="1"/>
          </p:nvPr>
        </p:nvSpPr>
        <p:spPr>
          <a:xfrm>
            <a:off x="827088" y="1196975"/>
            <a:ext cx="7924800" cy="4724400"/>
          </a:xfrm>
        </p:spPr>
        <p:txBody>
          <a:bodyPr/>
          <a:lstStyle/>
          <a:p>
            <a:pPr marL="609600" indent="-609600"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例</a:t>
            </a:r>
            <a:r>
              <a:rPr lang="en-US" altLang="zh-CN" sz="2400">
                <a:latin typeface="幼圆" panose="02010509060101010101" pitchFamily="49" charset="-122"/>
                <a:ea typeface="幼圆" panose="02010509060101010101" pitchFamily="49" charset="-122"/>
              </a:rPr>
              <a:t>1</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p</a:t>
            </a:r>
            <a:r>
              <a:rPr lang="en-US" altLang="zh-CN" sz="2400" baseline="-30000">
                <a:latin typeface="幼圆" panose="02010509060101010101" pitchFamily="49" charset="-122"/>
                <a:ea typeface="幼圆" panose="02010509060101010101" pitchFamily="49" charset="-122"/>
              </a:rPr>
              <a:t>1 </a:t>
            </a:r>
            <a:r>
              <a:rPr lang="en-US" altLang="zh-CN" sz="2400">
                <a:latin typeface="幼圆" panose="02010509060101010101" pitchFamily="49" charset="-122"/>
                <a:ea typeface="幼圆" panose="02010509060101010101" pitchFamily="49" charset="-122"/>
              </a:rPr>
              <a:t>= p</a:t>
            </a:r>
            <a:r>
              <a:rPr lang="en-US" altLang="zh-CN" sz="2400" baseline="-30000">
                <a:latin typeface="幼圆" panose="02010509060101010101" pitchFamily="49" charset="-122"/>
                <a:ea typeface="幼圆" panose="02010509060101010101" pitchFamily="49" charset="-122"/>
              </a:rPr>
              <a:t>2 </a:t>
            </a:r>
            <a:r>
              <a:rPr lang="en-US" altLang="zh-CN" sz="2400">
                <a:latin typeface="幼圆" panose="02010509060101010101" pitchFamily="49" charset="-122"/>
                <a:ea typeface="幼圆" panose="02010509060101010101" pitchFamily="49" charset="-122"/>
              </a:rPr>
              <a:t>= 1/2</a:t>
            </a:r>
          </a:p>
          <a:p>
            <a:pPr marL="609600" indent="-609600" algn="just" fontAlgn="auto">
              <a:lnSpc>
                <a:spcPct val="150000"/>
              </a:lnSpc>
              <a:spcAft>
                <a:spcPts val="0"/>
              </a:spcAft>
              <a:buFontTx/>
              <a:buNone/>
              <a:defRPr/>
            </a:pPr>
            <a:r>
              <a:rPr lang="en-US" altLang="zh-CN" sz="2400">
                <a:latin typeface="幼圆" panose="02010509060101010101" pitchFamily="49" charset="-122"/>
                <a:ea typeface="幼圆" panose="02010509060101010101" pitchFamily="49" charset="-122"/>
              </a:rPr>
              <a:t>    H1 = -(1/2)*log</a:t>
            </a:r>
            <a:r>
              <a:rPr lang="en-US" altLang="zh-CN" sz="2400" baseline="-30000">
                <a:latin typeface="幼圆" panose="02010509060101010101" pitchFamily="49" charset="-122"/>
                <a:ea typeface="幼圆" panose="02010509060101010101" pitchFamily="49" charset="-122"/>
              </a:rPr>
              <a:t>2</a:t>
            </a:r>
            <a:r>
              <a:rPr lang="en-US" altLang="zh-CN" sz="2400">
                <a:latin typeface="幼圆" panose="02010509060101010101" pitchFamily="49" charset="-122"/>
                <a:ea typeface="幼圆" panose="02010509060101010101" pitchFamily="49" charset="-122"/>
              </a:rPr>
              <a:t>(1/2) - (1/2)*log</a:t>
            </a:r>
            <a:r>
              <a:rPr lang="en-US" altLang="zh-CN" sz="2400" baseline="-30000">
                <a:latin typeface="幼圆" panose="02010509060101010101" pitchFamily="49" charset="-122"/>
                <a:ea typeface="幼圆" panose="02010509060101010101" pitchFamily="49" charset="-122"/>
              </a:rPr>
              <a:t>2</a:t>
            </a:r>
            <a:r>
              <a:rPr lang="en-US" altLang="zh-CN" sz="2400">
                <a:latin typeface="幼圆" panose="02010509060101010101" pitchFamily="49" charset="-122"/>
                <a:ea typeface="幼圆" panose="02010509060101010101" pitchFamily="49" charset="-122"/>
              </a:rPr>
              <a:t>(1/2) = 1</a:t>
            </a:r>
          </a:p>
          <a:p>
            <a:pPr marL="609600" indent="-609600"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例</a:t>
            </a:r>
            <a:r>
              <a:rPr lang="en-US" altLang="zh-CN" sz="2400">
                <a:latin typeface="幼圆" panose="02010509060101010101" pitchFamily="49" charset="-122"/>
                <a:ea typeface="幼圆" panose="02010509060101010101" pitchFamily="49" charset="-122"/>
              </a:rPr>
              <a:t>2</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p</a:t>
            </a:r>
            <a:r>
              <a:rPr lang="en-US" altLang="zh-CN" sz="2400" baseline="-30000">
                <a:latin typeface="幼圆" panose="02010509060101010101" pitchFamily="49" charset="-122"/>
                <a:ea typeface="幼圆" panose="02010509060101010101" pitchFamily="49" charset="-122"/>
              </a:rPr>
              <a:t>1 </a:t>
            </a:r>
            <a:r>
              <a:rPr lang="en-US" altLang="zh-CN" sz="2400">
                <a:latin typeface="幼圆" panose="02010509060101010101" pitchFamily="49" charset="-122"/>
                <a:ea typeface="幼圆" panose="02010509060101010101" pitchFamily="49" charset="-122"/>
              </a:rPr>
              <a:t>= 1/4  p</a:t>
            </a:r>
            <a:r>
              <a:rPr lang="en-US" altLang="zh-CN" sz="2400" baseline="-30000">
                <a:latin typeface="幼圆" panose="02010509060101010101" pitchFamily="49" charset="-122"/>
                <a:ea typeface="幼圆" panose="02010509060101010101" pitchFamily="49" charset="-122"/>
              </a:rPr>
              <a:t>2 </a:t>
            </a:r>
            <a:r>
              <a:rPr lang="en-US" altLang="zh-CN" sz="2400">
                <a:latin typeface="幼圆" panose="02010509060101010101" pitchFamily="49" charset="-122"/>
                <a:ea typeface="幼圆" panose="02010509060101010101" pitchFamily="49" charset="-122"/>
              </a:rPr>
              <a:t>= 3/4</a:t>
            </a:r>
          </a:p>
          <a:p>
            <a:pPr marL="609600" indent="-609600" algn="just" fontAlgn="auto">
              <a:lnSpc>
                <a:spcPct val="150000"/>
              </a:lnSpc>
              <a:spcAft>
                <a:spcPts val="0"/>
              </a:spcAft>
              <a:buFontTx/>
              <a:buNone/>
              <a:defRPr/>
            </a:pPr>
            <a:r>
              <a:rPr lang="en-US" altLang="zh-CN" sz="2400">
                <a:latin typeface="幼圆" panose="02010509060101010101" pitchFamily="49" charset="-122"/>
                <a:ea typeface="幼圆" panose="02010509060101010101" pitchFamily="49" charset="-122"/>
              </a:rPr>
              <a:t>    H2 = -(1/4)* log</a:t>
            </a:r>
            <a:r>
              <a:rPr lang="en-US" altLang="zh-CN" sz="2400" baseline="-30000">
                <a:latin typeface="幼圆" panose="02010509060101010101" pitchFamily="49" charset="-122"/>
                <a:ea typeface="幼圆" panose="02010509060101010101" pitchFamily="49" charset="-122"/>
              </a:rPr>
              <a:t>2</a:t>
            </a:r>
            <a:r>
              <a:rPr lang="en-US" altLang="zh-CN" sz="2400">
                <a:latin typeface="幼圆" panose="02010509060101010101" pitchFamily="49" charset="-122"/>
                <a:ea typeface="幼圆" panose="02010509060101010101" pitchFamily="49" charset="-122"/>
              </a:rPr>
              <a:t>(1/4) - (3/4)*log</a:t>
            </a:r>
            <a:r>
              <a:rPr lang="en-US" altLang="zh-CN" sz="2400" baseline="-30000">
                <a:latin typeface="幼圆" panose="02010509060101010101" pitchFamily="49" charset="-122"/>
                <a:ea typeface="幼圆" panose="02010509060101010101" pitchFamily="49" charset="-122"/>
              </a:rPr>
              <a:t>2</a:t>
            </a:r>
            <a:r>
              <a:rPr lang="en-US" altLang="zh-CN" sz="2400">
                <a:latin typeface="幼圆" panose="02010509060101010101" pitchFamily="49" charset="-122"/>
                <a:ea typeface="幼圆" panose="02010509060101010101" pitchFamily="49" charset="-122"/>
              </a:rPr>
              <a:t>(3/4)=0.81</a:t>
            </a:r>
          </a:p>
          <a:p>
            <a:pPr marL="609600" indent="-609600"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例</a:t>
            </a:r>
            <a:r>
              <a:rPr lang="en-US" altLang="zh-CN" sz="2400">
                <a:latin typeface="幼圆" panose="02010509060101010101" pitchFamily="49" charset="-122"/>
                <a:ea typeface="幼圆" panose="02010509060101010101" pitchFamily="49" charset="-122"/>
              </a:rPr>
              <a:t>3</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p</a:t>
            </a:r>
            <a:r>
              <a:rPr lang="en-US" altLang="zh-CN" sz="2400" baseline="-30000">
                <a:latin typeface="幼圆" panose="02010509060101010101" pitchFamily="49" charset="-122"/>
                <a:ea typeface="幼圆" panose="02010509060101010101" pitchFamily="49" charset="-122"/>
              </a:rPr>
              <a:t>1 </a:t>
            </a:r>
            <a:r>
              <a:rPr lang="en-US" altLang="zh-CN" sz="2400">
                <a:latin typeface="幼圆" panose="02010509060101010101" pitchFamily="49" charset="-122"/>
                <a:ea typeface="幼圆" panose="02010509060101010101" pitchFamily="49" charset="-122"/>
              </a:rPr>
              <a:t>= 1  p</a:t>
            </a:r>
            <a:r>
              <a:rPr lang="en-US" altLang="zh-CN" sz="2400" baseline="-30000">
                <a:latin typeface="幼圆" panose="02010509060101010101" pitchFamily="49" charset="-122"/>
                <a:ea typeface="幼圆" panose="02010509060101010101" pitchFamily="49" charset="-122"/>
              </a:rPr>
              <a:t>2 </a:t>
            </a:r>
            <a:r>
              <a:rPr lang="en-US" altLang="zh-CN" sz="2400">
                <a:latin typeface="幼圆" panose="02010509060101010101" pitchFamily="49" charset="-122"/>
                <a:ea typeface="幼圆" panose="02010509060101010101" pitchFamily="49" charset="-122"/>
              </a:rPr>
              <a:t>= 0</a:t>
            </a:r>
          </a:p>
          <a:p>
            <a:pPr marL="609600" indent="-609600" algn="just" fontAlgn="auto">
              <a:lnSpc>
                <a:spcPct val="150000"/>
              </a:lnSpc>
              <a:spcAft>
                <a:spcPts val="0"/>
              </a:spcAft>
              <a:buFontTx/>
              <a:buNone/>
              <a:defRPr/>
            </a:pPr>
            <a:r>
              <a:rPr lang="en-US" altLang="zh-CN" sz="2400">
                <a:latin typeface="幼圆" panose="02010509060101010101" pitchFamily="49" charset="-122"/>
                <a:ea typeface="幼圆" panose="02010509060101010101" pitchFamily="49" charset="-122"/>
              </a:rPr>
              <a:t>    H3 = -1 * log</a:t>
            </a:r>
            <a:r>
              <a:rPr lang="en-US" altLang="zh-CN" sz="2400" baseline="-30000">
                <a:latin typeface="幼圆" panose="02010509060101010101" pitchFamily="49" charset="-122"/>
                <a:ea typeface="幼圆" panose="02010509060101010101" pitchFamily="49" charset="-122"/>
              </a:rPr>
              <a:t>2</a:t>
            </a:r>
            <a:r>
              <a:rPr lang="en-US" altLang="zh-CN" sz="2400">
                <a:latin typeface="幼圆" panose="02010509060101010101" pitchFamily="49" charset="-122"/>
                <a:ea typeface="幼圆" panose="02010509060101010101" pitchFamily="49" charset="-122"/>
              </a:rPr>
              <a:t>1 = 0</a:t>
            </a:r>
          </a:p>
        </p:txBody>
      </p:sp>
      <p:sp>
        <p:nvSpPr>
          <p:cNvPr id="80900" name="日期占位符 1">
            <a:extLst>
              <a:ext uri="{FF2B5EF4-FFF2-40B4-BE49-F238E27FC236}">
                <a16:creationId xmlns:a16="http://schemas.microsoft.com/office/drawing/2014/main" id="{1ABC9A8B-F8CB-4E71-B579-1DFB41BC538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E27FA9B-D9DB-4344-84B1-2AA52F5AC584}"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80901" name="页脚占位符 2">
            <a:extLst>
              <a:ext uri="{FF2B5EF4-FFF2-40B4-BE49-F238E27FC236}">
                <a16:creationId xmlns:a16="http://schemas.microsoft.com/office/drawing/2014/main" id="{EFE78218-0AE7-4E60-953F-D15137B12E5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80902" name="灯片编号占位符 3">
            <a:extLst>
              <a:ext uri="{FF2B5EF4-FFF2-40B4-BE49-F238E27FC236}">
                <a16:creationId xmlns:a16="http://schemas.microsoft.com/office/drawing/2014/main" id="{557C5E6D-D528-49D3-9B35-332847D905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6126891-9BE2-4B51-B37E-19570D1DDA3E}" type="slidenum">
              <a:rPr lang="zh-CN" altLang="en-US" sz="1400" smtClean="0">
                <a:latin typeface="Arial" panose="020B0604020202020204" pitchFamily="34" charset="0"/>
              </a:rPr>
              <a:pPr>
                <a:lnSpc>
                  <a:spcPct val="100000"/>
                </a:lnSpc>
                <a:spcBef>
                  <a:spcPct val="0"/>
                </a:spcBef>
                <a:buClrTx/>
                <a:buFontTx/>
                <a:buNone/>
              </a:pPr>
              <a:t>27</a:t>
            </a:fld>
            <a:endParaRPr lang="en-US" altLang="zh-CN" sz="1400">
              <a:latin typeface="Arial" panose="020B0604020202020204" pitchFamily="34" charset="0"/>
            </a:endParaRP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6181601-F248-4553-AF7D-8DD5D6BEA7BC}"/>
              </a:ext>
            </a:extLst>
          </p:cNvPr>
          <p:cNvSpPr>
            <a:spLocks noGrp="1" noChangeArrowheads="1"/>
          </p:cNvSpPr>
          <p:nvPr>
            <p:ph type="title"/>
          </p:nvPr>
        </p:nvSpPr>
        <p:spPr/>
        <p:txBody>
          <a:bodyPr/>
          <a:lstStyle/>
          <a:p>
            <a:pPr fontAlgn="auto">
              <a:spcAft>
                <a:spcPts val="0"/>
              </a:spcAft>
              <a:defRPr/>
            </a:pPr>
            <a:r>
              <a:rPr lang="zh-CN" altLang="en-US" b="1">
                <a:latin typeface="黑体" panose="02010609060101010101" pitchFamily="49" charset="-122"/>
                <a:ea typeface="黑体" panose="02010609060101010101" pitchFamily="49" charset="-122"/>
              </a:rPr>
              <a:t>决策树学习</a:t>
            </a:r>
            <a:endParaRPr lang="en-US" altLang="zh-CN" b="1">
              <a:latin typeface="黑体" panose="02010609060101010101" pitchFamily="49" charset="-122"/>
              <a:ea typeface="黑体" panose="02010609060101010101" pitchFamily="49" charset="-122"/>
            </a:endParaRPr>
          </a:p>
        </p:txBody>
      </p:sp>
      <p:sp>
        <p:nvSpPr>
          <p:cNvPr id="35843" name="Rectangle 3">
            <a:extLst>
              <a:ext uri="{FF2B5EF4-FFF2-40B4-BE49-F238E27FC236}">
                <a16:creationId xmlns:a16="http://schemas.microsoft.com/office/drawing/2014/main" id="{73730C40-6CA5-4F6E-AFDC-32FAC5AB06F0}"/>
              </a:ext>
            </a:extLst>
          </p:cNvPr>
          <p:cNvSpPr>
            <a:spLocks noGrp="1" noChangeArrowheads="1"/>
          </p:cNvSpPr>
          <p:nvPr>
            <p:ph idx="1"/>
          </p:nvPr>
        </p:nvSpPr>
        <p:spPr>
          <a:xfrm>
            <a:off x="914400" y="1676400"/>
            <a:ext cx="7924800" cy="4724400"/>
          </a:xfrm>
        </p:spPr>
        <p:txBody>
          <a:bodyPr/>
          <a:lstStyle/>
          <a:p>
            <a:pPr fontAlgn="auto">
              <a:lnSpc>
                <a:spcPct val="150000"/>
              </a:lnSpc>
              <a:spcAft>
                <a:spcPts val="0"/>
              </a:spcAft>
              <a:buClr>
                <a:schemeClr val="accent6"/>
              </a:buClr>
              <a:buFont typeface="Wingdings" panose="05000000000000000000" pitchFamily="2" charset="2"/>
              <a:buChar char="n"/>
              <a:defRPr/>
            </a:pPr>
            <a:r>
              <a:rPr lang="zh-CN" altLang="en-US" sz="2800" dirty="0">
                <a:latin typeface="幼圆" panose="02010509060101010101" pitchFamily="49" charset="-122"/>
                <a:ea typeface="幼圆" panose="02010509060101010101" pitchFamily="49" charset="-122"/>
              </a:rPr>
              <a:t>实例集合</a:t>
            </a:r>
            <a:r>
              <a:rPr lang="en-US" altLang="zh-CN" sz="2800" dirty="0">
                <a:latin typeface="幼圆" panose="02010509060101010101" pitchFamily="49" charset="-122"/>
                <a:ea typeface="幼圆" panose="02010509060101010101" pitchFamily="49" charset="-122"/>
              </a:rPr>
              <a:t>S</a:t>
            </a:r>
            <a:r>
              <a:rPr lang="zh-CN" altLang="en-US" sz="2800" dirty="0">
                <a:latin typeface="幼圆" panose="02010509060101010101" pitchFamily="49" charset="-122"/>
                <a:ea typeface="幼圆" panose="02010509060101010101" pitchFamily="49" charset="-122"/>
              </a:rPr>
              <a:t>中属性</a:t>
            </a:r>
            <a:r>
              <a:rPr lang="en-US" altLang="zh-CN" sz="2800" dirty="0">
                <a:latin typeface="幼圆" panose="02010509060101010101" pitchFamily="49" charset="-122"/>
                <a:ea typeface="幼圆" panose="02010509060101010101" pitchFamily="49" charset="-122"/>
              </a:rPr>
              <a:t>A</a:t>
            </a:r>
            <a:r>
              <a:rPr lang="zh-CN" altLang="en-US" sz="2800" dirty="0">
                <a:latin typeface="幼圆" panose="02010509060101010101" pitchFamily="49" charset="-122"/>
                <a:ea typeface="幼圆" panose="02010509060101010101" pitchFamily="49" charset="-122"/>
              </a:rPr>
              <a:t>的信息增益为：</a:t>
            </a:r>
          </a:p>
          <a:p>
            <a:pPr marL="609600" indent="-609600" fontAlgn="auto">
              <a:lnSpc>
                <a:spcPct val="150000"/>
              </a:lnSpc>
              <a:spcAft>
                <a:spcPts val="0"/>
              </a:spcAft>
              <a:buFontTx/>
              <a:buNone/>
              <a:defRPr/>
            </a:pPr>
            <a:r>
              <a:rPr lang="en-US" altLang="zh-CN" sz="2800" dirty="0">
                <a:latin typeface="幼圆" panose="02010509060101010101" pitchFamily="49" charset="-122"/>
                <a:ea typeface="幼圆" panose="02010509060101010101" pitchFamily="49" charset="-122"/>
              </a:rPr>
              <a:t>   Gain(S, A)=</a:t>
            </a:r>
          </a:p>
          <a:p>
            <a:pPr marL="609600" indent="-609600" algn="ctr" fontAlgn="auto">
              <a:lnSpc>
                <a:spcPct val="150000"/>
              </a:lnSpc>
              <a:spcAft>
                <a:spcPts val="0"/>
              </a:spcAft>
              <a:buFontTx/>
              <a:buNone/>
              <a:defRPr/>
            </a:pPr>
            <a:r>
              <a:rPr lang="en-US" altLang="zh-CN" sz="2800" dirty="0">
                <a:latin typeface="幼圆" panose="02010509060101010101" pitchFamily="49" charset="-122"/>
                <a:ea typeface="幼圆" panose="02010509060101010101" pitchFamily="49" charset="-122"/>
              </a:rPr>
              <a:t>Entropy(S) -  </a:t>
            </a:r>
            <a:r>
              <a:rPr lang="en-US" altLang="zh-CN" sz="2800" dirty="0">
                <a:latin typeface="幼圆" panose="02010509060101010101" pitchFamily="49" charset="-122"/>
                <a:ea typeface="幼圆" panose="02010509060101010101" pitchFamily="49" charset="-122"/>
                <a:sym typeface="Symbol" pitchFamily="18" charset="2"/>
              </a:rPr>
              <a:t>（|S</a:t>
            </a:r>
            <a:r>
              <a:rPr lang="en-US" altLang="zh-CN" sz="2800" baseline="-25000" dirty="0">
                <a:latin typeface="幼圆" panose="02010509060101010101" pitchFamily="49" charset="-122"/>
                <a:ea typeface="幼圆" panose="02010509060101010101" pitchFamily="49" charset="-122"/>
                <a:sym typeface="Symbol" pitchFamily="18" charset="2"/>
              </a:rPr>
              <a:t>V</a:t>
            </a:r>
            <a:r>
              <a:rPr lang="en-US" altLang="zh-CN" sz="2800" dirty="0">
                <a:latin typeface="幼圆" panose="02010509060101010101" pitchFamily="49" charset="-122"/>
                <a:ea typeface="幼圆" panose="02010509060101010101" pitchFamily="49" charset="-122"/>
                <a:sym typeface="Symbol" pitchFamily="18" charset="2"/>
              </a:rPr>
              <a:t>|/|S|）Entropy</a:t>
            </a:r>
            <a:r>
              <a:rPr lang="en-US" altLang="zh-CN" sz="2800" dirty="0">
                <a:latin typeface="幼圆" panose="02010509060101010101" pitchFamily="49" charset="-122"/>
                <a:ea typeface="幼圆" panose="02010509060101010101" pitchFamily="49" charset="-122"/>
              </a:rPr>
              <a:t>(</a:t>
            </a:r>
            <a:r>
              <a:rPr lang="en-US" altLang="zh-CN" sz="2800" dirty="0" err="1">
                <a:latin typeface="幼圆" panose="02010509060101010101" pitchFamily="49" charset="-122"/>
                <a:ea typeface="幼圆" panose="02010509060101010101" pitchFamily="49" charset="-122"/>
              </a:rPr>
              <a:t>S</a:t>
            </a:r>
            <a:r>
              <a:rPr lang="en-US" altLang="zh-CN" sz="2800" baseline="-25000" dirty="0" err="1">
                <a:latin typeface="幼圆" panose="02010509060101010101" pitchFamily="49" charset="-122"/>
                <a:ea typeface="幼圆" panose="02010509060101010101" pitchFamily="49" charset="-122"/>
              </a:rPr>
              <a:t>v</a:t>
            </a:r>
            <a:r>
              <a:rPr lang="en-US" altLang="zh-CN" sz="2800" dirty="0">
                <a:latin typeface="幼圆" panose="02010509060101010101" pitchFamily="49" charset="-122"/>
                <a:ea typeface="幼圆" panose="02010509060101010101" pitchFamily="49" charset="-122"/>
              </a:rPr>
              <a:t>) </a:t>
            </a:r>
          </a:p>
          <a:p>
            <a:pPr marL="609600" indent="-609600" fontAlgn="auto">
              <a:lnSpc>
                <a:spcPct val="150000"/>
              </a:lnSpc>
              <a:spcAft>
                <a:spcPts val="0"/>
              </a:spcAft>
              <a:buFontTx/>
              <a:buNone/>
              <a:defRPr/>
            </a:pPr>
            <a:r>
              <a:rPr lang="en-US" altLang="zh-CN" sz="2800" dirty="0">
                <a:latin typeface="幼圆" panose="02010509060101010101" pitchFamily="49" charset="-122"/>
                <a:ea typeface="幼圆" panose="02010509060101010101" pitchFamily="49" charset="-122"/>
              </a:rPr>
              <a:t>                          </a:t>
            </a:r>
            <a:r>
              <a:rPr lang="en-US" altLang="zh-CN" sz="2800" dirty="0" err="1">
                <a:latin typeface="幼圆" panose="02010509060101010101" pitchFamily="49" charset="-122"/>
                <a:ea typeface="幼圆" panose="02010509060101010101" pitchFamily="49" charset="-122"/>
              </a:rPr>
              <a:t>v</a:t>
            </a:r>
            <a:r>
              <a:rPr lang="en-US" altLang="zh-CN" sz="2800" dirty="0" err="1">
                <a:latin typeface="幼圆" panose="02010509060101010101" pitchFamily="49" charset="-122"/>
                <a:ea typeface="幼圆" panose="02010509060101010101" pitchFamily="49" charset="-122"/>
                <a:sym typeface="Symbol" pitchFamily="18" charset="2"/>
              </a:rPr>
              <a:t>values</a:t>
            </a:r>
            <a:r>
              <a:rPr lang="en-US" altLang="zh-CN" sz="2800" dirty="0">
                <a:latin typeface="幼圆" panose="02010509060101010101" pitchFamily="49" charset="-122"/>
                <a:ea typeface="幼圆" panose="02010509060101010101" pitchFamily="49" charset="-122"/>
                <a:sym typeface="Symbol" pitchFamily="18" charset="2"/>
              </a:rPr>
              <a:t> of A</a:t>
            </a:r>
            <a:endParaRPr lang="en-US" altLang="zh-CN" sz="2800" dirty="0">
              <a:latin typeface="幼圆" panose="02010509060101010101" pitchFamily="49" charset="-122"/>
              <a:ea typeface="幼圆" panose="02010509060101010101" pitchFamily="49" charset="-122"/>
            </a:endParaRPr>
          </a:p>
          <a:p>
            <a:pPr marL="609600" indent="-609600" fontAlgn="auto">
              <a:lnSpc>
                <a:spcPct val="150000"/>
              </a:lnSpc>
              <a:spcAft>
                <a:spcPts val="0"/>
              </a:spcAft>
              <a:buFontTx/>
              <a:buNone/>
              <a:defRPr/>
            </a:pPr>
            <a:r>
              <a:rPr lang="zh-CN" altLang="en-US" sz="2800" dirty="0">
                <a:latin typeface="幼圆" panose="02010509060101010101" pitchFamily="49" charset="-122"/>
                <a:ea typeface="幼圆" panose="02010509060101010101" pitchFamily="49" charset="-122"/>
              </a:rPr>
              <a:t>  </a:t>
            </a:r>
            <a:r>
              <a:rPr lang="en-US" altLang="zh-CN" sz="2800" dirty="0" err="1">
                <a:latin typeface="幼圆" panose="02010509060101010101" pitchFamily="49" charset="-122"/>
                <a:ea typeface="幼圆" panose="02010509060101010101" pitchFamily="49" charset="-122"/>
              </a:rPr>
              <a:t>S</a:t>
            </a:r>
            <a:r>
              <a:rPr lang="en-US" altLang="zh-CN" sz="2800" baseline="-25000" dirty="0" err="1">
                <a:latin typeface="幼圆" panose="02010509060101010101" pitchFamily="49" charset="-122"/>
                <a:ea typeface="幼圆" panose="02010509060101010101" pitchFamily="49" charset="-122"/>
              </a:rPr>
              <a:t>v</a:t>
            </a:r>
            <a:r>
              <a:rPr lang="zh-CN" altLang="en-US" sz="2800" dirty="0">
                <a:latin typeface="幼圆" panose="02010509060101010101" pitchFamily="49" charset="-122"/>
                <a:ea typeface="幼圆" panose="02010509060101010101" pitchFamily="49" charset="-122"/>
              </a:rPr>
              <a:t>表示</a:t>
            </a:r>
            <a:r>
              <a:rPr lang="en-US" altLang="zh-CN" sz="2800" dirty="0">
                <a:latin typeface="幼圆" panose="02010509060101010101" pitchFamily="49" charset="-122"/>
                <a:ea typeface="幼圆" panose="02010509060101010101" pitchFamily="49" charset="-122"/>
              </a:rPr>
              <a:t>S</a:t>
            </a:r>
            <a:r>
              <a:rPr lang="zh-CN" altLang="en-US" sz="2800" dirty="0">
                <a:latin typeface="幼圆" panose="02010509060101010101" pitchFamily="49" charset="-122"/>
                <a:ea typeface="幼圆" panose="02010509060101010101" pitchFamily="49" charset="-122"/>
              </a:rPr>
              <a:t>的子集，其属性</a:t>
            </a:r>
            <a:r>
              <a:rPr lang="en-US" altLang="zh-CN" sz="2800" dirty="0">
                <a:latin typeface="幼圆" panose="02010509060101010101" pitchFamily="49" charset="-122"/>
                <a:ea typeface="幼圆" panose="02010509060101010101" pitchFamily="49" charset="-122"/>
              </a:rPr>
              <a:t>A</a:t>
            </a:r>
            <a:r>
              <a:rPr lang="zh-CN" altLang="en-US" sz="2800" dirty="0">
                <a:latin typeface="幼圆" panose="02010509060101010101" pitchFamily="49" charset="-122"/>
                <a:ea typeface="幼圆" panose="02010509060101010101" pitchFamily="49" charset="-122"/>
              </a:rPr>
              <a:t>的值为</a:t>
            </a:r>
            <a:r>
              <a:rPr lang="en-US" altLang="zh-CN" sz="2800" dirty="0">
                <a:latin typeface="幼圆" panose="02010509060101010101" pitchFamily="49" charset="-122"/>
                <a:ea typeface="幼圆" panose="02010509060101010101" pitchFamily="49" charset="-122"/>
              </a:rPr>
              <a:t>V</a:t>
            </a:r>
          </a:p>
        </p:txBody>
      </p:sp>
      <p:sp>
        <p:nvSpPr>
          <p:cNvPr id="82948" name="日期占位符 1">
            <a:extLst>
              <a:ext uri="{FF2B5EF4-FFF2-40B4-BE49-F238E27FC236}">
                <a16:creationId xmlns:a16="http://schemas.microsoft.com/office/drawing/2014/main" id="{E3C46D6E-48BF-4CEC-98BA-A98DF495CFF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08014FC-3F91-46B6-B75A-20D326BF5F9E}"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82949" name="页脚占位符 2">
            <a:extLst>
              <a:ext uri="{FF2B5EF4-FFF2-40B4-BE49-F238E27FC236}">
                <a16:creationId xmlns:a16="http://schemas.microsoft.com/office/drawing/2014/main" id="{343C281C-57F3-4A91-8CE2-2376D276AEC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82950" name="灯片编号占位符 3">
            <a:extLst>
              <a:ext uri="{FF2B5EF4-FFF2-40B4-BE49-F238E27FC236}">
                <a16:creationId xmlns:a16="http://schemas.microsoft.com/office/drawing/2014/main" id="{6D20C1A5-4034-454B-AF48-688F7821A7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DD42496-97D1-4449-95E6-A140A876C7C6}" type="slidenum">
              <a:rPr lang="zh-CN" altLang="en-US" sz="1400" smtClean="0">
                <a:latin typeface="Arial" panose="020B0604020202020204" pitchFamily="34" charset="0"/>
              </a:rPr>
              <a:pPr>
                <a:lnSpc>
                  <a:spcPct val="100000"/>
                </a:lnSpc>
                <a:spcBef>
                  <a:spcPct val="0"/>
                </a:spcBef>
                <a:buClrTx/>
                <a:buFontTx/>
                <a:buNone/>
              </a:pPr>
              <a:t>28</a:t>
            </a:fld>
            <a:endParaRPr lang="en-US" altLang="zh-CN" sz="1400">
              <a:latin typeface="Arial" panose="020B0604020202020204" pitchFamily="34" charset="0"/>
            </a:endParaRP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F27235F-31AD-4895-9D7B-3BC5F3B2B66F}"/>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决策树学习</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64515" name="Rectangle 3">
            <a:extLst>
              <a:ext uri="{FF2B5EF4-FFF2-40B4-BE49-F238E27FC236}">
                <a16:creationId xmlns:a16="http://schemas.microsoft.com/office/drawing/2014/main" id="{23F6A004-421F-416D-B525-B524411D6FB4}"/>
              </a:ext>
            </a:extLst>
          </p:cNvPr>
          <p:cNvSpPr>
            <a:spLocks noGrp="1" noChangeArrowheads="1"/>
          </p:cNvSpPr>
          <p:nvPr>
            <p:ph idx="1"/>
          </p:nvPr>
        </p:nvSpPr>
        <p:spPr>
          <a:xfrm>
            <a:off x="611188" y="1268413"/>
            <a:ext cx="8281987" cy="4724400"/>
          </a:xfrm>
        </p:spPr>
        <p:txBody>
          <a:bodyPr/>
          <a:lstStyle/>
          <a:p>
            <a:pPr marL="609600" indent="-609600"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思路：</a:t>
            </a:r>
          </a:p>
          <a:p>
            <a:pPr marL="990600" lvl="1" indent="-533400"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考察任一个属性，计算其熵值；</a:t>
            </a:r>
          </a:p>
          <a:p>
            <a:pPr marL="990600" lvl="1" indent="-533400"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对这个特定属性，考察根据其不同的属性值分成的若干子集；</a:t>
            </a:r>
          </a:p>
          <a:p>
            <a:pPr marL="990600" lvl="1" indent="-533400"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对任意子集，考察不同的类别，计算其熵值并求和；</a:t>
            </a:r>
          </a:p>
          <a:p>
            <a:pPr marL="990600" lvl="1" indent="-533400" algn="just" fontAlgn="auto">
              <a:lnSpc>
                <a:spcPct val="150000"/>
              </a:lnSpc>
              <a:spcAft>
                <a:spcPts val="0"/>
              </a:spcAft>
              <a:defRPr/>
            </a:pPr>
            <a:r>
              <a:rPr lang="zh-CN" altLang="en-US" sz="2400">
                <a:latin typeface="幼圆" panose="02010509060101010101" pitchFamily="49" charset="-122"/>
                <a:ea typeface="幼圆" panose="02010509060101010101" pitchFamily="49" charset="-122"/>
              </a:rPr>
              <a:t>从所有属性中，选择熵值最小（ 或增益最大）的属性作为当前决策节点。</a:t>
            </a:r>
          </a:p>
        </p:txBody>
      </p:sp>
      <p:sp>
        <p:nvSpPr>
          <p:cNvPr id="84996" name="日期占位符 1">
            <a:extLst>
              <a:ext uri="{FF2B5EF4-FFF2-40B4-BE49-F238E27FC236}">
                <a16:creationId xmlns:a16="http://schemas.microsoft.com/office/drawing/2014/main" id="{96B70BA6-A85D-4B0C-BE17-591D91A973E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20D7315-2CFE-460C-B9B4-175C722540C1}"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84997" name="页脚占位符 2">
            <a:extLst>
              <a:ext uri="{FF2B5EF4-FFF2-40B4-BE49-F238E27FC236}">
                <a16:creationId xmlns:a16="http://schemas.microsoft.com/office/drawing/2014/main" id="{B3AEDD6D-2B59-479A-B432-B57C4C8FAD6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84998" name="灯片编号占位符 3">
            <a:extLst>
              <a:ext uri="{FF2B5EF4-FFF2-40B4-BE49-F238E27FC236}">
                <a16:creationId xmlns:a16="http://schemas.microsoft.com/office/drawing/2014/main" id="{EE0799D7-A2C4-449D-9FC6-16148DA98A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BAE09B7-4A6C-4C6A-B15E-3E21DF9C225D}" type="slidenum">
              <a:rPr lang="zh-CN" altLang="en-US" sz="1400" smtClean="0">
                <a:latin typeface="Arial" panose="020B0604020202020204" pitchFamily="34" charset="0"/>
              </a:rPr>
              <a:pPr>
                <a:lnSpc>
                  <a:spcPct val="100000"/>
                </a:lnSpc>
                <a:spcBef>
                  <a:spcPct val="0"/>
                </a:spcBef>
                <a:buClrTx/>
                <a:buFontTx/>
                <a:buNone/>
              </a:pPr>
              <a:t>29</a:t>
            </a:fld>
            <a:endParaRPr lang="en-US" altLang="zh-CN" sz="1400">
              <a:latin typeface="Arial" panose="020B0604020202020204" pitchFamily="34" charset="0"/>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BA54400-5E26-44AC-B328-CB8B9F01980B}"/>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itchFamily="49" charset="-122"/>
                <a:ea typeface="黑体" pitchFamily="49" charset="-122"/>
              </a:rPr>
              <a:t>机器学习概述</a:t>
            </a:r>
            <a:endParaRPr lang="en-US" altLang="zh-CN" b="1" dirty="0">
              <a:solidFill>
                <a:schemeClr val="accent6"/>
              </a:solidFill>
              <a:latin typeface="黑体" pitchFamily="49" charset="-122"/>
              <a:ea typeface="黑体" pitchFamily="49" charset="-122"/>
            </a:endParaRPr>
          </a:p>
        </p:txBody>
      </p:sp>
      <p:sp>
        <p:nvSpPr>
          <p:cNvPr id="8195" name="Rectangle 3">
            <a:extLst>
              <a:ext uri="{FF2B5EF4-FFF2-40B4-BE49-F238E27FC236}">
                <a16:creationId xmlns:a16="http://schemas.microsoft.com/office/drawing/2014/main" id="{704AF3FD-4827-480B-B27F-2464F7F46FC6}"/>
              </a:ext>
            </a:extLst>
          </p:cNvPr>
          <p:cNvSpPr>
            <a:spLocks noGrp="1" noChangeArrowheads="1"/>
          </p:cNvSpPr>
          <p:nvPr>
            <p:ph idx="1"/>
          </p:nvPr>
        </p:nvSpPr>
        <p:spPr>
          <a:xfrm>
            <a:off x="561975" y="1298575"/>
            <a:ext cx="8382000" cy="4495800"/>
          </a:xfrm>
        </p:spPr>
        <p:txBody>
          <a:bodyPr>
            <a:normAutofit fontScale="77500" lnSpcReduction="20000"/>
          </a:bodyPr>
          <a:lstStyle/>
          <a:p>
            <a:pPr fontAlgn="auto">
              <a:lnSpc>
                <a:spcPts val="2800"/>
              </a:lnSpc>
              <a:spcAft>
                <a:spcPts val="0"/>
              </a:spcAft>
              <a:buClr>
                <a:schemeClr val="accent6"/>
              </a:buClr>
              <a:buFont typeface="Wingdings" panose="05000000000000000000" pitchFamily="2" charset="2"/>
              <a:buChar char="n"/>
              <a:defRPr/>
            </a:pPr>
            <a:r>
              <a:rPr lang="zh-CN" altLang="en-US" dirty="0">
                <a:latin typeface="幼圆" panose="02010509060101010101" pitchFamily="49" charset="-122"/>
                <a:ea typeface="幼圆" panose="02010509060101010101" pitchFamily="49" charset="-122"/>
              </a:rPr>
              <a:t>什么是机器学习？</a:t>
            </a:r>
          </a:p>
          <a:p>
            <a:pPr lvl="1" fontAlgn="auto">
              <a:lnSpc>
                <a:spcPts val="2800"/>
              </a:lnSpc>
              <a:spcAft>
                <a:spcPts val="0"/>
              </a:spcAft>
              <a:defRPr/>
            </a:pPr>
            <a:r>
              <a:rPr lang="zh-CN" altLang="en-US" sz="2000" dirty="0">
                <a:latin typeface="幼圆" panose="02010509060101010101" pitchFamily="49" charset="-122"/>
                <a:ea typeface="幼圆" panose="02010509060101010101" pitchFamily="49" charset="-122"/>
              </a:rPr>
              <a:t>学习是使系统在不断重复的工作中对本身能力的增强和改进，使得系统下一次完成同样或类似的任务时比上一次更有效，即通过对人类学习过程和特点的研究，建立学习理论和方法，并应用于机器，以改进机器的行为和性能。 </a:t>
            </a:r>
          </a:p>
          <a:p>
            <a:pPr lvl="1" algn="just" fontAlgn="auto">
              <a:lnSpc>
                <a:spcPts val="2800"/>
              </a:lnSpc>
              <a:spcAft>
                <a:spcPts val="0"/>
              </a:spcAft>
              <a:buFontTx/>
              <a:buNone/>
              <a:defRPr/>
            </a:pPr>
            <a:r>
              <a:rPr lang="zh-CN" altLang="en-US" sz="2000" dirty="0">
                <a:latin typeface="幼圆" panose="02010509060101010101" pitchFamily="49" charset="-122"/>
                <a:ea typeface="幼圆" panose="02010509060101010101" pitchFamily="49" charset="-122"/>
              </a:rPr>
              <a:t>       1、学习是一个过程。学习是经验积累的过程，这个过程可能很快，也可能很漫长；</a:t>
            </a:r>
          </a:p>
          <a:p>
            <a:pPr lvl="1" algn="just" fontAlgn="auto">
              <a:lnSpc>
                <a:spcPts val="2800"/>
              </a:lnSpc>
              <a:spcAft>
                <a:spcPts val="0"/>
              </a:spcAft>
              <a:buFontTx/>
              <a:buNone/>
              <a:defRPr/>
            </a:pPr>
            <a:r>
              <a:rPr lang="zh-CN" altLang="en-US" sz="2000" dirty="0">
                <a:latin typeface="幼圆" panose="02010509060101010101" pitchFamily="49" charset="-122"/>
                <a:ea typeface="幼圆" panose="02010509060101010101" pitchFamily="49" charset="-122"/>
              </a:rPr>
              <a:t>      2、学习是对一个系统而言。这个系统可能是一个计算机系统，或一个人机系统；</a:t>
            </a:r>
          </a:p>
          <a:p>
            <a:pPr lvl="1" algn="just" fontAlgn="auto">
              <a:lnSpc>
                <a:spcPts val="2800"/>
              </a:lnSpc>
              <a:spcAft>
                <a:spcPts val="0"/>
              </a:spcAft>
              <a:buFontTx/>
              <a:buNone/>
              <a:defRPr/>
            </a:pPr>
            <a:r>
              <a:rPr lang="zh-CN" altLang="en-US" sz="2000" dirty="0">
                <a:latin typeface="幼圆" panose="02010509060101010101" pitchFamily="49" charset="-122"/>
                <a:ea typeface="幼圆" panose="02010509060101010101" pitchFamily="49" charset="-122"/>
              </a:rPr>
              <a:t>       3、学习能够改变系统的性能。这只说明对系统性能的改进，但是并未限制改进的方法。</a:t>
            </a:r>
          </a:p>
          <a:p>
            <a:pPr lvl="1" fontAlgn="auto">
              <a:lnSpc>
                <a:spcPts val="2800"/>
              </a:lnSpc>
              <a:spcAft>
                <a:spcPts val="0"/>
              </a:spcAft>
              <a:defRPr/>
            </a:pPr>
            <a:r>
              <a:rPr lang="zh-CN" altLang="en-US" sz="2000" dirty="0">
                <a:latin typeface="幼圆" panose="02010509060101010101" pitchFamily="49" charset="-122"/>
                <a:ea typeface="幼圆" panose="02010509060101010101" pitchFamily="49" charset="-122"/>
              </a:rPr>
              <a:t>从人工智能的角度看，机器学习是一门研究使用计算机获取新的知识和技能，提高现有计算机求解问题能力的科学</a:t>
            </a:r>
          </a:p>
        </p:txBody>
      </p:sp>
      <p:sp>
        <p:nvSpPr>
          <p:cNvPr id="31748" name="日期占位符 1">
            <a:extLst>
              <a:ext uri="{FF2B5EF4-FFF2-40B4-BE49-F238E27FC236}">
                <a16:creationId xmlns:a16="http://schemas.microsoft.com/office/drawing/2014/main" id="{744EFB58-9EDE-4702-98D9-BFC3C829EC1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8974455-A317-4810-83F0-57CF6F361A16}"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31749" name="页脚占位符 2">
            <a:extLst>
              <a:ext uri="{FF2B5EF4-FFF2-40B4-BE49-F238E27FC236}">
                <a16:creationId xmlns:a16="http://schemas.microsoft.com/office/drawing/2014/main" id="{CF79ECD2-9EC8-48D6-A2C6-3FF0924D952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31750" name="灯片编号占位符 3">
            <a:extLst>
              <a:ext uri="{FF2B5EF4-FFF2-40B4-BE49-F238E27FC236}">
                <a16:creationId xmlns:a16="http://schemas.microsoft.com/office/drawing/2014/main" id="{1B175AEE-4DDF-4754-949D-1A1797B5B44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0F8F074-836B-47BA-875E-C6646DAF93A3}" type="slidenum">
              <a:rPr lang="zh-CN" altLang="en-US" sz="1400" smtClean="0">
                <a:latin typeface="Arial" panose="020B0604020202020204" pitchFamily="34" charset="0"/>
              </a:rPr>
              <a:pPr>
                <a:lnSpc>
                  <a:spcPct val="100000"/>
                </a:lnSpc>
                <a:spcBef>
                  <a:spcPct val="0"/>
                </a:spcBef>
                <a:buClrTx/>
                <a:buFontTx/>
                <a:buNone/>
              </a:pPr>
              <a:t>3</a:t>
            </a:fld>
            <a:endParaRPr lang="en-US" altLang="zh-CN" sz="1400">
              <a:latin typeface="Arial" panose="020B0604020202020204" pitchFamily="34" charset="0"/>
            </a:endParaRP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a:extLst>
              <a:ext uri="{FF2B5EF4-FFF2-40B4-BE49-F238E27FC236}">
                <a16:creationId xmlns:a16="http://schemas.microsoft.com/office/drawing/2014/main" id="{F22F730E-6AC3-4DD0-B8D3-253D50F74CAE}"/>
              </a:ext>
            </a:extLst>
          </p:cNvPr>
          <p:cNvSpPr>
            <a:spLocks noGrp="1" noChangeArrowheads="1"/>
          </p:cNvSpPr>
          <p:nvPr>
            <p:ph type="title"/>
          </p:nvPr>
        </p:nvSpPr>
        <p:spPr>
          <a:xfrm>
            <a:off x="609600" y="0"/>
            <a:ext cx="7772400" cy="114300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4CB09756-A7F0-48E5-BA39-0B557EA05664}"/>
              </a:ext>
            </a:extLst>
          </p:cNvPr>
          <p:cNvSpPr>
            <a:spLocks noGrp="1" noChangeArrowheads="1"/>
          </p:cNvSpPr>
          <p:nvPr>
            <p:ph idx="1"/>
          </p:nvPr>
        </p:nvSpPr>
        <p:spPr>
          <a:xfrm>
            <a:off x="1428750" y="1285875"/>
            <a:ext cx="6337300" cy="4114800"/>
          </a:xfrm>
        </p:spPr>
        <p:txBody>
          <a:bodyPr>
            <a:normAutofit fontScale="25000" lnSpcReduction="20000"/>
          </a:bodyPr>
          <a:lstStyle/>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5.1  </a:t>
            </a:r>
            <a:r>
              <a:rPr lang="zh-CN" altLang="zh-CN" sz="2800" b="1" dirty="0">
                <a:latin typeface="幼圆" panose="02010509060101010101" pitchFamily="49" charset="-122"/>
                <a:ea typeface="幼圆" panose="02010509060101010101" pitchFamily="49" charset="-122"/>
              </a:rPr>
              <a:t>机器学习概述</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5.2  </a:t>
            </a:r>
            <a:r>
              <a:rPr lang="zh-CN" altLang="zh-CN" sz="2800" b="1" dirty="0">
                <a:latin typeface="幼圆" panose="02010509060101010101" pitchFamily="49" charset="-122"/>
                <a:ea typeface="幼圆" panose="02010509060101010101" pitchFamily="49" charset="-122"/>
              </a:rPr>
              <a:t>归纳学习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5.3  </a:t>
            </a:r>
            <a:r>
              <a:rPr lang="zh-CN" altLang="zh-CN" sz="2800" b="1" dirty="0">
                <a:solidFill>
                  <a:srgbClr val="FF0000"/>
                </a:solidFill>
                <a:latin typeface="幼圆" panose="02010509060101010101" pitchFamily="49" charset="-122"/>
                <a:ea typeface="幼圆" panose="02010509060101010101" pitchFamily="49" charset="-122"/>
              </a:rPr>
              <a:t>类比学习</a:t>
            </a:r>
            <a:r>
              <a:rPr lang="en-US" altLang="zh-CN" sz="2800" b="1" dirty="0">
                <a:solidFill>
                  <a:srgbClr val="FF0000"/>
                </a:solidFill>
                <a:latin typeface="幼圆" panose="02010509060101010101" pitchFamily="49" charset="-122"/>
                <a:ea typeface="幼圆" panose="02010509060101010101" pitchFamily="49" charset="-122"/>
              </a:rPr>
              <a:t>	</a:t>
            </a:r>
            <a:endParaRPr lang="zh-CN" altLang="zh-CN" sz="2800" b="1" dirty="0">
              <a:solidFill>
                <a:srgbClr val="FF0000"/>
              </a:solidFill>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5.4  </a:t>
            </a:r>
            <a:r>
              <a:rPr lang="zh-CN" altLang="zh-CN" sz="2800" b="1" dirty="0">
                <a:latin typeface="幼圆" panose="02010509060101010101" pitchFamily="49" charset="-122"/>
                <a:ea typeface="幼圆" panose="02010509060101010101" pitchFamily="49" charset="-122"/>
              </a:rPr>
              <a:t>统计学习</a:t>
            </a:r>
            <a:endParaRPr lang="en-US"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5.5  </a:t>
            </a:r>
            <a:r>
              <a:rPr lang="zh-CN" altLang="en-US" sz="2800" b="1" dirty="0">
                <a:latin typeface="幼圆" panose="02010509060101010101" pitchFamily="49" charset="-122"/>
                <a:ea typeface="幼圆" panose="02010509060101010101" pitchFamily="49" charset="-122"/>
              </a:rPr>
              <a:t>聚类</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5.6  </a:t>
            </a:r>
            <a:r>
              <a:rPr lang="zh-CN" altLang="zh-CN" sz="2800" b="1" dirty="0">
                <a:latin typeface="幼圆" panose="02010509060101010101" pitchFamily="49" charset="-122"/>
                <a:ea typeface="幼圆" panose="02010509060101010101" pitchFamily="49" charset="-122"/>
              </a:rPr>
              <a:t>强化学习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5.7  </a:t>
            </a:r>
            <a:r>
              <a:rPr lang="zh-CN" altLang="zh-CN" sz="2800" b="1" dirty="0">
                <a:latin typeface="幼圆" panose="02010509060101010101" pitchFamily="49" charset="-122"/>
                <a:ea typeface="幼圆" panose="02010509060101010101" pitchFamily="49" charset="-122"/>
              </a:rPr>
              <a:t>进化计算</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5.8  </a:t>
            </a:r>
            <a:r>
              <a:rPr lang="zh-CN" altLang="zh-CN" sz="2800" b="1" dirty="0">
                <a:latin typeface="幼圆" panose="02010509060101010101" pitchFamily="49" charset="-122"/>
                <a:ea typeface="幼圆" panose="02010509060101010101" pitchFamily="49" charset="-122"/>
              </a:rPr>
              <a:t>群体智能</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5.9  </a:t>
            </a:r>
            <a:r>
              <a:rPr lang="zh-CN" altLang="zh-CN" sz="2800" b="1" dirty="0">
                <a:latin typeface="幼圆" panose="02010509060101010101" pitchFamily="49" charset="-122"/>
                <a:ea typeface="幼圆" panose="02010509060101010101" pitchFamily="49" charset="-122"/>
              </a:rPr>
              <a:t>小结</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fontAlgn="auto">
              <a:spcAft>
                <a:spcPts val="0"/>
              </a:spcAft>
              <a:defRPr/>
            </a:pPr>
            <a:endParaRPr lang="zh-CN" altLang="zh-CN" sz="3600" dirty="0"/>
          </a:p>
          <a:p>
            <a:pPr fontAlgn="auto">
              <a:lnSpc>
                <a:spcPct val="80000"/>
              </a:lnSpc>
              <a:spcAft>
                <a:spcPts val="0"/>
              </a:spcAft>
              <a:buFontTx/>
              <a:buNone/>
              <a:defRPr/>
            </a:pPr>
            <a:endParaRPr lang="en-US" altLang="zh-CN" b="1" dirty="0">
              <a:latin typeface="隶书" pitchFamily="49" charset="-122"/>
              <a:ea typeface="隶书" pitchFamily="49" charset="-122"/>
            </a:endParaRPr>
          </a:p>
        </p:txBody>
      </p:sp>
      <p:sp>
        <p:nvSpPr>
          <p:cNvPr id="87044" name="日期占位符 3">
            <a:extLst>
              <a:ext uri="{FF2B5EF4-FFF2-40B4-BE49-F238E27FC236}">
                <a16:creationId xmlns:a16="http://schemas.microsoft.com/office/drawing/2014/main" id="{07F1715D-4DEB-42F9-8EEA-AD88A8543E4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A0F7035-7975-4067-8F0B-6199244951CC}"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87045" name="页脚占位符 4">
            <a:extLst>
              <a:ext uri="{FF2B5EF4-FFF2-40B4-BE49-F238E27FC236}">
                <a16:creationId xmlns:a16="http://schemas.microsoft.com/office/drawing/2014/main" id="{F37C0F78-D875-4374-8634-AC57D97CAFE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87046" name="灯片编号占位符 5">
            <a:extLst>
              <a:ext uri="{FF2B5EF4-FFF2-40B4-BE49-F238E27FC236}">
                <a16:creationId xmlns:a16="http://schemas.microsoft.com/office/drawing/2014/main" id="{A5AE9D2F-B540-4A31-8698-04EB1E2932E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8AD25BE-84D1-4A1E-92A5-24D96B54E924}" type="slidenum">
              <a:rPr lang="zh-CN" altLang="en-US" sz="1400" smtClean="0">
                <a:latin typeface="Arial" panose="020B0604020202020204" pitchFamily="34" charset="0"/>
              </a:rPr>
              <a:pPr>
                <a:lnSpc>
                  <a:spcPct val="100000"/>
                </a:lnSpc>
                <a:spcBef>
                  <a:spcPct val="0"/>
                </a:spcBef>
                <a:buClrTx/>
                <a:buFontTx/>
                <a:buNone/>
              </a:pPr>
              <a:t>30</a:t>
            </a:fld>
            <a:endParaRPr lang="en-US" altLang="zh-CN" sz="140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7A096DB9-68FC-45ED-8816-969ACB4EB060}"/>
              </a:ext>
            </a:extLst>
          </p:cNvPr>
          <p:cNvSpPr>
            <a:spLocks noGrp="1" noChangeArrowheads="1"/>
          </p:cNvSpPr>
          <p:nvPr>
            <p:ph type="title"/>
          </p:nvPr>
        </p:nvSpPr>
        <p:spPr/>
        <p:txBody>
          <a:bodyPr/>
          <a:lstStyle/>
          <a:p>
            <a:pPr fontAlgn="auto">
              <a:spcAft>
                <a:spcPts val="0"/>
              </a:spcAft>
              <a:defRPr/>
            </a:pPr>
            <a:r>
              <a:rPr lang="zh-CN" altLang="en-US" b="1">
                <a:latin typeface="黑体" panose="02010609060101010101" pitchFamily="49" charset="-122"/>
                <a:ea typeface="黑体" panose="02010609060101010101" pitchFamily="49" charset="-122"/>
              </a:rPr>
              <a:t>类比学习</a:t>
            </a:r>
          </a:p>
        </p:txBody>
      </p:sp>
      <p:sp>
        <p:nvSpPr>
          <p:cNvPr id="500739" name="Rectangle 3">
            <a:extLst>
              <a:ext uri="{FF2B5EF4-FFF2-40B4-BE49-F238E27FC236}">
                <a16:creationId xmlns:a16="http://schemas.microsoft.com/office/drawing/2014/main" id="{ECF30F1D-AE47-401F-89DE-1F831F94555F}"/>
              </a:ext>
            </a:extLst>
          </p:cNvPr>
          <p:cNvSpPr>
            <a:spLocks noGrp="1" noChangeArrowheads="1"/>
          </p:cNvSpPr>
          <p:nvPr>
            <p:ph idx="1"/>
          </p:nvPr>
        </p:nvSpPr>
        <p:spPr>
          <a:xfrm>
            <a:off x="900113" y="1341438"/>
            <a:ext cx="7620000" cy="4495800"/>
          </a:xfrm>
        </p:spPr>
        <p:txBody>
          <a:bodyPr/>
          <a:lstStyle/>
          <a:p>
            <a:pPr fontAlgn="auto">
              <a:lnSpc>
                <a:spcPct val="150000"/>
              </a:lnSpc>
              <a:spcAft>
                <a:spcPts val="0"/>
              </a:spcAft>
              <a:buFont typeface="Wingdings" panose="05000000000000000000" pitchFamily="2" charset="2"/>
              <a:buNone/>
              <a:defRPr/>
            </a:pPr>
            <a:r>
              <a:rPr lang="zh-CN" altLang="en-US" sz="2400">
                <a:solidFill>
                  <a:schemeClr val="accent2"/>
                </a:solidFill>
                <a:latin typeface="幼圆" panose="02010509060101010101" pitchFamily="49" charset="-122"/>
                <a:ea typeface="幼圆" panose="02010509060101010101" pitchFamily="49" charset="-122"/>
              </a:rPr>
              <a:t>类比学习</a:t>
            </a:r>
            <a:endParaRPr lang="en-US" altLang="zh-CN" sz="2400">
              <a:solidFill>
                <a:schemeClr val="accent2"/>
              </a:solidFill>
              <a:latin typeface="幼圆" panose="02010509060101010101" pitchFamily="49" charset="-122"/>
              <a:ea typeface="幼圆" panose="02010509060101010101" pitchFamily="49" charset="-122"/>
            </a:endParaRPr>
          </a:p>
          <a:p>
            <a:pPr fontAlgn="auto">
              <a:lnSpc>
                <a:spcPct val="150000"/>
              </a:lnSpc>
              <a:spcAft>
                <a:spcPts val="0"/>
              </a:spcAft>
              <a:buFont typeface="Wingdings" panose="05000000000000000000" pitchFamily="2" charset="2"/>
              <a:buNone/>
              <a:defRPr/>
            </a:pPr>
            <a:r>
              <a:rPr lang="zh-CN" altLang="en-US" sz="2400">
                <a:latin typeface="幼圆" panose="02010509060101010101" pitchFamily="49" charset="-122"/>
                <a:ea typeface="幼圆" panose="02010509060101010101" pitchFamily="49" charset="-122"/>
              </a:rPr>
              <a:t>  类比学习（</a:t>
            </a:r>
            <a:r>
              <a:rPr lang="en-US" altLang="zh-CN" sz="2400">
                <a:latin typeface="幼圆" panose="02010509060101010101" pitchFamily="49" charset="-122"/>
                <a:ea typeface="幼圆" panose="02010509060101010101" pitchFamily="49" charset="-122"/>
              </a:rPr>
              <a:t>learning by analogy</a:t>
            </a:r>
            <a:r>
              <a:rPr lang="zh-CN" altLang="en-US" sz="2400">
                <a:latin typeface="幼圆" panose="02010509060101010101" pitchFamily="49" charset="-122"/>
                <a:ea typeface="幼圆" panose="02010509060101010101" pitchFamily="49" charset="-122"/>
              </a:rPr>
              <a:t>）就是通过类比，即通过对相似事物加以比较所进行的一种学习 。</a:t>
            </a:r>
          </a:p>
          <a:p>
            <a:pPr fontAlgn="auto">
              <a:lnSpc>
                <a:spcPct val="150000"/>
              </a:lnSpc>
              <a:spcAft>
                <a:spcPts val="0"/>
              </a:spcAft>
              <a:buFont typeface="Wingdings" panose="05000000000000000000" pitchFamily="2" charset="2"/>
              <a:buNone/>
              <a:defRPr/>
            </a:pPr>
            <a:r>
              <a:rPr lang="zh-CN" altLang="en-US" sz="2400">
                <a:latin typeface="幼圆" panose="02010509060101010101" pitchFamily="49" charset="-122"/>
                <a:ea typeface="幼圆" panose="02010509060101010101" pitchFamily="49" charset="-122"/>
              </a:rPr>
              <a:t>其推理过程如下 ：</a:t>
            </a:r>
          </a:p>
          <a:p>
            <a:pPr fontAlgn="auto">
              <a:lnSpc>
                <a:spcPct val="150000"/>
              </a:lnSpc>
              <a:spcAft>
                <a:spcPts val="0"/>
              </a:spcAft>
              <a:buFont typeface="Wingdings" panose="05000000000000000000" pitchFamily="2" charset="2"/>
              <a:buNone/>
              <a:defRPr/>
            </a:pPr>
            <a:r>
              <a:rPr lang="zh-CN" altLang="en-US" sz="2400">
                <a:latin typeface="幼圆" panose="02010509060101010101" pitchFamily="49" charset="-122"/>
                <a:ea typeface="幼圆" panose="02010509060101010101" pitchFamily="49" charset="-122"/>
              </a:rPr>
              <a:t>	回忆与联想</a:t>
            </a:r>
            <a:r>
              <a:rPr lang="zh-CN" altLang="en-US" sz="2400">
                <a:latin typeface="幼圆" panose="02010509060101010101" pitchFamily="49" charset="-122"/>
                <a:ea typeface="幼圆" panose="02010509060101010101" pitchFamily="49" charset="-122"/>
                <a:sym typeface="Wingdings" panose="05000000000000000000" pitchFamily="2" charset="2"/>
              </a:rPr>
              <a:t></a:t>
            </a:r>
            <a:r>
              <a:rPr lang="zh-CN" altLang="en-US" sz="2400">
                <a:latin typeface="幼圆" panose="02010509060101010101" pitchFamily="49" charset="-122"/>
                <a:ea typeface="幼圆" panose="02010509060101010101" pitchFamily="49" charset="-122"/>
              </a:rPr>
              <a:t> 选择 </a:t>
            </a:r>
            <a:r>
              <a:rPr lang="zh-CN" altLang="en-US" sz="2400">
                <a:latin typeface="幼圆" panose="02010509060101010101" pitchFamily="49" charset="-122"/>
                <a:ea typeface="幼圆" panose="02010509060101010101" pitchFamily="49" charset="-122"/>
                <a:sym typeface="Wingdings" panose="05000000000000000000" pitchFamily="2" charset="2"/>
              </a:rPr>
              <a:t></a:t>
            </a:r>
            <a:r>
              <a:rPr lang="zh-CN" altLang="en-US" sz="2400">
                <a:latin typeface="幼圆" panose="02010509060101010101" pitchFamily="49" charset="-122"/>
                <a:ea typeface="幼圆" panose="02010509060101010101" pitchFamily="49" charset="-122"/>
              </a:rPr>
              <a:t> 建立对应关系</a:t>
            </a:r>
            <a:r>
              <a:rPr lang="zh-CN" altLang="en-US" sz="2400">
                <a:latin typeface="幼圆" panose="02010509060101010101" pitchFamily="49" charset="-122"/>
                <a:ea typeface="幼圆" panose="02010509060101010101" pitchFamily="49" charset="-122"/>
                <a:sym typeface="Wingdings" panose="05000000000000000000" pitchFamily="2" charset="2"/>
              </a:rPr>
              <a:t></a:t>
            </a:r>
            <a:r>
              <a:rPr lang="zh-CN" altLang="en-US" sz="2400">
                <a:latin typeface="幼圆" panose="02010509060101010101" pitchFamily="49" charset="-122"/>
                <a:ea typeface="幼圆" panose="02010509060101010101" pitchFamily="49" charset="-122"/>
              </a:rPr>
              <a:t>转换 </a:t>
            </a:r>
          </a:p>
          <a:p>
            <a:pPr fontAlgn="auto">
              <a:lnSpc>
                <a:spcPct val="150000"/>
              </a:lnSpc>
              <a:spcAft>
                <a:spcPts val="0"/>
              </a:spcAft>
              <a:buFont typeface="Wingdings" panose="05000000000000000000" pitchFamily="2" charset="2"/>
              <a:buNone/>
              <a:defRPr/>
            </a:pPr>
            <a:r>
              <a:rPr lang="zh-CN" altLang="en-US" sz="2400">
                <a:latin typeface="幼圆" panose="02010509060101010101" pitchFamily="49" charset="-122"/>
                <a:ea typeface="幼圆" panose="02010509060101010101" pitchFamily="49" charset="-122"/>
              </a:rPr>
              <a:t>	</a:t>
            </a:r>
            <a:r>
              <a:rPr lang="en-US" altLang="zh-CN" sz="2400">
                <a:latin typeface="幼圆" panose="02010509060101010101" pitchFamily="49" charset="-122"/>
                <a:ea typeface="幼圆" panose="02010509060101010101" pitchFamily="49" charset="-122"/>
              </a:rPr>
              <a:t>P(a) ∧ Q(a)  ,  P(a) ≌ P(b)   ├   Q(b)Q(a) </a:t>
            </a:r>
          </a:p>
        </p:txBody>
      </p:sp>
      <p:sp>
        <p:nvSpPr>
          <p:cNvPr id="89092" name="日期占位符 1">
            <a:extLst>
              <a:ext uri="{FF2B5EF4-FFF2-40B4-BE49-F238E27FC236}">
                <a16:creationId xmlns:a16="http://schemas.microsoft.com/office/drawing/2014/main" id="{1C34D6B3-646A-4129-B1D4-9A00B2BBA0D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225BBD3-BD7D-45B6-A1FF-A64FF2DDAFDD}"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89093" name="页脚占位符 2">
            <a:extLst>
              <a:ext uri="{FF2B5EF4-FFF2-40B4-BE49-F238E27FC236}">
                <a16:creationId xmlns:a16="http://schemas.microsoft.com/office/drawing/2014/main" id="{D09F30A4-CE99-4A22-BEBF-313230968B0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89094" name="灯片编号占位符 5">
            <a:extLst>
              <a:ext uri="{FF2B5EF4-FFF2-40B4-BE49-F238E27FC236}">
                <a16:creationId xmlns:a16="http://schemas.microsoft.com/office/drawing/2014/main" id="{AC25D4E0-8A1B-4009-88A2-F3F7046C71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B8201C1-EF06-4398-8B7E-4929166A5EC0}" type="slidenum">
              <a:rPr lang="en-US" altLang="zh-CN" sz="1400" smtClean="0">
                <a:latin typeface="Arial" panose="020B0604020202020204" pitchFamily="34" charset="0"/>
              </a:rPr>
              <a:pPr>
                <a:lnSpc>
                  <a:spcPct val="100000"/>
                </a:lnSpc>
                <a:spcBef>
                  <a:spcPct val="0"/>
                </a:spcBef>
                <a:buClrTx/>
                <a:buFontTx/>
                <a:buNone/>
              </a:pPr>
              <a:t>31</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00738"/>
                                        </p:tgtEl>
                                        <p:attrNameLst>
                                          <p:attrName>style.visibility</p:attrName>
                                        </p:attrNameLst>
                                      </p:cBhvr>
                                      <p:to>
                                        <p:strVal val="visible"/>
                                      </p:to>
                                    </p:set>
                                    <p:animEffect transition="in" filter="dissolve">
                                      <p:cBhvr>
                                        <p:cTn id="7" dur="500"/>
                                        <p:tgtEl>
                                          <p:spTgt spid="500738"/>
                                        </p:tgtEl>
                                      </p:cBhvr>
                                    </p:animEffect>
                                  </p:childTnLst>
                                </p:cTn>
                              </p:par>
                            </p:childTnLst>
                          </p:cTn>
                        </p:par>
                        <p:par>
                          <p:cTn id="8" fill="hold" nodeType="afterGroup">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500739">
                                            <p:txEl>
                                              <p:pRg st="0" end="0"/>
                                            </p:txEl>
                                          </p:spTgt>
                                        </p:tgtEl>
                                        <p:attrNameLst>
                                          <p:attrName>style.visibility</p:attrName>
                                        </p:attrNameLst>
                                      </p:cBhvr>
                                      <p:to>
                                        <p:strVal val="visible"/>
                                      </p:to>
                                    </p:set>
                                    <p:anim calcmode="lin" valueType="num">
                                      <p:cBhvr>
                                        <p:cTn id="11" dur="500" fill="hold"/>
                                        <p:tgtEl>
                                          <p:spTgt spid="500739">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500739">
                                            <p:txEl>
                                              <p:pRg st="0" end="0"/>
                                            </p:txEl>
                                          </p:spTgt>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1000"/>
                            </p:stCondLst>
                            <p:childTnLst>
                              <p:par>
                                <p:cTn id="14" presetID="17" presetClass="entr" presetSubtype="10" fill="hold" grpId="0" nodeType="afterEffect">
                                  <p:stCondLst>
                                    <p:cond delay="0"/>
                                  </p:stCondLst>
                                  <p:childTnLst>
                                    <p:set>
                                      <p:cBhvr>
                                        <p:cTn id="15" dur="1" fill="hold">
                                          <p:stCondLst>
                                            <p:cond delay="0"/>
                                          </p:stCondLst>
                                        </p:cTn>
                                        <p:tgtEl>
                                          <p:spTgt spid="500739">
                                            <p:txEl>
                                              <p:pRg st="1" end="1"/>
                                            </p:txEl>
                                          </p:spTgt>
                                        </p:tgtEl>
                                        <p:attrNameLst>
                                          <p:attrName>style.visibility</p:attrName>
                                        </p:attrNameLst>
                                      </p:cBhvr>
                                      <p:to>
                                        <p:strVal val="visible"/>
                                      </p:to>
                                    </p:set>
                                    <p:anim calcmode="lin" valueType="num">
                                      <p:cBhvr>
                                        <p:cTn id="16" dur="500" fill="hold"/>
                                        <p:tgtEl>
                                          <p:spTgt spid="500739">
                                            <p:txEl>
                                              <p:pRg st="1" end="1"/>
                                            </p:txEl>
                                          </p:spTgt>
                                        </p:tgtEl>
                                        <p:attrNameLst>
                                          <p:attrName>ppt_w</p:attrName>
                                        </p:attrNameLst>
                                      </p:cBhvr>
                                      <p:tavLst>
                                        <p:tav tm="0">
                                          <p:val>
                                            <p:fltVal val="0"/>
                                          </p:val>
                                        </p:tav>
                                        <p:tav tm="100000">
                                          <p:val>
                                            <p:strVal val="#ppt_w"/>
                                          </p:val>
                                        </p:tav>
                                      </p:tavLst>
                                    </p:anim>
                                    <p:anim calcmode="lin" valueType="num">
                                      <p:cBhvr>
                                        <p:cTn id="17" dur="500" fill="hold"/>
                                        <p:tgtEl>
                                          <p:spTgt spid="500739">
                                            <p:txEl>
                                              <p:pRg st="1" end="1"/>
                                            </p:txEl>
                                          </p:spTgt>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500"/>
                            </p:stCondLst>
                            <p:childTnLst>
                              <p:par>
                                <p:cTn id="19" presetID="17" presetClass="entr" presetSubtype="10" fill="hold" grpId="0" nodeType="afterEffect">
                                  <p:stCondLst>
                                    <p:cond delay="0"/>
                                  </p:stCondLst>
                                  <p:childTnLst>
                                    <p:set>
                                      <p:cBhvr>
                                        <p:cTn id="20" dur="1" fill="hold">
                                          <p:stCondLst>
                                            <p:cond delay="0"/>
                                          </p:stCondLst>
                                        </p:cTn>
                                        <p:tgtEl>
                                          <p:spTgt spid="500739">
                                            <p:txEl>
                                              <p:pRg st="2" end="2"/>
                                            </p:txEl>
                                          </p:spTgt>
                                        </p:tgtEl>
                                        <p:attrNameLst>
                                          <p:attrName>style.visibility</p:attrName>
                                        </p:attrNameLst>
                                      </p:cBhvr>
                                      <p:to>
                                        <p:strVal val="visible"/>
                                      </p:to>
                                    </p:set>
                                    <p:anim calcmode="lin" valueType="num">
                                      <p:cBhvr>
                                        <p:cTn id="21" dur="500" fill="hold"/>
                                        <p:tgtEl>
                                          <p:spTgt spid="50073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00739">
                                            <p:txEl>
                                              <p:pRg st="2" end="2"/>
                                            </p:txEl>
                                          </p:spTgt>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2000"/>
                            </p:stCondLst>
                            <p:childTnLst>
                              <p:par>
                                <p:cTn id="24" presetID="17" presetClass="entr" presetSubtype="10" fill="hold" grpId="0" nodeType="afterEffect">
                                  <p:stCondLst>
                                    <p:cond delay="0"/>
                                  </p:stCondLst>
                                  <p:childTnLst>
                                    <p:set>
                                      <p:cBhvr>
                                        <p:cTn id="25" dur="1" fill="hold">
                                          <p:stCondLst>
                                            <p:cond delay="0"/>
                                          </p:stCondLst>
                                        </p:cTn>
                                        <p:tgtEl>
                                          <p:spTgt spid="500739">
                                            <p:txEl>
                                              <p:pRg st="3" end="3"/>
                                            </p:txEl>
                                          </p:spTgt>
                                        </p:tgtEl>
                                        <p:attrNameLst>
                                          <p:attrName>style.visibility</p:attrName>
                                        </p:attrNameLst>
                                      </p:cBhvr>
                                      <p:to>
                                        <p:strVal val="visible"/>
                                      </p:to>
                                    </p:set>
                                    <p:anim calcmode="lin" valueType="num">
                                      <p:cBhvr>
                                        <p:cTn id="26" dur="500" fill="hold"/>
                                        <p:tgtEl>
                                          <p:spTgt spid="500739">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500739">
                                            <p:txEl>
                                              <p:pRg st="3" end="3"/>
                                            </p:txEl>
                                          </p:spTgt>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2500"/>
                            </p:stCondLst>
                            <p:childTnLst>
                              <p:par>
                                <p:cTn id="29" presetID="17" presetClass="entr" presetSubtype="10" fill="hold" grpId="0" nodeType="afterEffect">
                                  <p:stCondLst>
                                    <p:cond delay="0"/>
                                  </p:stCondLst>
                                  <p:childTnLst>
                                    <p:set>
                                      <p:cBhvr>
                                        <p:cTn id="30" dur="1" fill="hold">
                                          <p:stCondLst>
                                            <p:cond delay="0"/>
                                          </p:stCondLst>
                                        </p:cTn>
                                        <p:tgtEl>
                                          <p:spTgt spid="500739">
                                            <p:txEl>
                                              <p:pRg st="4" end="4"/>
                                            </p:txEl>
                                          </p:spTgt>
                                        </p:tgtEl>
                                        <p:attrNameLst>
                                          <p:attrName>style.visibility</p:attrName>
                                        </p:attrNameLst>
                                      </p:cBhvr>
                                      <p:to>
                                        <p:strVal val="visible"/>
                                      </p:to>
                                    </p:set>
                                    <p:anim calcmode="lin" valueType="num">
                                      <p:cBhvr>
                                        <p:cTn id="31" dur="500" fill="hold"/>
                                        <p:tgtEl>
                                          <p:spTgt spid="500739">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500739">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8" grpId="0" autoUpdateAnimBg="0"/>
      <p:bldP spid="500739" grpId="0" build="p" autoUpdateAnimBg="0" advAuto="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D63519C-7D5F-42D8-918C-68F6176C75B5}"/>
              </a:ext>
            </a:extLst>
          </p:cNvPr>
          <p:cNvSpPr>
            <a:spLocks noGrp="1" noChangeArrowheads="1"/>
          </p:cNvSpPr>
          <p:nvPr>
            <p:ph type="title"/>
          </p:nvPr>
        </p:nvSpPr>
        <p:spPr/>
        <p:txBody>
          <a:bodyPr/>
          <a:lstStyle/>
          <a:p>
            <a:pPr fontAlgn="auto">
              <a:spcAft>
                <a:spcPts val="0"/>
              </a:spcAft>
              <a:defRPr/>
            </a:pPr>
            <a:r>
              <a:rPr lang="zh-CN" altLang="en-US" b="1">
                <a:latin typeface="黑体" panose="02010609060101010101" pitchFamily="49" charset="-122"/>
                <a:ea typeface="黑体" panose="02010609060101010101" pitchFamily="49" charset="-122"/>
              </a:rPr>
              <a:t>类比学习</a:t>
            </a:r>
          </a:p>
        </p:txBody>
      </p:sp>
      <p:sp>
        <p:nvSpPr>
          <p:cNvPr id="501763" name="Rectangle 3">
            <a:extLst>
              <a:ext uri="{FF2B5EF4-FFF2-40B4-BE49-F238E27FC236}">
                <a16:creationId xmlns:a16="http://schemas.microsoft.com/office/drawing/2014/main" id="{FFA3C4C8-48A8-4AEC-A4B2-601859D2294C}"/>
              </a:ext>
            </a:extLst>
          </p:cNvPr>
          <p:cNvSpPr>
            <a:spLocks noGrp="1" noChangeArrowheads="1"/>
          </p:cNvSpPr>
          <p:nvPr>
            <p:ph idx="1"/>
          </p:nvPr>
        </p:nvSpPr>
        <p:spPr>
          <a:xfrm>
            <a:off x="468313" y="1268413"/>
            <a:ext cx="8424862" cy="4114800"/>
          </a:xfrm>
        </p:spPr>
        <p:txBody>
          <a:bodyPr/>
          <a:lstStyle/>
          <a:p>
            <a:pPr marL="609600" indent="-609600" fontAlgn="auto">
              <a:lnSpc>
                <a:spcPct val="150000"/>
              </a:lnSpc>
              <a:spcAft>
                <a:spcPts val="0"/>
              </a:spcAft>
              <a:defRPr/>
            </a:pPr>
            <a:r>
              <a:rPr lang="zh-CN" altLang="en-US" sz="2800">
                <a:latin typeface="幼圆" panose="02010509060101010101" pitchFamily="49" charset="-122"/>
                <a:ea typeface="幼圆" panose="02010509060101010101" pitchFamily="49" charset="-122"/>
              </a:rPr>
              <a:t>类比学习主要包括如下四个过程：</a:t>
            </a:r>
          </a:p>
          <a:p>
            <a:pPr marL="990600" lvl="1" indent="-533400" fontAlgn="auto">
              <a:lnSpc>
                <a:spcPct val="150000"/>
              </a:lnSpc>
              <a:spcAft>
                <a:spcPts val="0"/>
              </a:spcAft>
              <a:buFont typeface="Wingdings" panose="05000000000000000000" pitchFamily="2" charset="2"/>
              <a:buAutoNum type="arabicPeriod"/>
              <a:defRPr/>
            </a:pPr>
            <a:r>
              <a:rPr lang="zh-CN" altLang="en-US">
                <a:latin typeface="幼圆" panose="02010509060101010101" pitchFamily="49" charset="-122"/>
                <a:ea typeface="幼圆" panose="02010509060101010101" pitchFamily="49" charset="-122"/>
              </a:rPr>
              <a:t>输入一组已知条件和一组未完全确定的条件。</a:t>
            </a:r>
          </a:p>
          <a:p>
            <a:pPr marL="990600" lvl="1" indent="-533400" fontAlgn="auto">
              <a:lnSpc>
                <a:spcPct val="150000"/>
              </a:lnSpc>
              <a:spcAft>
                <a:spcPts val="0"/>
              </a:spcAft>
              <a:buFont typeface="Wingdings" panose="05000000000000000000" pitchFamily="2" charset="2"/>
              <a:buAutoNum type="arabicPeriod"/>
              <a:defRPr/>
            </a:pPr>
            <a:r>
              <a:rPr lang="zh-CN" altLang="en-US">
                <a:latin typeface="幼圆" panose="02010509060101010101" pitchFamily="49" charset="-122"/>
                <a:ea typeface="幼圆" panose="02010509060101010101" pitchFamily="49" charset="-122"/>
              </a:rPr>
              <a:t>对两组出入条件寻找其可类比的对应关系。</a:t>
            </a:r>
          </a:p>
          <a:p>
            <a:pPr marL="990600" lvl="1" indent="-533400" fontAlgn="auto">
              <a:lnSpc>
                <a:spcPct val="150000"/>
              </a:lnSpc>
              <a:spcAft>
                <a:spcPts val="0"/>
              </a:spcAft>
              <a:buFont typeface="Wingdings" panose="05000000000000000000" pitchFamily="2" charset="2"/>
              <a:buAutoNum type="arabicPeriod"/>
              <a:defRPr/>
            </a:pPr>
            <a:r>
              <a:rPr lang="zh-CN" altLang="en-US">
                <a:latin typeface="幼圆" panose="02010509060101010101" pitchFamily="49" charset="-122"/>
                <a:ea typeface="幼圆" panose="02010509060101010101" pitchFamily="49" charset="-122"/>
              </a:rPr>
              <a:t>根据相似转换的方法，进行映射。</a:t>
            </a:r>
          </a:p>
          <a:p>
            <a:pPr marL="990600" lvl="1" indent="-533400" fontAlgn="auto">
              <a:lnSpc>
                <a:spcPct val="150000"/>
              </a:lnSpc>
              <a:spcAft>
                <a:spcPts val="0"/>
              </a:spcAft>
              <a:buFont typeface="Wingdings" panose="05000000000000000000" pitchFamily="2" charset="2"/>
              <a:buAutoNum type="arabicPeriod"/>
              <a:defRPr/>
            </a:pPr>
            <a:r>
              <a:rPr lang="zh-CN" altLang="en-US">
                <a:latin typeface="幼圆" panose="02010509060101010101" pitchFamily="49" charset="-122"/>
                <a:ea typeface="幼圆" panose="02010509060101010101" pitchFamily="49" charset="-122"/>
              </a:rPr>
              <a:t>对类推得到的知识进行校验。</a:t>
            </a:r>
          </a:p>
        </p:txBody>
      </p:sp>
      <p:sp>
        <p:nvSpPr>
          <p:cNvPr id="90116" name="日期占位符 1">
            <a:extLst>
              <a:ext uri="{FF2B5EF4-FFF2-40B4-BE49-F238E27FC236}">
                <a16:creationId xmlns:a16="http://schemas.microsoft.com/office/drawing/2014/main" id="{D18A95FF-D16B-4CA6-9DCC-BC207805A34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9287633-FEDD-4BC0-A70E-15D2C1261C46}"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90117" name="页脚占位符 2">
            <a:extLst>
              <a:ext uri="{FF2B5EF4-FFF2-40B4-BE49-F238E27FC236}">
                <a16:creationId xmlns:a16="http://schemas.microsoft.com/office/drawing/2014/main" id="{95E49878-DB96-409D-89D7-9700402E03D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90118" name="灯片编号占位符 5">
            <a:extLst>
              <a:ext uri="{FF2B5EF4-FFF2-40B4-BE49-F238E27FC236}">
                <a16:creationId xmlns:a16="http://schemas.microsoft.com/office/drawing/2014/main" id="{06C69578-1965-40D4-99BE-28EF14105E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9FB2AA0-8CED-4757-822B-63551106D3CF}" type="slidenum">
              <a:rPr lang="en-US" altLang="zh-CN" sz="1400" smtClean="0">
                <a:latin typeface="Arial" panose="020B0604020202020204" pitchFamily="34" charset="0"/>
              </a:rPr>
              <a:pPr>
                <a:lnSpc>
                  <a:spcPct val="100000"/>
                </a:lnSpc>
                <a:spcBef>
                  <a:spcPct val="0"/>
                </a:spcBef>
                <a:buClrTx/>
                <a:buFontTx/>
                <a:buNone/>
              </a:pPr>
              <a:t>32</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01763">
                                            <p:txEl>
                                              <p:pRg st="0" end="0"/>
                                            </p:txEl>
                                          </p:spTgt>
                                        </p:tgtEl>
                                        <p:attrNameLst>
                                          <p:attrName>style.visibility</p:attrName>
                                        </p:attrNameLst>
                                      </p:cBhvr>
                                      <p:to>
                                        <p:strVal val="visible"/>
                                      </p:to>
                                    </p:set>
                                    <p:animEffect transition="in" filter="randombar(horizontal)">
                                      <p:cBhvr>
                                        <p:cTn id="7" dur="500"/>
                                        <p:tgtEl>
                                          <p:spTgt spid="50176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01763">
                                            <p:txEl>
                                              <p:pRg st="1" end="1"/>
                                            </p:txEl>
                                          </p:spTgt>
                                        </p:tgtEl>
                                        <p:attrNameLst>
                                          <p:attrName>style.visibility</p:attrName>
                                        </p:attrNameLst>
                                      </p:cBhvr>
                                      <p:to>
                                        <p:strVal val="visible"/>
                                      </p:to>
                                    </p:set>
                                    <p:animEffect transition="in" filter="randombar(horizontal)">
                                      <p:cBhvr>
                                        <p:cTn id="10" dur="500"/>
                                        <p:tgtEl>
                                          <p:spTgt spid="50176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01763">
                                            <p:txEl>
                                              <p:pRg st="2" end="2"/>
                                            </p:txEl>
                                          </p:spTgt>
                                        </p:tgtEl>
                                        <p:attrNameLst>
                                          <p:attrName>style.visibility</p:attrName>
                                        </p:attrNameLst>
                                      </p:cBhvr>
                                      <p:to>
                                        <p:strVal val="visible"/>
                                      </p:to>
                                    </p:set>
                                    <p:animEffect transition="in" filter="randombar(horizontal)">
                                      <p:cBhvr>
                                        <p:cTn id="13" dur="500"/>
                                        <p:tgtEl>
                                          <p:spTgt spid="50176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01763">
                                            <p:txEl>
                                              <p:pRg st="3" end="3"/>
                                            </p:txEl>
                                          </p:spTgt>
                                        </p:tgtEl>
                                        <p:attrNameLst>
                                          <p:attrName>style.visibility</p:attrName>
                                        </p:attrNameLst>
                                      </p:cBhvr>
                                      <p:to>
                                        <p:strVal val="visible"/>
                                      </p:to>
                                    </p:set>
                                    <p:animEffect transition="in" filter="randombar(horizontal)">
                                      <p:cBhvr>
                                        <p:cTn id="16" dur="500"/>
                                        <p:tgtEl>
                                          <p:spTgt spid="50176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01763">
                                            <p:txEl>
                                              <p:pRg st="4" end="4"/>
                                            </p:txEl>
                                          </p:spTgt>
                                        </p:tgtEl>
                                        <p:attrNameLst>
                                          <p:attrName>style.visibility</p:attrName>
                                        </p:attrNameLst>
                                      </p:cBhvr>
                                      <p:to>
                                        <p:strVal val="visible"/>
                                      </p:to>
                                    </p:set>
                                    <p:animEffect transition="in" filter="randombar(horizontal)">
                                      <p:cBhvr>
                                        <p:cTn id="19" dur="500"/>
                                        <p:tgtEl>
                                          <p:spTgt spid="501763">
                                            <p:txEl>
                                              <p:pRg st="4" end="4"/>
                                            </p:txEl>
                                          </p:spTgt>
                                        </p:tgtEl>
                                      </p:cBhvr>
                                    </p:animEffect>
                                  </p:childTnLst>
                                </p:cTn>
                              </p:par>
                            </p:childTnLst>
                          </p:cTn>
                        </p:par>
                        <p:par>
                          <p:cTn id="20" fill="hold" nodeType="afterGroup">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01763" grpId="0" build="p" autoUpdateAnimBg="0"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79C42B15-31D6-4D38-B33F-B97E3F7697BE}"/>
              </a:ext>
            </a:extLst>
          </p:cNvPr>
          <p:cNvSpPr>
            <a:spLocks noGrp="1" noChangeArrowheads="1"/>
          </p:cNvSpPr>
          <p:nvPr>
            <p:ph type="title"/>
          </p:nvPr>
        </p:nvSpPr>
        <p:spPr>
          <a:xfrm>
            <a:off x="611188" y="22225"/>
            <a:ext cx="7772400" cy="1143000"/>
          </a:xfrm>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发展简况</a:t>
            </a:r>
          </a:p>
        </p:txBody>
      </p:sp>
      <p:sp>
        <p:nvSpPr>
          <p:cNvPr id="91139" name="日期占位符 3">
            <a:extLst>
              <a:ext uri="{FF2B5EF4-FFF2-40B4-BE49-F238E27FC236}">
                <a16:creationId xmlns:a16="http://schemas.microsoft.com/office/drawing/2014/main" id="{E9020102-C2EE-4B43-B3E4-99773D1B605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B60A10B-2975-49BF-A670-38692946B4C4}"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91140" name="页脚占位符 4">
            <a:extLst>
              <a:ext uri="{FF2B5EF4-FFF2-40B4-BE49-F238E27FC236}">
                <a16:creationId xmlns:a16="http://schemas.microsoft.com/office/drawing/2014/main" id="{3BC32253-2BC8-4211-B747-DFED4936099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91141" name="灯片编号占位符 5">
            <a:extLst>
              <a:ext uri="{FF2B5EF4-FFF2-40B4-BE49-F238E27FC236}">
                <a16:creationId xmlns:a16="http://schemas.microsoft.com/office/drawing/2014/main" id="{CEEACEDE-8B70-4711-90B7-CE34BCFCD6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480160F-0276-4D8C-8659-6E5B147239EA}" type="slidenum">
              <a:rPr lang="en-US" altLang="zh-CN" sz="1400" smtClean="0">
                <a:latin typeface="Arial" panose="020B0604020202020204" pitchFamily="34" charset="0"/>
              </a:rPr>
              <a:pPr>
                <a:lnSpc>
                  <a:spcPct val="100000"/>
                </a:lnSpc>
                <a:spcBef>
                  <a:spcPct val="0"/>
                </a:spcBef>
                <a:buClrTx/>
                <a:buFontTx/>
                <a:buNone/>
              </a:pPr>
              <a:t>33</a:t>
            </a:fld>
            <a:endParaRPr lang="en-US" altLang="zh-CN" sz="1400">
              <a:latin typeface="Arial" panose="020B0604020202020204" pitchFamily="34" charset="0"/>
            </a:endParaRPr>
          </a:p>
        </p:txBody>
      </p:sp>
      <p:sp>
        <p:nvSpPr>
          <p:cNvPr id="91142" name="Text Box 3">
            <a:extLst>
              <a:ext uri="{FF2B5EF4-FFF2-40B4-BE49-F238E27FC236}">
                <a16:creationId xmlns:a16="http://schemas.microsoft.com/office/drawing/2014/main" id="{35DECB2D-BB50-4457-8AD8-72BAEFABAAC0}"/>
              </a:ext>
            </a:extLst>
          </p:cNvPr>
          <p:cNvSpPr txBox="1">
            <a:spLocks noChangeArrowheads="1"/>
          </p:cNvSpPr>
          <p:nvPr/>
        </p:nvSpPr>
        <p:spPr bwMode="auto">
          <a:xfrm>
            <a:off x="325438" y="1268413"/>
            <a:ext cx="9263062"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ts val="3200"/>
              </a:lnSpc>
              <a:spcBef>
                <a:spcPct val="0"/>
              </a:spcBef>
              <a:buClrTx/>
              <a:buFontTx/>
              <a:buNone/>
            </a:pPr>
            <a:r>
              <a:rPr lang="zh-CN" altLang="en-US" sz="2800">
                <a:latin typeface="Verdana" panose="020B0604030504040204" pitchFamily="34" charset="0"/>
                <a:cs typeface="Times New Roman" panose="02020603050405020304" pitchFamily="18" charset="0"/>
                <a:sym typeface="Symbol" panose="05050102010706020507" pitchFamily="18" charset="2"/>
              </a:rPr>
              <a:t> </a:t>
            </a:r>
            <a:r>
              <a:rPr lang="zh-CN" altLang="en-US" sz="2400">
                <a:latin typeface="Verdana" panose="020B0604030504040204" pitchFamily="34" charset="0"/>
                <a:cs typeface="Times New Roman" panose="02020603050405020304" pitchFamily="18" charset="0"/>
                <a:sym typeface="Symbol" panose="05050102010706020507" pitchFamily="18" charset="2"/>
              </a:rPr>
              <a:t> </a:t>
            </a:r>
            <a:r>
              <a:rPr lang="en-US" altLang="zh-CN" sz="2400">
                <a:latin typeface="幼圆" panose="02010509060101010101" pitchFamily="49" charset="-122"/>
                <a:ea typeface="幼圆" panose="02010509060101010101" pitchFamily="49" charset="-122"/>
                <a:cs typeface="Times New Roman" panose="02020603050405020304" pitchFamily="18" charset="0"/>
              </a:rPr>
              <a:t>1971</a:t>
            </a:r>
            <a:r>
              <a:rPr lang="zh-CN" altLang="en-US" sz="2400">
                <a:latin typeface="幼圆" panose="02010509060101010101" pitchFamily="49" charset="-122"/>
                <a:ea typeface="幼圆" panose="02010509060101010101" pitchFamily="49" charset="-122"/>
                <a:cs typeface="Times New Roman" panose="02020603050405020304" pitchFamily="18" charset="0"/>
              </a:rPr>
              <a:t>年，</a:t>
            </a:r>
            <a:r>
              <a:rPr lang="en-US" altLang="zh-CN" sz="2400">
                <a:latin typeface="幼圆" panose="02010509060101010101" pitchFamily="49" charset="-122"/>
                <a:ea typeface="幼圆" panose="02010509060101010101" pitchFamily="49" charset="-122"/>
                <a:cs typeface="Times New Roman" panose="02020603050405020304" pitchFamily="18" charset="0"/>
              </a:rPr>
              <a:t>Kling, R.E., Stanford Research Institute,</a:t>
            </a:r>
          </a:p>
          <a:p>
            <a:pPr eaLnBrk="1" hangingPunct="1">
              <a:lnSpc>
                <a:spcPts val="3200"/>
              </a:lnSpc>
              <a:spcBef>
                <a:spcPct val="0"/>
              </a:spcBef>
              <a:buClrTx/>
              <a:buFontTx/>
              <a:buNone/>
            </a:pPr>
            <a:r>
              <a:rPr lang="en-US" altLang="zh-CN" sz="2400">
                <a:latin typeface="幼圆" panose="02010509060101010101" pitchFamily="49" charset="-122"/>
                <a:ea typeface="幼圆" panose="02010509060101010101" pitchFamily="49" charset="-122"/>
                <a:cs typeface="Times New Roman" panose="02020603050405020304" pitchFamily="18" charset="0"/>
              </a:rPr>
              <a:t>   </a:t>
            </a:r>
            <a:r>
              <a:rPr lang="zh-CN" altLang="en-US" sz="2400">
                <a:latin typeface="幼圆" panose="02010509060101010101" pitchFamily="49" charset="-122"/>
                <a:ea typeface="幼圆" panose="02010509060101010101" pitchFamily="49" charset="-122"/>
                <a:cs typeface="Times New Roman" panose="02020603050405020304" pitchFamily="18" charset="0"/>
              </a:rPr>
              <a:t>发表文章“</a:t>
            </a:r>
            <a:r>
              <a:rPr lang="en-US" altLang="zh-CN" sz="2400">
                <a:latin typeface="幼圆" panose="02010509060101010101" pitchFamily="49" charset="-122"/>
                <a:ea typeface="幼圆" panose="02010509060101010101" pitchFamily="49" charset="-122"/>
                <a:cs typeface="Times New Roman" panose="02020603050405020304" pitchFamily="18" charset="0"/>
              </a:rPr>
              <a:t>A Paradigm</a:t>
            </a:r>
            <a:r>
              <a:rPr lang="zh-CN" altLang="en-US" sz="2400">
                <a:latin typeface="幼圆" panose="02010509060101010101" pitchFamily="49" charset="-122"/>
                <a:ea typeface="幼圆" panose="02010509060101010101" pitchFamily="49" charset="-122"/>
                <a:cs typeface="Times New Roman" panose="02020603050405020304" pitchFamily="18" charset="0"/>
              </a:rPr>
              <a:t> </a:t>
            </a:r>
            <a:r>
              <a:rPr lang="en-US" altLang="zh-CN" sz="2400">
                <a:latin typeface="幼圆" panose="02010509060101010101" pitchFamily="49" charset="-122"/>
                <a:ea typeface="幼圆" panose="02010509060101010101" pitchFamily="49" charset="-122"/>
                <a:cs typeface="Times New Roman" panose="02020603050405020304" pitchFamily="18" charset="0"/>
              </a:rPr>
              <a:t>for Reasoning by Analogy”</a:t>
            </a:r>
          </a:p>
          <a:p>
            <a:pPr eaLnBrk="1" hangingPunct="1">
              <a:lnSpc>
                <a:spcPts val="3200"/>
              </a:lnSpc>
              <a:spcBef>
                <a:spcPct val="0"/>
              </a:spcBef>
              <a:buClrTx/>
              <a:buFontTx/>
              <a:buNone/>
            </a:pPr>
            <a:r>
              <a:rPr lang="zh-CN" altLang="en-US" sz="2400">
                <a:latin typeface="幼圆" panose="02010509060101010101" pitchFamily="49" charset="-122"/>
                <a:ea typeface="幼圆" panose="02010509060101010101" pitchFamily="49" charset="-122"/>
                <a:cs typeface="Times New Roman" panose="02020603050405020304" pitchFamily="18" charset="0"/>
              </a:rPr>
              <a:t>   提出了记忆网模型和案例 检索算法。</a:t>
            </a:r>
            <a:endParaRPr lang="en-US" altLang="zh-CN" sz="2400">
              <a:latin typeface="幼圆" panose="02010509060101010101" pitchFamily="49" charset="-122"/>
              <a:ea typeface="幼圆" panose="02010509060101010101" pitchFamily="49" charset="-122"/>
              <a:cs typeface="Times New Roman" panose="02020603050405020304" pitchFamily="18" charset="0"/>
            </a:endParaRPr>
          </a:p>
          <a:p>
            <a:pPr eaLnBrk="1" hangingPunct="1">
              <a:lnSpc>
                <a:spcPts val="3200"/>
              </a:lnSpc>
              <a:spcBef>
                <a:spcPct val="0"/>
              </a:spcBef>
              <a:buClrTx/>
              <a:buFontTx/>
              <a:buNone/>
            </a:pPr>
            <a:r>
              <a:rPr lang="zh-CN" altLang="en-US" sz="2400">
                <a:latin typeface="幼圆" panose="02010509060101010101" pitchFamily="49" charset="-122"/>
                <a:ea typeface="幼圆" panose="02010509060101010101" pitchFamily="49" charset="-122"/>
                <a:sym typeface="Symbol" panose="05050102010706020507" pitchFamily="18" charset="2"/>
              </a:rPr>
              <a:t>  </a:t>
            </a:r>
            <a:r>
              <a:rPr lang="zh-CN" altLang="en-US" sz="2400">
                <a:latin typeface="幼圆" panose="02010509060101010101" pitchFamily="49" charset="-122"/>
                <a:ea typeface="幼圆" panose="02010509060101010101" pitchFamily="49" charset="-122"/>
              </a:rPr>
              <a:t> </a:t>
            </a:r>
            <a:r>
              <a:rPr lang="en-US" altLang="zh-CN" sz="2400">
                <a:latin typeface="幼圆" panose="02010509060101010101" pitchFamily="49" charset="-122"/>
                <a:ea typeface="幼圆" panose="02010509060101010101" pitchFamily="49" charset="-122"/>
              </a:rPr>
              <a:t>1981</a:t>
            </a:r>
            <a:r>
              <a:rPr lang="zh-CN" altLang="en-US" sz="2400">
                <a:latin typeface="幼圆" panose="02010509060101010101" pitchFamily="49" charset="-122"/>
                <a:ea typeface="幼圆" panose="02010509060101010101" pitchFamily="49" charset="-122"/>
              </a:rPr>
              <a:t>年，</a:t>
            </a:r>
            <a:r>
              <a:rPr lang="en-US" altLang="zh-CN" sz="2400">
                <a:latin typeface="幼圆" panose="02010509060101010101" pitchFamily="49" charset="-122"/>
                <a:ea typeface="幼圆" panose="02010509060101010101" pitchFamily="49" charset="-122"/>
              </a:rPr>
              <a:t>Jaime G. Carbonell, Carnegie-Mellon </a:t>
            </a:r>
          </a:p>
          <a:p>
            <a:pPr eaLnBrk="1" hangingPunct="1">
              <a:lnSpc>
                <a:spcPts val="3200"/>
              </a:lnSpc>
              <a:spcBef>
                <a:spcPct val="0"/>
              </a:spcBef>
              <a:buClrTx/>
              <a:buFontTx/>
              <a:buNone/>
            </a:pPr>
            <a:r>
              <a:rPr lang="en-US" altLang="zh-CN" sz="2400">
                <a:latin typeface="幼圆" panose="02010509060101010101" pitchFamily="49" charset="-122"/>
                <a:ea typeface="幼圆" panose="02010509060101010101" pitchFamily="49" charset="-122"/>
              </a:rPr>
              <a:t>   University,</a:t>
            </a:r>
            <a:r>
              <a:rPr lang="zh-CN" altLang="en-US" sz="2400">
                <a:latin typeface="幼圆" panose="02010509060101010101" pitchFamily="49" charset="-122"/>
                <a:ea typeface="幼圆" panose="02010509060101010101" pitchFamily="49" charset="-122"/>
              </a:rPr>
              <a:t>发表文章“</a:t>
            </a:r>
            <a:r>
              <a:rPr lang="en-US" altLang="zh-CN" sz="2400">
                <a:latin typeface="幼圆" panose="02010509060101010101" pitchFamily="49" charset="-122"/>
                <a:ea typeface="幼圆" panose="02010509060101010101" pitchFamily="49" charset="-122"/>
              </a:rPr>
              <a:t>A Computational Model of</a:t>
            </a:r>
          </a:p>
          <a:p>
            <a:pPr eaLnBrk="1" hangingPunct="1">
              <a:lnSpc>
                <a:spcPts val="3200"/>
              </a:lnSpc>
              <a:spcBef>
                <a:spcPct val="0"/>
              </a:spcBef>
              <a:buClrTx/>
              <a:buFontTx/>
              <a:buNone/>
            </a:pPr>
            <a:r>
              <a:rPr lang="en-US" altLang="zh-CN" sz="2400">
                <a:latin typeface="幼圆" panose="02010509060101010101" pitchFamily="49" charset="-122"/>
                <a:ea typeface="幼圆" panose="02010509060101010101" pitchFamily="49" charset="-122"/>
              </a:rPr>
              <a:t>   Analogical Problem Solving</a:t>
            </a:r>
            <a:r>
              <a:rPr lang="zh-CN" altLang="en-US" sz="2400">
                <a:latin typeface="幼圆" panose="02010509060101010101" pitchFamily="49" charset="-122"/>
                <a:ea typeface="幼圆" panose="02010509060101010101" pitchFamily="49" charset="-122"/>
              </a:rPr>
              <a:t>”，提出了转换类比</a:t>
            </a:r>
            <a:endParaRPr lang="en-US" altLang="zh-CN" sz="2400">
              <a:latin typeface="幼圆" panose="02010509060101010101" pitchFamily="49" charset="-122"/>
              <a:ea typeface="幼圆" panose="02010509060101010101" pitchFamily="49" charset="-122"/>
            </a:endParaRPr>
          </a:p>
          <a:p>
            <a:pPr eaLnBrk="1" hangingPunct="1">
              <a:lnSpc>
                <a:spcPts val="3200"/>
              </a:lnSpc>
              <a:spcBef>
                <a:spcPct val="0"/>
              </a:spcBef>
              <a:buClrTx/>
              <a:buFontTx/>
              <a:buNone/>
            </a:pPr>
            <a:r>
              <a:rPr lang="zh-CN" altLang="en-US" sz="2400">
                <a:latin typeface="幼圆" panose="02010509060101010101" pitchFamily="49" charset="-122"/>
                <a:ea typeface="幼圆" panose="02010509060101010101" pitchFamily="49" charset="-122"/>
                <a:sym typeface="Symbol" panose="05050102010706020507" pitchFamily="18" charset="2"/>
              </a:rPr>
              <a:t> </a:t>
            </a:r>
            <a:r>
              <a:rPr lang="zh-CN" altLang="en-US" sz="2400">
                <a:latin typeface="幼圆" panose="02010509060101010101" pitchFamily="49" charset="-122"/>
                <a:ea typeface="幼圆" panose="02010509060101010101" pitchFamily="49" charset="-122"/>
              </a:rPr>
              <a:t> </a:t>
            </a:r>
            <a:r>
              <a:rPr lang="en-US" altLang="zh-CN" sz="2400">
                <a:latin typeface="幼圆" panose="02010509060101010101" pitchFamily="49" charset="-122"/>
                <a:ea typeface="幼圆" panose="02010509060101010101" pitchFamily="49" charset="-122"/>
              </a:rPr>
              <a:t>1983</a:t>
            </a:r>
            <a:r>
              <a:rPr lang="zh-CN" altLang="en-US" sz="2400">
                <a:latin typeface="幼圆" panose="02010509060101010101" pitchFamily="49" charset="-122"/>
                <a:ea typeface="幼圆" panose="02010509060101010101" pitchFamily="49" charset="-122"/>
              </a:rPr>
              <a:t>年，</a:t>
            </a:r>
            <a:r>
              <a:rPr lang="en-US" altLang="zh-CN" sz="2400">
                <a:latin typeface="幼圆" panose="02010509060101010101" pitchFamily="49" charset="-122"/>
                <a:ea typeface="幼圆" panose="02010509060101010101" pitchFamily="49" charset="-122"/>
              </a:rPr>
              <a:t>Jaime G. Carbonell,</a:t>
            </a:r>
            <a:r>
              <a:rPr lang="zh-CN" altLang="en-US" sz="2400">
                <a:latin typeface="幼圆" panose="02010509060101010101" pitchFamily="49" charset="-122"/>
                <a:ea typeface="幼圆" panose="02010509060101010101" pitchFamily="49" charset="-122"/>
              </a:rPr>
              <a:t>发表文章“</a:t>
            </a:r>
            <a:r>
              <a:rPr lang="en-US" altLang="zh-CN" sz="2400">
                <a:latin typeface="幼圆" panose="02010509060101010101" pitchFamily="49" charset="-122"/>
                <a:ea typeface="幼圆" panose="02010509060101010101" pitchFamily="49" charset="-122"/>
              </a:rPr>
              <a:t>Derivational </a:t>
            </a:r>
          </a:p>
          <a:p>
            <a:pPr eaLnBrk="1" hangingPunct="1">
              <a:lnSpc>
                <a:spcPts val="3200"/>
              </a:lnSpc>
              <a:spcBef>
                <a:spcPct val="0"/>
              </a:spcBef>
              <a:buClrTx/>
              <a:buFontTx/>
              <a:buNone/>
            </a:pPr>
            <a:r>
              <a:rPr lang="en-US" altLang="zh-CN" sz="2400">
                <a:latin typeface="幼圆" panose="02010509060101010101" pitchFamily="49" charset="-122"/>
                <a:ea typeface="幼圆" panose="02010509060101010101" pitchFamily="49" charset="-122"/>
              </a:rPr>
              <a:t>   Analogy and its role in Problem Solving”,</a:t>
            </a:r>
            <a:r>
              <a:rPr lang="zh-CN" altLang="en-US" sz="2400">
                <a:latin typeface="幼圆" panose="02010509060101010101" pitchFamily="49" charset="-122"/>
                <a:ea typeface="幼圆" panose="02010509060101010101" pitchFamily="49" charset="-122"/>
              </a:rPr>
              <a:t>提出了</a:t>
            </a:r>
            <a:endParaRPr lang="en-US" altLang="zh-CN" sz="2400">
              <a:latin typeface="幼圆" panose="02010509060101010101" pitchFamily="49" charset="-122"/>
              <a:ea typeface="幼圆" panose="02010509060101010101" pitchFamily="49" charset="-122"/>
            </a:endParaRPr>
          </a:p>
          <a:p>
            <a:pPr eaLnBrk="1" hangingPunct="1">
              <a:lnSpc>
                <a:spcPts val="3200"/>
              </a:lnSpc>
              <a:spcBef>
                <a:spcPct val="0"/>
              </a:spcBef>
              <a:buClrTx/>
              <a:buFontTx/>
              <a:buNone/>
            </a:pPr>
            <a:r>
              <a:rPr lang="zh-CN" altLang="en-US" sz="2400">
                <a:latin typeface="幼圆" panose="02010509060101010101" pitchFamily="49" charset="-122"/>
                <a:ea typeface="幼圆" panose="02010509060101010101" pitchFamily="49" charset="-122"/>
              </a:rPr>
              <a:t>   派生类比</a:t>
            </a:r>
            <a:endParaRPr lang="en-US" altLang="zh-CN" sz="2400">
              <a:latin typeface="幼圆" panose="02010509060101010101" pitchFamily="49" charset="-122"/>
              <a:ea typeface="幼圆" panose="02010509060101010101" pitchFamily="49" charset="-122"/>
            </a:endParaRPr>
          </a:p>
          <a:p>
            <a:pPr eaLnBrk="1" hangingPunct="1">
              <a:lnSpc>
                <a:spcPts val="3200"/>
              </a:lnSpc>
              <a:spcBef>
                <a:spcPct val="0"/>
              </a:spcBef>
              <a:buClrTx/>
              <a:buFontTx/>
              <a:buNone/>
            </a:pPr>
            <a:r>
              <a:rPr lang="zh-CN" altLang="en-US" sz="2400">
                <a:latin typeface="幼圆" panose="02010509060101010101" pitchFamily="49" charset="-122"/>
                <a:ea typeface="幼圆" panose="02010509060101010101" pitchFamily="49" charset="-122"/>
                <a:sym typeface="Symbol" panose="05050102010706020507" pitchFamily="18" charset="2"/>
              </a:rPr>
              <a:t>  </a:t>
            </a:r>
            <a:r>
              <a:rPr lang="en-US" altLang="zh-CN" sz="2400">
                <a:latin typeface="幼圆" panose="02010509060101010101" pitchFamily="49" charset="-122"/>
                <a:ea typeface="幼圆" panose="02010509060101010101" pitchFamily="49" charset="-122"/>
              </a:rPr>
              <a:t>1991</a:t>
            </a:r>
            <a:r>
              <a:rPr lang="zh-CN" altLang="en-US" sz="2400">
                <a:latin typeface="幼圆" panose="02010509060101010101" pitchFamily="49" charset="-122"/>
                <a:ea typeface="幼圆" panose="02010509060101010101" pitchFamily="49" charset="-122"/>
              </a:rPr>
              <a:t>年，</a:t>
            </a:r>
            <a:r>
              <a:rPr lang="en-US" altLang="zh-CN" sz="2400">
                <a:latin typeface="幼圆" panose="02010509060101010101" pitchFamily="49" charset="-122"/>
                <a:ea typeface="幼圆" panose="02010509060101010101" pitchFamily="49" charset="-122"/>
              </a:rPr>
              <a:t>Jaime G. Carbonell</a:t>
            </a:r>
            <a:r>
              <a:rPr lang="zh-CN" altLang="en-US" sz="2400">
                <a:latin typeface="幼圆" panose="02010509060101010101" pitchFamily="49" charset="-122"/>
                <a:ea typeface="幼圆" panose="02010509060101010101" pitchFamily="49" charset="-122"/>
              </a:rPr>
              <a:t>等，发表文章“</a:t>
            </a:r>
            <a:r>
              <a:rPr lang="en-US" altLang="zh-CN" sz="2400">
                <a:latin typeface="幼圆" panose="02010509060101010101" pitchFamily="49" charset="-122"/>
                <a:ea typeface="幼圆" panose="02010509060101010101" pitchFamily="49" charset="-122"/>
              </a:rPr>
              <a:t>PRODIGY: </a:t>
            </a:r>
          </a:p>
          <a:p>
            <a:pPr eaLnBrk="1" hangingPunct="1">
              <a:lnSpc>
                <a:spcPts val="3200"/>
              </a:lnSpc>
              <a:spcBef>
                <a:spcPct val="0"/>
              </a:spcBef>
              <a:buClrTx/>
              <a:buFontTx/>
              <a:buNone/>
            </a:pPr>
            <a:r>
              <a:rPr lang="en-US" altLang="zh-CN" sz="2400">
                <a:latin typeface="幼圆" panose="02010509060101010101" pitchFamily="49" charset="-122"/>
                <a:ea typeface="幼圆" panose="02010509060101010101" pitchFamily="49" charset="-122"/>
              </a:rPr>
              <a:t>   An Integrated Architecture for Planning and Learning</a:t>
            </a:r>
            <a:r>
              <a:rPr lang="zh-CN" altLang="en-US" sz="2400">
                <a:latin typeface="幼圆" panose="02010509060101010101" pitchFamily="49" charset="-122"/>
                <a:ea typeface="幼圆" panose="02010509060101010101" pitchFamily="49" charset="-122"/>
              </a:rPr>
              <a:t>”，</a:t>
            </a:r>
            <a:endParaRPr lang="en-US" altLang="zh-CN" sz="2400">
              <a:latin typeface="幼圆" panose="02010509060101010101" pitchFamily="49" charset="-122"/>
              <a:ea typeface="幼圆" panose="02010509060101010101" pitchFamily="49" charset="-122"/>
            </a:endParaRPr>
          </a:p>
          <a:p>
            <a:pPr eaLnBrk="1" hangingPunct="1">
              <a:lnSpc>
                <a:spcPts val="3200"/>
              </a:lnSpc>
              <a:spcBef>
                <a:spcPct val="0"/>
              </a:spcBef>
              <a:buClrTx/>
              <a:buFontTx/>
              <a:buNone/>
            </a:pPr>
            <a:r>
              <a:rPr lang="zh-CN" altLang="en-US" sz="2400">
                <a:latin typeface="幼圆" panose="02010509060101010101" pitchFamily="49" charset="-122"/>
                <a:ea typeface="幼圆" panose="02010509060101010101" pitchFamily="49" charset="-122"/>
              </a:rPr>
              <a:t>   开发了</a:t>
            </a:r>
            <a:r>
              <a:rPr lang="en-US" altLang="zh-CN" sz="2400">
                <a:latin typeface="幼圆" panose="02010509060101010101" pitchFamily="49" charset="-122"/>
                <a:ea typeface="幼圆" panose="02010509060101010101" pitchFamily="49" charset="-122"/>
              </a:rPr>
              <a:t>PRODIGY</a:t>
            </a:r>
            <a:r>
              <a:rPr lang="zh-CN" altLang="en-US" sz="2400">
                <a:latin typeface="幼圆" panose="02010509060101010101" pitchFamily="49" charset="-122"/>
                <a:ea typeface="幼圆" panose="02010509060101010101" pitchFamily="49" charset="-122"/>
              </a:rPr>
              <a:t>系统。</a:t>
            </a:r>
            <a:endParaRPr lang="zh-CN" altLang="en-US" sz="2800">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2">
            <a:extLst>
              <a:ext uri="{FF2B5EF4-FFF2-40B4-BE49-F238E27FC236}">
                <a16:creationId xmlns:a16="http://schemas.microsoft.com/office/drawing/2014/main" id="{E82A694E-8729-4941-BD1D-757A4D41A397}"/>
              </a:ext>
            </a:extLst>
          </p:cNvPr>
          <p:cNvSpPr>
            <a:spLocks noGrp="1" noChangeArrowheads="1"/>
          </p:cNvSpPr>
          <p:nvPr>
            <p:ph type="title"/>
          </p:nvPr>
        </p:nvSpPr>
        <p:spPr>
          <a:xfrm>
            <a:off x="685800" y="260350"/>
            <a:ext cx="7772400" cy="608013"/>
          </a:xfrm>
        </p:spPr>
        <p:txBody>
          <a:bodyPr/>
          <a:lstStyle/>
          <a:p>
            <a:pPr fontAlgn="auto">
              <a:spcAft>
                <a:spcPts val="0"/>
              </a:spcAft>
              <a:defRPr/>
            </a:pPr>
            <a:r>
              <a:rPr lang="zh-CN" altLang="en-US" b="1">
                <a:solidFill>
                  <a:srgbClr val="0033CC"/>
                </a:solidFill>
                <a:latin typeface="黑体" panose="02010609060101010101" pitchFamily="49" charset="-122"/>
                <a:ea typeface="黑体" panose="02010609060101010101" pitchFamily="49" charset="-122"/>
              </a:rPr>
              <a:t>类比的形式定义</a:t>
            </a:r>
          </a:p>
        </p:txBody>
      </p:sp>
      <p:sp>
        <p:nvSpPr>
          <p:cNvPr id="92163" name="日期占位符 3">
            <a:extLst>
              <a:ext uri="{FF2B5EF4-FFF2-40B4-BE49-F238E27FC236}">
                <a16:creationId xmlns:a16="http://schemas.microsoft.com/office/drawing/2014/main" id="{95DA3955-9FBE-4A98-B962-78E3055902C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A7F35C9-0AFB-47E0-BF7E-536DFB918F3D}"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92164" name="页脚占位符 4">
            <a:extLst>
              <a:ext uri="{FF2B5EF4-FFF2-40B4-BE49-F238E27FC236}">
                <a16:creationId xmlns:a16="http://schemas.microsoft.com/office/drawing/2014/main" id="{FB28F338-04FA-4AC6-A8A4-13A1F6549C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92165" name="灯片编号占位符 5">
            <a:extLst>
              <a:ext uri="{FF2B5EF4-FFF2-40B4-BE49-F238E27FC236}">
                <a16:creationId xmlns:a16="http://schemas.microsoft.com/office/drawing/2014/main" id="{B81861DB-9BC6-42FE-B839-55B2A0C8D8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C289FA5-A010-43CF-9265-AC3C7C4D89AB}" type="slidenum">
              <a:rPr lang="zh-CN" altLang="en-US" sz="1400" smtClean="0">
                <a:latin typeface="Arial" panose="020B0604020202020204" pitchFamily="34" charset="0"/>
              </a:rPr>
              <a:pPr>
                <a:lnSpc>
                  <a:spcPct val="100000"/>
                </a:lnSpc>
                <a:spcBef>
                  <a:spcPct val="0"/>
                </a:spcBef>
                <a:buClrTx/>
                <a:buFontTx/>
                <a:buNone/>
              </a:pPr>
              <a:t>34</a:t>
            </a:fld>
            <a:endParaRPr lang="en-US" altLang="zh-CN" sz="1400">
              <a:latin typeface="Arial" panose="020B0604020202020204" pitchFamily="34" charset="0"/>
            </a:endParaRPr>
          </a:p>
        </p:txBody>
      </p:sp>
      <p:sp>
        <p:nvSpPr>
          <p:cNvPr id="92166" name="Oval 3">
            <a:extLst>
              <a:ext uri="{FF2B5EF4-FFF2-40B4-BE49-F238E27FC236}">
                <a16:creationId xmlns:a16="http://schemas.microsoft.com/office/drawing/2014/main" id="{BD340A2E-2DBF-4CA6-B888-236CC115A3CF}"/>
              </a:ext>
            </a:extLst>
          </p:cNvPr>
          <p:cNvSpPr>
            <a:spLocks noChangeArrowheads="1"/>
          </p:cNvSpPr>
          <p:nvPr/>
        </p:nvSpPr>
        <p:spPr bwMode="auto">
          <a:xfrm>
            <a:off x="2057400" y="1752600"/>
            <a:ext cx="914400" cy="838200"/>
          </a:xfrm>
          <a:prstGeom prst="ellipse">
            <a:avLst/>
          </a:prstGeom>
          <a:solidFill>
            <a:schemeClr val="accent1"/>
          </a:solidFill>
          <a:ln w="12700" cap="sq">
            <a:solidFill>
              <a:schemeClr val="tx1"/>
            </a:solidFill>
            <a:round/>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2400">
              <a:latin typeface="Times New Roman" panose="02020603050405020304" pitchFamily="18" charset="0"/>
            </a:endParaRPr>
          </a:p>
        </p:txBody>
      </p:sp>
      <p:sp>
        <p:nvSpPr>
          <p:cNvPr id="92167" name="Text Box 4">
            <a:extLst>
              <a:ext uri="{FF2B5EF4-FFF2-40B4-BE49-F238E27FC236}">
                <a16:creationId xmlns:a16="http://schemas.microsoft.com/office/drawing/2014/main" id="{A22D1B03-A06F-45D9-B4CD-BAE73899DE29}"/>
              </a:ext>
            </a:extLst>
          </p:cNvPr>
          <p:cNvSpPr txBox="1">
            <a:spLocks noChangeArrowheads="1"/>
          </p:cNvSpPr>
          <p:nvPr/>
        </p:nvSpPr>
        <p:spPr bwMode="auto">
          <a:xfrm>
            <a:off x="2286000" y="1981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50000"/>
              </a:spcBef>
              <a:buClrTx/>
              <a:buFontTx/>
              <a:buNone/>
            </a:pPr>
            <a:r>
              <a:rPr lang="en-US" altLang="zh-CN" sz="2400">
                <a:solidFill>
                  <a:schemeClr val="bg2"/>
                </a:solidFill>
                <a:latin typeface="Times New Roman" panose="02020603050405020304" pitchFamily="18" charset="0"/>
              </a:rPr>
              <a:t>A</a:t>
            </a:r>
          </a:p>
        </p:txBody>
      </p:sp>
      <p:sp>
        <p:nvSpPr>
          <p:cNvPr id="92168" name="Oval 5">
            <a:extLst>
              <a:ext uri="{FF2B5EF4-FFF2-40B4-BE49-F238E27FC236}">
                <a16:creationId xmlns:a16="http://schemas.microsoft.com/office/drawing/2014/main" id="{33D2F85D-6D9B-4852-8A4E-D07B6F9AF15C}"/>
              </a:ext>
            </a:extLst>
          </p:cNvPr>
          <p:cNvSpPr>
            <a:spLocks noChangeArrowheads="1"/>
          </p:cNvSpPr>
          <p:nvPr/>
        </p:nvSpPr>
        <p:spPr bwMode="auto">
          <a:xfrm>
            <a:off x="2057400" y="4038600"/>
            <a:ext cx="914400" cy="838200"/>
          </a:xfrm>
          <a:prstGeom prst="ellipse">
            <a:avLst/>
          </a:prstGeom>
          <a:solidFill>
            <a:schemeClr val="accent1"/>
          </a:solidFill>
          <a:ln w="12700" cap="sq">
            <a:solidFill>
              <a:schemeClr val="tx1"/>
            </a:solidFill>
            <a:round/>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2400">
              <a:latin typeface="Times New Roman" panose="02020603050405020304" pitchFamily="18" charset="0"/>
            </a:endParaRPr>
          </a:p>
        </p:txBody>
      </p:sp>
      <p:sp>
        <p:nvSpPr>
          <p:cNvPr id="92169" name="Text Box 6">
            <a:extLst>
              <a:ext uri="{FF2B5EF4-FFF2-40B4-BE49-F238E27FC236}">
                <a16:creationId xmlns:a16="http://schemas.microsoft.com/office/drawing/2014/main" id="{4261A8A0-3825-4FEF-8AA2-BD0918178047}"/>
              </a:ext>
            </a:extLst>
          </p:cNvPr>
          <p:cNvSpPr txBox="1">
            <a:spLocks noChangeArrowheads="1"/>
          </p:cNvSpPr>
          <p:nvPr/>
        </p:nvSpPr>
        <p:spPr bwMode="auto">
          <a:xfrm>
            <a:off x="2286000" y="4267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50000"/>
              </a:spcBef>
              <a:buClrTx/>
              <a:buFontTx/>
              <a:buNone/>
            </a:pPr>
            <a:r>
              <a:rPr lang="en-US" altLang="zh-CN" sz="2400">
                <a:solidFill>
                  <a:schemeClr val="bg2"/>
                </a:solidFill>
                <a:latin typeface="Times New Roman" panose="02020603050405020304" pitchFamily="18" charset="0"/>
              </a:rPr>
              <a:t>B</a:t>
            </a:r>
          </a:p>
        </p:txBody>
      </p:sp>
      <p:sp>
        <p:nvSpPr>
          <p:cNvPr id="92170" name="Oval 7">
            <a:extLst>
              <a:ext uri="{FF2B5EF4-FFF2-40B4-BE49-F238E27FC236}">
                <a16:creationId xmlns:a16="http://schemas.microsoft.com/office/drawing/2014/main" id="{5B3D431F-5976-4ECD-8DCC-27DE0210E858}"/>
              </a:ext>
            </a:extLst>
          </p:cNvPr>
          <p:cNvSpPr>
            <a:spLocks noChangeArrowheads="1"/>
          </p:cNvSpPr>
          <p:nvPr/>
        </p:nvSpPr>
        <p:spPr bwMode="auto">
          <a:xfrm>
            <a:off x="5867400" y="1752600"/>
            <a:ext cx="914400" cy="838200"/>
          </a:xfrm>
          <a:prstGeom prst="ellipse">
            <a:avLst/>
          </a:prstGeom>
          <a:solidFill>
            <a:schemeClr val="accent1"/>
          </a:solidFill>
          <a:ln w="12700" cap="sq">
            <a:solidFill>
              <a:schemeClr val="tx1"/>
            </a:solidFill>
            <a:round/>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2400">
              <a:latin typeface="Times New Roman" panose="02020603050405020304" pitchFamily="18" charset="0"/>
            </a:endParaRPr>
          </a:p>
        </p:txBody>
      </p:sp>
      <p:sp>
        <p:nvSpPr>
          <p:cNvPr id="92171" name="Text Box 8">
            <a:extLst>
              <a:ext uri="{FF2B5EF4-FFF2-40B4-BE49-F238E27FC236}">
                <a16:creationId xmlns:a16="http://schemas.microsoft.com/office/drawing/2014/main" id="{A7B7593C-F7D7-43FE-BA1D-846D12362784}"/>
              </a:ext>
            </a:extLst>
          </p:cNvPr>
          <p:cNvSpPr txBox="1">
            <a:spLocks noChangeArrowheads="1"/>
          </p:cNvSpPr>
          <p:nvPr/>
        </p:nvSpPr>
        <p:spPr bwMode="auto">
          <a:xfrm>
            <a:off x="6096000" y="1981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50000"/>
              </a:spcBef>
              <a:buClrTx/>
              <a:buFontTx/>
              <a:buNone/>
            </a:pPr>
            <a:r>
              <a:rPr lang="en-US" altLang="zh-CN" sz="2400">
                <a:solidFill>
                  <a:schemeClr val="bg2"/>
                </a:solidFill>
                <a:latin typeface="Times New Roman" panose="02020603050405020304" pitchFamily="18" charset="0"/>
              </a:rPr>
              <a:t>A’</a:t>
            </a:r>
          </a:p>
        </p:txBody>
      </p:sp>
      <p:sp>
        <p:nvSpPr>
          <p:cNvPr id="92172" name="Oval 9">
            <a:extLst>
              <a:ext uri="{FF2B5EF4-FFF2-40B4-BE49-F238E27FC236}">
                <a16:creationId xmlns:a16="http://schemas.microsoft.com/office/drawing/2014/main" id="{05421736-FC5B-4130-A8A0-EBE3AEF88911}"/>
              </a:ext>
            </a:extLst>
          </p:cNvPr>
          <p:cNvSpPr>
            <a:spLocks noChangeArrowheads="1"/>
          </p:cNvSpPr>
          <p:nvPr/>
        </p:nvSpPr>
        <p:spPr bwMode="auto">
          <a:xfrm>
            <a:off x="5943600" y="4038600"/>
            <a:ext cx="914400" cy="838200"/>
          </a:xfrm>
          <a:prstGeom prst="ellipse">
            <a:avLst/>
          </a:prstGeom>
          <a:solidFill>
            <a:schemeClr val="accent1"/>
          </a:solidFill>
          <a:ln w="12700" cap="sq">
            <a:solidFill>
              <a:schemeClr val="tx1"/>
            </a:solidFill>
            <a:round/>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2400">
              <a:latin typeface="Times New Roman" panose="02020603050405020304" pitchFamily="18" charset="0"/>
            </a:endParaRPr>
          </a:p>
        </p:txBody>
      </p:sp>
      <p:sp>
        <p:nvSpPr>
          <p:cNvPr id="92173" name="Text Box 10">
            <a:extLst>
              <a:ext uri="{FF2B5EF4-FFF2-40B4-BE49-F238E27FC236}">
                <a16:creationId xmlns:a16="http://schemas.microsoft.com/office/drawing/2014/main" id="{FCB1D0F9-9D99-405B-AB3B-C75C94C7F28A}"/>
              </a:ext>
            </a:extLst>
          </p:cNvPr>
          <p:cNvSpPr txBox="1">
            <a:spLocks noChangeArrowheads="1"/>
          </p:cNvSpPr>
          <p:nvPr/>
        </p:nvSpPr>
        <p:spPr bwMode="auto">
          <a:xfrm>
            <a:off x="6172200" y="4267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50000"/>
              </a:spcBef>
              <a:buClrTx/>
              <a:buFontTx/>
              <a:buNone/>
            </a:pPr>
            <a:r>
              <a:rPr lang="en-US" altLang="zh-CN" sz="2400">
                <a:solidFill>
                  <a:schemeClr val="bg2"/>
                </a:solidFill>
                <a:latin typeface="Times New Roman" panose="02020603050405020304" pitchFamily="18" charset="0"/>
              </a:rPr>
              <a:t>B’</a:t>
            </a:r>
          </a:p>
        </p:txBody>
      </p:sp>
      <p:sp>
        <p:nvSpPr>
          <p:cNvPr id="92174" name="Line 11">
            <a:extLst>
              <a:ext uri="{FF2B5EF4-FFF2-40B4-BE49-F238E27FC236}">
                <a16:creationId xmlns:a16="http://schemas.microsoft.com/office/drawing/2014/main" id="{6E825BF8-FCDD-4011-9180-B7F560FE4CD4}"/>
              </a:ext>
            </a:extLst>
          </p:cNvPr>
          <p:cNvSpPr>
            <a:spLocks noChangeShapeType="1"/>
          </p:cNvSpPr>
          <p:nvPr/>
        </p:nvSpPr>
        <p:spPr bwMode="auto">
          <a:xfrm>
            <a:off x="2971800" y="2209800"/>
            <a:ext cx="2895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175" name="Line 12">
            <a:extLst>
              <a:ext uri="{FF2B5EF4-FFF2-40B4-BE49-F238E27FC236}">
                <a16:creationId xmlns:a16="http://schemas.microsoft.com/office/drawing/2014/main" id="{8736FCE7-572E-4221-82EF-32AC41543DC3}"/>
              </a:ext>
            </a:extLst>
          </p:cNvPr>
          <p:cNvSpPr>
            <a:spLocks noChangeShapeType="1"/>
          </p:cNvSpPr>
          <p:nvPr/>
        </p:nvSpPr>
        <p:spPr bwMode="auto">
          <a:xfrm>
            <a:off x="3048000" y="4495800"/>
            <a:ext cx="2895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176" name="Line 13">
            <a:extLst>
              <a:ext uri="{FF2B5EF4-FFF2-40B4-BE49-F238E27FC236}">
                <a16:creationId xmlns:a16="http://schemas.microsoft.com/office/drawing/2014/main" id="{FB5AAA04-BA2A-498C-9AFA-DA4DFE93A1DE}"/>
              </a:ext>
            </a:extLst>
          </p:cNvPr>
          <p:cNvSpPr>
            <a:spLocks noChangeShapeType="1"/>
          </p:cNvSpPr>
          <p:nvPr/>
        </p:nvSpPr>
        <p:spPr bwMode="auto">
          <a:xfrm>
            <a:off x="2514600" y="2590800"/>
            <a:ext cx="0" cy="1447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177" name="Line 14">
            <a:extLst>
              <a:ext uri="{FF2B5EF4-FFF2-40B4-BE49-F238E27FC236}">
                <a16:creationId xmlns:a16="http://schemas.microsoft.com/office/drawing/2014/main" id="{8EAA1F2E-9025-43A2-8411-72DF279F65B5}"/>
              </a:ext>
            </a:extLst>
          </p:cNvPr>
          <p:cNvSpPr>
            <a:spLocks noChangeShapeType="1"/>
          </p:cNvSpPr>
          <p:nvPr/>
        </p:nvSpPr>
        <p:spPr bwMode="auto">
          <a:xfrm>
            <a:off x="6324600" y="2590800"/>
            <a:ext cx="0" cy="1447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2178" name="Text Box 15">
            <a:extLst>
              <a:ext uri="{FF2B5EF4-FFF2-40B4-BE49-F238E27FC236}">
                <a16:creationId xmlns:a16="http://schemas.microsoft.com/office/drawing/2014/main" id="{C15EF2C4-16AF-40E5-A290-0626E1F6D498}"/>
              </a:ext>
            </a:extLst>
          </p:cNvPr>
          <p:cNvSpPr txBox="1">
            <a:spLocks noChangeArrowheads="1"/>
          </p:cNvSpPr>
          <p:nvPr/>
        </p:nvSpPr>
        <p:spPr bwMode="auto">
          <a:xfrm>
            <a:off x="4038600" y="1676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50000"/>
              </a:spcBef>
              <a:buClrTx/>
              <a:buFontTx/>
              <a:buNone/>
            </a:pPr>
            <a:r>
              <a:rPr lang="en-US" altLang="zh-CN" sz="2400">
                <a:latin typeface="Times New Roman" panose="02020603050405020304" pitchFamily="18" charset="0"/>
                <a:cs typeface="Times New Roman" panose="02020603050405020304" pitchFamily="18" charset="0"/>
              </a:rPr>
              <a:t>α</a:t>
            </a:r>
          </a:p>
        </p:txBody>
      </p:sp>
      <p:sp>
        <p:nvSpPr>
          <p:cNvPr id="92179" name="Text Box 16">
            <a:extLst>
              <a:ext uri="{FF2B5EF4-FFF2-40B4-BE49-F238E27FC236}">
                <a16:creationId xmlns:a16="http://schemas.microsoft.com/office/drawing/2014/main" id="{6EA96D10-3434-42BD-9DD7-6207760756E7}"/>
              </a:ext>
            </a:extLst>
          </p:cNvPr>
          <p:cNvSpPr txBox="1">
            <a:spLocks noChangeArrowheads="1"/>
          </p:cNvSpPr>
          <p:nvPr/>
        </p:nvSpPr>
        <p:spPr bwMode="auto">
          <a:xfrm>
            <a:off x="3962400" y="4114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50000"/>
              </a:spcBef>
              <a:buClrTx/>
              <a:buFontTx/>
              <a:buNone/>
            </a:pPr>
            <a:r>
              <a:rPr lang="en-US" altLang="zh-CN" sz="2400">
                <a:latin typeface="Times New Roman" panose="02020603050405020304" pitchFamily="18" charset="0"/>
                <a:cs typeface="Times New Roman" panose="02020603050405020304" pitchFamily="18" charset="0"/>
              </a:rPr>
              <a:t>α’</a:t>
            </a:r>
          </a:p>
        </p:txBody>
      </p:sp>
      <p:sp>
        <p:nvSpPr>
          <p:cNvPr id="92180" name="Text Box 17">
            <a:extLst>
              <a:ext uri="{FF2B5EF4-FFF2-40B4-BE49-F238E27FC236}">
                <a16:creationId xmlns:a16="http://schemas.microsoft.com/office/drawing/2014/main" id="{C4FE628F-2A26-4DE9-97AE-815326333561}"/>
              </a:ext>
            </a:extLst>
          </p:cNvPr>
          <p:cNvSpPr txBox="1">
            <a:spLocks noChangeArrowheads="1"/>
          </p:cNvSpPr>
          <p:nvPr/>
        </p:nvSpPr>
        <p:spPr bwMode="auto">
          <a:xfrm>
            <a:off x="2590800" y="3048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50000"/>
              </a:spcBef>
              <a:buClrTx/>
              <a:buFontTx/>
              <a:buNone/>
            </a:pPr>
            <a:r>
              <a:rPr lang="en-US" altLang="zh-CN" sz="2400">
                <a:latin typeface="Times New Roman" panose="02020603050405020304" pitchFamily="18" charset="0"/>
                <a:cs typeface="Times New Roman" panose="02020603050405020304" pitchFamily="18" charset="0"/>
              </a:rPr>
              <a:t>β</a:t>
            </a:r>
          </a:p>
        </p:txBody>
      </p:sp>
      <p:sp>
        <p:nvSpPr>
          <p:cNvPr id="92181" name="Text Box 18">
            <a:extLst>
              <a:ext uri="{FF2B5EF4-FFF2-40B4-BE49-F238E27FC236}">
                <a16:creationId xmlns:a16="http://schemas.microsoft.com/office/drawing/2014/main" id="{D91EED86-0AAE-4F5C-AD14-C6FB4F4F182A}"/>
              </a:ext>
            </a:extLst>
          </p:cNvPr>
          <p:cNvSpPr txBox="1">
            <a:spLocks noChangeArrowheads="1"/>
          </p:cNvSpPr>
          <p:nvPr/>
        </p:nvSpPr>
        <p:spPr bwMode="auto">
          <a:xfrm>
            <a:off x="5715000" y="3124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50000"/>
              </a:spcBef>
              <a:buClrTx/>
              <a:buFontTx/>
              <a:buNone/>
            </a:pPr>
            <a:r>
              <a:rPr lang="en-US" altLang="zh-CN" sz="2400">
                <a:latin typeface="Times New Roman" panose="02020603050405020304" pitchFamily="18" charset="0"/>
                <a:cs typeface="Times New Roman" panose="02020603050405020304" pitchFamily="18" charset="0"/>
              </a:rPr>
              <a:t>β’</a:t>
            </a:r>
          </a:p>
        </p:txBody>
      </p:sp>
      <p:sp>
        <p:nvSpPr>
          <p:cNvPr id="92182" name="Text Box 19">
            <a:extLst>
              <a:ext uri="{FF2B5EF4-FFF2-40B4-BE49-F238E27FC236}">
                <a16:creationId xmlns:a16="http://schemas.microsoft.com/office/drawing/2014/main" id="{79B23CF1-1754-4327-A43F-43160370F3B3}"/>
              </a:ext>
            </a:extLst>
          </p:cNvPr>
          <p:cNvSpPr txBox="1">
            <a:spLocks noChangeArrowheads="1"/>
          </p:cNvSpPr>
          <p:nvPr/>
        </p:nvSpPr>
        <p:spPr bwMode="auto">
          <a:xfrm>
            <a:off x="2133600" y="5334000"/>
            <a:ext cx="487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50000"/>
              </a:spcBef>
              <a:buClrTx/>
              <a:buFontTx/>
              <a:buNone/>
            </a:pPr>
            <a:r>
              <a:rPr lang="zh-CN" altLang="en-US" sz="3200">
                <a:latin typeface="Times New Roman" panose="02020603050405020304" pitchFamily="18" charset="0"/>
              </a:rPr>
              <a:t>类比问题求解的一般模式</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2">
            <a:extLst>
              <a:ext uri="{FF2B5EF4-FFF2-40B4-BE49-F238E27FC236}">
                <a16:creationId xmlns:a16="http://schemas.microsoft.com/office/drawing/2014/main" id="{74EFDBB3-768A-48D1-89B2-7550319093CD}"/>
              </a:ext>
            </a:extLst>
          </p:cNvPr>
          <p:cNvSpPr>
            <a:spLocks noGrp="1" noChangeArrowheads="1"/>
          </p:cNvSpPr>
          <p:nvPr>
            <p:ph type="title"/>
          </p:nvPr>
        </p:nvSpPr>
        <p:spPr>
          <a:xfrm>
            <a:off x="704850" y="260350"/>
            <a:ext cx="7772400" cy="608013"/>
          </a:xfrm>
        </p:spPr>
        <p:txBody>
          <a:bodyPr/>
          <a:lstStyle/>
          <a:p>
            <a:pPr fontAlgn="auto">
              <a:spcAft>
                <a:spcPts val="0"/>
              </a:spcAft>
              <a:defRPr/>
            </a:pPr>
            <a:r>
              <a:rPr lang="zh-CN" altLang="en-US" b="1">
                <a:solidFill>
                  <a:srgbClr val="0033CC"/>
                </a:solidFill>
                <a:latin typeface="黑体" panose="02010609060101010101" pitchFamily="49" charset="-122"/>
                <a:ea typeface="黑体" panose="02010609060101010101" pitchFamily="49" charset="-122"/>
              </a:rPr>
              <a:t>转换类比</a:t>
            </a:r>
          </a:p>
        </p:txBody>
      </p:sp>
      <p:sp>
        <p:nvSpPr>
          <p:cNvPr id="93187" name="日期占位符 3">
            <a:extLst>
              <a:ext uri="{FF2B5EF4-FFF2-40B4-BE49-F238E27FC236}">
                <a16:creationId xmlns:a16="http://schemas.microsoft.com/office/drawing/2014/main" id="{3AAB1E51-088A-4A71-B39D-1BE55969343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4D74B35-E39A-4946-A537-F55A66D47628}"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93188" name="页脚占位符 4">
            <a:extLst>
              <a:ext uri="{FF2B5EF4-FFF2-40B4-BE49-F238E27FC236}">
                <a16:creationId xmlns:a16="http://schemas.microsoft.com/office/drawing/2014/main" id="{15C5C98E-B847-4C35-943B-DCDC1EB1DF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93189" name="灯片编号占位符 5">
            <a:extLst>
              <a:ext uri="{FF2B5EF4-FFF2-40B4-BE49-F238E27FC236}">
                <a16:creationId xmlns:a16="http://schemas.microsoft.com/office/drawing/2014/main" id="{6E01B7F7-7FC4-4764-95AF-584499866C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3C329B8-3995-486E-B954-BF343B827726}" type="slidenum">
              <a:rPr lang="zh-CN" altLang="en-US" sz="1400" smtClean="0">
                <a:latin typeface="Arial" panose="020B0604020202020204" pitchFamily="34" charset="0"/>
              </a:rPr>
              <a:pPr>
                <a:lnSpc>
                  <a:spcPct val="100000"/>
                </a:lnSpc>
                <a:spcBef>
                  <a:spcPct val="0"/>
                </a:spcBef>
                <a:buClrTx/>
                <a:buFontTx/>
                <a:buNone/>
              </a:pPr>
              <a:t>35</a:t>
            </a:fld>
            <a:endParaRPr lang="en-US" altLang="zh-CN" sz="1400">
              <a:latin typeface="Arial" panose="020B0604020202020204" pitchFamily="34" charset="0"/>
            </a:endParaRPr>
          </a:p>
        </p:txBody>
      </p:sp>
      <p:pic>
        <p:nvPicPr>
          <p:cNvPr id="93190" name="Picture 3" descr="example2">
            <a:extLst>
              <a:ext uri="{FF2B5EF4-FFF2-40B4-BE49-F238E27FC236}">
                <a16:creationId xmlns:a16="http://schemas.microsoft.com/office/drawing/2014/main" id="{6E943777-098E-49C3-A920-9A13EE967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268413"/>
            <a:ext cx="72390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2">
            <a:extLst>
              <a:ext uri="{FF2B5EF4-FFF2-40B4-BE49-F238E27FC236}">
                <a16:creationId xmlns:a16="http://schemas.microsoft.com/office/drawing/2014/main" id="{06C6945A-D0A2-4D72-A6BF-9B9718A45512}"/>
              </a:ext>
            </a:extLst>
          </p:cNvPr>
          <p:cNvSpPr>
            <a:spLocks noGrp="1" noChangeArrowheads="1"/>
          </p:cNvSpPr>
          <p:nvPr>
            <p:ph type="title"/>
          </p:nvPr>
        </p:nvSpPr>
        <p:spPr>
          <a:xfrm>
            <a:off x="0" y="0"/>
            <a:ext cx="8955088" cy="1431925"/>
          </a:xfrm>
        </p:spPr>
        <p:txBody>
          <a:bodyPr/>
          <a:lstStyle/>
          <a:p>
            <a:pPr fontAlgn="auto">
              <a:spcAft>
                <a:spcPts val="0"/>
              </a:spcAft>
              <a:defRPr/>
            </a:pPr>
            <a:r>
              <a:rPr lang="zh-CN" altLang="en-US" b="1">
                <a:solidFill>
                  <a:srgbClr val="0033CC"/>
                </a:solidFill>
                <a:latin typeface="黑体" panose="02010609060101010101" pitchFamily="49" charset="-122"/>
                <a:ea typeface="黑体" panose="02010609060101010101" pitchFamily="49" charset="-122"/>
              </a:rPr>
              <a:t>手段-目的分析的问题求解模型</a:t>
            </a:r>
          </a:p>
        </p:txBody>
      </p:sp>
      <p:sp>
        <p:nvSpPr>
          <p:cNvPr id="73734" name="Rectangle 3">
            <a:extLst>
              <a:ext uri="{FF2B5EF4-FFF2-40B4-BE49-F238E27FC236}">
                <a16:creationId xmlns:a16="http://schemas.microsoft.com/office/drawing/2014/main" id="{CADC6E1C-E039-4B38-B903-86FD4957925F}"/>
              </a:ext>
            </a:extLst>
          </p:cNvPr>
          <p:cNvSpPr>
            <a:spLocks noGrp="1" noChangeArrowheads="1"/>
          </p:cNvSpPr>
          <p:nvPr>
            <p:ph idx="1"/>
          </p:nvPr>
        </p:nvSpPr>
        <p:spPr>
          <a:xfrm>
            <a:off x="684213" y="1268413"/>
            <a:ext cx="7772400" cy="4572000"/>
          </a:xfrm>
        </p:spPr>
        <p:txBody>
          <a:bodyPr/>
          <a:lstStyle/>
          <a:p>
            <a:pPr marL="609600" indent="-609600" fontAlgn="auto">
              <a:lnSpc>
                <a:spcPts val="3600"/>
              </a:lnSpc>
              <a:spcBef>
                <a:spcPct val="10000"/>
              </a:spcBef>
              <a:spcAft>
                <a:spcPts val="0"/>
              </a:spcAft>
              <a:defRPr/>
            </a:pPr>
            <a:r>
              <a:rPr lang="zh-CN" altLang="en-US" sz="2400" b="1">
                <a:latin typeface="幼圆" panose="02010509060101010101" pitchFamily="49" charset="-122"/>
                <a:ea typeface="幼圆" panose="02010509060101010101" pitchFamily="49" charset="-122"/>
              </a:rPr>
              <a:t>问题空间：</a:t>
            </a:r>
          </a:p>
          <a:p>
            <a:pPr marL="609600" indent="-609600" fontAlgn="t">
              <a:lnSpc>
                <a:spcPts val="3600"/>
              </a:lnSpc>
              <a:spcBef>
                <a:spcPct val="10000"/>
              </a:spcBef>
              <a:spcAft>
                <a:spcPts val="0"/>
              </a:spcAft>
              <a:buFont typeface="Wingdings" panose="05000000000000000000" pitchFamily="2" charset="2"/>
              <a:buAutoNum type="arabicParenR"/>
              <a:defRPr/>
            </a:pPr>
            <a:r>
              <a:rPr lang="zh-CN" altLang="en-US" sz="2400">
                <a:latin typeface="幼圆" panose="02010509060101010101" pitchFamily="49" charset="-122"/>
                <a:ea typeface="幼圆" panose="02010509060101010101" pitchFamily="49" charset="-122"/>
              </a:rPr>
              <a:t>一组可能的问题组合状态集。</a:t>
            </a:r>
          </a:p>
          <a:p>
            <a:pPr marL="609600" indent="-609600" fontAlgn="t">
              <a:lnSpc>
                <a:spcPts val="3600"/>
              </a:lnSpc>
              <a:spcBef>
                <a:spcPct val="10000"/>
              </a:spcBef>
              <a:spcAft>
                <a:spcPts val="0"/>
              </a:spcAft>
              <a:buFont typeface="Wingdings" panose="05000000000000000000" pitchFamily="2" charset="2"/>
              <a:buAutoNum type="arabicParenR"/>
              <a:defRPr/>
            </a:pPr>
            <a:r>
              <a:rPr lang="zh-CN" altLang="en-US" sz="2400">
                <a:latin typeface="幼圆" panose="02010509060101010101" pitchFamily="49" charset="-122"/>
                <a:ea typeface="幼圆" panose="02010509060101010101" pitchFamily="49" charset="-122"/>
              </a:rPr>
              <a:t>一个初始状态。</a:t>
            </a:r>
          </a:p>
          <a:p>
            <a:pPr marL="609600" indent="-609600" fontAlgn="t">
              <a:lnSpc>
                <a:spcPts val="3600"/>
              </a:lnSpc>
              <a:spcBef>
                <a:spcPct val="10000"/>
              </a:spcBef>
              <a:spcAft>
                <a:spcPts val="0"/>
              </a:spcAft>
              <a:buFont typeface="Wingdings" panose="05000000000000000000" pitchFamily="2" charset="2"/>
              <a:buAutoNum type="arabicParenR"/>
              <a:defRPr/>
            </a:pPr>
            <a:r>
              <a:rPr lang="zh-CN" altLang="en-US" sz="2400">
                <a:latin typeface="幼圆" panose="02010509060101010101" pitchFamily="49" charset="-122"/>
                <a:ea typeface="幼圆" panose="02010509060101010101" pitchFamily="49" charset="-122"/>
              </a:rPr>
              <a:t>一个或多个目标状态。</a:t>
            </a:r>
          </a:p>
          <a:p>
            <a:pPr marL="609600" indent="-609600" fontAlgn="t">
              <a:lnSpc>
                <a:spcPts val="3600"/>
              </a:lnSpc>
              <a:spcBef>
                <a:spcPct val="10000"/>
              </a:spcBef>
              <a:spcAft>
                <a:spcPts val="0"/>
              </a:spcAft>
              <a:buFont typeface="Wingdings" panose="05000000000000000000" pitchFamily="2" charset="2"/>
              <a:buAutoNum type="arabicParenR"/>
              <a:defRPr/>
            </a:pPr>
            <a:r>
              <a:rPr lang="zh-CN" altLang="en-US" sz="2400">
                <a:latin typeface="幼圆" panose="02010509060101010101" pitchFamily="49" charset="-122"/>
                <a:ea typeface="幼圆" panose="02010509060101010101" pitchFamily="49" charset="-122"/>
              </a:rPr>
              <a:t>一组变换规则集</a:t>
            </a:r>
          </a:p>
          <a:p>
            <a:pPr marL="609600" indent="-609600" fontAlgn="t">
              <a:lnSpc>
                <a:spcPts val="3600"/>
              </a:lnSpc>
              <a:spcBef>
                <a:spcPct val="10000"/>
              </a:spcBef>
              <a:spcAft>
                <a:spcPts val="0"/>
              </a:spcAft>
              <a:buFont typeface="Wingdings" panose="05000000000000000000" pitchFamily="2" charset="2"/>
              <a:buAutoNum type="arabicParenR"/>
              <a:defRPr/>
            </a:pPr>
            <a:r>
              <a:rPr lang="zh-CN" altLang="en-US" sz="2400">
                <a:latin typeface="幼圆" panose="02010509060101010101" pitchFamily="49" charset="-122"/>
                <a:ea typeface="幼圆" panose="02010509060101010101" pitchFamily="49" charset="-122"/>
              </a:rPr>
              <a:t>差别函数</a:t>
            </a:r>
          </a:p>
          <a:p>
            <a:pPr marL="609600" indent="-609600" fontAlgn="t">
              <a:lnSpc>
                <a:spcPts val="3600"/>
              </a:lnSpc>
              <a:spcBef>
                <a:spcPct val="10000"/>
              </a:spcBef>
              <a:spcAft>
                <a:spcPts val="0"/>
              </a:spcAft>
              <a:buFont typeface="Wingdings" panose="05000000000000000000" pitchFamily="2" charset="2"/>
              <a:buAutoNum type="arabicParenR"/>
              <a:defRPr/>
            </a:pPr>
            <a:r>
              <a:rPr lang="zh-CN" altLang="en-US" sz="2400">
                <a:latin typeface="幼圆" panose="02010509060101010101" pitchFamily="49" charset="-122"/>
                <a:ea typeface="幼圆" panose="02010509060101010101" pitchFamily="49" charset="-122"/>
              </a:rPr>
              <a:t>对可用规则编序的索引函数</a:t>
            </a:r>
          </a:p>
          <a:p>
            <a:pPr marL="609600" indent="-609600" fontAlgn="t">
              <a:lnSpc>
                <a:spcPts val="3600"/>
              </a:lnSpc>
              <a:spcBef>
                <a:spcPct val="10000"/>
              </a:spcBef>
              <a:spcAft>
                <a:spcPts val="0"/>
              </a:spcAft>
              <a:buFont typeface="Wingdings" panose="05000000000000000000" pitchFamily="2" charset="2"/>
              <a:buAutoNum type="arabicParenR"/>
              <a:defRPr/>
            </a:pPr>
            <a:r>
              <a:rPr lang="zh-CN" altLang="en-US" sz="2400">
                <a:latin typeface="幼圆" panose="02010509060101010101" pitchFamily="49" charset="-122"/>
                <a:ea typeface="幼圆" panose="02010509060101010101" pitchFamily="49" charset="-122"/>
              </a:rPr>
              <a:t>一组全局路径限制</a:t>
            </a:r>
          </a:p>
          <a:p>
            <a:pPr marL="609600" indent="-609600" fontAlgn="t">
              <a:lnSpc>
                <a:spcPts val="3600"/>
              </a:lnSpc>
              <a:spcBef>
                <a:spcPct val="10000"/>
              </a:spcBef>
              <a:spcAft>
                <a:spcPts val="0"/>
              </a:spcAft>
              <a:buFont typeface="Wingdings" panose="05000000000000000000" pitchFamily="2" charset="2"/>
              <a:buAutoNum type="arabicParenR"/>
              <a:defRPr/>
            </a:pPr>
            <a:r>
              <a:rPr lang="zh-CN" altLang="en-US" sz="2400">
                <a:latin typeface="幼圆" panose="02010509060101010101" pitchFamily="49" charset="-122"/>
                <a:ea typeface="幼圆" panose="02010509060101010101" pitchFamily="49" charset="-122"/>
              </a:rPr>
              <a:t>差别表</a:t>
            </a:r>
          </a:p>
          <a:p>
            <a:pPr marL="609600" indent="-609600" fontAlgn="t">
              <a:spcBef>
                <a:spcPct val="50000"/>
              </a:spcBef>
              <a:spcAft>
                <a:spcPts val="0"/>
              </a:spcAft>
              <a:buFont typeface="Wingdings" panose="05000000000000000000" pitchFamily="2" charset="2"/>
              <a:buNone/>
              <a:defRPr/>
            </a:pPr>
            <a:endParaRPr lang="zh-CN" altLang="en-US" sz="2800">
              <a:latin typeface="宋体" panose="02010600030101010101" pitchFamily="2" charset="-122"/>
            </a:endParaRPr>
          </a:p>
        </p:txBody>
      </p:sp>
      <p:sp>
        <p:nvSpPr>
          <p:cNvPr id="94212" name="日期占位符 3">
            <a:extLst>
              <a:ext uri="{FF2B5EF4-FFF2-40B4-BE49-F238E27FC236}">
                <a16:creationId xmlns:a16="http://schemas.microsoft.com/office/drawing/2014/main" id="{AB4F8F61-8F97-4211-BE22-03EB919E5AE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F800DD8-D6D5-409A-A209-C56845EA2F54}"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94213" name="页脚占位符 4">
            <a:extLst>
              <a:ext uri="{FF2B5EF4-FFF2-40B4-BE49-F238E27FC236}">
                <a16:creationId xmlns:a16="http://schemas.microsoft.com/office/drawing/2014/main" id="{934B71D7-3229-4C60-A1F4-6194A55202C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94214" name="灯片编号占位符 5">
            <a:extLst>
              <a:ext uri="{FF2B5EF4-FFF2-40B4-BE49-F238E27FC236}">
                <a16:creationId xmlns:a16="http://schemas.microsoft.com/office/drawing/2014/main" id="{F4B3A1B5-37B0-4854-99AD-DD7B7F2D31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9FF0A25-6E66-467D-A7E5-845FA5EF9662}" type="slidenum">
              <a:rPr lang="zh-CN" altLang="en-US" sz="1400" smtClean="0">
                <a:latin typeface="Arial" panose="020B0604020202020204" pitchFamily="34" charset="0"/>
              </a:rPr>
              <a:pPr>
                <a:lnSpc>
                  <a:spcPct val="100000"/>
                </a:lnSpc>
                <a:spcBef>
                  <a:spcPct val="0"/>
                </a:spcBef>
                <a:buClrTx/>
                <a:buFontTx/>
                <a:buNone/>
              </a:pPr>
              <a:t>36</a:t>
            </a:fld>
            <a:endParaRPr lang="en-US" altLang="zh-CN" sz="1400">
              <a:latin typeface="Arial" panose="020B0604020202020204" pitchFamily="34" charset="0"/>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5">
            <a:extLst>
              <a:ext uri="{FF2B5EF4-FFF2-40B4-BE49-F238E27FC236}">
                <a16:creationId xmlns:a16="http://schemas.microsoft.com/office/drawing/2014/main" id="{F9C10B65-E7BB-43C6-80C3-9C671ACFAADE}"/>
              </a:ext>
            </a:extLst>
          </p:cNvPr>
          <p:cNvSpPr>
            <a:spLocks noGrp="1"/>
          </p:cNvSpPr>
          <p:nvPr>
            <p:ph type="title"/>
          </p:nvPr>
        </p:nvSpPr>
        <p:spPr/>
        <p:txBody>
          <a:bodyPr/>
          <a:lstStyle/>
          <a:p>
            <a:pPr fontAlgn="auto">
              <a:spcAft>
                <a:spcPts val="0"/>
              </a:spcAft>
              <a:defRPr/>
            </a:pPr>
            <a:r>
              <a:rPr lang="en-US" altLang="zh-CN" b="1">
                <a:solidFill>
                  <a:srgbClr val="0033CC"/>
                </a:solidFill>
                <a:latin typeface="黑体" panose="02010609060101010101" pitchFamily="49" charset="-122"/>
                <a:ea typeface="黑体" panose="02010609060101010101" pitchFamily="49" charset="-122"/>
              </a:rPr>
              <a:t>S-MEA</a:t>
            </a:r>
            <a:r>
              <a:rPr lang="zh-CN" altLang="en-US" b="1">
                <a:solidFill>
                  <a:srgbClr val="0033CC"/>
                </a:solidFill>
                <a:latin typeface="黑体" panose="02010609060101010101" pitchFamily="49" charset="-122"/>
                <a:ea typeface="黑体" panose="02010609060101010101" pitchFamily="49" charset="-122"/>
              </a:rPr>
              <a:t>算法</a:t>
            </a:r>
          </a:p>
        </p:txBody>
      </p:sp>
      <p:sp>
        <p:nvSpPr>
          <p:cNvPr id="95235" name="日期占位符 3">
            <a:extLst>
              <a:ext uri="{FF2B5EF4-FFF2-40B4-BE49-F238E27FC236}">
                <a16:creationId xmlns:a16="http://schemas.microsoft.com/office/drawing/2014/main" id="{AC73EE6F-C4AD-4F86-8BC3-80ED28DA232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C2A4CF1-2441-488F-A0AF-1791153E7796}" type="datetime1">
              <a:rPr lang="zh-CN" altLang="en-US" sz="140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95236" name="页脚占位符 4">
            <a:extLst>
              <a:ext uri="{FF2B5EF4-FFF2-40B4-BE49-F238E27FC236}">
                <a16:creationId xmlns:a16="http://schemas.microsoft.com/office/drawing/2014/main" id="{7B64D1AC-4550-4385-A0B3-2361578F4EA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95237" name="灯片编号占位符 5">
            <a:extLst>
              <a:ext uri="{FF2B5EF4-FFF2-40B4-BE49-F238E27FC236}">
                <a16:creationId xmlns:a16="http://schemas.microsoft.com/office/drawing/2014/main" id="{57B4B963-5E93-4196-9C8C-5FE1D3C67FE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259B120-9B4B-43A0-B411-998BA5470BD1}" type="slidenum">
              <a:rPr lang="zh-CN" altLang="en-US" sz="1400">
                <a:latin typeface="Arial" panose="020B0604020202020204" pitchFamily="34" charset="0"/>
              </a:rPr>
              <a:pPr>
                <a:lnSpc>
                  <a:spcPct val="100000"/>
                </a:lnSpc>
                <a:spcBef>
                  <a:spcPct val="0"/>
                </a:spcBef>
                <a:buClrTx/>
                <a:buFontTx/>
                <a:buNone/>
              </a:pPr>
              <a:t>37</a:t>
            </a:fld>
            <a:endParaRPr lang="en-US" altLang="zh-CN" sz="1400">
              <a:latin typeface="Arial" panose="020B0604020202020204" pitchFamily="34" charset="0"/>
            </a:endParaRPr>
          </a:p>
        </p:txBody>
      </p:sp>
      <p:sp>
        <p:nvSpPr>
          <p:cNvPr id="74758" name="Rectangle 2">
            <a:extLst>
              <a:ext uri="{FF2B5EF4-FFF2-40B4-BE49-F238E27FC236}">
                <a16:creationId xmlns:a16="http://schemas.microsoft.com/office/drawing/2014/main" id="{79487180-F0F5-4C48-9DD9-751DAE978287}"/>
              </a:ext>
            </a:extLst>
          </p:cNvPr>
          <p:cNvSpPr>
            <a:spLocks noGrp="1" noChangeArrowheads="1"/>
          </p:cNvSpPr>
          <p:nvPr>
            <p:ph type="body" idx="4294967295"/>
          </p:nvPr>
        </p:nvSpPr>
        <p:spPr>
          <a:xfrm>
            <a:off x="1371600" y="1341438"/>
            <a:ext cx="7772400" cy="4405312"/>
          </a:xfrm>
        </p:spPr>
        <p:txBody>
          <a:bodyPr/>
          <a:lstStyle/>
          <a:p>
            <a:pPr marL="609600" indent="-609600" fontAlgn="t">
              <a:lnSpc>
                <a:spcPts val="4000"/>
              </a:lnSpc>
              <a:spcBef>
                <a:spcPct val="10000"/>
              </a:spcBef>
              <a:spcAft>
                <a:spcPts val="0"/>
              </a:spcAft>
              <a:buFont typeface="Wingdings" panose="05000000000000000000" pitchFamily="2" charset="2"/>
              <a:buAutoNum type="arabicParenR"/>
              <a:defRPr/>
            </a:pPr>
            <a:r>
              <a:rPr lang="zh-CN" altLang="en-US" sz="2400">
                <a:latin typeface="幼圆" panose="02010509060101010101" pitchFamily="49" charset="-122"/>
                <a:ea typeface="幼圆" panose="02010509060101010101" pitchFamily="49" charset="-122"/>
              </a:rPr>
              <a:t>比较当前状态和目标状态，得出差别</a:t>
            </a:r>
          </a:p>
          <a:p>
            <a:pPr marL="609600" indent="-609600" fontAlgn="t">
              <a:lnSpc>
                <a:spcPts val="4000"/>
              </a:lnSpc>
              <a:spcBef>
                <a:spcPct val="10000"/>
              </a:spcBef>
              <a:spcAft>
                <a:spcPts val="0"/>
              </a:spcAft>
              <a:buFont typeface="Wingdings" panose="05000000000000000000" pitchFamily="2" charset="2"/>
              <a:buAutoNum type="arabicParenR"/>
              <a:defRPr/>
            </a:pPr>
            <a:r>
              <a:rPr lang="zh-CN" altLang="en-US" sz="2400">
                <a:latin typeface="幼圆" panose="02010509060101010101" pitchFamily="49" charset="-122"/>
                <a:ea typeface="幼圆" panose="02010509060101010101" pitchFamily="49" charset="-122"/>
              </a:rPr>
              <a:t>选择合适的规则，以减少两个状态间的差别</a:t>
            </a:r>
          </a:p>
          <a:p>
            <a:pPr marL="609600" indent="-609600" fontAlgn="t">
              <a:lnSpc>
                <a:spcPts val="4000"/>
              </a:lnSpc>
              <a:spcBef>
                <a:spcPct val="10000"/>
              </a:spcBef>
              <a:spcAft>
                <a:spcPts val="0"/>
              </a:spcAft>
              <a:buFont typeface="Wingdings" panose="05000000000000000000" pitchFamily="2" charset="2"/>
              <a:buAutoNum type="arabicParenR"/>
              <a:defRPr/>
            </a:pPr>
            <a:r>
              <a:rPr lang="zh-CN" altLang="en-US" sz="2400">
                <a:latin typeface="幼圆" panose="02010509060101010101" pitchFamily="49" charset="-122"/>
                <a:ea typeface="幼圆" panose="02010509060101010101" pitchFamily="49" charset="-122"/>
              </a:rPr>
              <a:t>尽可能应用转换规则，直至完成状态转换。否则保存当前状态，并将</a:t>
            </a:r>
            <a:r>
              <a:rPr lang="en-US" altLang="zh-CN" sz="2400">
                <a:latin typeface="幼圆" panose="02010509060101010101" pitchFamily="49" charset="-122"/>
                <a:ea typeface="幼圆" panose="02010509060101010101" pitchFamily="49" charset="-122"/>
              </a:rPr>
              <a:t>MEA</a:t>
            </a:r>
            <a:r>
              <a:rPr lang="zh-CN" altLang="en-US" sz="2400">
                <a:latin typeface="幼圆" panose="02010509060101010101" pitchFamily="49" charset="-122"/>
                <a:ea typeface="幼圆" panose="02010509060101010101" pitchFamily="49" charset="-122"/>
              </a:rPr>
              <a:t>算法递归地应用于其它子问题，直到该子问题确认不能满足该规划的前提条件为止。</a:t>
            </a:r>
          </a:p>
          <a:p>
            <a:pPr marL="609600" indent="-609600" fontAlgn="t">
              <a:lnSpc>
                <a:spcPts val="4000"/>
              </a:lnSpc>
              <a:spcBef>
                <a:spcPct val="10000"/>
              </a:spcBef>
              <a:spcAft>
                <a:spcPts val="0"/>
              </a:spcAft>
              <a:buFont typeface="Wingdings" panose="05000000000000000000" pitchFamily="2" charset="2"/>
              <a:buAutoNum type="arabicParenR"/>
              <a:defRPr/>
            </a:pPr>
            <a:r>
              <a:rPr lang="zh-CN" altLang="en-US" sz="2400">
                <a:latin typeface="幼圆" panose="02010509060101010101" pitchFamily="49" charset="-122"/>
                <a:ea typeface="幼圆" panose="02010509060101010101" pitchFamily="49" charset="-122"/>
              </a:rPr>
              <a:t>当子问题求解后，恢复被保存的当前状态，再继续求解原来的问题</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2">
            <a:extLst>
              <a:ext uri="{FF2B5EF4-FFF2-40B4-BE49-F238E27FC236}">
                <a16:creationId xmlns:a16="http://schemas.microsoft.com/office/drawing/2014/main" id="{1B315637-F3B2-4464-8E5A-17DD092067F1}"/>
              </a:ext>
            </a:extLst>
          </p:cNvPr>
          <p:cNvSpPr>
            <a:spLocks noGrp="1" noChangeArrowheads="1"/>
          </p:cNvSpPr>
          <p:nvPr>
            <p:ph type="title"/>
          </p:nvPr>
        </p:nvSpPr>
        <p:spPr>
          <a:xfrm>
            <a:off x="714375" y="0"/>
            <a:ext cx="7543800" cy="1295400"/>
          </a:xfrm>
        </p:spPr>
        <p:txBody>
          <a:bodyPr/>
          <a:lstStyle/>
          <a:p>
            <a:pPr fontAlgn="auto">
              <a:spcAft>
                <a:spcPts val="0"/>
              </a:spcAft>
              <a:defRPr/>
            </a:pPr>
            <a:r>
              <a:rPr lang="zh-CN" altLang="en-US" b="1">
                <a:solidFill>
                  <a:srgbClr val="0033CC"/>
                </a:solidFill>
                <a:latin typeface="黑体" panose="02010609060101010101" pitchFamily="49" charset="-122"/>
                <a:ea typeface="黑体" panose="02010609060101010101" pitchFamily="49" charset="-122"/>
              </a:rPr>
              <a:t>类比求解问题的计算模型</a:t>
            </a:r>
          </a:p>
        </p:txBody>
      </p:sp>
      <p:sp>
        <p:nvSpPr>
          <p:cNvPr id="75782" name="Rectangle 3">
            <a:extLst>
              <a:ext uri="{FF2B5EF4-FFF2-40B4-BE49-F238E27FC236}">
                <a16:creationId xmlns:a16="http://schemas.microsoft.com/office/drawing/2014/main" id="{2E3BF0B8-50B2-483D-91C3-C5DC1C176699}"/>
              </a:ext>
            </a:extLst>
          </p:cNvPr>
          <p:cNvSpPr>
            <a:spLocks noGrp="1" noChangeArrowheads="1"/>
          </p:cNvSpPr>
          <p:nvPr>
            <p:ph idx="1"/>
          </p:nvPr>
        </p:nvSpPr>
        <p:spPr>
          <a:xfrm>
            <a:off x="611188" y="1341438"/>
            <a:ext cx="7772400" cy="4572000"/>
          </a:xfrm>
        </p:spPr>
        <p:txBody>
          <a:bodyPr>
            <a:normAutofit fontScale="62500" lnSpcReduction="20000"/>
          </a:bodyPr>
          <a:lstStyle/>
          <a:p>
            <a:pPr marL="609600" indent="-609600" fontAlgn="auto">
              <a:lnSpc>
                <a:spcPts val="3200"/>
              </a:lnSpc>
              <a:spcBef>
                <a:spcPct val="10000"/>
              </a:spcBef>
              <a:spcAft>
                <a:spcPts val="0"/>
              </a:spcAft>
              <a:defRPr/>
            </a:pPr>
            <a:r>
              <a:rPr lang="en-US" altLang="zh-CN">
                <a:latin typeface="幼圆" panose="02010509060101010101" pitchFamily="49" charset="-122"/>
                <a:ea typeface="幼圆" panose="02010509060101010101" pitchFamily="49" charset="-122"/>
              </a:rPr>
              <a:t>EMEA</a:t>
            </a:r>
            <a:r>
              <a:rPr lang="zh-CN" altLang="en-US">
                <a:latin typeface="幼圆" panose="02010509060101010101" pitchFamily="49" charset="-122"/>
                <a:ea typeface="幼圆" panose="02010509060101010101" pitchFamily="49" charset="-122"/>
              </a:rPr>
              <a:t>的</a:t>
            </a:r>
            <a:r>
              <a:rPr lang="en-US" altLang="zh-CN">
                <a:latin typeface="幼圆" panose="02010509060101010101" pitchFamily="49" charset="-122"/>
                <a:ea typeface="幼圆" panose="02010509060101010101" pitchFamily="49" charset="-122"/>
              </a:rPr>
              <a:t>T-</a:t>
            </a:r>
            <a:r>
              <a:rPr lang="zh-CN" altLang="en-US">
                <a:latin typeface="幼圆" panose="02010509060101010101" pitchFamily="49" charset="-122"/>
                <a:ea typeface="幼圆" panose="02010509060101010101" pitchFamily="49" charset="-122"/>
              </a:rPr>
              <a:t>空间包括</a:t>
            </a:r>
            <a:r>
              <a:rPr lang="en-US" altLang="zh-CN">
                <a:latin typeface="幼圆" panose="02010509060101010101" pitchFamily="49" charset="-122"/>
                <a:ea typeface="幼圆" panose="02010509060101010101" pitchFamily="49" charset="-122"/>
              </a:rPr>
              <a:t>：</a:t>
            </a:r>
          </a:p>
          <a:p>
            <a:pPr marL="609600" indent="-609600" fontAlgn="t">
              <a:lnSpc>
                <a:spcPts val="3200"/>
              </a:lnSpc>
              <a:spcBef>
                <a:spcPct val="10000"/>
              </a:spcBef>
              <a:spcAft>
                <a:spcPts val="0"/>
              </a:spcAft>
              <a:buFont typeface="Wingdings" panose="05000000000000000000" pitchFamily="2" charset="2"/>
              <a:buAutoNum type="arabicParenR"/>
              <a:defRPr/>
            </a:pPr>
            <a:r>
              <a:rPr lang="zh-CN" altLang="en-US">
                <a:latin typeface="幼圆" panose="02010509060101010101" pitchFamily="49" charset="-122"/>
                <a:ea typeface="幼圆" panose="02010509060101010101" pitchFamily="49" charset="-122"/>
              </a:rPr>
              <a:t>转换空间中每个状态是初始问题的潜在解，包括初始状态、最终状态、操作符序列以及路径限制。</a:t>
            </a:r>
          </a:p>
          <a:p>
            <a:pPr marL="609600" indent="-609600" fontAlgn="t">
              <a:lnSpc>
                <a:spcPts val="3200"/>
              </a:lnSpc>
              <a:spcBef>
                <a:spcPct val="10000"/>
              </a:spcBef>
              <a:spcAft>
                <a:spcPts val="0"/>
              </a:spcAft>
              <a:buFont typeface="Wingdings" panose="05000000000000000000" pitchFamily="2" charset="2"/>
              <a:buAutoNum type="arabicParenR"/>
              <a:defRPr/>
            </a:pPr>
            <a:r>
              <a:rPr lang="zh-CN" altLang="en-US">
                <a:latin typeface="幼圆" panose="02010509060101010101" pitchFamily="49" charset="-122"/>
                <a:ea typeface="幼圆" panose="02010509060101010101" pitchFamily="49" charset="-122"/>
              </a:rPr>
              <a:t>初始状态：</a:t>
            </a:r>
            <a:r>
              <a:rPr lang="en-US" altLang="zh-CN">
                <a:latin typeface="幼圆" panose="02010509060101010101" pitchFamily="49" charset="-122"/>
                <a:ea typeface="幼圆" panose="02010509060101010101" pitchFamily="49" charset="-122"/>
              </a:rPr>
              <a:t>O-</a:t>
            </a:r>
            <a:r>
              <a:rPr lang="zh-CN" altLang="en-US">
                <a:latin typeface="幼圆" panose="02010509060101010101" pitchFamily="49" charset="-122"/>
                <a:ea typeface="幼圆" panose="02010509060101010101" pitchFamily="49" charset="-122"/>
              </a:rPr>
              <a:t>空间中检索到的相似问题的解序列。</a:t>
            </a:r>
          </a:p>
          <a:p>
            <a:pPr marL="609600" indent="-609600" fontAlgn="t">
              <a:lnSpc>
                <a:spcPts val="3200"/>
              </a:lnSpc>
              <a:spcBef>
                <a:spcPct val="10000"/>
              </a:spcBef>
              <a:spcAft>
                <a:spcPts val="0"/>
              </a:spcAft>
              <a:buFont typeface="Wingdings" panose="05000000000000000000" pitchFamily="2" charset="2"/>
              <a:buAutoNum type="arabicParenR"/>
              <a:defRPr/>
            </a:pPr>
            <a:r>
              <a:rPr lang="zh-CN" altLang="en-US">
                <a:latin typeface="幼圆" panose="02010509060101010101" pitchFamily="49" charset="-122"/>
                <a:ea typeface="幼圆" panose="02010509060101010101" pitchFamily="49" charset="-122"/>
              </a:rPr>
              <a:t>目标状态：求解新问题的解的规范说明。</a:t>
            </a:r>
          </a:p>
          <a:p>
            <a:pPr marL="609600" indent="-609600" fontAlgn="t">
              <a:lnSpc>
                <a:spcPts val="3200"/>
              </a:lnSpc>
              <a:spcBef>
                <a:spcPct val="10000"/>
              </a:spcBef>
              <a:spcAft>
                <a:spcPts val="0"/>
              </a:spcAft>
              <a:buFont typeface="Wingdings" panose="05000000000000000000" pitchFamily="2" charset="2"/>
              <a:buAutoNum type="arabicParenR"/>
              <a:defRPr/>
            </a:pPr>
            <a:r>
              <a:rPr lang="zh-CN" altLang="en-US">
                <a:latin typeface="幼圆" panose="02010509060101010101" pitchFamily="49" charset="-122"/>
                <a:ea typeface="幼圆" panose="02010509060101010101" pitchFamily="49" charset="-122"/>
              </a:rPr>
              <a:t>操作符将一个完整的解序列映射到另一个潜在的解序列。</a:t>
            </a:r>
          </a:p>
          <a:p>
            <a:pPr marL="609600" indent="-609600" fontAlgn="t">
              <a:lnSpc>
                <a:spcPts val="3200"/>
              </a:lnSpc>
              <a:spcBef>
                <a:spcPct val="10000"/>
              </a:spcBef>
              <a:spcAft>
                <a:spcPts val="0"/>
              </a:spcAft>
              <a:buFont typeface="Wingdings" panose="05000000000000000000" pitchFamily="2" charset="2"/>
              <a:buAutoNum type="arabicParenR"/>
              <a:defRPr/>
            </a:pPr>
            <a:r>
              <a:rPr lang="zh-CN" altLang="en-US">
                <a:latin typeface="幼圆" panose="02010509060101010101" pitchFamily="49" charset="-122"/>
                <a:ea typeface="幼圆" panose="02010509060101010101" pitchFamily="49" charset="-122"/>
              </a:rPr>
              <a:t>差别函数：新问题情况下检索解的初始状态、中止状态、路径的约束和应用度之间的差别测度的综合。</a:t>
            </a:r>
          </a:p>
          <a:p>
            <a:pPr marL="609600" indent="-609600" fontAlgn="t">
              <a:lnSpc>
                <a:spcPts val="3200"/>
              </a:lnSpc>
              <a:spcBef>
                <a:spcPct val="10000"/>
              </a:spcBef>
              <a:spcAft>
                <a:spcPts val="0"/>
              </a:spcAft>
              <a:buFont typeface="Wingdings" panose="05000000000000000000" pitchFamily="2" charset="2"/>
              <a:buAutoNum type="arabicParenR"/>
              <a:defRPr/>
            </a:pPr>
            <a:r>
              <a:rPr lang="zh-CN" altLang="en-US">
                <a:latin typeface="幼圆" panose="02010509060101010101" pitchFamily="49" charset="-122"/>
                <a:ea typeface="幼圆" panose="02010509060101010101" pitchFamily="49" charset="-122"/>
              </a:rPr>
              <a:t>差别表：用来检索</a:t>
            </a:r>
            <a:r>
              <a:rPr lang="en-US" altLang="zh-CN">
                <a:latin typeface="幼圆" panose="02010509060101010101" pitchFamily="49" charset="-122"/>
                <a:ea typeface="幼圆" panose="02010509060101010101" pitchFamily="49" charset="-122"/>
              </a:rPr>
              <a:t>T-</a:t>
            </a:r>
            <a:r>
              <a:rPr lang="zh-CN" altLang="en-US">
                <a:latin typeface="幼圆" panose="02010509060101010101" pitchFamily="49" charset="-122"/>
                <a:ea typeface="幼圆" panose="02010509060101010101" pitchFamily="49" charset="-122"/>
              </a:rPr>
              <a:t>空间的操作。</a:t>
            </a:r>
          </a:p>
          <a:p>
            <a:pPr marL="609600" indent="-609600" fontAlgn="t">
              <a:lnSpc>
                <a:spcPts val="3200"/>
              </a:lnSpc>
              <a:spcBef>
                <a:spcPct val="10000"/>
              </a:spcBef>
              <a:spcAft>
                <a:spcPts val="0"/>
              </a:spcAft>
              <a:buFont typeface="Wingdings" panose="05000000000000000000" pitchFamily="2" charset="2"/>
              <a:buAutoNum type="arabicParenR"/>
              <a:defRPr/>
            </a:pPr>
            <a:r>
              <a:rPr lang="zh-CN" altLang="en-US">
                <a:latin typeface="幼圆" panose="02010509060101010101" pitchFamily="49" charset="-122"/>
                <a:ea typeface="幼圆" panose="02010509060101010101" pitchFamily="49" charset="-122"/>
              </a:rPr>
              <a:t>没有路径约束，可用更为复杂的差别函数补偿。</a:t>
            </a:r>
          </a:p>
          <a:p>
            <a:pPr marL="609600" indent="-609600" fontAlgn="t">
              <a:lnSpc>
                <a:spcPts val="3200"/>
              </a:lnSpc>
              <a:spcBef>
                <a:spcPct val="10000"/>
              </a:spcBef>
              <a:spcAft>
                <a:spcPts val="0"/>
              </a:spcAft>
              <a:buFont typeface="Wingdings" panose="05000000000000000000" pitchFamily="2" charset="2"/>
              <a:buAutoNum type="arabicParenR"/>
              <a:defRPr/>
            </a:pPr>
            <a:r>
              <a:rPr lang="zh-CN" altLang="en-US">
                <a:latin typeface="幼圆" panose="02010509060101010101" pitchFamily="49" charset="-122"/>
                <a:ea typeface="幼圆" panose="02010509060101010101" pitchFamily="49" charset="-122"/>
              </a:rPr>
              <a:t>可用启发式函数作为规则排序。</a:t>
            </a:r>
          </a:p>
          <a:p>
            <a:pPr marL="609600" indent="-609600" fontAlgn="t">
              <a:lnSpc>
                <a:spcPct val="90000"/>
              </a:lnSpc>
              <a:spcBef>
                <a:spcPct val="50000"/>
              </a:spcBef>
              <a:spcAft>
                <a:spcPts val="0"/>
              </a:spcAft>
              <a:buFont typeface="Wingdings" panose="05000000000000000000" pitchFamily="2" charset="2"/>
              <a:buNone/>
              <a:defRPr/>
            </a:pPr>
            <a:endParaRPr lang="zh-CN" altLang="en-US" sz="2400">
              <a:latin typeface="宋体" panose="02010600030101010101" pitchFamily="2" charset="-122"/>
            </a:endParaRPr>
          </a:p>
        </p:txBody>
      </p:sp>
      <p:sp>
        <p:nvSpPr>
          <p:cNvPr id="96260" name="日期占位符 3">
            <a:extLst>
              <a:ext uri="{FF2B5EF4-FFF2-40B4-BE49-F238E27FC236}">
                <a16:creationId xmlns:a16="http://schemas.microsoft.com/office/drawing/2014/main" id="{AFC005F4-7BFA-4BBB-90E7-329477769FA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61FFC7C-699E-4813-B453-716884A434BD}"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96261" name="页脚占位符 4">
            <a:extLst>
              <a:ext uri="{FF2B5EF4-FFF2-40B4-BE49-F238E27FC236}">
                <a16:creationId xmlns:a16="http://schemas.microsoft.com/office/drawing/2014/main" id="{317E2F3C-3A5C-44AF-A274-1DC55334BC4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96262" name="灯片编号占位符 5">
            <a:extLst>
              <a:ext uri="{FF2B5EF4-FFF2-40B4-BE49-F238E27FC236}">
                <a16:creationId xmlns:a16="http://schemas.microsoft.com/office/drawing/2014/main" id="{C758EF5C-C1EC-4553-9DB6-8FC2701E75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1F878C1-ADA0-499C-88DB-0C32EA4E9FA0}" type="slidenum">
              <a:rPr lang="zh-CN" altLang="en-US" sz="1400" smtClean="0">
                <a:latin typeface="Arial" panose="020B0604020202020204" pitchFamily="34" charset="0"/>
              </a:rPr>
              <a:pPr>
                <a:lnSpc>
                  <a:spcPct val="100000"/>
                </a:lnSpc>
                <a:spcBef>
                  <a:spcPct val="0"/>
                </a:spcBef>
                <a:buClrTx/>
                <a:buFontTx/>
                <a:buNone/>
              </a:pPr>
              <a:t>38</a:t>
            </a:fld>
            <a:endParaRPr lang="en-US" altLang="zh-CN" sz="1400">
              <a:latin typeface="Arial" panose="020B0604020202020204" pitchFamily="34" charset="0"/>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24260F9C-52E0-4AF7-90D1-E5EDDF623CCE}"/>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基于案例推理</a:t>
            </a:r>
            <a:endParaRPr lang="zh-CN" altLang="en-US" dirty="0">
              <a:solidFill>
                <a:schemeClr val="accent6"/>
              </a:solidFill>
              <a:latin typeface="黑体" panose="02010609060101010101" pitchFamily="49" charset="-122"/>
              <a:ea typeface="黑体" panose="02010609060101010101" pitchFamily="49" charset="-122"/>
            </a:endParaRPr>
          </a:p>
        </p:txBody>
      </p:sp>
      <p:sp>
        <p:nvSpPr>
          <p:cNvPr id="97283" name="日期占位符 3">
            <a:extLst>
              <a:ext uri="{FF2B5EF4-FFF2-40B4-BE49-F238E27FC236}">
                <a16:creationId xmlns:a16="http://schemas.microsoft.com/office/drawing/2014/main" id="{5222201B-AA40-4602-9CF9-D3206B19A87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6F6B446-E0F4-4233-97D0-216773CAEE7E}"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97284" name="页脚占位符 4">
            <a:extLst>
              <a:ext uri="{FF2B5EF4-FFF2-40B4-BE49-F238E27FC236}">
                <a16:creationId xmlns:a16="http://schemas.microsoft.com/office/drawing/2014/main" id="{80FFCB5A-4FE8-4D0F-9267-DFBA2D88F7E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97285" name="灯片编号占位符 5">
            <a:extLst>
              <a:ext uri="{FF2B5EF4-FFF2-40B4-BE49-F238E27FC236}">
                <a16:creationId xmlns:a16="http://schemas.microsoft.com/office/drawing/2014/main" id="{BCA66976-63D6-4C78-A2AE-19B12972EF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AD65202-2512-45D5-8BAC-F7762B8CB372}" type="slidenum">
              <a:rPr lang="en-US" altLang="zh-CN" sz="1400" smtClean="0">
                <a:latin typeface="Arial" panose="020B0604020202020204" pitchFamily="34" charset="0"/>
              </a:rPr>
              <a:pPr>
                <a:lnSpc>
                  <a:spcPct val="100000"/>
                </a:lnSpc>
                <a:spcBef>
                  <a:spcPct val="0"/>
                </a:spcBef>
                <a:buClrTx/>
                <a:buFontTx/>
                <a:buNone/>
              </a:pPr>
              <a:t>39</a:t>
            </a:fld>
            <a:endParaRPr lang="en-US" altLang="zh-CN" sz="1400">
              <a:latin typeface="Arial" panose="020B0604020202020204" pitchFamily="34" charset="0"/>
            </a:endParaRPr>
          </a:p>
        </p:txBody>
      </p:sp>
      <p:sp>
        <p:nvSpPr>
          <p:cNvPr id="97286" name="Text Box 3">
            <a:extLst>
              <a:ext uri="{FF2B5EF4-FFF2-40B4-BE49-F238E27FC236}">
                <a16:creationId xmlns:a16="http://schemas.microsoft.com/office/drawing/2014/main" id="{457EDCBE-3D21-47E3-80C6-90A32235B6F7}"/>
              </a:ext>
            </a:extLst>
          </p:cNvPr>
          <p:cNvSpPr txBox="1">
            <a:spLocks noChangeArrowheads="1"/>
          </p:cNvSpPr>
          <p:nvPr/>
        </p:nvSpPr>
        <p:spPr bwMode="auto">
          <a:xfrm>
            <a:off x="468313" y="1412875"/>
            <a:ext cx="8340725"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ts val="3600"/>
              </a:lnSpc>
              <a:spcBef>
                <a:spcPct val="0"/>
              </a:spcBef>
              <a:buClr>
                <a:srgbClr val="0000E7"/>
              </a:buClr>
              <a:buFont typeface="Wingdings" panose="05000000000000000000" pitchFamily="2" charset="2"/>
              <a:buChar char="n"/>
            </a:pPr>
            <a:r>
              <a:rPr lang="zh-CN" altLang="en-US" sz="2400">
                <a:latin typeface="幼圆" panose="02010509060101010101" pitchFamily="49" charset="-122"/>
                <a:ea typeface="幼圆" panose="02010509060101010101" pitchFamily="49" charset="-122"/>
                <a:cs typeface="Courier New" panose="02070309020205020404" pitchFamily="49" charset="0"/>
              </a:rPr>
              <a:t>人们为了解决一个新问题，先是进行回忆，从记忆中</a:t>
            </a:r>
          </a:p>
          <a:p>
            <a:pPr eaLnBrk="1" hangingPunct="1">
              <a:lnSpc>
                <a:spcPts val="3600"/>
              </a:lnSpc>
              <a:spcBef>
                <a:spcPct val="0"/>
              </a:spcBef>
              <a:buClrTx/>
              <a:buFontTx/>
              <a:buNone/>
            </a:pPr>
            <a:r>
              <a:rPr lang="zh-CN" altLang="en-US" sz="2400">
                <a:latin typeface="幼圆" panose="02010509060101010101" pitchFamily="49" charset="-122"/>
                <a:ea typeface="幼圆" panose="02010509060101010101" pitchFamily="49" charset="-122"/>
                <a:cs typeface="Courier New" panose="02070309020205020404" pitchFamily="49" charset="0"/>
              </a:rPr>
              <a:t>找到一个与新问题相似的案例 ，然后把该案例 中的有</a:t>
            </a:r>
          </a:p>
          <a:p>
            <a:pPr eaLnBrk="1" hangingPunct="1">
              <a:lnSpc>
                <a:spcPts val="3600"/>
              </a:lnSpc>
              <a:spcBef>
                <a:spcPct val="0"/>
              </a:spcBef>
              <a:buClrTx/>
              <a:buFontTx/>
              <a:buNone/>
            </a:pPr>
            <a:r>
              <a:rPr lang="zh-CN" altLang="en-US" sz="2400">
                <a:latin typeface="幼圆" panose="02010509060101010101" pitchFamily="49" charset="-122"/>
                <a:ea typeface="幼圆" panose="02010509060101010101" pitchFamily="49" charset="-122"/>
                <a:cs typeface="Courier New" panose="02070309020205020404" pitchFamily="49" charset="0"/>
              </a:rPr>
              <a:t>关信息和知识复用到新问题的求解之中。</a:t>
            </a:r>
          </a:p>
          <a:p>
            <a:pPr eaLnBrk="1" hangingPunct="1">
              <a:lnSpc>
                <a:spcPts val="3600"/>
              </a:lnSpc>
              <a:spcBef>
                <a:spcPct val="0"/>
              </a:spcBef>
              <a:buClrTx/>
              <a:buFontTx/>
              <a:buNone/>
            </a:pPr>
            <a:endParaRPr lang="zh-CN" altLang="en-US" sz="2400">
              <a:latin typeface="幼圆" panose="02010509060101010101" pitchFamily="49" charset="-122"/>
              <a:ea typeface="幼圆" panose="02010509060101010101" pitchFamily="49" charset="-122"/>
              <a:cs typeface="Courier New" panose="02070309020205020404" pitchFamily="49" charset="0"/>
            </a:endParaRPr>
          </a:p>
          <a:p>
            <a:pPr eaLnBrk="1" hangingPunct="1">
              <a:lnSpc>
                <a:spcPts val="3600"/>
              </a:lnSpc>
              <a:spcBef>
                <a:spcPct val="0"/>
              </a:spcBef>
              <a:buClr>
                <a:srgbClr val="0000E7"/>
              </a:buClr>
              <a:buFont typeface="Wingdings" panose="05000000000000000000" pitchFamily="2" charset="2"/>
              <a:buChar char="n"/>
            </a:pPr>
            <a:r>
              <a:rPr lang="zh-CN" altLang="en-US" sz="2400">
                <a:latin typeface="幼圆" panose="02010509060101010101" pitchFamily="49" charset="-122"/>
                <a:ea typeface="幼圆" panose="02010509060101010101" pitchFamily="49" charset="-122"/>
                <a:cs typeface="Courier New" panose="02070309020205020404" pitchFamily="49" charset="0"/>
              </a:rPr>
              <a:t>在</a:t>
            </a:r>
            <a:r>
              <a:rPr lang="zh-CN" altLang="en-US" sz="2400">
                <a:solidFill>
                  <a:srgbClr val="333300"/>
                </a:solidFill>
                <a:latin typeface="幼圆" panose="02010509060101010101" pitchFamily="49" charset="-122"/>
                <a:ea typeface="幼圆" panose="02010509060101010101" pitchFamily="49" charset="-122"/>
                <a:cs typeface="Courier New" panose="02070309020205020404" pitchFamily="49" charset="0"/>
              </a:rPr>
              <a:t>基于案例推理 </a:t>
            </a:r>
            <a:r>
              <a:rPr lang="en-US" altLang="zh-CN" sz="2400">
                <a:latin typeface="幼圆" panose="02010509060101010101" pitchFamily="49" charset="-122"/>
                <a:ea typeface="幼圆" panose="02010509060101010101" pitchFamily="49" charset="-122"/>
                <a:cs typeface="Courier New" panose="02070309020205020404" pitchFamily="49" charset="0"/>
              </a:rPr>
              <a:t>(Case-Based Reasoning, </a:t>
            </a:r>
            <a:r>
              <a:rPr lang="zh-CN" altLang="en-US" sz="2400">
                <a:latin typeface="幼圆" panose="02010509060101010101" pitchFamily="49" charset="-122"/>
                <a:ea typeface="幼圆" panose="02010509060101010101" pitchFamily="49" charset="-122"/>
                <a:cs typeface="Courier New" panose="02070309020205020404" pitchFamily="49" charset="0"/>
              </a:rPr>
              <a:t>简称</a:t>
            </a:r>
            <a:r>
              <a:rPr lang="en-US" altLang="zh-CN" sz="2400">
                <a:latin typeface="幼圆" panose="02010509060101010101" pitchFamily="49" charset="-122"/>
                <a:ea typeface="幼圆" panose="02010509060101010101" pitchFamily="49" charset="-122"/>
                <a:cs typeface="Courier New" panose="02070309020205020404" pitchFamily="49" charset="0"/>
              </a:rPr>
              <a:t>CBR)</a:t>
            </a:r>
            <a:r>
              <a:rPr lang="zh-CN" altLang="en-US" sz="2400">
                <a:latin typeface="幼圆" panose="02010509060101010101" pitchFamily="49" charset="-122"/>
                <a:ea typeface="幼圆" panose="02010509060101010101" pitchFamily="49" charset="-122"/>
                <a:cs typeface="Courier New" panose="02070309020205020404" pitchFamily="49" charset="0"/>
              </a:rPr>
              <a:t>中，</a:t>
            </a:r>
          </a:p>
          <a:p>
            <a:pPr eaLnBrk="1" hangingPunct="1">
              <a:lnSpc>
                <a:spcPts val="3600"/>
              </a:lnSpc>
              <a:spcBef>
                <a:spcPct val="0"/>
              </a:spcBef>
              <a:buClrTx/>
              <a:buFontTx/>
              <a:buNone/>
            </a:pPr>
            <a:r>
              <a:rPr lang="zh-CN" altLang="en-US" sz="2400">
                <a:latin typeface="幼圆" panose="02010509060101010101" pitchFamily="49" charset="-122"/>
                <a:ea typeface="幼圆" panose="02010509060101010101" pitchFamily="49" charset="-122"/>
                <a:cs typeface="Courier New" panose="02070309020205020404" pitchFamily="49" charset="0"/>
              </a:rPr>
              <a:t>把当前所面临的问题或情况称为目标案例 </a:t>
            </a:r>
            <a:r>
              <a:rPr lang="en-US" altLang="zh-CN" sz="2400">
                <a:latin typeface="幼圆" panose="02010509060101010101" pitchFamily="49" charset="-122"/>
                <a:ea typeface="幼圆" panose="02010509060101010101" pitchFamily="49" charset="-122"/>
                <a:cs typeface="Courier New" panose="02070309020205020404" pitchFamily="49" charset="0"/>
              </a:rPr>
              <a:t>(target  case)</a:t>
            </a:r>
            <a:r>
              <a:rPr lang="zh-CN" altLang="en-US" sz="2400">
                <a:latin typeface="幼圆" panose="02010509060101010101" pitchFamily="49" charset="-122"/>
                <a:ea typeface="幼圆" panose="02010509060101010101" pitchFamily="49" charset="-122"/>
                <a:cs typeface="Courier New" panose="02070309020205020404" pitchFamily="49" charset="0"/>
              </a:rPr>
              <a:t>，</a:t>
            </a:r>
          </a:p>
          <a:p>
            <a:pPr eaLnBrk="1" hangingPunct="1">
              <a:lnSpc>
                <a:spcPts val="3600"/>
              </a:lnSpc>
              <a:spcBef>
                <a:spcPct val="0"/>
              </a:spcBef>
              <a:buClrTx/>
              <a:buFontTx/>
              <a:buNone/>
            </a:pPr>
            <a:r>
              <a:rPr lang="zh-CN" altLang="en-US" sz="2400">
                <a:latin typeface="幼圆" panose="02010509060101010101" pitchFamily="49" charset="-122"/>
                <a:ea typeface="幼圆" panose="02010509060101010101" pitchFamily="49" charset="-122"/>
                <a:cs typeface="Courier New" panose="02070309020205020404" pitchFamily="49" charset="0"/>
              </a:rPr>
              <a:t>而把记忆的问题或情况称为源案例 </a:t>
            </a:r>
            <a:r>
              <a:rPr lang="en-US" altLang="zh-CN" sz="2400">
                <a:latin typeface="幼圆" panose="02010509060101010101" pitchFamily="49" charset="-122"/>
                <a:ea typeface="幼圆" panose="02010509060101010101" pitchFamily="49" charset="-122"/>
                <a:cs typeface="Courier New" panose="02070309020205020404" pitchFamily="49" charset="0"/>
              </a:rPr>
              <a:t>(base  case)</a:t>
            </a:r>
            <a:r>
              <a:rPr lang="zh-CN" altLang="en-US" sz="2400">
                <a:latin typeface="幼圆" panose="02010509060101010101" pitchFamily="49" charset="-122"/>
                <a:ea typeface="幼圆" panose="02010509060101010101" pitchFamily="49" charset="-122"/>
                <a:cs typeface="Courier New" panose="02070309020205020404" pitchFamily="49" charset="0"/>
              </a:rPr>
              <a:t>。粗略</a:t>
            </a:r>
          </a:p>
          <a:p>
            <a:pPr eaLnBrk="1" hangingPunct="1">
              <a:lnSpc>
                <a:spcPts val="3600"/>
              </a:lnSpc>
              <a:spcBef>
                <a:spcPct val="0"/>
              </a:spcBef>
              <a:buClrTx/>
              <a:buFontTx/>
              <a:buNone/>
            </a:pPr>
            <a:r>
              <a:rPr lang="zh-CN" altLang="en-US" sz="2400">
                <a:latin typeface="幼圆" panose="02010509060101010101" pitchFamily="49" charset="-122"/>
                <a:ea typeface="幼圆" panose="02010509060101010101" pitchFamily="49" charset="-122"/>
                <a:cs typeface="Courier New" panose="02070309020205020404" pitchFamily="49" charset="0"/>
              </a:rPr>
              <a:t>地说，基于案例 推理就是由目标案例 的提示而获得记</a:t>
            </a:r>
          </a:p>
          <a:p>
            <a:pPr eaLnBrk="1" hangingPunct="1">
              <a:lnSpc>
                <a:spcPts val="3600"/>
              </a:lnSpc>
              <a:spcBef>
                <a:spcPct val="0"/>
              </a:spcBef>
              <a:buClrTx/>
              <a:buFontTx/>
              <a:buNone/>
            </a:pPr>
            <a:r>
              <a:rPr lang="zh-CN" altLang="en-US" sz="2400">
                <a:latin typeface="幼圆" panose="02010509060101010101" pitchFamily="49" charset="-122"/>
                <a:ea typeface="幼圆" panose="02010509060101010101" pitchFamily="49" charset="-122"/>
                <a:cs typeface="Courier New" panose="02070309020205020404" pitchFamily="49" charset="0"/>
              </a:rPr>
              <a:t>忆中的源案例 ，并由源案例 来指导目标案例 求解的一</a:t>
            </a:r>
          </a:p>
          <a:p>
            <a:pPr eaLnBrk="1" hangingPunct="1">
              <a:lnSpc>
                <a:spcPts val="3600"/>
              </a:lnSpc>
              <a:spcBef>
                <a:spcPct val="0"/>
              </a:spcBef>
              <a:buClrTx/>
              <a:buFontTx/>
              <a:buNone/>
            </a:pPr>
            <a:r>
              <a:rPr lang="zh-CN" altLang="en-US" sz="2400">
                <a:latin typeface="幼圆" panose="02010509060101010101" pitchFamily="49" charset="-122"/>
                <a:ea typeface="幼圆" panose="02010509060101010101" pitchFamily="49" charset="-122"/>
                <a:cs typeface="Courier New" panose="02070309020205020404" pitchFamily="49" charset="0"/>
              </a:rPr>
              <a:t>种策略。</a:t>
            </a:r>
          </a:p>
          <a:p>
            <a:pPr eaLnBrk="1" hangingPunct="1">
              <a:lnSpc>
                <a:spcPct val="100000"/>
              </a:lnSpc>
              <a:spcBef>
                <a:spcPct val="0"/>
              </a:spcBef>
              <a:buClrTx/>
              <a:buFontTx/>
              <a:buNone/>
            </a:pPr>
            <a:endParaRPr lang="en-US" altLang="zh-CN" sz="2800" b="1">
              <a:latin typeface="宋体" panose="02010600030101010101" pitchFamily="2" charset="-122"/>
              <a:cs typeface="Courier New" panose="02070309020205020404" pitchFamily="49"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E4DEC5D-C1E9-4A92-9638-ABB5770171BB}"/>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itchFamily="49" charset="-122"/>
                <a:ea typeface="黑体" pitchFamily="49" charset="-122"/>
              </a:rPr>
              <a:t>机器学习概述</a:t>
            </a:r>
            <a:endParaRPr lang="en-US" altLang="zh-CN" b="1" dirty="0">
              <a:solidFill>
                <a:schemeClr val="accent6"/>
              </a:solidFill>
              <a:latin typeface="黑体" pitchFamily="49" charset="-122"/>
              <a:ea typeface="黑体" pitchFamily="49" charset="-122"/>
            </a:endParaRPr>
          </a:p>
        </p:txBody>
      </p:sp>
      <p:sp>
        <p:nvSpPr>
          <p:cNvPr id="9219" name="Rectangle 3">
            <a:extLst>
              <a:ext uri="{FF2B5EF4-FFF2-40B4-BE49-F238E27FC236}">
                <a16:creationId xmlns:a16="http://schemas.microsoft.com/office/drawing/2014/main" id="{E5108BD7-F3A1-4892-B2CB-04DA8C1D6A7C}"/>
              </a:ext>
            </a:extLst>
          </p:cNvPr>
          <p:cNvSpPr>
            <a:spLocks noGrp="1" noChangeArrowheads="1"/>
          </p:cNvSpPr>
          <p:nvPr>
            <p:ph idx="1"/>
          </p:nvPr>
        </p:nvSpPr>
        <p:spPr>
          <a:xfrm>
            <a:off x="755650" y="1268413"/>
            <a:ext cx="7772400" cy="4648200"/>
          </a:xfrm>
        </p:spPr>
        <p:txBody>
          <a:bodyPr>
            <a:normAutofit lnSpcReduction="10000"/>
          </a:bodyPr>
          <a:lstStyle/>
          <a:p>
            <a:pPr fontAlgn="auto">
              <a:spcAft>
                <a:spcPts val="0"/>
              </a:spcAft>
              <a:buClr>
                <a:schemeClr val="accent6"/>
              </a:buClr>
              <a:buFont typeface="Wingdings" panose="05000000000000000000" pitchFamily="2" charset="2"/>
              <a:buChar char="n"/>
              <a:defRPr/>
            </a:pPr>
            <a:r>
              <a:rPr lang="zh-CN" altLang="en-US" dirty="0">
                <a:latin typeface="幼圆" panose="02010509060101010101" pitchFamily="49" charset="-122"/>
                <a:ea typeface="幼圆" panose="02010509060101010101" pitchFamily="49" charset="-122"/>
              </a:rPr>
              <a:t> 为什么要研究机器学习？</a:t>
            </a:r>
          </a:p>
          <a:p>
            <a:pPr fontAlgn="auto">
              <a:spcAft>
                <a:spcPts val="0"/>
              </a:spcAft>
              <a:buFontTx/>
              <a:buNone/>
              <a:defRPr/>
            </a:pPr>
            <a:r>
              <a:rPr lang="zh-CN" altLang="en-US" dirty="0">
                <a:latin typeface="幼圆" panose="02010509060101010101" pitchFamily="49" charset="-122"/>
                <a:ea typeface="幼圆" panose="02010509060101010101" pitchFamily="49" charset="-122"/>
              </a:rPr>
              <a:t>   必要性：</a:t>
            </a:r>
          </a:p>
          <a:p>
            <a:pPr lvl="1" fontAlgn="auto">
              <a:spcAft>
                <a:spcPts val="0"/>
              </a:spcAft>
              <a:defRPr/>
            </a:pPr>
            <a:r>
              <a:rPr lang="zh-CN" altLang="en-US" sz="2400" dirty="0">
                <a:latin typeface="幼圆" panose="02010509060101010101" pitchFamily="49" charset="-122"/>
                <a:ea typeface="幼圆" panose="02010509060101010101" pitchFamily="49" charset="-122"/>
              </a:rPr>
              <a:t>理解学习的本质和建立学习系统是</a:t>
            </a:r>
            <a:r>
              <a:rPr lang="en-US" altLang="zh-CN" sz="2400" dirty="0">
                <a:latin typeface="幼圆" panose="02010509060101010101" pitchFamily="49" charset="-122"/>
                <a:ea typeface="幼圆" panose="02010509060101010101" pitchFamily="49" charset="-122"/>
              </a:rPr>
              <a:t>AI</a:t>
            </a:r>
            <a:r>
              <a:rPr lang="zh-CN" altLang="en-US" sz="2400" dirty="0">
                <a:latin typeface="幼圆" panose="02010509060101010101" pitchFamily="49" charset="-122"/>
                <a:ea typeface="幼圆" panose="02010509060101010101" pitchFamily="49" charset="-122"/>
              </a:rPr>
              <a:t>研究的目标之一</a:t>
            </a:r>
          </a:p>
          <a:p>
            <a:pPr lvl="1" fontAlgn="auto">
              <a:spcAft>
                <a:spcPts val="0"/>
              </a:spcAft>
              <a:defRPr/>
            </a:pPr>
            <a:r>
              <a:rPr lang="zh-CN" altLang="en-US" sz="2400" dirty="0">
                <a:latin typeface="幼圆" panose="02010509060101010101" pitchFamily="49" charset="-122"/>
                <a:ea typeface="幼圆" panose="02010509060101010101" pitchFamily="49" charset="-122"/>
              </a:rPr>
              <a:t>现有的大多数</a:t>
            </a:r>
            <a:r>
              <a:rPr lang="en-US" altLang="zh-CN" sz="2400" dirty="0">
                <a:latin typeface="幼圆" panose="02010509060101010101" pitchFamily="49" charset="-122"/>
                <a:ea typeface="幼圆" panose="02010509060101010101" pitchFamily="49" charset="-122"/>
              </a:rPr>
              <a:t>AI</a:t>
            </a:r>
            <a:r>
              <a:rPr lang="zh-CN" altLang="en-US" sz="2400" dirty="0">
                <a:latin typeface="幼圆" panose="02010509060101010101" pitchFamily="49" charset="-122"/>
                <a:ea typeface="幼圆" panose="02010509060101010101" pitchFamily="49" charset="-122"/>
              </a:rPr>
              <a:t>系统都是演绎的，没有归纳推理，因而不能自动获取和生成知识</a:t>
            </a:r>
          </a:p>
          <a:p>
            <a:pPr fontAlgn="auto">
              <a:spcAft>
                <a:spcPts val="0"/>
              </a:spcAft>
              <a:buFontTx/>
              <a:buNone/>
              <a:defRPr/>
            </a:pPr>
            <a:r>
              <a:rPr lang="zh-CN" altLang="en-US" dirty="0">
                <a:latin typeface="幼圆" panose="02010509060101010101" pitchFamily="49" charset="-122"/>
                <a:ea typeface="幼圆" panose="02010509060101010101" pitchFamily="49" charset="-122"/>
              </a:rPr>
              <a:t>   可行性：</a:t>
            </a:r>
          </a:p>
          <a:p>
            <a:pPr lvl="1" fontAlgn="auto">
              <a:spcAft>
                <a:spcPts val="0"/>
              </a:spcAft>
              <a:defRPr/>
            </a:pPr>
            <a:r>
              <a:rPr lang="zh-CN" altLang="en-US" sz="2400" dirty="0">
                <a:latin typeface="幼圆" panose="02010509060101010101" pitchFamily="49" charset="-122"/>
                <a:ea typeface="幼圆" panose="02010509060101010101" pitchFamily="49" charset="-122"/>
              </a:rPr>
              <a:t>学习的过程是信息处理的过程，这包括直接记忆和经过推理</a:t>
            </a:r>
          </a:p>
          <a:p>
            <a:pPr lvl="1" fontAlgn="auto">
              <a:spcAft>
                <a:spcPts val="0"/>
              </a:spcAft>
              <a:defRPr/>
            </a:pPr>
            <a:r>
              <a:rPr lang="zh-CN" altLang="en-US" sz="2400" dirty="0">
                <a:latin typeface="幼圆" panose="02010509060101010101" pitchFamily="49" charset="-122"/>
                <a:ea typeface="幼圆" panose="02010509060101010101" pitchFamily="49" charset="-122"/>
              </a:rPr>
              <a:t>已有工作说明可以实现一定程度的机器学习</a:t>
            </a:r>
          </a:p>
        </p:txBody>
      </p:sp>
      <p:sp>
        <p:nvSpPr>
          <p:cNvPr id="33796" name="日期占位符 1">
            <a:extLst>
              <a:ext uri="{FF2B5EF4-FFF2-40B4-BE49-F238E27FC236}">
                <a16:creationId xmlns:a16="http://schemas.microsoft.com/office/drawing/2014/main" id="{1214C6A0-FE70-46A9-A7EF-F690093CC5E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90CFB09-1886-463B-B42F-9235E5207F31}"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33797" name="页脚占位符 2">
            <a:extLst>
              <a:ext uri="{FF2B5EF4-FFF2-40B4-BE49-F238E27FC236}">
                <a16:creationId xmlns:a16="http://schemas.microsoft.com/office/drawing/2014/main" id="{AB909B51-7572-4832-B16F-EB0EC42FEDE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33798" name="灯片编号占位符 3">
            <a:extLst>
              <a:ext uri="{FF2B5EF4-FFF2-40B4-BE49-F238E27FC236}">
                <a16:creationId xmlns:a16="http://schemas.microsoft.com/office/drawing/2014/main" id="{536C40F5-597C-4CF6-96F2-126EEAAED3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24A2866-AB2F-479F-9418-F7E0FDAA0D13}" type="slidenum">
              <a:rPr lang="zh-CN" altLang="en-US" sz="1400" smtClean="0">
                <a:latin typeface="Arial" panose="020B0604020202020204" pitchFamily="34" charset="0"/>
              </a:rPr>
              <a:pPr>
                <a:lnSpc>
                  <a:spcPct val="100000"/>
                </a:lnSpc>
                <a:spcBef>
                  <a:spcPct val="0"/>
                </a:spcBef>
                <a:buClrTx/>
                <a:buFontTx/>
                <a:buNone/>
              </a:pPr>
              <a:t>4</a:t>
            </a:fld>
            <a:endParaRPr lang="en-US" altLang="zh-CN" sz="1400">
              <a:latin typeface="Arial" panose="020B0604020202020204" pitchFamily="34" charset="0"/>
            </a:endParaRP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2050">
            <a:extLst>
              <a:ext uri="{FF2B5EF4-FFF2-40B4-BE49-F238E27FC236}">
                <a16:creationId xmlns:a16="http://schemas.microsoft.com/office/drawing/2014/main" id="{AA7B713D-B8CE-49F0-BD76-F6C8A0152644}"/>
              </a:ext>
            </a:extLst>
          </p:cNvPr>
          <p:cNvSpPr>
            <a:spLocks noGrp="1" noChangeArrowheads="1"/>
          </p:cNvSpPr>
          <p:nvPr>
            <p:ph type="title"/>
          </p:nvPr>
        </p:nvSpPr>
        <p:spPr/>
        <p:txBody>
          <a:bodyPr/>
          <a:lstStyle/>
          <a:p>
            <a:pPr fontAlgn="auto">
              <a:spcAft>
                <a:spcPts val="0"/>
              </a:spcAft>
              <a:defRPr/>
            </a:pPr>
            <a:r>
              <a:rPr lang="en-US" altLang="zh-CN"/>
              <a:t> </a:t>
            </a:r>
            <a:r>
              <a:rPr lang="zh-CN" altLang="en-US" b="1">
                <a:solidFill>
                  <a:srgbClr val="0033CC"/>
                </a:solidFill>
                <a:latin typeface="黑体" panose="02010609060101010101" pitchFamily="49" charset="-122"/>
                <a:ea typeface="黑体" panose="02010609060101010101" pitchFamily="49" charset="-122"/>
              </a:rPr>
              <a:t>基于案例学习的一般过程</a:t>
            </a:r>
          </a:p>
        </p:txBody>
      </p:sp>
      <p:sp>
        <p:nvSpPr>
          <p:cNvPr id="98307" name="日期占位符 3">
            <a:extLst>
              <a:ext uri="{FF2B5EF4-FFF2-40B4-BE49-F238E27FC236}">
                <a16:creationId xmlns:a16="http://schemas.microsoft.com/office/drawing/2014/main" id="{2FBCB98B-2568-4AF7-890B-0F87DF7FFDD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4A16B8C-E19F-4116-8C3A-F973B1AE69E4}"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98308" name="页脚占位符 4">
            <a:extLst>
              <a:ext uri="{FF2B5EF4-FFF2-40B4-BE49-F238E27FC236}">
                <a16:creationId xmlns:a16="http://schemas.microsoft.com/office/drawing/2014/main" id="{77CE23F4-11ED-4473-8719-98FA2A9F03B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98309" name="灯片编号占位符 5">
            <a:extLst>
              <a:ext uri="{FF2B5EF4-FFF2-40B4-BE49-F238E27FC236}">
                <a16:creationId xmlns:a16="http://schemas.microsoft.com/office/drawing/2014/main" id="{DF6361E2-FFCB-4EFD-B7BB-03ADEACE5E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86330B7-B27D-4A6A-A31A-70324EF0EE94}" type="slidenum">
              <a:rPr lang="en-US" altLang="zh-CN" sz="1400" smtClean="0">
                <a:latin typeface="Arial" panose="020B0604020202020204" pitchFamily="34" charset="0"/>
              </a:rPr>
              <a:pPr>
                <a:lnSpc>
                  <a:spcPct val="100000"/>
                </a:lnSpc>
                <a:spcBef>
                  <a:spcPct val="0"/>
                </a:spcBef>
                <a:buClrTx/>
                <a:buFontTx/>
                <a:buNone/>
              </a:pPr>
              <a:t>40</a:t>
            </a:fld>
            <a:endParaRPr lang="en-US" altLang="zh-CN" sz="1400">
              <a:latin typeface="Arial" panose="020B0604020202020204" pitchFamily="34" charset="0"/>
            </a:endParaRPr>
          </a:p>
        </p:txBody>
      </p:sp>
      <p:graphicFrame>
        <p:nvGraphicFramePr>
          <p:cNvPr id="98310" name="Object 2052">
            <a:extLst>
              <a:ext uri="{FF2B5EF4-FFF2-40B4-BE49-F238E27FC236}">
                <a16:creationId xmlns:a16="http://schemas.microsoft.com/office/drawing/2014/main" id="{CEC824AE-69C8-40FE-B051-C551DA23A617}"/>
              </a:ext>
            </a:extLst>
          </p:cNvPr>
          <p:cNvGraphicFramePr>
            <a:graphicFrameLocks noChangeAspect="1"/>
          </p:cNvGraphicFramePr>
          <p:nvPr/>
        </p:nvGraphicFramePr>
        <p:xfrm>
          <a:off x="755650" y="1268413"/>
          <a:ext cx="7256463" cy="4953000"/>
        </p:xfrm>
        <a:graphic>
          <a:graphicData uri="http://schemas.openxmlformats.org/presentationml/2006/ole">
            <mc:AlternateContent xmlns:mc="http://schemas.openxmlformats.org/markup-compatibility/2006">
              <mc:Choice xmlns:v="urn:schemas-microsoft-com:vml" Requires="v">
                <p:oleObj spid="_x0000_s98311" name="位图图像" r:id="rId3" imgW="7257143" imgH="4952381" progId="PBrush">
                  <p:embed/>
                </p:oleObj>
              </mc:Choice>
              <mc:Fallback>
                <p:oleObj name="位图图像" r:id="rId3" imgW="7257143" imgH="4952381" progId="PBrush">
                  <p:embed/>
                  <p:pic>
                    <p:nvPicPr>
                      <p:cNvPr id="0" name="Object 2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268413"/>
                        <a:ext cx="725646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594C1CB-A246-4C6F-9528-BF2C9C21CCBF}"/>
              </a:ext>
            </a:extLst>
          </p:cNvPr>
          <p:cNvSpPr>
            <a:spLocks noGrp="1" noChangeArrowheads="1"/>
          </p:cNvSpPr>
          <p:nvPr>
            <p:ph type="title"/>
          </p:nvPr>
        </p:nvSpPr>
        <p:spPr/>
        <p:txBody>
          <a:bodyPr/>
          <a:lstStyle/>
          <a:p>
            <a:pPr fontAlgn="auto">
              <a:spcAft>
                <a:spcPts val="0"/>
              </a:spcAft>
              <a:defRPr/>
            </a:pPr>
            <a:r>
              <a:rPr lang="en-US" altLang="zh-CN" b="1">
                <a:latin typeface="黑体" panose="02010609060101010101" pitchFamily="49" charset="-122"/>
                <a:ea typeface="黑体" panose="02010609060101010101" pitchFamily="49" charset="-122"/>
              </a:rPr>
              <a:t>CBR</a:t>
            </a:r>
            <a:r>
              <a:rPr lang="zh-CN" altLang="en-US" b="1">
                <a:latin typeface="黑体" panose="02010609060101010101" pitchFamily="49" charset="-122"/>
                <a:ea typeface="黑体" panose="02010609060101010101" pitchFamily="49" charset="-122"/>
              </a:rPr>
              <a:t>的过程模型 </a:t>
            </a:r>
            <a:endParaRPr lang="en-US" altLang="zh-CN" b="1">
              <a:latin typeface="黑体" panose="02010609060101010101" pitchFamily="49" charset="-122"/>
              <a:ea typeface="黑体" panose="02010609060101010101" pitchFamily="49" charset="-122"/>
            </a:endParaRPr>
          </a:p>
        </p:txBody>
      </p:sp>
      <p:sp>
        <p:nvSpPr>
          <p:cNvPr id="99331" name="日期占位符 1">
            <a:extLst>
              <a:ext uri="{FF2B5EF4-FFF2-40B4-BE49-F238E27FC236}">
                <a16:creationId xmlns:a16="http://schemas.microsoft.com/office/drawing/2014/main" id="{1AA79E34-D75D-4E6B-A011-4FBF2E35981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CA91E5B-ACC6-46D4-949C-5E9F299EFEFC}"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99332" name="页脚占位符 2">
            <a:extLst>
              <a:ext uri="{FF2B5EF4-FFF2-40B4-BE49-F238E27FC236}">
                <a16:creationId xmlns:a16="http://schemas.microsoft.com/office/drawing/2014/main" id="{723EBB2B-1DD4-4FE3-9BA2-A8D0444A446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99333" name="灯片编号占位符 3">
            <a:extLst>
              <a:ext uri="{FF2B5EF4-FFF2-40B4-BE49-F238E27FC236}">
                <a16:creationId xmlns:a16="http://schemas.microsoft.com/office/drawing/2014/main" id="{3CE1CAAB-9601-4DAF-9A2C-035BAE8CAE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256D881-C823-4DEA-AA04-265E20AF161F}" type="slidenum">
              <a:rPr lang="zh-CN" altLang="en-US" sz="1400" smtClean="0">
                <a:latin typeface="Arial" panose="020B0604020202020204" pitchFamily="34" charset="0"/>
              </a:rPr>
              <a:pPr>
                <a:lnSpc>
                  <a:spcPct val="100000"/>
                </a:lnSpc>
                <a:spcBef>
                  <a:spcPct val="0"/>
                </a:spcBef>
                <a:buClrTx/>
                <a:buFontTx/>
                <a:buNone/>
              </a:pPr>
              <a:t>41</a:t>
            </a:fld>
            <a:endParaRPr lang="en-US" altLang="zh-CN" sz="1400">
              <a:latin typeface="Arial" panose="020B0604020202020204" pitchFamily="34" charset="0"/>
            </a:endParaRPr>
          </a:p>
        </p:txBody>
      </p:sp>
      <p:sp>
        <p:nvSpPr>
          <p:cNvPr id="99334" name="Rectangle 6">
            <a:extLst>
              <a:ext uri="{FF2B5EF4-FFF2-40B4-BE49-F238E27FC236}">
                <a16:creationId xmlns:a16="http://schemas.microsoft.com/office/drawing/2014/main" id="{0370D201-DBEF-4E82-9985-801D993195B8}"/>
              </a:ext>
            </a:extLst>
          </p:cNvPr>
          <p:cNvSpPr>
            <a:spLocks noChangeArrowheads="1"/>
          </p:cNvSpPr>
          <p:nvPr/>
        </p:nvSpPr>
        <p:spPr bwMode="auto">
          <a:xfrm>
            <a:off x="0" y="1860550"/>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aphicFrame>
        <p:nvGraphicFramePr>
          <p:cNvPr id="99335" name="Object 5">
            <a:extLst>
              <a:ext uri="{FF2B5EF4-FFF2-40B4-BE49-F238E27FC236}">
                <a16:creationId xmlns:a16="http://schemas.microsoft.com/office/drawing/2014/main" id="{4EBA2A20-4A64-423D-9FD5-F9245A4B01AC}"/>
              </a:ext>
            </a:extLst>
          </p:cNvPr>
          <p:cNvGraphicFramePr>
            <a:graphicFrameLocks noChangeAspect="1"/>
          </p:cNvGraphicFramePr>
          <p:nvPr/>
        </p:nvGraphicFramePr>
        <p:xfrm>
          <a:off x="1258888" y="1412875"/>
          <a:ext cx="6337300" cy="4394200"/>
        </p:xfrm>
        <a:graphic>
          <a:graphicData uri="http://schemas.openxmlformats.org/presentationml/2006/ole">
            <mc:AlternateContent xmlns:mc="http://schemas.openxmlformats.org/markup-compatibility/2006">
              <mc:Choice xmlns:v="urn:schemas-microsoft-com:vml" Requires="v">
                <p:oleObj spid="_x0000_s99336" name="演示文稿" r:id="rId4" imgW="4002088" imgH="2668588" progId="PowerPoint.Show.8">
                  <p:embed/>
                </p:oleObj>
              </mc:Choice>
              <mc:Fallback>
                <p:oleObj name="演示文稿" r:id="rId4" imgW="4002088" imgH="2668588" progId="PowerPoint.Show.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412875"/>
                        <a:ext cx="6337300"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2">
            <a:extLst>
              <a:ext uri="{FF2B5EF4-FFF2-40B4-BE49-F238E27FC236}">
                <a16:creationId xmlns:a16="http://schemas.microsoft.com/office/drawing/2014/main" id="{3257B1A0-DD86-41D2-A7D0-8D3597444FFE}"/>
              </a:ext>
            </a:extLst>
          </p:cNvPr>
          <p:cNvSpPr>
            <a:spLocks noGrp="1" noChangeArrowheads="1"/>
          </p:cNvSpPr>
          <p:nvPr>
            <p:ph type="title"/>
          </p:nvPr>
        </p:nvSpPr>
        <p:spPr>
          <a:xfrm>
            <a:off x="609600" y="0"/>
            <a:ext cx="7772400" cy="114300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迁移学习</a:t>
            </a:r>
            <a:endParaRPr lang="en-US" altLang="zh-CN" b="1">
              <a:solidFill>
                <a:schemeClr val="accent2"/>
              </a:solidFill>
              <a:latin typeface="黑体" panose="02010609060101010101" pitchFamily="49" charset="-122"/>
              <a:ea typeface="黑体" panose="02010609060101010101" pitchFamily="49" charset="-122"/>
            </a:endParaRPr>
          </a:p>
        </p:txBody>
      </p:sp>
      <p:sp>
        <p:nvSpPr>
          <p:cNvPr id="80902" name="Rectangle 3">
            <a:extLst>
              <a:ext uri="{FF2B5EF4-FFF2-40B4-BE49-F238E27FC236}">
                <a16:creationId xmlns:a16="http://schemas.microsoft.com/office/drawing/2014/main" id="{14AE810E-BBCB-40C1-9298-D78FDD67D56F}"/>
              </a:ext>
            </a:extLst>
          </p:cNvPr>
          <p:cNvSpPr>
            <a:spLocks noGrp="1" noChangeArrowheads="1"/>
          </p:cNvSpPr>
          <p:nvPr>
            <p:ph idx="1"/>
          </p:nvPr>
        </p:nvSpPr>
        <p:spPr>
          <a:xfrm>
            <a:off x="684213" y="1268413"/>
            <a:ext cx="7920037" cy="4114800"/>
          </a:xfrm>
        </p:spPr>
        <p:txBody>
          <a:bodyPr>
            <a:normAutofit fontScale="77500" lnSpcReduction="20000"/>
          </a:bodyPr>
          <a:lstStyle/>
          <a:p>
            <a:pPr marL="0" indent="0" fontAlgn="auto">
              <a:lnSpc>
                <a:spcPts val="4200"/>
              </a:lnSpc>
              <a:spcBef>
                <a:spcPct val="0"/>
              </a:spcBef>
              <a:spcAft>
                <a:spcPts val="0"/>
              </a:spcAft>
              <a:buFontTx/>
              <a:buNone/>
              <a:defRPr/>
            </a:pPr>
            <a:r>
              <a:rPr lang="zh-CN" altLang="zh-CN">
                <a:latin typeface="幼圆" panose="02010509060101010101" pitchFamily="49" charset="-122"/>
                <a:ea typeface="幼圆" panose="02010509060101010101" pitchFamily="49" charset="-122"/>
              </a:rPr>
              <a:t>迁移学习（</a:t>
            </a:r>
            <a:r>
              <a:rPr lang="en-US" altLang="zh-CN">
                <a:latin typeface="幼圆" panose="02010509060101010101" pitchFamily="49" charset="-122"/>
                <a:ea typeface="幼圆" panose="02010509060101010101" pitchFamily="49" charset="-122"/>
              </a:rPr>
              <a:t>transfer learning</a:t>
            </a:r>
            <a:r>
              <a:rPr lang="zh-CN" altLang="zh-CN">
                <a:latin typeface="幼圆" panose="02010509060101010101" pitchFamily="49" charset="-122"/>
                <a:ea typeface="幼圆" panose="02010509060101010101" pitchFamily="49" charset="-122"/>
              </a:rPr>
              <a:t>）的目标是将从一个环境中学到的知识用来帮助新环境中的学习任务。在传统分类学习中，为了保证训练得到的分类模型具有准确性和高可靠性，都有两个基本的假设：①用于学习的训练样本与新的测试样本满足独立同分布的条件；②必须有足够可利用的训练样本才能学习得到一个好的分类模型。但是，在实际应用中发现要满足这两个条件往往是困难的。迁移学习是运用已有的知识对不同但相关领域问题进行求解。它放宽了传统机器学习中的两个基本假设，目的是迁移已有的知识来解决目标领域中仅有少量有标签样本数据甚至没有的学习问题。</a:t>
            </a:r>
          </a:p>
        </p:txBody>
      </p:sp>
      <p:sp>
        <p:nvSpPr>
          <p:cNvPr id="101380" name="日期占位符 3">
            <a:extLst>
              <a:ext uri="{FF2B5EF4-FFF2-40B4-BE49-F238E27FC236}">
                <a16:creationId xmlns:a16="http://schemas.microsoft.com/office/drawing/2014/main" id="{34D43296-D8CC-4310-8869-571AD4D1D82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04D6477-F33B-486A-9BAD-C79482F791B6}"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01381" name="页脚占位符 4">
            <a:extLst>
              <a:ext uri="{FF2B5EF4-FFF2-40B4-BE49-F238E27FC236}">
                <a16:creationId xmlns:a16="http://schemas.microsoft.com/office/drawing/2014/main" id="{F6E42B77-7C0D-441E-A113-49305A2A3A2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01382" name="灯片编号占位符 5">
            <a:extLst>
              <a:ext uri="{FF2B5EF4-FFF2-40B4-BE49-F238E27FC236}">
                <a16:creationId xmlns:a16="http://schemas.microsoft.com/office/drawing/2014/main" id="{08779D11-A9E9-4694-88D1-B4E28E925F7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7311E59-6E4B-4E9E-BFA5-371D201A7218}" type="slidenum">
              <a:rPr lang="zh-CN" altLang="en-US" sz="1400" smtClean="0">
                <a:latin typeface="Arial" panose="020B0604020202020204" pitchFamily="34" charset="0"/>
              </a:rPr>
              <a:pPr>
                <a:lnSpc>
                  <a:spcPct val="100000"/>
                </a:lnSpc>
                <a:spcBef>
                  <a:spcPct val="0"/>
                </a:spcBef>
                <a:buClrTx/>
                <a:buFontTx/>
                <a:buNone/>
              </a:pPr>
              <a:t>42</a:t>
            </a:fld>
            <a:endParaRPr lang="en-US" altLang="zh-CN" sz="140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2">
            <a:extLst>
              <a:ext uri="{FF2B5EF4-FFF2-40B4-BE49-F238E27FC236}">
                <a16:creationId xmlns:a16="http://schemas.microsoft.com/office/drawing/2014/main" id="{FDC4E064-240A-41B6-BF0B-DE0E9129B015}"/>
              </a:ext>
            </a:extLst>
          </p:cNvPr>
          <p:cNvSpPr>
            <a:spLocks noGrp="1" noChangeArrowheads="1"/>
          </p:cNvSpPr>
          <p:nvPr>
            <p:ph type="title"/>
          </p:nvPr>
        </p:nvSpPr>
        <p:spPr>
          <a:xfrm>
            <a:off x="609600" y="0"/>
            <a:ext cx="7772400" cy="114300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9F3229A1-2157-4201-B680-A7BE853656C6}"/>
              </a:ext>
            </a:extLst>
          </p:cNvPr>
          <p:cNvSpPr>
            <a:spLocks noGrp="1" noChangeArrowheads="1"/>
          </p:cNvSpPr>
          <p:nvPr>
            <p:ph idx="1"/>
          </p:nvPr>
        </p:nvSpPr>
        <p:spPr>
          <a:xfrm>
            <a:off x="1428750" y="1285875"/>
            <a:ext cx="6337300" cy="4114800"/>
          </a:xfrm>
        </p:spPr>
        <p:txBody>
          <a:bodyPr>
            <a:normAutofit fontScale="25000" lnSpcReduction="20000"/>
          </a:bodyPr>
          <a:lstStyle/>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5.1  </a:t>
            </a:r>
            <a:r>
              <a:rPr lang="zh-CN" altLang="zh-CN" sz="2800" b="1" dirty="0">
                <a:latin typeface="幼圆" panose="02010509060101010101" pitchFamily="49" charset="-122"/>
                <a:ea typeface="幼圆" panose="02010509060101010101" pitchFamily="49" charset="-122"/>
              </a:rPr>
              <a:t>机器学习概述</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5.2  </a:t>
            </a:r>
            <a:r>
              <a:rPr lang="zh-CN" altLang="zh-CN" sz="2800" b="1" dirty="0">
                <a:latin typeface="幼圆" panose="02010509060101010101" pitchFamily="49" charset="-122"/>
                <a:ea typeface="幼圆" panose="02010509060101010101" pitchFamily="49" charset="-122"/>
              </a:rPr>
              <a:t>归纳学习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5.3  </a:t>
            </a:r>
            <a:r>
              <a:rPr lang="zh-CN" altLang="zh-CN" sz="2800" b="1" dirty="0">
                <a:latin typeface="幼圆" panose="02010509060101010101" pitchFamily="49" charset="-122"/>
                <a:ea typeface="幼圆" panose="02010509060101010101" pitchFamily="49" charset="-122"/>
              </a:rPr>
              <a:t>类比学习</a:t>
            </a:r>
            <a:r>
              <a:rPr lang="en-US" altLang="zh-CN" sz="2800" b="1" dirty="0">
                <a:solidFill>
                  <a:srgbClr val="FF0000"/>
                </a:solidFill>
                <a:latin typeface="幼圆" panose="02010509060101010101" pitchFamily="49" charset="-122"/>
                <a:ea typeface="幼圆" panose="02010509060101010101" pitchFamily="49" charset="-122"/>
              </a:rPr>
              <a:t>	</a:t>
            </a:r>
            <a:endParaRPr lang="zh-CN" altLang="zh-CN" sz="2800" b="1" dirty="0">
              <a:solidFill>
                <a:srgbClr val="FF0000"/>
              </a:solidFill>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5.4  </a:t>
            </a:r>
            <a:r>
              <a:rPr lang="zh-CN" altLang="zh-CN" sz="2800" b="1" dirty="0">
                <a:solidFill>
                  <a:srgbClr val="FF0000"/>
                </a:solidFill>
                <a:latin typeface="幼圆" panose="02010509060101010101" pitchFamily="49" charset="-122"/>
                <a:ea typeface="幼圆" panose="02010509060101010101" pitchFamily="49" charset="-122"/>
              </a:rPr>
              <a:t>统计学习</a:t>
            </a:r>
            <a:endParaRPr lang="en-US" altLang="zh-CN" sz="2800" b="1" dirty="0">
              <a:solidFill>
                <a:srgbClr val="FF0000"/>
              </a:solidFill>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5.5  </a:t>
            </a:r>
            <a:r>
              <a:rPr lang="zh-CN" altLang="en-US" sz="2800" b="1" dirty="0">
                <a:latin typeface="幼圆" panose="02010509060101010101" pitchFamily="49" charset="-122"/>
                <a:ea typeface="幼圆" panose="02010509060101010101" pitchFamily="49" charset="-122"/>
              </a:rPr>
              <a:t>聚类</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5.6  </a:t>
            </a:r>
            <a:r>
              <a:rPr lang="zh-CN" altLang="zh-CN" sz="2800" b="1" dirty="0">
                <a:latin typeface="幼圆" panose="02010509060101010101" pitchFamily="49" charset="-122"/>
                <a:ea typeface="幼圆" panose="02010509060101010101" pitchFamily="49" charset="-122"/>
              </a:rPr>
              <a:t>强化学习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5.7  </a:t>
            </a:r>
            <a:r>
              <a:rPr lang="zh-CN" altLang="zh-CN" sz="2800" b="1" dirty="0">
                <a:latin typeface="幼圆" panose="02010509060101010101" pitchFamily="49" charset="-122"/>
                <a:ea typeface="幼圆" panose="02010509060101010101" pitchFamily="49" charset="-122"/>
              </a:rPr>
              <a:t>进化计算</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5.8  </a:t>
            </a:r>
            <a:r>
              <a:rPr lang="zh-CN" altLang="zh-CN" sz="2800" b="1" dirty="0">
                <a:latin typeface="幼圆" panose="02010509060101010101" pitchFamily="49" charset="-122"/>
                <a:ea typeface="幼圆" panose="02010509060101010101" pitchFamily="49" charset="-122"/>
              </a:rPr>
              <a:t>群体智能</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5.9  </a:t>
            </a:r>
            <a:r>
              <a:rPr lang="zh-CN" altLang="zh-CN" sz="2800" b="1" dirty="0">
                <a:latin typeface="幼圆" panose="02010509060101010101" pitchFamily="49" charset="-122"/>
                <a:ea typeface="幼圆" panose="02010509060101010101" pitchFamily="49" charset="-122"/>
              </a:rPr>
              <a:t>小结</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fontAlgn="auto">
              <a:spcAft>
                <a:spcPts val="0"/>
              </a:spcAft>
              <a:defRPr/>
            </a:pPr>
            <a:endParaRPr lang="zh-CN" altLang="zh-CN" sz="3600" dirty="0"/>
          </a:p>
          <a:p>
            <a:pPr fontAlgn="auto">
              <a:lnSpc>
                <a:spcPct val="80000"/>
              </a:lnSpc>
              <a:spcAft>
                <a:spcPts val="0"/>
              </a:spcAft>
              <a:buFontTx/>
              <a:buNone/>
              <a:defRPr/>
            </a:pPr>
            <a:endParaRPr lang="en-US" altLang="zh-CN" b="1" dirty="0">
              <a:latin typeface="隶书" pitchFamily="49" charset="-122"/>
              <a:ea typeface="隶书" pitchFamily="49" charset="-122"/>
            </a:endParaRPr>
          </a:p>
        </p:txBody>
      </p:sp>
      <p:sp>
        <p:nvSpPr>
          <p:cNvPr id="103428" name="日期占位符 3">
            <a:extLst>
              <a:ext uri="{FF2B5EF4-FFF2-40B4-BE49-F238E27FC236}">
                <a16:creationId xmlns:a16="http://schemas.microsoft.com/office/drawing/2014/main" id="{C14D5EA2-C897-43C5-B1B6-BB8D51E2984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3ECD183-D9F0-498B-AD06-0741F7720CD2}"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03429" name="页脚占位符 4">
            <a:extLst>
              <a:ext uri="{FF2B5EF4-FFF2-40B4-BE49-F238E27FC236}">
                <a16:creationId xmlns:a16="http://schemas.microsoft.com/office/drawing/2014/main" id="{EF00C0AE-9AAB-4A00-9469-22AF9225981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03430" name="灯片编号占位符 5">
            <a:extLst>
              <a:ext uri="{FF2B5EF4-FFF2-40B4-BE49-F238E27FC236}">
                <a16:creationId xmlns:a16="http://schemas.microsoft.com/office/drawing/2014/main" id="{8E29BAB0-9D20-4512-9591-60BE79C9CF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C54941D-4AF1-420C-9F49-F0C5AB3659F1}" type="slidenum">
              <a:rPr lang="zh-CN" altLang="en-US" sz="1400" smtClean="0">
                <a:latin typeface="Arial" panose="020B0604020202020204" pitchFamily="34" charset="0"/>
              </a:rPr>
              <a:pPr>
                <a:lnSpc>
                  <a:spcPct val="100000"/>
                </a:lnSpc>
                <a:spcBef>
                  <a:spcPct val="0"/>
                </a:spcBef>
                <a:buClrTx/>
                <a:buFontTx/>
                <a:buNone/>
              </a:pPr>
              <a:t>43</a:t>
            </a:fld>
            <a:endParaRPr lang="en-US" altLang="zh-CN" sz="1400">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a:extLst>
              <a:ext uri="{FF2B5EF4-FFF2-40B4-BE49-F238E27FC236}">
                <a16:creationId xmlns:a16="http://schemas.microsoft.com/office/drawing/2014/main" id="{17652E12-5DDA-458E-AE2F-BE68600A59AB}"/>
              </a:ext>
            </a:extLst>
          </p:cNvPr>
          <p:cNvSpPr>
            <a:spLocks noGrp="1" noChangeArrowheads="1"/>
          </p:cNvSpPr>
          <p:nvPr>
            <p:ph type="title"/>
          </p:nvPr>
        </p:nvSpPr>
        <p:spPr/>
        <p:txBody>
          <a:bodyPr/>
          <a:lstStyle/>
          <a:p>
            <a:pPr fontAlgn="auto">
              <a:spcAft>
                <a:spcPts val="0"/>
              </a:spcAft>
              <a:defRPr/>
            </a:pPr>
            <a:r>
              <a:rPr lang="zh-CN" altLang="zh-TW" b="1" dirty="0">
                <a:solidFill>
                  <a:schemeClr val="accent6"/>
                </a:solidFill>
                <a:latin typeface="黑体" panose="02010609060101010101" pitchFamily="49" charset="-122"/>
                <a:ea typeface="黑体" panose="02010609060101010101" pitchFamily="49" charset="-122"/>
              </a:rPr>
              <a:t>统计学习</a:t>
            </a:r>
            <a:endParaRPr lang="en-US" altLang="zh-TW" b="1" dirty="0">
              <a:solidFill>
                <a:schemeClr val="accent6"/>
              </a:solidFill>
              <a:latin typeface="黑体" panose="02010609060101010101" pitchFamily="49" charset="-122"/>
              <a:ea typeface="黑体" panose="02010609060101010101" pitchFamily="49" charset="-122"/>
            </a:endParaRPr>
          </a:p>
        </p:txBody>
      </p:sp>
      <p:sp>
        <p:nvSpPr>
          <p:cNvPr id="84998" name="Rectangle 3">
            <a:extLst>
              <a:ext uri="{FF2B5EF4-FFF2-40B4-BE49-F238E27FC236}">
                <a16:creationId xmlns:a16="http://schemas.microsoft.com/office/drawing/2014/main" id="{7275D3FD-785E-458F-9C9B-10B9829FF760}"/>
              </a:ext>
            </a:extLst>
          </p:cNvPr>
          <p:cNvSpPr>
            <a:spLocks noGrp="1" noChangeArrowheads="1"/>
          </p:cNvSpPr>
          <p:nvPr>
            <p:ph idx="1"/>
          </p:nvPr>
        </p:nvSpPr>
        <p:spPr>
          <a:xfrm>
            <a:off x="468313" y="1341438"/>
            <a:ext cx="8135937" cy="3621087"/>
          </a:xfrm>
        </p:spPr>
        <p:txBody>
          <a:bodyPr>
            <a:normAutofit fontScale="85000" lnSpcReduction="10000"/>
          </a:bodyPr>
          <a:lstStyle/>
          <a:p>
            <a:pPr fontAlgn="auto">
              <a:lnSpc>
                <a:spcPts val="4000"/>
              </a:lnSpc>
              <a:spcBef>
                <a:spcPct val="0"/>
              </a:spcBef>
              <a:spcAft>
                <a:spcPts val="0"/>
              </a:spcAft>
              <a:buFont typeface="Wingdings" panose="05000000000000000000" pitchFamily="2" charset="2"/>
              <a:buNone/>
              <a:defRPr/>
            </a:pPr>
            <a:r>
              <a:rPr lang="zh-CN" altLang="en-US" sz="2800" b="1"/>
              <a:t>    </a:t>
            </a:r>
            <a:r>
              <a:rPr lang="zh-CN" altLang="zh-TW" sz="2400" b="1">
                <a:solidFill>
                  <a:srgbClr val="333300"/>
                </a:solidFill>
              </a:rPr>
              <a:t>统计方法是从事物的外在数量上的表现去推断该事物可能的规律性。</a:t>
            </a:r>
            <a:r>
              <a:rPr lang="zh-CN" altLang="zh-TW" sz="2400" b="1"/>
              <a:t>科学规律性的东西一般总是隐藏得比较深，最初总是从其数量表现上通过统计分析看出一些线索，然后提出一定的假说或学说，作进一步深入的理论研究。当理论研究 提出一定的结论时，往往还需要在实践中加以验证。就是说，观测一些自然现象或专门安排的实验所得资料，是否与理论相符、在多大的程度上相符、偏离可能是朝哪个方向等等问题，都需要用统计分析的方法处理。</a:t>
            </a:r>
            <a:endParaRPr lang="en-US" altLang="zh-TW" sz="2400" b="1">
              <a:latin typeface="隶书" panose="02010509060101010101" pitchFamily="49" charset="-122"/>
              <a:ea typeface="隶书" panose="02010509060101010101" pitchFamily="49" charset="-122"/>
            </a:endParaRPr>
          </a:p>
        </p:txBody>
      </p:sp>
      <p:sp>
        <p:nvSpPr>
          <p:cNvPr id="105476" name="日期占位符 3">
            <a:extLst>
              <a:ext uri="{FF2B5EF4-FFF2-40B4-BE49-F238E27FC236}">
                <a16:creationId xmlns:a16="http://schemas.microsoft.com/office/drawing/2014/main" id="{8F16FD34-7967-4367-A6F4-43DE6BC1E1F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4175D7A3-4102-4ABC-B886-B3E7701149AB}" type="datetime1">
              <a:rPr lang="zh-CN" altLang="en-US" sz="1400" smtClean="0">
                <a:latin typeface="Tahoma" panose="020B0604030504040204" pitchFamily="34" charset="0"/>
              </a:rPr>
              <a:pPr eaLnBrk="1" hangingPunct="1">
                <a:lnSpc>
                  <a:spcPct val="100000"/>
                </a:lnSpc>
                <a:spcBef>
                  <a:spcPct val="0"/>
                </a:spcBef>
                <a:buClrTx/>
                <a:buFontTx/>
                <a:buNone/>
              </a:pPr>
              <a:t>2021/11/3</a:t>
            </a:fld>
            <a:endParaRPr lang="en-US" altLang="zh-TW" sz="1400">
              <a:latin typeface="Tahoma" panose="020B0604030504040204" pitchFamily="34" charset="0"/>
            </a:endParaRPr>
          </a:p>
        </p:txBody>
      </p:sp>
      <p:sp>
        <p:nvSpPr>
          <p:cNvPr id="105477" name="页脚占位符 4">
            <a:extLst>
              <a:ext uri="{FF2B5EF4-FFF2-40B4-BE49-F238E27FC236}">
                <a16:creationId xmlns:a16="http://schemas.microsoft.com/office/drawing/2014/main" id="{BD574F83-4344-40D5-A964-6C0AF5718FF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400">
                <a:latin typeface="Tahoma" panose="020B0604030504040204" pitchFamily="34" charset="0"/>
                <a:ea typeface="PMingLiU" panose="02020500000000000000" pitchFamily="18" charset="-120"/>
              </a:rPr>
              <a:t>史忠植 人工智能导论： 机器学习</a:t>
            </a:r>
            <a:endParaRPr lang="en-US" altLang="zh-TW" sz="1400">
              <a:latin typeface="Tahoma" panose="020B0604030504040204" pitchFamily="34" charset="0"/>
            </a:endParaRPr>
          </a:p>
        </p:txBody>
      </p:sp>
      <p:sp>
        <p:nvSpPr>
          <p:cNvPr id="105478" name="灯片编号占位符 5">
            <a:extLst>
              <a:ext uri="{FF2B5EF4-FFF2-40B4-BE49-F238E27FC236}">
                <a16:creationId xmlns:a16="http://schemas.microsoft.com/office/drawing/2014/main" id="{5245DBB0-023E-488D-8B77-A3EFFC5EECA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61F47926-9077-49C5-9154-3610B347FB37}" type="slidenum">
              <a:rPr lang="zh-TW" altLang="en-US" sz="1400" smtClean="0">
                <a:latin typeface="Tahoma" panose="020B0604030504040204" pitchFamily="34" charset="0"/>
              </a:rPr>
              <a:pPr eaLnBrk="1" hangingPunct="1">
                <a:lnSpc>
                  <a:spcPct val="100000"/>
                </a:lnSpc>
                <a:spcBef>
                  <a:spcPct val="0"/>
                </a:spcBef>
                <a:buClrTx/>
                <a:buFontTx/>
                <a:buNone/>
              </a:pPr>
              <a:t>44</a:t>
            </a:fld>
            <a:endParaRPr lang="en-US" altLang="zh-TW" sz="1400">
              <a:latin typeface="Tahoma" panose="020B060403050404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6359803D-1107-41B7-940D-E9CECCBDD81F}"/>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列联表及列联表分析</a:t>
            </a:r>
          </a:p>
        </p:txBody>
      </p:sp>
      <p:sp>
        <p:nvSpPr>
          <p:cNvPr id="87043" name="Rectangle 41">
            <a:extLst>
              <a:ext uri="{FF2B5EF4-FFF2-40B4-BE49-F238E27FC236}">
                <a16:creationId xmlns:a16="http://schemas.microsoft.com/office/drawing/2014/main" id="{04BFF531-8275-4A8F-AEF8-D4B1F95BBAF9}"/>
              </a:ext>
            </a:extLst>
          </p:cNvPr>
          <p:cNvSpPr>
            <a:spLocks noGrp="1" noChangeArrowheads="1"/>
          </p:cNvSpPr>
          <p:nvPr>
            <p:ph idx="1"/>
          </p:nvPr>
        </p:nvSpPr>
        <p:spPr>
          <a:xfrm>
            <a:off x="755650" y="1341438"/>
            <a:ext cx="7783513" cy="4114800"/>
          </a:xfrm>
        </p:spPr>
        <p:txBody>
          <a:bodyPr>
            <a:normAutofit fontScale="25000" lnSpcReduction="20000"/>
          </a:bodyPr>
          <a:lstStyle/>
          <a:p>
            <a:pPr fontAlgn="auto">
              <a:lnSpc>
                <a:spcPts val="4000"/>
              </a:lnSpc>
              <a:spcAft>
                <a:spcPts val="0"/>
              </a:spcAft>
              <a:defRPr/>
            </a:pPr>
            <a:r>
              <a:rPr lang="zh-CN" altLang="en-US" sz="2800">
                <a:latin typeface="幼圆" panose="02010509060101010101" pitchFamily="49" charset="-122"/>
                <a:ea typeface="幼圆" panose="02010509060101010101" pitchFamily="49" charset="-122"/>
              </a:rPr>
              <a:t>研究两个属性变量之间是否有联系</a:t>
            </a:r>
          </a:p>
          <a:p>
            <a:pPr fontAlgn="auto">
              <a:lnSpc>
                <a:spcPts val="4000"/>
              </a:lnSpc>
              <a:spcAft>
                <a:spcPts val="0"/>
              </a:spcAft>
              <a:defRPr/>
            </a:pPr>
            <a:r>
              <a:rPr lang="zh-CN" altLang="en-US" sz="2800">
                <a:latin typeface="幼圆" panose="02010509060101010101" pitchFamily="49" charset="-122"/>
                <a:ea typeface="幼圆" panose="02010509060101010101" pitchFamily="49" charset="-122"/>
              </a:rPr>
              <a:t>研究步骤：</a:t>
            </a:r>
          </a:p>
          <a:p>
            <a:pPr fontAlgn="auto">
              <a:lnSpc>
                <a:spcPts val="4000"/>
              </a:lnSpc>
              <a:spcAft>
                <a:spcPts val="0"/>
              </a:spcAft>
              <a:buFont typeface="Wingdings" panose="05000000000000000000" pitchFamily="2" charset="2"/>
              <a:buNone/>
              <a:defRPr/>
            </a:pPr>
            <a:r>
              <a:rPr lang="zh-CN" altLang="en-US" sz="2800">
                <a:latin typeface="幼圆" panose="02010509060101010101" pitchFamily="49" charset="-122"/>
                <a:ea typeface="幼圆" panose="02010509060101010101" pitchFamily="49" charset="-122"/>
                <a:sym typeface="Wingdings 2" panose="05020102010507070707" pitchFamily="18" charset="2"/>
              </a:rPr>
              <a:t>  通过问卷调查或统计资料获得属性</a:t>
            </a:r>
          </a:p>
          <a:p>
            <a:pPr fontAlgn="auto">
              <a:lnSpc>
                <a:spcPts val="4000"/>
              </a:lnSpc>
              <a:spcAft>
                <a:spcPts val="0"/>
              </a:spcAft>
              <a:buFont typeface="Wingdings" panose="05000000000000000000" pitchFamily="2" charset="2"/>
              <a:buNone/>
              <a:defRPr/>
            </a:pPr>
            <a:r>
              <a:rPr lang="zh-CN" altLang="en-US" sz="2800">
                <a:latin typeface="幼圆" panose="02010509060101010101" pitchFamily="49" charset="-122"/>
                <a:ea typeface="幼圆" panose="02010509060101010101" pitchFamily="49" charset="-122"/>
                <a:sym typeface="Wingdings 2" panose="05020102010507070707" pitchFamily="18" charset="2"/>
              </a:rPr>
              <a:t>    变量的信息</a:t>
            </a:r>
          </a:p>
          <a:p>
            <a:pPr fontAlgn="auto">
              <a:lnSpc>
                <a:spcPts val="4000"/>
              </a:lnSpc>
              <a:spcAft>
                <a:spcPts val="0"/>
              </a:spcAft>
              <a:buFont typeface="Wingdings" panose="05000000000000000000" pitchFamily="2" charset="2"/>
              <a:buNone/>
              <a:defRPr/>
            </a:pPr>
            <a:r>
              <a:rPr lang="zh-CN" altLang="en-US" sz="2800">
                <a:latin typeface="幼圆" panose="02010509060101010101" pitchFamily="49" charset="-122"/>
                <a:ea typeface="幼圆" panose="02010509060101010101" pitchFamily="49" charset="-122"/>
                <a:sym typeface="Wingdings 2" panose="05020102010507070707" pitchFamily="18" charset="2"/>
              </a:rPr>
              <a:t> </a:t>
            </a:r>
            <a:r>
              <a:rPr lang="zh-CN" altLang="en-US" sz="2800">
                <a:latin typeface="幼圆" panose="02010509060101010101" pitchFamily="49" charset="-122"/>
                <a:ea typeface="幼圆" panose="02010509060101010101" pitchFamily="49" charset="-122"/>
                <a:sym typeface="Wingdings" panose="05000000000000000000" pitchFamily="2" charset="2"/>
              </a:rPr>
              <a:t> 整理问卷或统计资料获得列联表数据</a:t>
            </a:r>
          </a:p>
          <a:p>
            <a:pPr fontAlgn="auto">
              <a:lnSpc>
                <a:spcPts val="4000"/>
              </a:lnSpc>
              <a:spcAft>
                <a:spcPts val="0"/>
              </a:spcAft>
              <a:buFont typeface="Wingdings" panose="05000000000000000000" pitchFamily="2" charset="2"/>
              <a:buNone/>
              <a:defRPr/>
            </a:pPr>
            <a:r>
              <a:rPr lang="zh-CN" altLang="en-US" sz="2800">
                <a:latin typeface="幼圆" panose="02010509060101010101" pitchFamily="49" charset="-122"/>
                <a:ea typeface="幼圆" panose="02010509060101010101" pitchFamily="49" charset="-122"/>
                <a:sym typeface="Wingdings" panose="05000000000000000000" pitchFamily="2" charset="2"/>
              </a:rPr>
              <a:t>  通过统计假设检验</a:t>
            </a:r>
            <a:r>
              <a:rPr lang="zh-CN" altLang="en-US" sz="2800">
                <a:latin typeface="幼圆" panose="02010509060101010101" pitchFamily="49" charset="-122"/>
                <a:ea typeface="幼圆" panose="02010509060101010101" pitchFamily="49" charset="-122"/>
              </a:rPr>
              <a:t>两个属性变量是</a:t>
            </a:r>
          </a:p>
          <a:p>
            <a:pPr fontAlgn="auto">
              <a:lnSpc>
                <a:spcPts val="4000"/>
              </a:lnSpc>
              <a:spcAft>
                <a:spcPts val="0"/>
              </a:spcAft>
              <a:buFont typeface="Wingdings" panose="05000000000000000000" pitchFamily="2" charset="2"/>
              <a:buNone/>
              <a:defRPr/>
            </a:pPr>
            <a:r>
              <a:rPr lang="zh-CN" altLang="en-US" sz="2800">
                <a:latin typeface="幼圆" panose="02010509060101010101" pitchFamily="49" charset="-122"/>
                <a:ea typeface="幼圆" panose="02010509060101010101" pitchFamily="49" charset="-122"/>
              </a:rPr>
              <a:t>    否具有独立性</a:t>
            </a:r>
          </a:p>
        </p:txBody>
      </p:sp>
      <p:sp>
        <p:nvSpPr>
          <p:cNvPr id="107524" name="日期占位符 1">
            <a:extLst>
              <a:ext uri="{FF2B5EF4-FFF2-40B4-BE49-F238E27FC236}">
                <a16:creationId xmlns:a16="http://schemas.microsoft.com/office/drawing/2014/main" id="{4B68AA66-949B-4E98-AFD7-116EE34A2A4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99DB28B-CCBF-430F-809C-AF062C67C9B8}"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07525" name="页脚占位符 2">
            <a:extLst>
              <a:ext uri="{FF2B5EF4-FFF2-40B4-BE49-F238E27FC236}">
                <a16:creationId xmlns:a16="http://schemas.microsoft.com/office/drawing/2014/main" id="{245F8408-A070-4266-92A2-B903326F559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07526" name="灯片编号占位符 3">
            <a:extLst>
              <a:ext uri="{FF2B5EF4-FFF2-40B4-BE49-F238E27FC236}">
                <a16:creationId xmlns:a16="http://schemas.microsoft.com/office/drawing/2014/main" id="{B64A6B8D-3FBD-4F0A-8261-2078D06C7E8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399114B-CF55-4D79-A13C-0D1FDEC60016}" type="slidenum">
              <a:rPr lang="zh-CN" altLang="en-US" sz="1400" smtClean="0">
                <a:latin typeface="Arial" panose="020B0604020202020204" pitchFamily="34" charset="0"/>
              </a:rPr>
              <a:pPr>
                <a:lnSpc>
                  <a:spcPct val="100000"/>
                </a:lnSpc>
                <a:spcBef>
                  <a:spcPct val="0"/>
                </a:spcBef>
                <a:buClrTx/>
                <a:buFontTx/>
                <a:buNone/>
              </a:pPr>
              <a:t>45</a:t>
            </a:fld>
            <a:endParaRPr lang="en-US" altLang="zh-CN" sz="1400">
              <a:latin typeface="Arial" panose="020B0604020202020204" pitchFamily="34" charset="0"/>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4">
            <a:extLst>
              <a:ext uri="{FF2B5EF4-FFF2-40B4-BE49-F238E27FC236}">
                <a16:creationId xmlns:a16="http://schemas.microsoft.com/office/drawing/2014/main" id="{A71C22AC-4B9D-477F-89A9-7F1D37F288BD}"/>
              </a:ext>
            </a:extLst>
          </p:cNvPr>
          <p:cNvSpPr>
            <a:spLocks noGrp="1" noChangeArrowheads="1"/>
          </p:cNvSpPr>
          <p:nvPr>
            <p:ph type="title"/>
          </p:nvPr>
        </p:nvSpPr>
        <p:spPr/>
        <p:txBody>
          <a:bodyPr/>
          <a:lstStyle/>
          <a:p>
            <a:pPr fontAlgn="auto">
              <a:spcAft>
                <a:spcPts val="0"/>
              </a:spcAft>
              <a:defRPr/>
            </a:pPr>
            <a:r>
              <a:rPr lang="en-US" altLang="zh-CN" dirty="0"/>
              <a:t> </a:t>
            </a:r>
            <a:r>
              <a:rPr lang="zh-CN" altLang="en-US" b="1" dirty="0">
                <a:solidFill>
                  <a:schemeClr val="accent6"/>
                </a:solidFill>
                <a:latin typeface="黑体" panose="02010609060101010101" pitchFamily="49" charset="-122"/>
                <a:ea typeface="黑体" panose="02010609060101010101" pitchFamily="49" charset="-122"/>
              </a:rPr>
              <a:t>逻辑回归基本理论和方</a:t>
            </a:r>
            <a:r>
              <a:rPr lang="zh-CN" altLang="en-US" b="1" dirty="0">
                <a:solidFill>
                  <a:schemeClr val="accent6"/>
                </a:solidFill>
                <a:ea typeface="幼圆" pitchFamily="49" charset="-122"/>
              </a:rPr>
              <a:t>法</a:t>
            </a:r>
          </a:p>
        </p:txBody>
      </p:sp>
      <p:sp>
        <p:nvSpPr>
          <p:cNvPr id="228357" name="Rectangle 5">
            <a:extLst>
              <a:ext uri="{FF2B5EF4-FFF2-40B4-BE49-F238E27FC236}">
                <a16:creationId xmlns:a16="http://schemas.microsoft.com/office/drawing/2014/main" id="{E47B2A8F-BE07-43D5-B065-45AC8DC58992}"/>
              </a:ext>
            </a:extLst>
          </p:cNvPr>
          <p:cNvSpPr>
            <a:spLocks noGrp="1" noChangeArrowheads="1"/>
          </p:cNvSpPr>
          <p:nvPr>
            <p:ph type="body" sz="half" idx="1"/>
          </p:nvPr>
        </p:nvSpPr>
        <p:spPr>
          <a:xfrm>
            <a:off x="1120775" y="1303338"/>
            <a:ext cx="7162800" cy="4114800"/>
          </a:xfrm>
        </p:spPr>
        <p:txBody>
          <a:bodyPr/>
          <a:lstStyle/>
          <a:p>
            <a:pPr fontAlgn="auto">
              <a:lnSpc>
                <a:spcPct val="150000"/>
              </a:lnSpc>
              <a:spcAft>
                <a:spcPts val="0"/>
              </a:spcAft>
              <a:defRPr/>
            </a:pPr>
            <a:r>
              <a:rPr lang="zh-CN" altLang="en-US" sz="2800">
                <a:latin typeface="幼圆" panose="02010509060101010101" pitchFamily="49" charset="-122"/>
                <a:ea typeface="幼圆" panose="02010509060101010101" pitchFamily="49" charset="-122"/>
              </a:rPr>
              <a:t>研究某一事件发生的概率</a:t>
            </a:r>
            <a:r>
              <a:rPr lang="en-US" altLang="zh-CN" sz="2800">
                <a:latin typeface="幼圆" panose="02010509060101010101" pitchFamily="49" charset="-122"/>
                <a:ea typeface="幼圆" panose="02010509060101010101" pitchFamily="49" charset="-122"/>
              </a:rPr>
              <a:t>P=P(</a:t>
            </a:r>
            <a:r>
              <a:rPr lang="en-US" altLang="zh-CN" sz="2800" i="1">
                <a:latin typeface="幼圆" panose="02010509060101010101" pitchFamily="49" charset="-122"/>
                <a:ea typeface="幼圆" panose="02010509060101010101" pitchFamily="49" charset="-122"/>
              </a:rPr>
              <a:t>y</a:t>
            </a:r>
            <a:r>
              <a:rPr lang="en-US" altLang="zh-CN" sz="2800">
                <a:latin typeface="幼圆" panose="02010509060101010101" pitchFamily="49" charset="-122"/>
                <a:ea typeface="幼圆" panose="02010509060101010101" pitchFamily="49" charset="-122"/>
              </a:rPr>
              <a:t>=1)</a:t>
            </a:r>
            <a:r>
              <a:rPr lang="zh-CN" altLang="en-US" sz="2800">
                <a:latin typeface="幼圆" panose="02010509060101010101" pitchFamily="49" charset="-122"/>
                <a:ea typeface="幼圆" panose="02010509060101010101" pitchFamily="49" charset="-122"/>
              </a:rPr>
              <a:t>与若干因素之间的关系</a:t>
            </a:r>
          </a:p>
          <a:p>
            <a:pPr fontAlgn="auto">
              <a:lnSpc>
                <a:spcPct val="150000"/>
              </a:lnSpc>
              <a:spcAft>
                <a:spcPts val="0"/>
              </a:spcAft>
              <a:defRPr/>
            </a:pPr>
            <a:endParaRPr lang="zh-CN" altLang="en-US" sz="2800">
              <a:latin typeface="幼圆" panose="02010509060101010101" pitchFamily="49" charset="-122"/>
              <a:ea typeface="幼圆" panose="02010509060101010101" pitchFamily="49" charset="-122"/>
            </a:endParaRPr>
          </a:p>
          <a:p>
            <a:pPr fontAlgn="auto">
              <a:lnSpc>
                <a:spcPct val="150000"/>
              </a:lnSpc>
              <a:spcAft>
                <a:spcPts val="0"/>
              </a:spcAft>
              <a:buFont typeface="Wingdings" panose="05000000000000000000" pitchFamily="2" charset="2"/>
              <a:buNone/>
              <a:defRPr/>
            </a:pPr>
            <a:r>
              <a:rPr lang="zh-CN" altLang="en-US" sz="2800">
                <a:solidFill>
                  <a:srgbClr val="990000"/>
                </a:solidFill>
                <a:latin typeface="幼圆" panose="02010509060101010101" pitchFamily="49" charset="-122"/>
                <a:ea typeface="幼圆" panose="02010509060101010101" pitchFamily="49" charset="-122"/>
                <a:sym typeface="Wingdings" panose="05000000000000000000" pitchFamily="2" charset="2"/>
              </a:rPr>
              <a:t>                   </a:t>
            </a:r>
          </a:p>
        </p:txBody>
      </p:sp>
      <p:graphicFrame>
        <p:nvGraphicFramePr>
          <p:cNvPr id="108548" name="Object 6">
            <a:extLst>
              <a:ext uri="{FF2B5EF4-FFF2-40B4-BE49-F238E27FC236}">
                <a16:creationId xmlns:a16="http://schemas.microsoft.com/office/drawing/2014/main" id="{8E072DC8-9CBD-43A2-B7F8-63494F025CDE}"/>
              </a:ext>
            </a:extLst>
          </p:cNvPr>
          <p:cNvGraphicFramePr>
            <a:graphicFrameLocks noGrp="1" noChangeAspect="1"/>
          </p:cNvGraphicFramePr>
          <p:nvPr>
            <p:ph sz="half" idx="2"/>
          </p:nvPr>
        </p:nvGraphicFramePr>
        <p:xfrm>
          <a:off x="2771775" y="3806825"/>
          <a:ext cx="4176713" cy="661988"/>
        </p:xfrm>
        <a:graphic>
          <a:graphicData uri="http://schemas.openxmlformats.org/presentationml/2006/ole">
            <mc:AlternateContent xmlns:mc="http://schemas.openxmlformats.org/markup-compatibility/2006">
              <mc:Choice xmlns:v="urn:schemas-microsoft-com:vml" Requires="v">
                <p:oleObj spid="_x0000_s108555" name="公式" r:id="rId3" imgW="1524000" imgH="241300" progId="Equation.3">
                  <p:embed/>
                </p:oleObj>
              </mc:Choice>
              <mc:Fallback>
                <p:oleObj name="公式" r:id="rId3" imgW="1524000" imgH="24130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806825"/>
                        <a:ext cx="4176713"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49" name="日期占位符 1">
            <a:extLst>
              <a:ext uri="{FF2B5EF4-FFF2-40B4-BE49-F238E27FC236}">
                <a16:creationId xmlns:a16="http://schemas.microsoft.com/office/drawing/2014/main" id="{CF8B4C37-C94F-4F56-8775-A6C97CCFC01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04BFFE3-F426-4BE4-822F-F788BE22C898}"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08550" name="页脚占位符 2">
            <a:extLst>
              <a:ext uri="{FF2B5EF4-FFF2-40B4-BE49-F238E27FC236}">
                <a16:creationId xmlns:a16="http://schemas.microsoft.com/office/drawing/2014/main" id="{EA48757D-D5AA-4423-B73E-46DFBE25644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08551" name="灯片编号占位符 3">
            <a:extLst>
              <a:ext uri="{FF2B5EF4-FFF2-40B4-BE49-F238E27FC236}">
                <a16:creationId xmlns:a16="http://schemas.microsoft.com/office/drawing/2014/main" id="{4E417A92-FBE3-4BF8-839B-C144DD92D0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2B374EF-420D-4C93-99E6-868825D50596}" type="slidenum">
              <a:rPr lang="zh-CN" altLang="en-US" sz="1400" smtClean="0">
                <a:latin typeface="Arial" panose="020B0604020202020204" pitchFamily="34" charset="0"/>
              </a:rPr>
              <a:pPr>
                <a:lnSpc>
                  <a:spcPct val="100000"/>
                </a:lnSpc>
                <a:spcBef>
                  <a:spcPct val="0"/>
                </a:spcBef>
                <a:buClrTx/>
                <a:buFontTx/>
                <a:buNone/>
              </a:pPr>
              <a:t>46</a:t>
            </a:fld>
            <a:endParaRPr lang="en-US" altLang="zh-CN" sz="1400">
              <a:latin typeface="Arial" panose="020B0604020202020204" pitchFamily="34" charset="0"/>
            </a:endParaRPr>
          </a:p>
        </p:txBody>
      </p:sp>
      <p:sp>
        <p:nvSpPr>
          <p:cNvPr id="228360" name="AutoShape 8">
            <a:extLst>
              <a:ext uri="{FF2B5EF4-FFF2-40B4-BE49-F238E27FC236}">
                <a16:creationId xmlns:a16="http://schemas.microsoft.com/office/drawing/2014/main" id="{168587C4-9C8F-4FE1-8DE7-E195630F0759}"/>
              </a:ext>
            </a:extLst>
          </p:cNvPr>
          <p:cNvSpPr>
            <a:spLocks/>
          </p:cNvSpPr>
          <p:nvPr/>
        </p:nvSpPr>
        <p:spPr bwMode="auto">
          <a:xfrm flipH="1">
            <a:off x="469900" y="5083175"/>
            <a:ext cx="1865313" cy="503238"/>
          </a:xfrm>
          <a:prstGeom prst="accentCallout2">
            <a:avLst>
              <a:gd name="adj1" fmla="val 22708"/>
              <a:gd name="adj2" fmla="val -4088"/>
              <a:gd name="adj3" fmla="val 22708"/>
              <a:gd name="adj4" fmla="val -16940"/>
              <a:gd name="adj5" fmla="val -131231"/>
              <a:gd name="adj6" fmla="val -30046"/>
            </a:avLst>
          </a:prstGeom>
          <a:solidFill>
            <a:srgbClr val="81E0E5"/>
          </a:solidFill>
          <a:ln w="9525">
            <a:solidFill>
              <a:schemeClr val="tx2"/>
            </a:solidFill>
            <a:miter lim="800000"/>
            <a:headEnd type="triangl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2400" b="1">
                <a:latin typeface="Arial" panose="020B0604020202020204" pitchFamily="34" charset="0"/>
              </a:rPr>
              <a:t>在</a:t>
            </a:r>
            <a:r>
              <a:rPr lang="en-US" altLang="zh-CN" sz="2400" b="1">
                <a:latin typeface="Arial" panose="020B0604020202020204" pitchFamily="34" charset="0"/>
              </a:rPr>
              <a:t>0</a:t>
            </a:r>
            <a:r>
              <a:rPr lang="zh-CN" altLang="en-US" sz="2400" b="1">
                <a:latin typeface="Arial" panose="020B0604020202020204" pitchFamily="34" charset="0"/>
              </a:rPr>
              <a:t>和</a:t>
            </a:r>
            <a:r>
              <a:rPr lang="en-US" altLang="zh-CN" sz="2400" b="1">
                <a:latin typeface="Arial" panose="020B0604020202020204" pitchFamily="34" charset="0"/>
              </a:rPr>
              <a:t>1</a:t>
            </a:r>
            <a:r>
              <a:rPr lang="zh-CN" altLang="en-US" sz="2400" b="1">
                <a:latin typeface="Arial" panose="020B0604020202020204" pitchFamily="34" charset="0"/>
              </a:rPr>
              <a:t>之间</a:t>
            </a:r>
            <a:endParaRPr lang="zh-CN" altLang="en-US" sz="2400">
              <a:latin typeface="Arial" panose="020B0604020202020204" pitchFamily="34" charset="0"/>
            </a:endParaRPr>
          </a:p>
        </p:txBody>
      </p:sp>
      <p:sp>
        <p:nvSpPr>
          <p:cNvPr id="228361" name="AutoShape 9">
            <a:extLst>
              <a:ext uri="{FF2B5EF4-FFF2-40B4-BE49-F238E27FC236}">
                <a16:creationId xmlns:a16="http://schemas.microsoft.com/office/drawing/2014/main" id="{9B53F2F4-107F-435D-9F26-312E71C00143}"/>
              </a:ext>
            </a:extLst>
          </p:cNvPr>
          <p:cNvSpPr>
            <a:spLocks/>
          </p:cNvSpPr>
          <p:nvPr/>
        </p:nvSpPr>
        <p:spPr bwMode="auto">
          <a:xfrm flipH="1">
            <a:off x="2771775" y="3068638"/>
            <a:ext cx="3219450" cy="503237"/>
          </a:xfrm>
          <a:prstGeom prst="accentCallout2">
            <a:avLst>
              <a:gd name="adj1" fmla="val 22708"/>
              <a:gd name="adj2" fmla="val -2370"/>
              <a:gd name="adj3" fmla="val 22708"/>
              <a:gd name="adj4" fmla="val -7940"/>
              <a:gd name="adj5" fmla="val 153310"/>
              <a:gd name="adj6" fmla="val -13759"/>
            </a:avLst>
          </a:prstGeom>
          <a:solidFill>
            <a:srgbClr val="81E0E5"/>
          </a:solidFill>
          <a:ln w="9525">
            <a:solidFill>
              <a:schemeClr val="tx2"/>
            </a:solidFill>
            <a:miter lim="800000"/>
            <a:headEnd type="triangl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2400" b="1">
                <a:latin typeface="Arial" panose="020B0604020202020204" pitchFamily="34" charset="0"/>
              </a:rPr>
              <a:t>任意范围之间的数量</a:t>
            </a:r>
            <a:endParaRPr lang="zh-CN" altLang="en-US" sz="2400">
              <a:latin typeface="Arial" panose="020B0604020202020204" pitchFamily="34" charset="0"/>
            </a:endParaRPr>
          </a:p>
        </p:txBody>
      </p:sp>
      <p:sp>
        <p:nvSpPr>
          <p:cNvPr id="228362" name="AutoShape 10">
            <a:extLst>
              <a:ext uri="{FF2B5EF4-FFF2-40B4-BE49-F238E27FC236}">
                <a16:creationId xmlns:a16="http://schemas.microsoft.com/office/drawing/2014/main" id="{53EF6A90-631C-41A5-97F9-ECD221FCFCF5}"/>
              </a:ext>
            </a:extLst>
          </p:cNvPr>
          <p:cNvSpPr>
            <a:spLocks/>
          </p:cNvSpPr>
          <p:nvPr/>
        </p:nvSpPr>
        <p:spPr bwMode="auto">
          <a:xfrm flipH="1">
            <a:off x="5508625" y="5156200"/>
            <a:ext cx="2774950" cy="503238"/>
          </a:xfrm>
          <a:prstGeom prst="accentCallout2">
            <a:avLst>
              <a:gd name="adj1" fmla="val 22708"/>
              <a:gd name="adj2" fmla="val 102745"/>
              <a:gd name="adj3" fmla="val 22708"/>
              <a:gd name="adj4" fmla="val 115500"/>
              <a:gd name="adj5" fmla="val -155838"/>
              <a:gd name="adj6" fmla="val 128546"/>
            </a:avLst>
          </a:prstGeom>
          <a:solidFill>
            <a:srgbClr val="81E0E5"/>
          </a:solidFill>
          <a:ln w="9525">
            <a:solidFill>
              <a:schemeClr val="tx2"/>
            </a:solidFill>
            <a:miter lim="800000"/>
            <a:headEnd type="triangl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2400" b="1">
                <a:latin typeface="Arial" panose="020B0604020202020204" pitchFamily="34" charset="0"/>
              </a:rPr>
              <a:t>若干个状态的标量</a:t>
            </a:r>
            <a:endParaRPr lang="zh-CN" altLang="en-US" sz="2400">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228357">
                                            <p:txEl>
                                              <p:pRg st="2" end="2"/>
                                            </p:txEl>
                                          </p:spTgt>
                                        </p:tgtEl>
                                        <p:attrNameLst>
                                          <p:attrName>style.visibility</p:attrName>
                                        </p:attrNameLst>
                                      </p:cBhvr>
                                      <p:to>
                                        <p:strVal val="visible"/>
                                      </p:to>
                                    </p:set>
                                    <p:animEffect transition="in" filter="dissolve">
                                      <p:cBhvr>
                                        <p:cTn id="19" dur="500"/>
                                        <p:tgtEl>
                                          <p:spTgt spid="2283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0" grpId="0" animBg="1"/>
      <p:bldP spid="228361" grpId="0" animBg="1"/>
      <p:bldP spid="22836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3F6BC9BD-B921-4400-A5CC-623AAA11D0F9}"/>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逻辑回归模型</a:t>
            </a:r>
          </a:p>
        </p:txBody>
      </p:sp>
      <p:sp>
        <p:nvSpPr>
          <p:cNvPr id="89091" name="Rectangle 3">
            <a:extLst>
              <a:ext uri="{FF2B5EF4-FFF2-40B4-BE49-F238E27FC236}">
                <a16:creationId xmlns:a16="http://schemas.microsoft.com/office/drawing/2014/main" id="{A45F9FF8-D166-4CAC-B167-AD7BE4281E09}"/>
              </a:ext>
            </a:extLst>
          </p:cNvPr>
          <p:cNvSpPr>
            <a:spLocks noGrp="1" noChangeArrowheads="1"/>
          </p:cNvSpPr>
          <p:nvPr>
            <p:ph idx="1"/>
          </p:nvPr>
        </p:nvSpPr>
        <p:spPr>
          <a:xfrm>
            <a:off x="827088" y="1268413"/>
            <a:ext cx="7772400" cy="4114800"/>
          </a:xfrm>
        </p:spPr>
        <p:txBody>
          <a:bodyPr>
            <a:normAutofit fontScale="92500" lnSpcReduction="20000"/>
          </a:bodyPr>
          <a:lstStyle/>
          <a:p>
            <a:pPr fontAlgn="auto">
              <a:lnSpc>
                <a:spcPct val="150000"/>
              </a:lnSpc>
              <a:spcAft>
                <a:spcPts val="0"/>
              </a:spcAft>
              <a:defRPr/>
            </a:pPr>
            <a:r>
              <a:rPr lang="zh-CN" altLang="en-US" sz="2800">
                <a:latin typeface="幼圆" panose="02010509060101010101" pitchFamily="49" charset="-122"/>
                <a:ea typeface="幼圆" panose="02010509060101010101" pitchFamily="49" charset="-122"/>
              </a:rPr>
              <a:t>人们通常把</a:t>
            </a:r>
            <a:r>
              <a:rPr lang="en-US" altLang="zh-CN" sz="2800">
                <a:latin typeface="幼圆" panose="02010509060101010101" pitchFamily="49" charset="-122"/>
                <a:ea typeface="幼圆" panose="02010509060101010101" pitchFamily="49" charset="-122"/>
              </a:rPr>
              <a:t>p</a:t>
            </a:r>
            <a:r>
              <a:rPr lang="zh-CN" altLang="en-US" sz="2800">
                <a:latin typeface="幼圆" panose="02010509060101010101" pitchFamily="49" charset="-122"/>
                <a:ea typeface="幼圆" panose="02010509060101010101" pitchFamily="49" charset="-122"/>
              </a:rPr>
              <a:t>的某个函数</a:t>
            </a:r>
            <a:r>
              <a:rPr lang="en-US" altLang="zh-CN" sz="2800">
                <a:latin typeface="幼圆" panose="02010509060101010101" pitchFamily="49" charset="-122"/>
                <a:ea typeface="幼圆" panose="02010509060101010101" pitchFamily="49" charset="-122"/>
              </a:rPr>
              <a:t>f(p)</a:t>
            </a:r>
            <a:r>
              <a:rPr lang="zh-CN" altLang="en-US" sz="2800">
                <a:latin typeface="幼圆" panose="02010509060101010101" pitchFamily="49" charset="-122"/>
                <a:ea typeface="幼圆" panose="02010509060101010101" pitchFamily="49" charset="-122"/>
              </a:rPr>
              <a:t>假设为变量的函数形式，取</a:t>
            </a:r>
          </a:p>
          <a:p>
            <a:pPr fontAlgn="auto">
              <a:lnSpc>
                <a:spcPct val="150000"/>
              </a:lnSpc>
              <a:spcAft>
                <a:spcPts val="0"/>
              </a:spcAft>
              <a:defRPr/>
            </a:pPr>
            <a:endParaRPr lang="zh-CN" altLang="en-US" sz="2800">
              <a:latin typeface="幼圆" panose="02010509060101010101" pitchFamily="49" charset="-122"/>
              <a:ea typeface="幼圆" panose="02010509060101010101" pitchFamily="49" charset="-122"/>
            </a:endParaRPr>
          </a:p>
          <a:p>
            <a:pPr fontAlgn="auto">
              <a:lnSpc>
                <a:spcPct val="150000"/>
              </a:lnSpc>
              <a:spcAft>
                <a:spcPts val="0"/>
              </a:spcAft>
              <a:defRPr/>
            </a:pPr>
            <a:r>
              <a:rPr lang="zh-CN" altLang="en-US" sz="2800">
                <a:latin typeface="幼圆" panose="02010509060101010101" pitchFamily="49" charset="-122"/>
                <a:ea typeface="幼圆" panose="02010509060101010101" pitchFamily="49" charset="-122"/>
              </a:rPr>
              <a:t>称之为</a:t>
            </a:r>
            <a:r>
              <a:rPr lang="en-US" altLang="zh-CN" sz="2800">
                <a:latin typeface="幼圆" panose="02010509060101010101" pitchFamily="49" charset="-122"/>
                <a:ea typeface="幼圆" panose="02010509060101010101" pitchFamily="49" charset="-122"/>
              </a:rPr>
              <a:t>logit</a:t>
            </a:r>
            <a:r>
              <a:rPr lang="zh-CN" altLang="en-US" sz="2800">
                <a:latin typeface="幼圆" panose="02010509060101010101" pitchFamily="49" charset="-122"/>
                <a:ea typeface="幼圆" panose="02010509060101010101" pitchFamily="49" charset="-122"/>
              </a:rPr>
              <a:t>函数，也叫逻辑变换。</a:t>
            </a:r>
          </a:p>
          <a:p>
            <a:pPr fontAlgn="auto">
              <a:lnSpc>
                <a:spcPct val="150000"/>
              </a:lnSpc>
              <a:spcAft>
                <a:spcPts val="0"/>
              </a:spcAft>
              <a:defRPr/>
            </a:pPr>
            <a:r>
              <a:rPr lang="zh-CN" altLang="en-US" sz="2800">
                <a:latin typeface="幼圆" panose="02010509060101010101" pitchFamily="49" charset="-122"/>
                <a:ea typeface="幼圆" panose="02010509060101010101" pitchFamily="49" charset="-122"/>
              </a:rPr>
              <a:t>因此，逻辑变换是取列联表中优势的对数。当概率在</a:t>
            </a:r>
            <a:r>
              <a:rPr lang="en-US" altLang="zh-CN" sz="2800">
                <a:latin typeface="幼圆" panose="02010509060101010101" pitchFamily="49" charset="-122"/>
                <a:ea typeface="幼圆" panose="02010509060101010101" pitchFamily="49" charset="-122"/>
              </a:rPr>
              <a:t>0-1</a:t>
            </a:r>
            <a:r>
              <a:rPr lang="zh-CN" altLang="en-US" sz="2800">
                <a:latin typeface="幼圆" panose="02010509060101010101" pitchFamily="49" charset="-122"/>
                <a:ea typeface="幼圆" panose="02010509060101010101" pitchFamily="49" charset="-122"/>
              </a:rPr>
              <a:t>取值时，</a:t>
            </a:r>
            <a:r>
              <a:rPr lang="en-US" altLang="zh-CN" sz="2800">
                <a:latin typeface="幼圆" panose="02010509060101010101" pitchFamily="49" charset="-122"/>
                <a:ea typeface="幼圆" panose="02010509060101010101" pitchFamily="49" charset="-122"/>
              </a:rPr>
              <a:t>Logit</a:t>
            </a:r>
            <a:r>
              <a:rPr lang="zh-CN" altLang="en-US" sz="2800">
                <a:latin typeface="幼圆" panose="02010509060101010101" pitchFamily="49" charset="-122"/>
                <a:ea typeface="幼圆" panose="02010509060101010101" pitchFamily="49" charset="-122"/>
              </a:rPr>
              <a:t>可以取任意实数，避免了线性概率模型的结构缺陷。</a:t>
            </a:r>
          </a:p>
        </p:txBody>
      </p:sp>
      <p:sp>
        <p:nvSpPr>
          <p:cNvPr id="109572" name="日期占位符 1">
            <a:extLst>
              <a:ext uri="{FF2B5EF4-FFF2-40B4-BE49-F238E27FC236}">
                <a16:creationId xmlns:a16="http://schemas.microsoft.com/office/drawing/2014/main" id="{DA01B43E-56A2-41D2-B57B-72E08C0B73E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CBF4D66-83D9-4708-8A3B-AA5A620E0C1A}"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09573" name="页脚占位符 2">
            <a:extLst>
              <a:ext uri="{FF2B5EF4-FFF2-40B4-BE49-F238E27FC236}">
                <a16:creationId xmlns:a16="http://schemas.microsoft.com/office/drawing/2014/main" id="{6E077CDB-B352-4F46-BC53-5EDCFD1E2EE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09574" name="灯片编号占位符 3">
            <a:extLst>
              <a:ext uri="{FF2B5EF4-FFF2-40B4-BE49-F238E27FC236}">
                <a16:creationId xmlns:a16="http://schemas.microsoft.com/office/drawing/2014/main" id="{08A7527E-773F-4680-AFD3-0A169DA381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75EFBDE-B510-4CDA-811A-015652F2984E}" type="slidenum">
              <a:rPr lang="zh-CN" altLang="en-US" sz="1400" smtClean="0">
                <a:latin typeface="Arial" panose="020B0604020202020204" pitchFamily="34" charset="0"/>
              </a:rPr>
              <a:pPr>
                <a:lnSpc>
                  <a:spcPct val="100000"/>
                </a:lnSpc>
                <a:spcBef>
                  <a:spcPct val="0"/>
                </a:spcBef>
                <a:buClrTx/>
                <a:buFontTx/>
                <a:buNone/>
              </a:pPr>
              <a:t>47</a:t>
            </a:fld>
            <a:endParaRPr lang="en-US" altLang="zh-CN" sz="1400">
              <a:latin typeface="Arial" panose="020B0604020202020204" pitchFamily="34" charset="0"/>
            </a:endParaRPr>
          </a:p>
        </p:txBody>
      </p:sp>
      <p:graphicFrame>
        <p:nvGraphicFramePr>
          <p:cNvPr id="109575" name="Object 4">
            <a:extLst>
              <a:ext uri="{FF2B5EF4-FFF2-40B4-BE49-F238E27FC236}">
                <a16:creationId xmlns:a16="http://schemas.microsoft.com/office/drawing/2014/main" id="{30A44DFB-98B8-4AD7-A5EB-152B94282424}"/>
              </a:ext>
            </a:extLst>
          </p:cNvPr>
          <p:cNvGraphicFramePr>
            <a:graphicFrameLocks noChangeAspect="1"/>
          </p:cNvGraphicFramePr>
          <p:nvPr/>
        </p:nvGraphicFramePr>
        <p:xfrm>
          <a:off x="2555875" y="2636838"/>
          <a:ext cx="3376613" cy="812800"/>
        </p:xfrm>
        <a:graphic>
          <a:graphicData uri="http://schemas.openxmlformats.org/presentationml/2006/ole">
            <mc:AlternateContent xmlns:mc="http://schemas.openxmlformats.org/markup-compatibility/2006">
              <mc:Choice xmlns:v="urn:schemas-microsoft-com:vml" Requires="v">
                <p:oleObj spid="_x0000_s109576" name="Equation" r:id="rId3" imgW="1739900" imgH="419100" progId="Equation.DSMT4">
                  <p:embed/>
                </p:oleObj>
              </mc:Choice>
              <mc:Fallback>
                <p:oleObj name="Equation" r:id="rId3" imgW="17399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636838"/>
                        <a:ext cx="3376613"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1A75D23A-91B7-4620-A2C3-2D8C3221416B}"/>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逻辑变换</a:t>
            </a:r>
          </a:p>
        </p:txBody>
      </p:sp>
      <p:sp>
        <p:nvSpPr>
          <p:cNvPr id="237576" name="Rectangle 8">
            <a:extLst>
              <a:ext uri="{FF2B5EF4-FFF2-40B4-BE49-F238E27FC236}">
                <a16:creationId xmlns:a16="http://schemas.microsoft.com/office/drawing/2014/main" id="{03390356-38E0-40E3-818D-04878F846875}"/>
              </a:ext>
            </a:extLst>
          </p:cNvPr>
          <p:cNvSpPr>
            <a:spLocks noGrp="1" noChangeArrowheads="1"/>
          </p:cNvSpPr>
          <p:nvPr>
            <p:ph type="body" sz="half" idx="1"/>
          </p:nvPr>
        </p:nvSpPr>
        <p:spPr>
          <a:xfrm>
            <a:off x="1331913" y="1844675"/>
            <a:ext cx="6946900" cy="4114800"/>
          </a:xfrm>
        </p:spPr>
        <p:txBody>
          <a:bodyPr/>
          <a:lstStyle/>
          <a:p>
            <a:pPr fontAlgn="auto">
              <a:lnSpc>
                <a:spcPct val="90000"/>
              </a:lnSpc>
              <a:spcAft>
                <a:spcPts val="0"/>
              </a:spcAft>
              <a:defRPr/>
            </a:pPr>
            <a:r>
              <a:rPr lang="en-US" altLang="zh-CN" sz="3300">
                <a:latin typeface="幼圆" panose="02010509060101010101" pitchFamily="49" charset="-122"/>
                <a:ea typeface="幼圆" panose="02010509060101010101" pitchFamily="49" charset="-122"/>
              </a:rPr>
              <a:t>logistic</a:t>
            </a:r>
            <a:r>
              <a:rPr lang="zh-CN" altLang="en-US" sz="3300">
                <a:latin typeface="幼圆" panose="02010509060101010101" pitchFamily="49" charset="-122"/>
                <a:ea typeface="幼圆" panose="02010509060101010101" pitchFamily="49" charset="-122"/>
              </a:rPr>
              <a:t>变换</a:t>
            </a:r>
          </a:p>
          <a:p>
            <a:pPr fontAlgn="auto">
              <a:lnSpc>
                <a:spcPct val="90000"/>
              </a:lnSpc>
              <a:spcAft>
                <a:spcPts val="0"/>
              </a:spcAft>
              <a:defRPr/>
            </a:pPr>
            <a:endParaRPr lang="zh-CN" altLang="en-US" sz="3300">
              <a:latin typeface="幼圆" panose="02010509060101010101" pitchFamily="49" charset="-122"/>
              <a:ea typeface="幼圆" panose="02010509060101010101" pitchFamily="49" charset="-122"/>
            </a:endParaRPr>
          </a:p>
          <a:p>
            <a:pPr fontAlgn="auto">
              <a:lnSpc>
                <a:spcPct val="90000"/>
              </a:lnSpc>
              <a:spcAft>
                <a:spcPts val="0"/>
              </a:spcAft>
              <a:defRPr/>
            </a:pPr>
            <a:endParaRPr lang="zh-CN" altLang="en-US" sz="3300">
              <a:latin typeface="幼圆" panose="02010509060101010101" pitchFamily="49" charset="-122"/>
              <a:ea typeface="幼圆" panose="02010509060101010101" pitchFamily="49" charset="-122"/>
            </a:endParaRPr>
          </a:p>
          <a:p>
            <a:pPr fontAlgn="auto">
              <a:lnSpc>
                <a:spcPct val="90000"/>
              </a:lnSpc>
              <a:spcAft>
                <a:spcPts val="0"/>
              </a:spcAft>
              <a:defRPr/>
            </a:pPr>
            <a:r>
              <a:rPr lang="en-US" altLang="zh-CN" sz="3300">
                <a:latin typeface="幼圆" panose="02010509060101010101" pitchFamily="49" charset="-122"/>
                <a:ea typeface="幼圆" panose="02010509060101010101" pitchFamily="49" charset="-122"/>
              </a:rPr>
              <a:t>Logistic</a:t>
            </a:r>
            <a:r>
              <a:rPr lang="zh-CN" altLang="en-US" sz="3300">
                <a:latin typeface="幼圆" panose="02010509060101010101" pitchFamily="49" charset="-122"/>
                <a:ea typeface="幼圆" panose="02010509060101010101" pitchFamily="49" charset="-122"/>
              </a:rPr>
              <a:t>回归模型</a:t>
            </a:r>
          </a:p>
          <a:p>
            <a:pPr fontAlgn="auto">
              <a:lnSpc>
                <a:spcPct val="90000"/>
              </a:lnSpc>
              <a:spcAft>
                <a:spcPts val="0"/>
              </a:spcAft>
              <a:defRPr/>
            </a:pPr>
            <a:endParaRPr lang="zh-CN" altLang="en-US" sz="3300">
              <a:ea typeface="华文新魏" panose="02010800040101010101" pitchFamily="2" charset="-122"/>
            </a:endParaRPr>
          </a:p>
          <a:p>
            <a:pPr fontAlgn="auto">
              <a:lnSpc>
                <a:spcPct val="90000"/>
              </a:lnSpc>
              <a:spcAft>
                <a:spcPts val="0"/>
              </a:spcAft>
              <a:buFont typeface="Wingdings" panose="05000000000000000000" pitchFamily="2" charset="2"/>
              <a:buNone/>
              <a:defRPr/>
            </a:pPr>
            <a:r>
              <a:rPr lang="zh-CN" altLang="en-US" sz="3300">
                <a:ea typeface="华文新魏" panose="02010800040101010101" pitchFamily="2" charset="-122"/>
              </a:rPr>
              <a:t>                                  </a:t>
            </a:r>
            <a:endParaRPr lang="zh-CN" altLang="en-US" sz="6600">
              <a:solidFill>
                <a:srgbClr val="990000"/>
              </a:solidFill>
              <a:ea typeface="华文新魏" panose="02010800040101010101" pitchFamily="2" charset="-122"/>
              <a:sym typeface="Wingdings" panose="05000000000000000000" pitchFamily="2" charset="2"/>
            </a:endParaRPr>
          </a:p>
        </p:txBody>
      </p:sp>
      <p:graphicFrame>
        <p:nvGraphicFramePr>
          <p:cNvPr id="237577" name="Object 9">
            <a:extLst>
              <a:ext uri="{FF2B5EF4-FFF2-40B4-BE49-F238E27FC236}">
                <a16:creationId xmlns:a16="http://schemas.microsoft.com/office/drawing/2014/main" id="{613CDB6F-291B-4F46-9661-907527ECBFA6}"/>
              </a:ext>
            </a:extLst>
          </p:cNvPr>
          <p:cNvGraphicFramePr>
            <a:graphicFrameLocks noGrp="1" noChangeAspect="1"/>
          </p:cNvGraphicFramePr>
          <p:nvPr>
            <p:ph sz="half" idx="2"/>
          </p:nvPr>
        </p:nvGraphicFramePr>
        <p:xfrm>
          <a:off x="2413000" y="4221163"/>
          <a:ext cx="4076700" cy="930275"/>
        </p:xfrm>
        <a:graphic>
          <a:graphicData uri="http://schemas.openxmlformats.org/presentationml/2006/ole">
            <mc:AlternateContent xmlns:mc="http://schemas.openxmlformats.org/markup-compatibility/2006">
              <mc:Choice xmlns:v="urn:schemas-microsoft-com:vml" Requires="v">
                <p:oleObj spid="_x0000_s110602" name="公式" r:id="rId3" imgW="1892300" imgH="431800" progId="Equation.3">
                  <p:embed/>
                </p:oleObj>
              </mc:Choice>
              <mc:Fallback>
                <p:oleObj name="公式" r:id="rId3" imgW="1892300" imgH="431800" progId="Equation.3">
                  <p:embed/>
                  <p:pic>
                    <p:nvPicPr>
                      <p:cNvPr id="0"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000" y="4221163"/>
                        <a:ext cx="40767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7" name="日期占位符 1">
            <a:extLst>
              <a:ext uri="{FF2B5EF4-FFF2-40B4-BE49-F238E27FC236}">
                <a16:creationId xmlns:a16="http://schemas.microsoft.com/office/drawing/2014/main" id="{769DB117-2234-4302-857A-0E6D55000F9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37D76C4-EFCE-4F7D-B7C0-A6E455CEBF67}"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0598" name="页脚占位符 2">
            <a:extLst>
              <a:ext uri="{FF2B5EF4-FFF2-40B4-BE49-F238E27FC236}">
                <a16:creationId xmlns:a16="http://schemas.microsoft.com/office/drawing/2014/main" id="{E60BA319-705C-4AE2-9CAC-AE6883FC9B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10599" name="灯片编号占位符 3">
            <a:extLst>
              <a:ext uri="{FF2B5EF4-FFF2-40B4-BE49-F238E27FC236}">
                <a16:creationId xmlns:a16="http://schemas.microsoft.com/office/drawing/2014/main" id="{9FBD84F3-BF1E-46A8-94DA-97261BA46E4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D82BDCB-5C6D-46CD-8129-73906D2B2135}" type="slidenum">
              <a:rPr lang="zh-CN" altLang="en-US" sz="1400" smtClean="0">
                <a:latin typeface="Arial" panose="020B0604020202020204" pitchFamily="34" charset="0"/>
              </a:rPr>
              <a:pPr>
                <a:lnSpc>
                  <a:spcPct val="100000"/>
                </a:lnSpc>
                <a:spcBef>
                  <a:spcPct val="0"/>
                </a:spcBef>
                <a:buClrTx/>
                <a:buFontTx/>
                <a:buNone/>
              </a:pPr>
              <a:t>48</a:t>
            </a:fld>
            <a:endParaRPr lang="en-US" altLang="zh-CN" sz="1400">
              <a:latin typeface="Arial" panose="020B0604020202020204" pitchFamily="34" charset="0"/>
            </a:endParaRPr>
          </a:p>
        </p:txBody>
      </p:sp>
      <p:graphicFrame>
        <p:nvGraphicFramePr>
          <p:cNvPr id="237574" name="Object 6">
            <a:extLst>
              <a:ext uri="{FF2B5EF4-FFF2-40B4-BE49-F238E27FC236}">
                <a16:creationId xmlns:a16="http://schemas.microsoft.com/office/drawing/2014/main" id="{4A14BFA5-5D6D-40A8-BB71-6A99CFD775F9}"/>
              </a:ext>
            </a:extLst>
          </p:cNvPr>
          <p:cNvGraphicFramePr>
            <a:graphicFrameLocks noChangeAspect="1"/>
          </p:cNvGraphicFramePr>
          <p:nvPr>
            <p:ph idx="4294967295"/>
          </p:nvPr>
        </p:nvGraphicFramePr>
        <p:xfrm>
          <a:off x="6335713" y="2281238"/>
          <a:ext cx="2808287" cy="995362"/>
        </p:xfrm>
        <a:graphic>
          <a:graphicData uri="http://schemas.openxmlformats.org/presentationml/2006/ole">
            <mc:AlternateContent xmlns:mc="http://schemas.openxmlformats.org/markup-compatibility/2006">
              <mc:Choice xmlns:v="urn:schemas-microsoft-com:vml" Requires="v">
                <p:oleObj spid="_x0000_s110603" name="公式" r:id="rId5" imgW="1218671" imgH="431613" progId="Equation.3">
                  <p:embed/>
                </p:oleObj>
              </mc:Choice>
              <mc:Fallback>
                <p:oleObj name="公式" r:id="rId5" imgW="1218671" imgH="43161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5713" y="2281238"/>
                        <a:ext cx="2808287"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7579" name="AutoShape 11">
            <a:extLst>
              <a:ext uri="{FF2B5EF4-FFF2-40B4-BE49-F238E27FC236}">
                <a16:creationId xmlns:a16="http://schemas.microsoft.com/office/drawing/2014/main" id="{D59B2324-993C-4834-A0AE-C72AE777B1AA}"/>
              </a:ext>
            </a:extLst>
          </p:cNvPr>
          <p:cNvSpPr>
            <a:spLocks/>
          </p:cNvSpPr>
          <p:nvPr/>
        </p:nvSpPr>
        <p:spPr bwMode="auto">
          <a:xfrm>
            <a:off x="5364163" y="1700213"/>
            <a:ext cx="1368425" cy="504825"/>
          </a:xfrm>
          <a:prstGeom prst="callout2">
            <a:avLst>
              <a:gd name="adj1" fmla="val 22644"/>
              <a:gd name="adj2" fmla="val -5569"/>
              <a:gd name="adj3" fmla="val 22644"/>
              <a:gd name="adj4" fmla="val -11139"/>
              <a:gd name="adj5" fmla="val 135847"/>
              <a:gd name="adj6" fmla="val -31208"/>
            </a:avLst>
          </a:prstGeom>
          <a:solidFill>
            <a:schemeClr val="accent1"/>
          </a:solidFill>
          <a:ln w="9525">
            <a:solidFill>
              <a:schemeClr val="tx1"/>
            </a:solidFill>
            <a:miter lim="800000"/>
            <a:headEnd/>
            <a:tailEnd/>
          </a:ln>
          <a:effectLst>
            <a:outerShdw dist="35921" dir="2700000" algn="ctr" rotWithShape="0">
              <a:schemeClr val="bg2"/>
            </a:outerShdw>
          </a:effec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b="1">
                <a:latin typeface="Arial" panose="020B0604020202020204" pitchFamily="34" charset="0"/>
                <a:ea typeface="幼圆" panose="02010509060101010101" pitchFamily="49" charset="-122"/>
              </a:rPr>
              <a:t>优势比</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37574"/>
                                        </p:tgtEl>
                                        <p:attrNameLst>
                                          <p:attrName>style.visibility</p:attrName>
                                        </p:attrNameLst>
                                      </p:cBhvr>
                                      <p:to>
                                        <p:strVal val="visible"/>
                                      </p:to>
                                    </p:set>
                                    <p:anim calcmode="lin" valueType="num">
                                      <p:cBhvr>
                                        <p:cTn id="7" dur="500" fill="hold"/>
                                        <p:tgtEl>
                                          <p:spTgt spid="237574"/>
                                        </p:tgtEl>
                                        <p:attrNameLst>
                                          <p:attrName>ppt_w</p:attrName>
                                        </p:attrNameLst>
                                      </p:cBhvr>
                                      <p:tavLst>
                                        <p:tav tm="0">
                                          <p:val>
                                            <p:fltVal val="0"/>
                                          </p:val>
                                        </p:tav>
                                        <p:tav tm="100000">
                                          <p:val>
                                            <p:strVal val="#ppt_w"/>
                                          </p:val>
                                        </p:tav>
                                      </p:tavLst>
                                    </p:anim>
                                    <p:anim calcmode="lin" valueType="num">
                                      <p:cBhvr>
                                        <p:cTn id="8" dur="500" fill="hold"/>
                                        <p:tgtEl>
                                          <p:spTgt spid="237574"/>
                                        </p:tgtEl>
                                        <p:attrNameLst>
                                          <p:attrName>ppt_h</p:attrName>
                                        </p:attrNameLst>
                                      </p:cBhvr>
                                      <p:tavLst>
                                        <p:tav tm="0">
                                          <p:val>
                                            <p:fltVal val="0"/>
                                          </p:val>
                                        </p:tav>
                                        <p:tav tm="100000">
                                          <p:val>
                                            <p:strVal val="#ppt_h"/>
                                          </p:val>
                                        </p:tav>
                                      </p:tavLst>
                                    </p:anim>
                                    <p:animEffect transition="in" filter="fade">
                                      <p:cBhvr>
                                        <p:cTn id="9" dur="500"/>
                                        <p:tgtEl>
                                          <p:spTgt spid="2375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3757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nodeType="clickEffect">
                                  <p:stCondLst>
                                    <p:cond delay="0"/>
                                  </p:stCondLst>
                                  <p:childTnLst>
                                    <p:set>
                                      <p:cBhvr>
                                        <p:cTn id="17" dur="1" fill="hold">
                                          <p:stCondLst>
                                            <p:cond delay="0"/>
                                          </p:stCondLst>
                                        </p:cTn>
                                        <p:tgtEl>
                                          <p:spTgt spid="237577"/>
                                        </p:tgtEl>
                                        <p:attrNameLst>
                                          <p:attrName>style.visibility</p:attrName>
                                        </p:attrNameLst>
                                      </p:cBhvr>
                                      <p:to>
                                        <p:strVal val="visible"/>
                                      </p:to>
                                    </p:set>
                                    <p:anim calcmode="lin" valueType="num">
                                      <p:cBhvr>
                                        <p:cTn id="18" dur="500" fill="hold"/>
                                        <p:tgtEl>
                                          <p:spTgt spid="237577"/>
                                        </p:tgtEl>
                                        <p:attrNameLst>
                                          <p:attrName>ppt_w</p:attrName>
                                        </p:attrNameLst>
                                      </p:cBhvr>
                                      <p:tavLst>
                                        <p:tav tm="0">
                                          <p:val>
                                            <p:fltVal val="0"/>
                                          </p:val>
                                        </p:tav>
                                        <p:tav tm="100000">
                                          <p:val>
                                            <p:strVal val="#ppt_w"/>
                                          </p:val>
                                        </p:tav>
                                      </p:tavLst>
                                    </p:anim>
                                    <p:anim calcmode="lin" valueType="num">
                                      <p:cBhvr>
                                        <p:cTn id="19" dur="500" fill="hold"/>
                                        <p:tgtEl>
                                          <p:spTgt spid="237577"/>
                                        </p:tgtEl>
                                        <p:attrNameLst>
                                          <p:attrName>ppt_h</p:attrName>
                                        </p:attrNameLst>
                                      </p:cBhvr>
                                      <p:tavLst>
                                        <p:tav tm="0">
                                          <p:val>
                                            <p:fltVal val="0"/>
                                          </p:val>
                                        </p:tav>
                                        <p:tav tm="100000">
                                          <p:val>
                                            <p:strVal val="#ppt_h"/>
                                          </p:val>
                                        </p:tav>
                                      </p:tavLst>
                                    </p:anim>
                                    <p:animEffect transition="in" filter="fade">
                                      <p:cBhvr>
                                        <p:cTn id="20" dur="500"/>
                                        <p:tgtEl>
                                          <p:spTgt spid="23757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237576">
                                            <p:txEl>
                                              <p:pRg st="5" end="5"/>
                                            </p:txEl>
                                          </p:spTgt>
                                        </p:tgtEl>
                                        <p:attrNameLst>
                                          <p:attrName>style.visibility</p:attrName>
                                        </p:attrNameLst>
                                      </p:cBhvr>
                                      <p:to>
                                        <p:strVal val="visible"/>
                                      </p:to>
                                    </p:set>
                                    <p:animEffect transition="in" filter="dissolve">
                                      <p:cBhvr>
                                        <p:cTn id="25" dur="500"/>
                                        <p:tgtEl>
                                          <p:spTgt spid="2375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CCE23063-3346-497F-88BE-76675987743E}"/>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概率</a:t>
            </a:r>
            <a:r>
              <a:rPr lang="en-US" altLang="zh-CN" b="1" dirty="0">
                <a:solidFill>
                  <a:schemeClr val="accent6"/>
                </a:solidFill>
                <a:latin typeface="黑体" panose="02010609060101010101" pitchFamily="49" charset="-122"/>
                <a:ea typeface="黑体" panose="02010609060101010101" pitchFamily="49" charset="-122"/>
              </a:rPr>
              <a:t>p</a:t>
            </a:r>
            <a:r>
              <a:rPr lang="zh-CN" altLang="en-US" b="1" dirty="0">
                <a:solidFill>
                  <a:schemeClr val="accent6"/>
                </a:solidFill>
                <a:latin typeface="黑体" panose="02010609060101010101" pitchFamily="49" charset="-122"/>
                <a:ea typeface="黑体" panose="02010609060101010101" pitchFamily="49" charset="-122"/>
              </a:rPr>
              <a:t>的预测</a:t>
            </a:r>
          </a:p>
        </p:txBody>
      </p:sp>
      <p:sp>
        <p:nvSpPr>
          <p:cNvPr id="91139" name="Rectangle 3">
            <a:extLst>
              <a:ext uri="{FF2B5EF4-FFF2-40B4-BE49-F238E27FC236}">
                <a16:creationId xmlns:a16="http://schemas.microsoft.com/office/drawing/2014/main" id="{D9ADB50F-1C17-47EE-B88F-697F6E7B3844}"/>
              </a:ext>
            </a:extLst>
          </p:cNvPr>
          <p:cNvSpPr>
            <a:spLocks noGrp="1" noChangeArrowheads="1"/>
          </p:cNvSpPr>
          <p:nvPr>
            <p:ph type="body" sz="half" idx="1"/>
          </p:nvPr>
        </p:nvSpPr>
        <p:spPr>
          <a:xfrm>
            <a:off x="1314450" y="1196975"/>
            <a:ext cx="6946900" cy="4384675"/>
          </a:xfrm>
        </p:spPr>
        <p:txBody>
          <a:bodyPr/>
          <a:lstStyle/>
          <a:p>
            <a:pPr fontAlgn="auto">
              <a:spcAft>
                <a:spcPts val="0"/>
              </a:spcAft>
              <a:defRPr/>
            </a:pPr>
            <a:r>
              <a:rPr lang="en-US" altLang="zh-CN" sz="2800">
                <a:latin typeface="幼圆" panose="02010509060101010101" pitchFamily="49" charset="-122"/>
                <a:ea typeface="幼圆" panose="02010509060101010101" pitchFamily="49" charset="-122"/>
              </a:rPr>
              <a:t>P</a:t>
            </a:r>
            <a:r>
              <a:rPr lang="zh-CN" altLang="en-US" sz="2800">
                <a:latin typeface="幼圆" panose="02010509060101010101" pitchFamily="49" charset="-122"/>
                <a:ea typeface="幼圆" panose="02010509060101010101" pitchFamily="49" charset="-122"/>
              </a:rPr>
              <a:t>与多因素之间的关系预测</a:t>
            </a:r>
          </a:p>
          <a:p>
            <a:pPr fontAlgn="auto">
              <a:spcAft>
                <a:spcPts val="0"/>
              </a:spcAft>
              <a:defRPr/>
            </a:pPr>
            <a:endParaRPr lang="zh-CN" altLang="en-US" sz="2800">
              <a:latin typeface="Times New Roman" panose="02020603050405020304" pitchFamily="18" charset="0"/>
              <a:ea typeface="华文新魏" panose="02010800040101010101" pitchFamily="2" charset="-122"/>
            </a:endParaRPr>
          </a:p>
          <a:p>
            <a:pPr fontAlgn="auto">
              <a:spcAft>
                <a:spcPts val="0"/>
              </a:spcAft>
              <a:defRPr/>
            </a:pPr>
            <a:endParaRPr lang="en-US" altLang="zh-CN" sz="2800">
              <a:latin typeface="Times New Roman" panose="02020603050405020304" pitchFamily="18" charset="0"/>
              <a:ea typeface="华文新魏" panose="02010800040101010101" pitchFamily="2" charset="-122"/>
            </a:endParaRPr>
          </a:p>
        </p:txBody>
      </p:sp>
      <p:graphicFrame>
        <p:nvGraphicFramePr>
          <p:cNvPr id="248836" name="Object 4">
            <a:extLst>
              <a:ext uri="{FF2B5EF4-FFF2-40B4-BE49-F238E27FC236}">
                <a16:creationId xmlns:a16="http://schemas.microsoft.com/office/drawing/2014/main" id="{A459F421-F6EC-4279-94F6-FEF45E34530D}"/>
              </a:ext>
            </a:extLst>
          </p:cNvPr>
          <p:cNvGraphicFramePr>
            <a:graphicFrameLocks noGrp="1" noChangeAspect="1"/>
          </p:cNvGraphicFramePr>
          <p:nvPr>
            <p:ph sz="half" idx="2"/>
          </p:nvPr>
        </p:nvGraphicFramePr>
        <p:xfrm>
          <a:off x="2051050" y="3368675"/>
          <a:ext cx="3960813" cy="1284288"/>
        </p:xfrm>
        <a:graphic>
          <a:graphicData uri="http://schemas.openxmlformats.org/presentationml/2006/ole">
            <mc:AlternateContent xmlns:mc="http://schemas.openxmlformats.org/markup-compatibility/2006">
              <mc:Choice xmlns:v="urn:schemas-microsoft-com:vml" Requires="v">
                <p:oleObj spid="_x0000_s111628" name="公式" r:id="rId3" imgW="1371600" imgH="444500" progId="Equation.3">
                  <p:embed/>
                </p:oleObj>
              </mc:Choice>
              <mc:Fallback>
                <p:oleObj name="公式" r:id="rId3" imgW="1371600" imgH="4445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368675"/>
                        <a:ext cx="3960813" cy="1284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621" name="日期占位符 1">
            <a:extLst>
              <a:ext uri="{FF2B5EF4-FFF2-40B4-BE49-F238E27FC236}">
                <a16:creationId xmlns:a16="http://schemas.microsoft.com/office/drawing/2014/main" id="{FD0DC5CF-BBA0-4489-AF70-C307328B475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1703360-906A-488F-B306-9895AFC6A1FF}"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1622" name="页脚占位符 2">
            <a:extLst>
              <a:ext uri="{FF2B5EF4-FFF2-40B4-BE49-F238E27FC236}">
                <a16:creationId xmlns:a16="http://schemas.microsoft.com/office/drawing/2014/main" id="{688CFCBC-46D5-45E0-B0D0-70FD1296777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11623" name="灯片编号占位符 3">
            <a:extLst>
              <a:ext uri="{FF2B5EF4-FFF2-40B4-BE49-F238E27FC236}">
                <a16:creationId xmlns:a16="http://schemas.microsoft.com/office/drawing/2014/main" id="{B968AD2F-DEFC-469A-9621-3927C97C32E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D84DF2E-F1E5-4BFF-B4E7-9EEFA8C10085}" type="slidenum">
              <a:rPr lang="zh-CN" altLang="en-US" sz="1400" smtClean="0">
                <a:latin typeface="Arial" panose="020B0604020202020204" pitchFamily="34" charset="0"/>
              </a:rPr>
              <a:pPr>
                <a:lnSpc>
                  <a:spcPct val="100000"/>
                </a:lnSpc>
                <a:spcBef>
                  <a:spcPct val="0"/>
                </a:spcBef>
                <a:buClrTx/>
                <a:buFontTx/>
                <a:buNone/>
              </a:pPr>
              <a:t>49</a:t>
            </a:fld>
            <a:endParaRPr lang="en-US" altLang="zh-CN" sz="1400">
              <a:latin typeface="Arial" panose="020B0604020202020204" pitchFamily="34" charset="0"/>
            </a:endParaRPr>
          </a:p>
        </p:txBody>
      </p:sp>
      <p:sp>
        <p:nvSpPr>
          <p:cNvPr id="248838" name="AutoShape 6">
            <a:extLst>
              <a:ext uri="{FF2B5EF4-FFF2-40B4-BE49-F238E27FC236}">
                <a16:creationId xmlns:a16="http://schemas.microsoft.com/office/drawing/2014/main" id="{31C8C07A-FBA1-41E0-B78E-AA225415ECF6}"/>
              </a:ext>
            </a:extLst>
          </p:cNvPr>
          <p:cNvSpPr>
            <a:spLocks noChangeArrowheads="1"/>
          </p:cNvSpPr>
          <p:nvPr/>
        </p:nvSpPr>
        <p:spPr bwMode="auto">
          <a:xfrm>
            <a:off x="3635375" y="4616450"/>
            <a:ext cx="1223963" cy="504825"/>
          </a:xfrm>
          <a:prstGeom prst="downArrow">
            <a:avLst>
              <a:gd name="adj1" fmla="val 50000"/>
              <a:gd name="adj2" fmla="val 25000"/>
            </a:avLst>
          </a:prstGeom>
          <a:solidFill>
            <a:schemeClr val="accent1"/>
          </a:solidFill>
          <a:ln>
            <a:noFill/>
          </a:ln>
          <a:effectLst>
            <a:prstShdw prst="shdw18" dist="17961" dir="13500000">
              <a:schemeClr val="accent1">
                <a:gamma/>
                <a:shade val="60000"/>
                <a:invGamma/>
              </a:schemeClr>
            </a:prstShdw>
          </a:effectLst>
        </p:spPr>
        <p:txBody>
          <a:bodyPr vert="eaVert"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p>
        </p:txBody>
      </p:sp>
      <p:graphicFrame>
        <p:nvGraphicFramePr>
          <p:cNvPr id="248839" name="Object 7">
            <a:extLst>
              <a:ext uri="{FF2B5EF4-FFF2-40B4-BE49-F238E27FC236}">
                <a16:creationId xmlns:a16="http://schemas.microsoft.com/office/drawing/2014/main" id="{D37BAB41-F8DC-4AA5-9879-9914A801DF4C}"/>
              </a:ext>
            </a:extLst>
          </p:cNvPr>
          <p:cNvGraphicFramePr>
            <a:graphicFrameLocks noChangeAspect="1"/>
          </p:cNvGraphicFramePr>
          <p:nvPr/>
        </p:nvGraphicFramePr>
        <p:xfrm>
          <a:off x="1979613" y="4941888"/>
          <a:ext cx="4830762" cy="1354137"/>
        </p:xfrm>
        <a:graphic>
          <a:graphicData uri="http://schemas.openxmlformats.org/presentationml/2006/ole">
            <mc:AlternateContent xmlns:mc="http://schemas.openxmlformats.org/markup-compatibility/2006">
              <mc:Choice xmlns:v="urn:schemas-microsoft-com:vml" Requires="v">
                <p:oleObj spid="_x0000_s111629" name="公式" r:id="rId5" imgW="1498600" imgH="419100" progId="Equation.3">
                  <p:embed/>
                </p:oleObj>
              </mc:Choice>
              <mc:Fallback>
                <p:oleObj name="公式" r:id="rId5" imgW="1498600" imgH="419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4941888"/>
                        <a:ext cx="4830762" cy="1354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840" name="Object 8">
            <a:extLst>
              <a:ext uri="{FF2B5EF4-FFF2-40B4-BE49-F238E27FC236}">
                <a16:creationId xmlns:a16="http://schemas.microsoft.com/office/drawing/2014/main" id="{36CEAC30-CDD4-4CAA-8378-1667F4784CAB}"/>
              </a:ext>
            </a:extLst>
          </p:cNvPr>
          <p:cNvGraphicFramePr>
            <a:graphicFrameLocks noChangeAspect="1"/>
          </p:cNvGraphicFramePr>
          <p:nvPr/>
        </p:nvGraphicFramePr>
        <p:xfrm>
          <a:off x="2020888" y="1916113"/>
          <a:ext cx="4311650" cy="984250"/>
        </p:xfrm>
        <a:graphic>
          <a:graphicData uri="http://schemas.openxmlformats.org/presentationml/2006/ole">
            <mc:AlternateContent xmlns:mc="http://schemas.openxmlformats.org/markup-compatibility/2006">
              <mc:Choice xmlns:v="urn:schemas-microsoft-com:vml" Requires="v">
                <p:oleObj spid="_x0000_s111630" name="公式" r:id="rId7" imgW="1892300" imgH="431800" progId="Equation.3">
                  <p:embed/>
                </p:oleObj>
              </mc:Choice>
              <mc:Fallback>
                <p:oleObj name="公式" r:id="rId7" imgW="1892300" imgH="431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0888" y="1916113"/>
                        <a:ext cx="431165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8841" name="AutoShape 9">
            <a:extLst>
              <a:ext uri="{FF2B5EF4-FFF2-40B4-BE49-F238E27FC236}">
                <a16:creationId xmlns:a16="http://schemas.microsoft.com/office/drawing/2014/main" id="{1A7D2E65-F25E-4080-B3F8-0815265EF82E}"/>
              </a:ext>
            </a:extLst>
          </p:cNvPr>
          <p:cNvSpPr>
            <a:spLocks noChangeArrowheads="1"/>
          </p:cNvSpPr>
          <p:nvPr/>
        </p:nvSpPr>
        <p:spPr bwMode="auto">
          <a:xfrm>
            <a:off x="3563938" y="2852738"/>
            <a:ext cx="1223962" cy="504825"/>
          </a:xfrm>
          <a:prstGeom prst="downArrow">
            <a:avLst>
              <a:gd name="adj1" fmla="val 50000"/>
              <a:gd name="adj2" fmla="val 25000"/>
            </a:avLst>
          </a:prstGeom>
          <a:solidFill>
            <a:schemeClr val="accent1"/>
          </a:solidFill>
          <a:ln>
            <a:noFill/>
          </a:ln>
          <a:effectLst>
            <a:prstShdw prst="shdw18" dist="17961" dir="13500000">
              <a:schemeClr val="accent1">
                <a:gamma/>
                <a:shade val="60000"/>
                <a:invGamma/>
              </a:schemeClr>
            </a:prstShdw>
          </a:effectLst>
        </p:spPr>
        <p:txBody>
          <a:bodyPr vert="eaVert"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48840"/>
                                        </p:tgtEl>
                                        <p:attrNameLst>
                                          <p:attrName>style.visibility</p:attrName>
                                        </p:attrNameLst>
                                      </p:cBhvr>
                                      <p:to>
                                        <p:strVal val="visible"/>
                                      </p:to>
                                    </p:set>
                                    <p:anim calcmode="lin" valueType="num">
                                      <p:cBhvr>
                                        <p:cTn id="7" dur="500" fill="hold"/>
                                        <p:tgtEl>
                                          <p:spTgt spid="248840"/>
                                        </p:tgtEl>
                                        <p:attrNameLst>
                                          <p:attrName>ppt_w</p:attrName>
                                        </p:attrNameLst>
                                      </p:cBhvr>
                                      <p:tavLst>
                                        <p:tav tm="0">
                                          <p:val>
                                            <p:fltVal val="0"/>
                                          </p:val>
                                        </p:tav>
                                        <p:tav tm="100000">
                                          <p:val>
                                            <p:strVal val="#ppt_w"/>
                                          </p:val>
                                        </p:tav>
                                      </p:tavLst>
                                    </p:anim>
                                    <p:anim calcmode="lin" valueType="num">
                                      <p:cBhvr>
                                        <p:cTn id="8" dur="500" fill="hold"/>
                                        <p:tgtEl>
                                          <p:spTgt spid="248840"/>
                                        </p:tgtEl>
                                        <p:attrNameLst>
                                          <p:attrName>ppt_h</p:attrName>
                                        </p:attrNameLst>
                                      </p:cBhvr>
                                      <p:tavLst>
                                        <p:tav tm="0">
                                          <p:val>
                                            <p:fltVal val="0"/>
                                          </p:val>
                                        </p:tav>
                                        <p:tav tm="100000">
                                          <p:val>
                                            <p:strVal val="#ppt_h"/>
                                          </p:val>
                                        </p:tav>
                                      </p:tavLst>
                                    </p:anim>
                                    <p:animEffect transition="in" filter="fade">
                                      <p:cBhvr>
                                        <p:cTn id="9" dur="500"/>
                                        <p:tgtEl>
                                          <p:spTgt spid="24884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1" fill="hold" grpId="0" nodeType="clickEffect">
                                  <p:stCondLst>
                                    <p:cond delay="0"/>
                                  </p:stCondLst>
                                  <p:childTnLst>
                                    <p:set>
                                      <p:cBhvr>
                                        <p:cTn id="13" dur="1" fill="hold">
                                          <p:stCondLst>
                                            <p:cond delay="0"/>
                                          </p:stCondLst>
                                        </p:cTn>
                                        <p:tgtEl>
                                          <p:spTgt spid="248841"/>
                                        </p:tgtEl>
                                        <p:attrNameLst>
                                          <p:attrName>style.visibility</p:attrName>
                                        </p:attrNameLst>
                                      </p:cBhvr>
                                      <p:to>
                                        <p:strVal val="visible"/>
                                      </p:to>
                                    </p:set>
                                    <p:animEffect transition="in" filter="slide(fromTop)">
                                      <p:cBhvr>
                                        <p:cTn id="14" dur="500"/>
                                        <p:tgtEl>
                                          <p:spTgt spid="24884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nodeType="clickEffect">
                                  <p:stCondLst>
                                    <p:cond delay="0"/>
                                  </p:stCondLst>
                                  <p:childTnLst>
                                    <p:set>
                                      <p:cBhvr>
                                        <p:cTn id="18" dur="1" fill="hold">
                                          <p:stCondLst>
                                            <p:cond delay="0"/>
                                          </p:stCondLst>
                                        </p:cTn>
                                        <p:tgtEl>
                                          <p:spTgt spid="248836"/>
                                        </p:tgtEl>
                                        <p:attrNameLst>
                                          <p:attrName>style.visibility</p:attrName>
                                        </p:attrNameLst>
                                      </p:cBhvr>
                                      <p:to>
                                        <p:strVal val="visible"/>
                                      </p:to>
                                    </p:set>
                                    <p:anim calcmode="lin" valueType="num">
                                      <p:cBhvr>
                                        <p:cTn id="19" dur="500" fill="hold"/>
                                        <p:tgtEl>
                                          <p:spTgt spid="248836"/>
                                        </p:tgtEl>
                                        <p:attrNameLst>
                                          <p:attrName>ppt_w</p:attrName>
                                        </p:attrNameLst>
                                      </p:cBhvr>
                                      <p:tavLst>
                                        <p:tav tm="0">
                                          <p:val>
                                            <p:fltVal val="0"/>
                                          </p:val>
                                        </p:tav>
                                        <p:tav tm="100000">
                                          <p:val>
                                            <p:strVal val="#ppt_w"/>
                                          </p:val>
                                        </p:tav>
                                      </p:tavLst>
                                    </p:anim>
                                    <p:anim calcmode="lin" valueType="num">
                                      <p:cBhvr>
                                        <p:cTn id="20" dur="500" fill="hold"/>
                                        <p:tgtEl>
                                          <p:spTgt spid="248836"/>
                                        </p:tgtEl>
                                        <p:attrNameLst>
                                          <p:attrName>ppt_h</p:attrName>
                                        </p:attrNameLst>
                                      </p:cBhvr>
                                      <p:tavLst>
                                        <p:tav tm="0">
                                          <p:val>
                                            <p:fltVal val="0"/>
                                          </p:val>
                                        </p:tav>
                                        <p:tav tm="100000">
                                          <p:val>
                                            <p:strVal val="#ppt_h"/>
                                          </p:val>
                                        </p:tav>
                                      </p:tavLst>
                                    </p:anim>
                                    <p:animEffect transition="in" filter="fade">
                                      <p:cBhvr>
                                        <p:cTn id="21" dur="500"/>
                                        <p:tgtEl>
                                          <p:spTgt spid="24883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1" fill="hold" grpId="0" nodeType="clickEffect">
                                  <p:stCondLst>
                                    <p:cond delay="0"/>
                                  </p:stCondLst>
                                  <p:childTnLst>
                                    <p:set>
                                      <p:cBhvr>
                                        <p:cTn id="25" dur="1" fill="hold">
                                          <p:stCondLst>
                                            <p:cond delay="0"/>
                                          </p:stCondLst>
                                        </p:cTn>
                                        <p:tgtEl>
                                          <p:spTgt spid="248838"/>
                                        </p:tgtEl>
                                        <p:attrNameLst>
                                          <p:attrName>style.visibility</p:attrName>
                                        </p:attrNameLst>
                                      </p:cBhvr>
                                      <p:to>
                                        <p:strVal val="visible"/>
                                      </p:to>
                                    </p:set>
                                    <p:animEffect transition="in" filter="slide(fromTop)">
                                      <p:cBhvr>
                                        <p:cTn id="26" dur="500"/>
                                        <p:tgtEl>
                                          <p:spTgt spid="24883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nodeType="clickEffect">
                                  <p:stCondLst>
                                    <p:cond delay="0"/>
                                  </p:stCondLst>
                                  <p:childTnLst>
                                    <p:set>
                                      <p:cBhvr>
                                        <p:cTn id="30" dur="1" fill="hold">
                                          <p:stCondLst>
                                            <p:cond delay="0"/>
                                          </p:stCondLst>
                                        </p:cTn>
                                        <p:tgtEl>
                                          <p:spTgt spid="248839"/>
                                        </p:tgtEl>
                                        <p:attrNameLst>
                                          <p:attrName>style.visibility</p:attrName>
                                        </p:attrNameLst>
                                      </p:cBhvr>
                                      <p:to>
                                        <p:strVal val="visible"/>
                                      </p:to>
                                    </p:set>
                                    <p:anim calcmode="lin" valueType="num">
                                      <p:cBhvr>
                                        <p:cTn id="31" dur="500" fill="hold"/>
                                        <p:tgtEl>
                                          <p:spTgt spid="248839"/>
                                        </p:tgtEl>
                                        <p:attrNameLst>
                                          <p:attrName>ppt_w</p:attrName>
                                        </p:attrNameLst>
                                      </p:cBhvr>
                                      <p:tavLst>
                                        <p:tav tm="0">
                                          <p:val>
                                            <p:fltVal val="0"/>
                                          </p:val>
                                        </p:tav>
                                        <p:tav tm="100000">
                                          <p:val>
                                            <p:strVal val="#ppt_w"/>
                                          </p:val>
                                        </p:tav>
                                      </p:tavLst>
                                    </p:anim>
                                    <p:anim calcmode="lin" valueType="num">
                                      <p:cBhvr>
                                        <p:cTn id="32" dur="500" fill="hold"/>
                                        <p:tgtEl>
                                          <p:spTgt spid="248839"/>
                                        </p:tgtEl>
                                        <p:attrNameLst>
                                          <p:attrName>ppt_h</p:attrName>
                                        </p:attrNameLst>
                                      </p:cBhvr>
                                      <p:tavLst>
                                        <p:tav tm="0">
                                          <p:val>
                                            <p:fltVal val="0"/>
                                          </p:val>
                                        </p:tav>
                                        <p:tav tm="100000">
                                          <p:val>
                                            <p:strVal val="#ppt_h"/>
                                          </p:val>
                                        </p:tav>
                                      </p:tavLst>
                                    </p:anim>
                                    <p:animEffect transition="in" filter="fade">
                                      <p:cBhvr>
                                        <p:cTn id="33" dur="500"/>
                                        <p:tgtEl>
                                          <p:spTgt spid="248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8" grpId="0" animBg="1"/>
      <p:bldP spid="2488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4E6B83A-3330-4681-80B2-A4D5C670A8AE}"/>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itchFamily="49" charset="-122"/>
                <a:ea typeface="黑体" pitchFamily="49" charset="-122"/>
              </a:rPr>
              <a:t>机器学习概述</a:t>
            </a:r>
            <a:endParaRPr lang="en-US" altLang="zh-CN" b="1" dirty="0">
              <a:solidFill>
                <a:schemeClr val="accent6"/>
              </a:solidFill>
              <a:latin typeface="黑体" pitchFamily="49" charset="-122"/>
              <a:ea typeface="黑体" pitchFamily="49" charset="-122"/>
            </a:endParaRPr>
          </a:p>
        </p:txBody>
      </p:sp>
      <p:sp>
        <p:nvSpPr>
          <p:cNvPr id="15363" name="Rectangle 3">
            <a:extLst>
              <a:ext uri="{FF2B5EF4-FFF2-40B4-BE49-F238E27FC236}">
                <a16:creationId xmlns:a16="http://schemas.microsoft.com/office/drawing/2014/main" id="{D97A656D-0B4F-465F-A58B-56E62C8AB68A}"/>
              </a:ext>
            </a:extLst>
          </p:cNvPr>
          <p:cNvSpPr>
            <a:spLocks noGrp="1" noChangeArrowheads="1"/>
          </p:cNvSpPr>
          <p:nvPr>
            <p:ph idx="1"/>
          </p:nvPr>
        </p:nvSpPr>
        <p:spPr>
          <a:xfrm>
            <a:off x="755650" y="1268413"/>
            <a:ext cx="7772400" cy="4953000"/>
          </a:xfrm>
        </p:spPr>
        <p:txBody>
          <a:bodyPr/>
          <a:lstStyle/>
          <a:p>
            <a:pPr fontAlgn="auto">
              <a:lnSpc>
                <a:spcPts val="3000"/>
              </a:lnSpc>
              <a:spcAft>
                <a:spcPts val="0"/>
              </a:spcAft>
              <a:defRPr/>
            </a:pPr>
            <a:r>
              <a:rPr lang="zh-CN" altLang="en-US" sz="2800">
                <a:latin typeface="幼圆" panose="02010509060101010101" pitchFamily="49" charset="-122"/>
                <a:ea typeface="幼圆" panose="02010509060101010101" pitchFamily="49" charset="-122"/>
              </a:rPr>
              <a:t>机器学习的研究目标和困难</a:t>
            </a:r>
          </a:p>
          <a:p>
            <a:pPr lvl="1" fontAlgn="auto">
              <a:lnSpc>
                <a:spcPts val="3000"/>
              </a:lnSpc>
              <a:spcAft>
                <a:spcPts val="0"/>
              </a:spcAft>
              <a:defRPr/>
            </a:pPr>
            <a:r>
              <a:rPr lang="zh-CN" altLang="en-US">
                <a:latin typeface="幼圆" panose="02010509060101010101" pitchFamily="49" charset="-122"/>
                <a:ea typeface="幼圆" panose="02010509060101010101" pitchFamily="49" charset="-122"/>
              </a:rPr>
              <a:t>研究目标：</a:t>
            </a:r>
          </a:p>
          <a:p>
            <a:pPr lvl="2" fontAlgn="auto">
              <a:lnSpc>
                <a:spcPts val="3000"/>
              </a:lnSpc>
              <a:spcAft>
                <a:spcPts val="0"/>
              </a:spcAft>
              <a:defRPr/>
            </a:pPr>
            <a:r>
              <a:rPr lang="zh-CN" altLang="en-US">
                <a:latin typeface="幼圆" panose="02010509060101010101" pitchFamily="49" charset="-122"/>
                <a:ea typeface="幼圆" panose="02010509060101010101" pitchFamily="49" charset="-122"/>
              </a:rPr>
              <a:t>通用学习算法：理论分析任务和开发用于非实用学习任务的算法</a:t>
            </a:r>
          </a:p>
          <a:p>
            <a:pPr lvl="2" fontAlgn="auto">
              <a:lnSpc>
                <a:spcPts val="3000"/>
              </a:lnSpc>
              <a:spcAft>
                <a:spcPts val="0"/>
              </a:spcAft>
              <a:defRPr/>
            </a:pPr>
            <a:r>
              <a:rPr lang="zh-CN" altLang="en-US">
                <a:latin typeface="幼圆" panose="02010509060101010101" pitchFamily="49" charset="-122"/>
                <a:ea typeface="幼圆" panose="02010509060101010101" pitchFamily="49" charset="-122"/>
              </a:rPr>
              <a:t>认知模型：研究人的学习的计算模型和实验模型</a:t>
            </a:r>
          </a:p>
          <a:p>
            <a:pPr lvl="2" fontAlgn="auto">
              <a:lnSpc>
                <a:spcPts val="3000"/>
              </a:lnSpc>
              <a:spcAft>
                <a:spcPts val="0"/>
              </a:spcAft>
              <a:defRPr/>
            </a:pPr>
            <a:r>
              <a:rPr lang="zh-CN" altLang="en-US">
                <a:latin typeface="幼圆" panose="02010509060101010101" pitchFamily="49" charset="-122"/>
                <a:ea typeface="幼圆" panose="02010509060101010101" pitchFamily="49" charset="-122"/>
              </a:rPr>
              <a:t>工程目标：解决专门的实际问题，并开发完成这些任务的工程系统</a:t>
            </a:r>
          </a:p>
          <a:p>
            <a:pPr lvl="1" fontAlgn="auto">
              <a:lnSpc>
                <a:spcPts val="3000"/>
              </a:lnSpc>
              <a:spcAft>
                <a:spcPts val="0"/>
              </a:spcAft>
              <a:defRPr/>
            </a:pPr>
            <a:r>
              <a:rPr lang="zh-CN" altLang="en-US">
                <a:latin typeface="幼圆" panose="02010509060101010101" pitchFamily="49" charset="-122"/>
                <a:ea typeface="幼圆" panose="02010509060101010101" pitchFamily="49" charset="-122"/>
              </a:rPr>
              <a:t>困难：</a:t>
            </a:r>
          </a:p>
          <a:p>
            <a:pPr lvl="2" fontAlgn="auto">
              <a:lnSpc>
                <a:spcPts val="3000"/>
              </a:lnSpc>
              <a:spcAft>
                <a:spcPts val="0"/>
              </a:spcAft>
              <a:defRPr/>
            </a:pPr>
            <a:r>
              <a:rPr lang="zh-CN" altLang="en-US" sz="2800">
                <a:latin typeface="幼圆" panose="02010509060101010101" pitchFamily="49" charset="-122"/>
                <a:ea typeface="幼圆" panose="02010509060101010101" pitchFamily="49" charset="-122"/>
                <a:sym typeface="Symbol" panose="05050102010706020507" pitchFamily="18" charset="2"/>
              </a:rPr>
              <a:t>学习系统性能的预测更加困难</a:t>
            </a:r>
          </a:p>
          <a:p>
            <a:pPr lvl="2" fontAlgn="auto">
              <a:lnSpc>
                <a:spcPts val="3000"/>
              </a:lnSpc>
              <a:spcAft>
                <a:spcPts val="0"/>
              </a:spcAft>
              <a:defRPr/>
            </a:pPr>
            <a:r>
              <a:rPr lang="zh-CN" altLang="en-US" sz="2800">
                <a:latin typeface="幼圆" panose="02010509060101010101" pitchFamily="49" charset="-122"/>
                <a:ea typeface="幼圆" panose="02010509060101010101" pitchFamily="49" charset="-122"/>
                <a:sym typeface="Symbol" panose="05050102010706020507" pitchFamily="18" charset="2"/>
              </a:rPr>
              <a:t>获取知识的本质还是猜想。由特定的观察和类比生成的知识不可能证明其正确性。</a:t>
            </a:r>
          </a:p>
        </p:txBody>
      </p:sp>
      <p:sp>
        <p:nvSpPr>
          <p:cNvPr id="35844" name="日期占位符 1">
            <a:extLst>
              <a:ext uri="{FF2B5EF4-FFF2-40B4-BE49-F238E27FC236}">
                <a16:creationId xmlns:a16="http://schemas.microsoft.com/office/drawing/2014/main" id="{0E6B2C1D-E02E-48C9-A089-6967137F90E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86EA3D4-789F-4542-9CB5-D3AC18083052}"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35845" name="页脚占位符 2">
            <a:extLst>
              <a:ext uri="{FF2B5EF4-FFF2-40B4-BE49-F238E27FC236}">
                <a16:creationId xmlns:a16="http://schemas.microsoft.com/office/drawing/2014/main" id="{DF4534C9-4C88-4196-9581-0C926512C82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35846" name="灯片编号占位符 3">
            <a:extLst>
              <a:ext uri="{FF2B5EF4-FFF2-40B4-BE49-F238E27FC236}">
                <a16:creationId xmlns:a16="http://schemas.microsoft.com/office/drawing/2014/main" id="{14A08F3A-172A-4060-B149-505C4EC2E0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85E9C50-FF52-4BAE-A553-6B1D7EFD9CBB}" type="slidenum">
              <a:rPr lang="zh-CN" altLang="en-US" sz="1400" smtClean="0">
                <a:latin typeface="Arial" panose="020B0604020202020204" pitchFamily="34" charset="0"/>
              </a:rPr>
              <a:pPr>
                <a:lnSpc>
                  <a:spcPct val="100000"/>
                </a:lnSpc>
                <a:spcBef>
                  <a:spcPct val="0"/>
                </a:spcBef>
                <a:buClrTx/>
                <a:buFontTx/>
                <a:buNone/>
              </a:pPr>
              <a:t>5</a:t>
            </a:fld>
            <a:endParaRPr lang="en-US" altLang="zh-CN" sz="1400">
              <a:latin typeface="Arial" panose="020B0604020202020204" pitchFamily="34" charset="0"/>
            </a:endParaRPr>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39D28E01-CBC1-4C73-B736-869FFB4353DF}"/>
              </a:ext>
            </a:extLst>
          </p:cNvPr>
          <p:cNvSpPr>
            <a:spLocks noGrp="1" noChangeArrowheads="1"/>
          </p:cNvSpPr>
          <p:nvPr>
            <p:ph type="title"/>
          </p:nvPr>
        </p:nvSpPr>
        <p:spPr/>
        <p:txBody>
          <a:bodyPr/>
          <a:lstStyle/>
          <a:p>
            <a:pPr fontAlgn="auto">
              <a:spcAft>
                <a:spcPts val="0"/>
              </a:spcAft>
              <a:defRPr/>
            </a:pPr>
            <a:r>
              <a:rPr lang="en-US" altLang="zh-CN" b="1" dirty="0">
                <a:solidFill>
                  <a:schemeClr val="accent6"/>
                </a:solidFill>
                <a:latin typeface="黑体" panose="02010609060101010101" pitchFamily="49" charset="-122"/>
                <a:ea typeface="黑体" panose="02010609060101010101" pitchFamily="49" charset="-122"/>
              </a:rPr>
              <a:t>P</a:t>
            </a:r>
            <a:r>
              <a:rPr lang="zh-CN" altLang="en-US" b="1" dirty="0">
                <a:solidFill>
                  <a:schemeClr val="accent6"/>
                </a:solidFill>
                <a:latin typeface="黑体" panose="02010609060101010101" pitchFamily="49" charset="-122"/>
                <a:ea typeface="黑体" panose="02010609060101010101" pitchFamily="49" charset="-122"/>
              </a:rPr>
              <a:t>与单因素之间的关系图</a:t>
            </a:r>
          </a:p>
        </p:txBody>
      </p:sp>
      <p:sp>
        <p:nvSpPr>
          <p:cNvPr id="112643" name="日期占位符 1">
            <a:extLst>
              <a:ext uri="{FF2B5EF4-FFF2-40B4-BE49-F238E27FC236}">
                <a16:creationId xmlns:a16="http://schemas.microsoft.com/office/drawing/2014/main" id="{544178F0-7700-49C7-A319-C776CF7CA6C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0F4CF18-FD53-404B-AABF-4220ABB501DA}"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2644" name="页脚占位符 2">
            <a:extLst>
              <a:ext uri="{FF2B5EF4-FFF2-40B4-BE49-F238E27FC236}">
                <a16:creationId xmlns:a16="http://schemas.microsoft.com/office/drawing/2014/main" id="{22C05EC9-4CF5-44A3-84A4-88B4C32CFD2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12645" name="灯片编号占位符 3">
            <a:extLst>
              <a:ext uri="{FF2B5EF4-FFF2-40B4-BE49-F238E27FC236}">
                <a16:creationId xmlns:a16="http://schemas.microsoft.com/office/drawing/2014/main" id="{593500AE-AAEA-4920-8627-86FA3AFF19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7DBF116-D444-4162-8A36-0B2022A0A5C3}" type="slidenum">
              <a:rPr lang="zh-CN" altLang="en-US" sz="1400" smtClean="0">
                <a:latin typeface="Arial" panose="020B0604020202020204" pitchFamily="34" charset="0"/>
              </a:rPr>
              <a:pPr>
                <a:lnSpc>
                  <a:spcPct val="100000"/>
                </a:lnSpc>
                <a:spcBef>
                  <a:spcPct val="0"/>
                </a:spcBef>
                <a:buClrTx/>
                <a:buFontTx/>
                <a:buNone/>
              </a:pPr>
              <a:t>50</a:t>
            </a:fld>
            <a:endParaRPr lang="en-US" altLang="zh-CN" sz="1400">
              <a:latin typeface="Arial" panose="020B0604020202020204" pitchFamily="34" charset="0"/>
            </a:endParaRPr>
          </a:p>
        </p:txBody>
      </p:sp>
      <p:grpSp>
        <p:nvGrpSpPr>
          <p:cNvPr id="112646" name="组合 1">
            <a:extLst>
              <a:ext uri="{FF2B5EF4-FFF2-40B4-BE49-F238E27FC236}">
                <a16:creationId xmlns:a16="http://schemas.microsoft.com/office/drawing/2014/main" id="{F5BB9C72-AC6E-46C3-8036-0F7280C3FAD5}"/>
              </a:ext>
            </a:extLst>
          </p:cNvPr>
          <p:cNvGrpSpPr>
            <a:grpSpLocks/>
          </p:cNvGrpSpPr>
          <p:nvPr/>
        </p:nvGrpSpPr>
        <p:grpSpPr bwMode="auto">
          <a:xfrm>
            <a:off x="1133475" y="1341438"/>
            <a:ext cx="7416800" cy="4824412"/>
            <a:chOff x="1187450" y="1844675"/>
            <a:chExt cx="7416800" cy="4824413"/>
          </a:xfrm>
        </p:grpSpPr>
        <p:sp>
          <p:nvSpPr>
            <p:cNvPr id="112647" name="Line 5">
              <a:extLst>
                <a:ext uri="{FF2B5EF4-FFF2-40B4-BE49-F238E27FC236}">
                  <a16:creationId xmlns:a16="http://schemas.microsoft.com/office/drawing/2014/main" id="{D28DAD0E-B42A-450D-8B0C-61D8697F7A8F}"/>
                </a:ext>
              </a:extLst>
            </p:cNvPr>
            <p:cNvSpPr>
              <a:spLocks noChangeShapeType="1"/>
            </p:cNvSpPr>
            <p:nvPr/>
          </p:nvSpPr>
          <p:spPr bwMode="auto">
            <a:xfrm>
              <a:off x="1908175" y="5876925"/>
              <a:ext cx="568801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48" name="Line 6">
              <a:extLst>
                <a:ext uri="{FF2B5EF4-FFF2-40B4-BE49-F238E27FC236}">
                  <a16:creationId xmlns:a16="http://schemas.microsoft.com/office/drawing/2014/main" id="{E6EFE0E5-A044-4EB7-A660-627372D4DF95}"/>
                </a:ext>
              </a:extLst>
            </p:cNvPr>
            <p:cNvSpPr>
              <a:spLocks noChangeShapeType="1"/>
            </p:cNvSpPr>
            <p:nvPr/>
          </p:nvSpPr>
          <p:spPr bwMode="auto">
            <a:xfrm flipV="1">
              <a:off x="4356100" y="2276475"/>
              <a:ext cx="0" cy="38163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49" name="Arc 14">
              <a:extLst>
                <a:ext uri="{FF2B5EF4-FFF2-40B4-BE49-F238E27FC236}">
                  <a16:creationId xmlns:a16="http://schemas.microsoft.com/office/drawing/2014/main" id="{21DA7CAA-3C52-40F6-85C6-FCC5D814E55C}"/>
                </a:ext>
              </a:extLst>
            </p:cNvPr>
            <p:cNvSpPr>
              <a:spLocks/>
            </p:cNvSpPr>
            <p:nvPr/>
          </p:nvSpPr>
          <p:spPr bwMode="auto">
            <a:xfrm flipV="1">
              <a:off x="2195513" y="4581525"/>
              <a:ext cx="1582737" cy="1295400"/>
            </a:xfrm>
            <a:custGeom>
              <a:avLst/>
              <a:gdLst>
                <a:gd name="T0" fmla="*/ 0 w 21569"/>
                <a:gd name="T1" fmla="*/ 0 h 21600"/>
                <a:gd name="T2" fmla="*/ 2147483646 w 21569"/>
                <a:gd name="T3" fmla="*/ 2147483646 h 21600"/>
                <a:gd name="T4" fmla="*/ 0 w 21569"/>
                <a:gd name="T5" fmla="*/ 2147483646 h 21600"/>
                <a:gd name="T6" fmla="*/ 0 60000 65536"/>
                <a:gd name="T7" fmla="*/ 0 60000 65536"/>
                <a:gd name="T8" fmla="*/ 0 60000 65536"/>
              </a:gdLst>
              <a:ahLst/>
              <a:cxnLst>
                <a:cxn ang="T6">
                  <a:pos x="T0" y="T1"/>
                </a:cxn>
                <a:cxn ang="T7">
                  <a:pos x="T2" y="T3"/>
                </a:cxn>
                <a:cxn ang="T8">
                  <a:pos x="T4" y="T5"/>
                </a:cxn>
              </a:cxnLst>
              <a:rect l="0" t="0" r="r" b="b"/>
              <a:pathLst>
                <a:path w="21569" h="21600" fill="none" extrusionOk="0">
                  <a:moveTo>
                    <a:pt x="-1" y="0"/>
                  </a:moveTo>
                  <a:cubicBezTo>
                    <a:pt x="11479" y="0"/>
                    <a:pt x="20953" y="8979"/>
                    <a:pt x="21568" y="20442"/>
                  </a:cubicBezTo>
                </a:path>
                <a:path w="21569" h="21600" stroke="0" extrusionOk="0">
                  <a:moveTo>
                    <a:pt x="-1" y="0"/>
                  </a:moveTo>
                  <a:cubicBezTo>
                    <a:pt x="11479" y="0"/>
                    <a:pt x="20953" y="8979"/>
                    <a:pt x="21568" y="20442"/>
                  </a:cubicBezTo>
                  <a:lnTo>
                    <a:pt x="0" y="21600"/>
                  </a:lnTo>
                  <a:lnTo>
                    <a:pt x="-1" y="0"/>
                  </a:lnTo>
                  <a:close/>
                </a:path>
              </a:pathLst>
            </a:custGeom>
            <a:noFill/>
            <a:ln w="38100">
              <a:solidFill>
                <a:srgbClr val="8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0" name="Arc 15">
              <a:extLst>
                <a:ext uri="{FF2B5EF4-FFF2-40B4-BE49-F238E27FC236}">
                  <a16:creationId xmlns:a16="http://schemas.microsoft.com/office/drawing/2014/main" id="{BB717E1F-FA09-403C-BD8B-910E0677CCDB}"/>
                </a:ext>
              </a:extLst>
            </p:cNvPr>
            <p:cNvSpPr>
              <a:spLocks/>
            </p:cNvSpPr>
            <p:nvPr/>
          </p:nvSpPr>
          <p:spPr bwMode="auto">
            <a:xfrm flipH="1">
              <a:off x="3779838" y="2924175"/>
              <a:ext cx="3455987" cy="1728788"/>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8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1" name="Text Box 16">
              <a:extLst>
                <a:ext uri="{FF2B5EF4-FFF2-40B4-BE49-F238E27FC236}">
                  <a16:creationId xmlns:a16="http://schemas.microsoft.com/office/drawing/2014/main" id="{38A6A474-A279-47EE-8E53-5981ED75E88D}"/>
                </a:ext>
              </a:extLst>
            </p:cNvPr>
            <p:cNvSpPr txBox="1">
              <a:spLocks noChangeArrowheads="1"/>
            </p:cNvSpPr>
            <p:nvPr/>
          </p:nvSpPr>
          <p:spPr bwMode="auto">
            <a:xfrm>
              <a:off x="3851275" y="1844675"/>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2400" i="1">
                  <a:latin typeface="Times New Roman" panose="02020603050405020304" pitchFamily="18" charset="0"/>
                </a:rPr>
                <a:t>p</a:t>
              </a:r>
            </a:p>
          </p:txBody>
        </p:sp>
        <p:sp>
          <p:nvSpPr>
            <p:cNvPr id="112652" name="Text Box 17">
              <a:extLst>
                <a:ext uri="{FF2B5EF4-FFF2-40B4-BE49-F238E27FC236}">
                  <a16:creationId xmlns:a16="http://schemas.microsoft.com/office/drawing/2014/main" id="{0A16DA55-6B3A-4C85-92C9-7DEE4C2DFC80}"/>
                </a:ext>
              </a:extLst>
            </p:cNvPr>
            <p:cNvSpPr txBox="1">
              <a:spLocks noChangeArrowheads="1"/>
            </p:cNvSpPr>
            <p:nvPr/>
          </p:nvSpPr>
          <p:spPr bwMode="auto">
            <a:xfrm>
              <a:off x="7596188" y="5734050"/>
              <a:ext cx="595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2400" i="1">
                  <a:latin typeface="Times New Roman" panose="02020603050405020304" pitchFamily="18" charset="0"/>
                </a:rPr>
                <a:t>x</a:t>
              </a:r>
            </a:p>
          </p:txBody>
        </p:sp>
        <p:sp>
          <p:nvSpPr>
            <p:cNvPr id="112653" name="Text Box 18">
              <a:extLst>
                <a:ext uri="{FF2B5EF4-FFF2-40B4-BE49-F238E27FC236}">
                  <a16:creationId xmlns:a16="http://schemas.microsoft.com/office/drawing/2014/main" id="{7C74E568-C78C-48EF-8F1F-F78366B166D9}"/>
                </a:ext>
              </a:extLst>
            </p:cNvPr>
            <p:cNvSpPr txBox="1">
              <a:spLocks noChangeArrowheads="1"/>
            </p:cNvSpPr>
            <p:nvPr/>
          </p:nvSpPr>
          <p:spPr bwMode="auto">
            <a:xfrm>
              <a:off x="3924300" y="26368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en-US" altLang="zh-CN" sz="2400">
                  <a:latin typeface="Times New Roman" panose="02020603050405020304" pitchFamily="18" charset="0"/>
                </a:rPr>
                <a:t>1</a:t>
              </a:r>
            </a:p>
          </p:txBody>
        </p:sp>
        <p:graphicFrame>
          <p:nvGraphicFramePr>
            <p:cNvPr id="112654" name="Object 20">
              <a:extLst>
                <a:ext uri="{FF2B5EF4-FFF2-40B4-BE49-F238E27FC236}">
                  <a16:creationId xmlns:a16="http://schemas.microsoft.com/office/drawing/2014/main" id="{35FF3AC4-47AE-42E4-90FC-702626D6909D}"/>
                </a:ext>
              </a:extLst>
            </p:cNvPr>
            <p:cNvGraphicFramePr>
              <a:graphicFrameLocks noChangeAspect="1"/>
            </p:cNvGraphicFramePr>
            <p:nvPr/>
          </p:nvGraphicFramePr>
          <p:xfrm>
            <a:off x="1187450" y="3492500"/>
            <a:ext cx="2538413" cy="1131888"/>
          </p:xfrm>
          <a:graphic>
            <a:graphicData uri="http://schemas.openxmlformats.org/presentationml/2006/ole">
              <mc:AlternateContent xmlns:mc="http://schemas.openxmlformats.org/markup-compatibility/2006">
                <mc:Choice xmlns:v="urn:schemas-microsoft-com:vml" Requires="v">
                  <p:oleObj spid="_x0000_s112685" name="公式" r:id="rId3" imgW="939800" imgH="419100" progId="Equation.3">
                    <p:embed/>
                  </p:oleObj>
                </mc:Choice>
                <mc:Fallback>
                  <p:oleObj name="公式" r:id="rId3" imgW="939800" imgH="4191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492500"/>
                          <a:ext cx="2538413" cy="113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55" name="Object 22">
              <a:extLst>
                <a:ext uri="{FF2B5EF4-FFF2-40B4-BE49-F238E27FC236}">
                  <a16:creationId xmlns:a16="http://schemas.microsoft.com/office/drawing/2014/main" id="{0A0123C4-D720-4CAC-A043-A89238EEBCE3}"/>
                </a:ext>
              </a:extLst>
            </p:cNvPr>
            <p:cNvGraphicFramePr>
              <a:graphicFrameLocks noChangeAspect="1"/>
            </p:cNvGraphicFramePr>
            <p:nvPr/>
          </p:nvGraphicFramePr>
          <p:xfrm>
            <a:off x="5421313" y="2349500"/>
            <a:ext cx="1038225" cy="519113"/>
          </p:xfrm>
          <a:graphic>
            <a:graphicData uri="http://schemas.openxmlformats.org/presentationml/2006/ole">
              <mc:AlternateContent xmlns:mc="http://schemas.openxmlformats.org/markup-compatibility/2006">
                <mc:Choice xmlns:v="urn:schemas-microsoft-com:vml" Requires="v">
                  <p:oleObj spid="_x0000_s112686" name="公式" r:id="rId5" imgW="431613" imgH="215806" progId="Equation.3">
                    <p:embed/>
                  </p:oleObj>
                </mc:Choice>
                <mc:Fallback>
                  <p:oleObj name="公式" r:id="rId5" imgW="431613" imgH="215806"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1313" y="2349500"/>
                          <a:ext cx="10382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56" name="AutoShape 25">
              <a:extLst>
                <a:ext uri="{FF2B5EF4-FFF2-40B4-BE49-F238E27FC236}">
                  <a16:creationId xmlns:a16="http://schemas.microsoft.com/office/drawing/2014/main" id="{76600550-0C01-4D32-AC73-602143C4658B}"/>
                </a:ext>
              </a:extLst>
            </p:cNvPr>
            <p:cNvSpPr>
              <a:spLocks noChangeArrowheads="1"/>
            </p:cNvSpPr>
            <p:nvPr/>
          </p:nvSpPr>
          <p:spPr bwMode="auto">
            <a:xfrm>
              <a:off x="4237038" y="3382963"/>
              <a:ext cx="215900" cy="215900"/>
            </a:xfrm>
            <a:prstGeom prst="su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112657" name="AutoShape 26">
              <a:extLst>
                <a:ext uri="{FF2B5EF4-FFF2-40B4-BE49-F238E27FC236}">
                  <a16:creationId xmlns:a16="http://schemas.microsoft.com/office/drawing/2014/main" id="{BFD5BE99-37FB-48A8-9CF4-6B0FF6BFD273}"/>
                </a:ext>
              </a:extLst>
            </p:cNvPr>
            <p:cNvSpPr>
              <a:spLocks noChangeArrowheads="1"/>
            </p:cNvSpPr>
            <p:nvPr/>
          </p:nvSpPr>
          <p:spPr bwMode="auto">
            <a:xfrm>
              <a:off x="4237038" y="4868863"/>
              <a:ext cx="215900" cy="215900"/>
            </a:xfrm>
            <a:prstGeom prst="su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112658" name="AutoShape 27">
              <a:extLst>
                <a:ext uri="{FF2B5EF4-FFF2-40B4-BE49-F238E27FC236}">
                  <a16:creationId xmlns:a16="http://schemas.microsoft.com/office/drawing/2014/main" id="{13CDA3D0-699D-4F2A-BF0A-07AAD95A6573}"/>
                </a:ext>
              </a:extLst>
            </p:cNvPr>
            <p:cNvSpPr>
              <a:spLocks/>
            </p:cNvSpPr>
            <p:nvPr/>
          </p:nvSpPr>
          <p:spPr bwMode="auto">
            <a:xfrm>
              <a:off x="6156325" y="4797425"/>
              <a:ext cx="2447925" cy="503238"/>
            </a:xfrm>
            <a:prstGeom prst="callout2">
              <a:avLst>
                <a:gd name="adj1" fmla="val 22713"/>
                <a:gd name="adj2" fmla="val -3111"/>
                <a:gd name="adj3" fmla="val 22713"/>
                <a:gd name="adj4" fmla="val -11606"/>
                <a:gd name="adj5" fmla="val 208519"/>
                <a:gd name="adj6" fmla="val -42153"/>
              </a:avLst>
            </a:prstGeom>
            <a:solidFill>
              <a:schemeClr val="accent1"/>
            </a:solidFill>
            <a:ln w="9525">
              <a:solidFill>
                <a:schemeClr val="tx1"/>
              </a:solidFill>
              <a:miter lim="800000"/>
              <a:headEnd/>
              <a:tailEnd/>
            </a:ln>
            <a:effectLst>
              <a:outerShdw dist="35921" dir="2700000" algn="ctr" rotWithShape="0">
                <a:schemeClr val="bg2"/>
              </a:outerShdw>
            </a:effec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b="1">
                  <a:latin typeface="Arial" panose="020B0604020202020204" pitchFamily="34" charset="0"/>
                  <a:ea typeface="幼圆" panose="02010509060101010101" pitchFamily="49" charset="-122"/>
                </a:rPr>
                <a:t>最可能成功范围</a:t>
              </a:r>
            </a:p>
          </p:txBody>
        </p:sp>
        <p:sp>
          <p:nvSpPr>
            <p:cNvPr id="112659" name="AutoShape 31">
              <a:extLst>
                <a:ext uri="{FF2B5EF4-FFF2-40B4-BE49-F238E27FC236}">
                  <a16:creationId xmlns:a16="http://schemas.microsoft.com/office/drawing/2014/main" id="{94774711-F999-4D09-B87D-0A3000EC6F2C}"/>
                </a:ext>
              </a:extLst>
            </p:cNvPr>
            <p:cNvSpPr>
              <a:spLocks/>
            </p:cNvSpPr>
            <p:nvPr/>
          </p:nvSpPr>
          <p:spPr bwMode="auto">
            <a:xfrm>
              <a:off x="3492500" y="6165850"/>
              <a:ext cx="2808288" cy="503238"/>
            </a:xfrm>
            <a:prstGeom prst="callout2">
              <a:avLst>
                <a:gd name="adj1" fmla="val 22713"/>
                <a:gd name="adj2" fmla="val -2713"/>
                <a:gd name="adj3" fmla="val 22713"/>
                <a:gd name="adj4" fmla="val -7236"/>
                <a:gd name="adj5" fmla="val -71292"/>
                <a:gd name="adj6" fmla="val -23630"/>
              </a:avLst>
            </a:prstGeom>
            <a:solidFill>
              <a:schemeClr val="accent1"/>
            </a:solidFill>
            <a:ln w="9525">
              <a:solidFill>
                <a:schemeClr val="tx1"/>
              </a:solidFill>
              <a:miter lim="800000"/>
              <a:headEnd/>
              <a:tailEnd/>
            </a:ln>
            <a:effectLst>
              <a:outerShdw dist="35921" dir="2700000" algn="ctr" rotWithShape="0">
                <a:schemeClr val="bg2"/>
              </a:outerShdw>
            </a:effec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0"/>
                </a:spcBef>
                <a:buClrTx/>
                <a:buFontTx/>
                <a:buNone/>
              </a:pPr>
              <a:r>
                <a:rPr lang="zh-CN" altLang="en-US" sz="2400" b="1">
                  <a:latin typeface="Arial" panose="020B0604020202020204" pitchFamily="34" charset="0"/>
                  <a:ea typeface="幼圆" panose="02010509060101010101" pitchFamily="49" charset="-122"/>
                </a:rPr>
                <a:t>最不可能成功范围</a:t>
              </a:r>
            </a:p>
          </p:txBody>
        </p:sp>
        <p:sp>
          <p:nvSpPr>
            <p:cNvPr id="112660" name="Line 33">
              <a:extLst>
                <a:ext uri="{FF2B5EF4-FFF2-40B4-BE49-F238E27FC236}">
                  <a16:creationId xmlns:a16="http://schemas.microsoft.com/office/drawing/2014/main" id="{A2DD7196-4E3D-4B8E-988F-B2A7E214BBCC}"/>
                </a:ext>
              </a:extLst>
            </p:cNvPr>
            <p:cNvSpPr>
              <a:spLocks noChangeShapeType="1"/>
            </p:cNvSpPr>
            <p:nvPr/>
          </p:nvSpPr>
          <p:spPr bwMode="auto">
            <a:xfrm>
              <a:off x="4643438" y="3500438"/>
              <a:ext cx="0" cy="2376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1" name="Line 35">
              <a:extLst>
                <a:ext uri="{FF2B5EF4-FFF2-40B4-BE49-F238E27FC236}">
                  <a16:creationId xmlns:a16="http://schemas.microsoft.com/office/drawing/2014/main" id="{6039108F-BE8F-4BD0-ADB5-F4CF7EB48FA9}"/>
                </a:ext>
              </a:extLst>
            </p:cNvPr>
            <p:cNvSpPr>
              <a:spLocks noChangeShapeType="1"/>
            </p:cNvSpPr>
            <p:nvPr/>
          </p:nvSpPr>
          <p:spPr bwMode="auto">
            <a:xfrm>
              <a:off x="3708400" y="5013325"/>
              <a:ext cx="0" cy="86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2" name="Line 37">
              <a:extLst>
                <a:ext uri="{FF2B5EF4-FFF2-40B4-BE49-F238E27FC236}">
                  <a16:creationId xmlns:a16="http://schemas.microsoft.com/office/drawing/2014/main" id="{97A82F4B-8E97-40AA-AAEC-86F3F7B9FD3D}"/>
                </a:ext>
              </a:extLst>
            </p:cNvPr>
            <p:cNvSpPr>
              <a:spLocks noChangeShapeType="1"/>
            </p:cNvSpPr>
            <p:nvPr/>
          </p:nvSpPr>
          <p:spPr bwMode="auto">
            <a:xfrm>
              <a:off x="4643438" y="5805488"/>
              <a:ext cx="28813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3" name="Line 38">
              <a:extLst>
                <a:ext uri="{FF2B5EF4-FFF2-40B4-BE49-F238E27FC236}">
                  <a16:creationId xmlns:a16="http://schemas.microsoft.com/office/drawing/2014/main" id="{A1C336A5-1206-4ED1-B619-8D85AB8C18E3}"/>
                </a:ext>
              </a:extLst>
            </p:cNvPr>
            <p:cNvSpPr>
              <a:spLocks noChangeShapeType="1"/>
            </p:cNvSpPr>
            <p:nvPr/>
          </p:nvSpPr>
          <p:spPr bwMode="auto">
            <a:xfrm>
              <a:off x="1979613" y="5805488"/>
              <a:ext cx="17287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4" name="Line 40">
              <a:extLst>
                <a:ext uri="{FF2B5EF4-FFF2-40B4-BE49-F238E27FC236}">
                  <a16:creationId xmlns:a16="http://schemas.microsoft.com/office/drawing/2014/main" id="{D0A53FBD-6B51-4A86-8E11-C18B2604B80A}"/>
                </a:ext>
              </a:extLst>
            </p:cNvPr>
            <p:cNvSpPr>
              <a:spLocks noChangeShapeType="1"/>
            </p:cNvSpPr>
            <p:nvPr/>
          </p:nvSpPr>
          <p:spPr bwMode="auto">
            <a:xfrm flipH="1">
              <a:off x="4716463" y="5805488"/>
              <a:ext cx="142875"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5" name="Line 41">
              <a:extLst>
                <a:ext uri="{FF2B5EF4-FFF2-40B4-BE49-F238E27FC236}">
                  <a16:creationId xmlns:a16="http://schemas.microsoft.com/office/drawing/2014/main" id="{14090375-CEC8-4769-8068-627138B14844}"/>
                </a:ext>
              </a:extLst>
            </p:cNvPr>
            <p:cNvSpPr>
              <a:spLocks noChangeShapeType="1"/>
            </p:cNvSpPr>
            <p:nvPr/>
          </p:nvSpPr>
          <p:spPr bwMode="auto">
            <a:xfrm flipH="1">
              <a:off x="5219700" y="5805488"/>
              <a:ext cx="144463"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6" name="Line 42">
              <a:extLst>
                <a:ext uri="{FF2B5EF4-FFF2-40B4-BE49-F238E27FC236}">
                  <a16:creationId xmlns:a16="http://schemas.microsoft.com/office/drawing/2014/main" id="{F2806543-FFE3-4C09-AFD4-C0DBB05DC627}"/>
                </a:ext>
              </a:extLst>
            </p:cNvPr>
            <p:cNvSpPr>
              <a:spLocks noChangeShapeType="1"/>
            </p:cNvSpPr>
            <p:nvPr/>
          </p:nvSpPr>
          <p:spPr bwMode="auto">
            <a:xfrm flipH="1">
              <a:off x="6516688" y="5805488"/>
              <a:ext cx="21590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7" name="Line 43">
              <a:extLst>
                <a:ext uri="{FF2B5EF4-FFF2-40B4-BE49-F238E27FC236}">
                  <a16:creationId xmlns:a16="http://schemas.microsoft.com/office/drawing/2014/main" id="{92114066-0969-4244-870E-6A29061F11D1}"/>
                </a:ext>
              </a:extLst>
            </p:cNvPr>
            <p:cNvSpPr>
              <a:spLocks noChangeShapeType="1"/>
            </p:cNvSpPr>
            <p:nvPr/>
          </p:nvSpPr>
          <p:spPr bwMode="auto">
            <a:xfrm flipH="1">
              <a:off x="5651500" y="5805488"/>
              <a:ext cx="21590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8" name="Line 44">
              <a:extLst>
                <a:ext uri="{FF2B5EF4-FFF2-40B4-BE49-F238E27FC236}">
                  <a16:creationId xmlns:a16="http://schemas.microsoft.com/office/drawing/2014/main" id="{593862A4-76E2-4A80-BF67-9D4553AE1D04}"/>
                </a:ext>
              </a:extLst>
            </p:cNvPr>
            <p:cNvSpPr>
              <a:spLocks noChangeShapeType="1"/>
            </p:cNvSpPr>
            <p:nvPr/>
          </p:nvSpPr>
          <p:spPr bwMode="auto">
            <a:xfrm flipH="1">
              <a:off x="5435600" y="5805488"/>
              <a:ext cx="144463"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9" name="Line 45">
              <a:extLst>
                <a:ext uri="{FF2B5EF4-FFF2-40B4-BE49-F238E27FC236}">
                  <a16:creationId xmlns:a16="http://schemas.microsoft.com/office/drawing/2014/main" id="{C56794DD-301D-4A7E-A820-5E2B914D83F1}"/>
                </a:ext>
              </a:extLst>
            </p:cNvPr>
            <p:cNvSpPr>
              <a:spLocks noChangeShapeType="1"/>
            </p:cNvSpPr>
            <p:nvPr/>
          </p:nvSpPr>
          <p:spPr bwMode="auto">
            <a:xfrm flipH="1">
              <a:off x="6227763" y="5805488"/>
              <a:ext cx="288925"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0" name="Line 46">
              <a:extLst>
                <a:ext uri="{FF2B5EF4-FFF2-40B4-BE49-F238E27FC236}">
                  <a16:creationId xmlns:a16="http://schemas.microsoft.com/office/drawing/2014/main" id="{431DAC23-846A-4947-8274-BAB64A028171}"/>
                </a:ext>
              </a:extLst>
            </p:cNvPr>
            <p:cNvSpPr>
              <a:spLocks noChangeShapeType="1"/>
            </p:cNvSpPr>
            <p:nvPr/>
          </p:nvSpPr>
          <p:spPr bwMode="auto">
            <a:xfrm flipH="1">
              <a:off x="5940425" y="5805488"/>
              <a:ext cx="21590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1" name="Line 47">
              <a:extLst>
                <a:ext uri="{FF2B5EF4-FFF2-40B4-BE49-F238E27FC236}">
                  <a16:creationId xmlns:a16="http://schemas.microsoft.com/office/drawing/2014/main" id="{73EB53EA-6D18-4965-9EC9-21FD59F949F5}"/>
                </a:ext>
              </a:extLst>
            </p:cNvPr>
            <p:cNvSpPr>
              <a:spLocks noChangeShapeType="1"/>
            </p:cNvSpPr>
            <p:nvPr/>
          </p:nvSpPr>
          <p:spPr bwMode="auto">
            <a:xfrm flipH="1">
              <a:off x="7092950" y="5805488"/>
              <a:ext cx="142875"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2" name="Line 48">
              <a:extLst>
                <a:ext uri="{FF2B5EF4-FFF2-40B4-BE49-F238E27FC236}">
                  <a16:creationId xmlns:a16="http://schemas.microsoft.com/office/drawing/2014/main" id="{50BDD6A9-B206-424E-B359-542E20504DB9}"/>
                </a:ext>
              </a:extLst>
            </p:cNvPr>
            <p:cNvSpPr>
              <a:spLocks noChangeShapeType="1"/>
            </p:cNvSpPr>
            <p:nvPr/>
          </p:nvSpPr>
          <p:spPr bwMode="auto">
            <a:xfrm flipH="1">
              <a:off x="6804025" y="5805488"/>
              <a:ext cx="144463"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3" name="Line 49">
              <a:extLst>
                <a:ext uri="{FF2B5EF4-FFF2-40B4-BE49-F238E27FC236}">
                  <a16:creationId xmlns:a16="http://schemas.microsoft.com/office/drawing/2014/main" id="{1C615463-8438-4529-A79C-65FEAC900D32}"/>
                </a:ext>
              </a:extLst>
            </p:cNvPr>
            <p:cNvSpPr>
              <a:spLocks noChangeShapeType="1"/>
            </p:cNvSpPr>
            <p:nvPr/>
          </p:nvSpPr>
          <p:spPr bwMode="auto">
            <a:xfrm flipH="1">
              <a:off x="4932363" y="5805488"/>
              <a:ext cx="21590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4" name="Line 50">
              <a:extLst>
                <a:ext uri="{FF2B5EF4-FFF2-40B4-BE49-F238E27FC236}">
                  <a16:creationId xmlns:a16="http://schemas.microsoft.com/office/drawing/2014/main" id="{14550E9E-7347-4C5A-BF3C-5BECEA8AF3BA}"/>
                </a:ext>
              </a:extLst>
            </p:cNvPr>
            <p:cNvSpPr>
              <a:spLocks noChangeShapeType="1"/>
            </p:cNvSpPr>
            <p:nvPr/>
          </p:nvSpPr>
          <p:spPr bwMode="auto">
            <a:xfrm flipH="1">
              <a:off x="1908175" y="5805488"/>
              <a:ext cx="21590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5" name="Line 51">
              <a:extLst>
                <a:ext uri="{FF2B5EF4-FFF2-40B4-BE49-F238E27FC236}">
                  <a16:creationId xmlns:a16="http://schemas.microsoft.com/office/drawing/2014/main" id="{6811B994-E884-48AA-903B-608BA2CA3B66}"/>
                </a:ext>
              </a:extLst>
            </p:cNvPr>
            <p:cNvSpPr>
              <a:spLocks noChangeShapeType="1"/>
            </p:cNvSpPr>
            <p:nvPr/>
          </p:nvSpPr>
          <p:spPr bwMode="auto">
            <a:xfrm flipH="1">
              <a:off x="2268538" y="5805488"/>
              <a:ext cx="142875"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6" name="Line 52">
              <a:extLst>
                <a:ext uri="{FF2B5EF4-FFF2-40B4-BE49-F238E27FC236}">
                  <a16:creationId xmlns:a16="http://schemas.microsoft.com/office/drawing/2014/main" id="{C564907A-3631-4F62-8179-EBE830DCD8E8}"/>
                </a:ext>
              </a:extLst>
            </p:cNvPr>
            <p:cNvSpPr>
              <a:spLocks noChangeShapeType="1"/>
            </p:cNvSpPr>
            <p:nvPr/>
          </p:nvSpPr>
          <p:spPr bwMode="auto">
            <a:xfrm flipH="1">
              <a:off x="2555875" y="5805488"/>
              <a:ext cx="144463"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7" name="Line 53">
              <a:extLst>
                <a:ext uri="{FF2B5EF4-FFF2-40B4-BE49-F238E27FC236}">
                  <a16:creationId xmlns:a16="http://schemas.microsoft.com/office/drawing/2014/main" id="{2DDD6CC8-9EC2-4E53-AD5A-54777F069D37}"/>
                </a:ext>
              </a:extLst>
            </p:cNvPr>
            <p:cNvSpPr>
              <a:spLocks noChangeShapeType="1"/>
            </p:cNvSpPr>
            <p:nvPr/>
          </p:nvSpPr>
          <p:spPr bwMode="auto">
            <a:xfrm flipH="1">
              <a:off x="2843213" y="5805488"/>
              <a:ext cx="21590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8" name="Line 54">
              <a:extLst>
                <a:ext uri="{FF2B5EF4-FFF2-40B4-BE49-F238E27FC236}">
                  <a16:creationId xmlns:a16="http://schemas.microsoft.com/office/drawing/2014/main" id="{12FFF2A4-E670-46B1-BC47-832155C2956A}"/>
                </a:ext>
              </a:extLst>
            </p:cNvPr>
            <p:cNvSpPr>
              <a:spLocks noChangeShapeType="1"/>
            </p:cNvSpPr>
            <p:nvPr/>
          </p:nvSpPr>
          <p:spPr bwMode="auto">
            <a:xfrm flipH="1">
              <a:off x="2627313" y="5805488"/>
              <a:ext cx="21590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9" name="Line 55">
              <a:extLst>
                <a:ext uri="{FF2B5EF4-FFF2-40B4-BE49-F238E27FC236}">
                  <a16:creationId xmlns:a16="http://schemas.microsoft.com/office/drawing/2014/main" id="{DDADB31D-16EC-4D9E-A507-D5C41B761EF8}"/>
                </a:ext>
              </a:extLst>
            </p:cNvPr>
            <p:cNvSpPr>
              <a:spLocks noChangeShapeType="1"/>
            </p:cNvSpPr>
            <p:nvPr/>
          </p:nvSpPr>
          <p:spPr bwMode="auto">
            <a:xfrm flipH="1">
              <a:off x="3059113" y="5805488"/>
              <a:ext cx="144462"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0" name="Line 56">
              <a:extLst>
                <a:ext uri="{FF2B5EF4-FFF2-40B4-BE49-F238E27FC236}">
                  <a16:creationId xmlns:a16="http://schemas.microsoft.com/office/drawing/2014/main" id="{A6C212E3-D661-4D64-9A93-D8F4883ADCB2}"/>
                </a:ext>
              </a:extLst>
            </p:cNvPr>
            <p:cNvSpPr>
              <a:spLocks noChangeShapeType="1"/>
            </p:cNvSpPr>
            <p:nvPr/>
          </p:nvSpPr>
          <p:spPr bwMode="auto">
            <a:xfrm flipH="1">
              <a:off x="3276600" y="5805488"/>
              <a:ext cx="142875"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1" name="Line 57">
              <a:extLst>
                <a:ext uri="{FF2B5EF4-FFF2-40B4-BE49-F238E27FC236}">
                  <a16:creationId xmlns:a16="http://schemas.microsoft.com/office/drawing/2014/main" id="{A510638F-F307-4D32-904E-E78D52F7CA9F}"/>
                </a:ext>
              </a:extLst>
            </p:cNvPr>
            <p:cNvSpPr>
              <a:spLocks noChangeShapeType="1"/>
            </p:cNvSpPr>
            <p:nvPr/>
          </p:nvSpPr>
          <p:spPr bwMode="auto">
            <a:xfrm flipH="1">
              <a:off x="3563938" y="5805488"/>
              <a:ext cx="71437"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2" name="Line 58">
              <a:extLst>
                <a:ext uri="{FF2B5EF4-FFF2-40B4-BE49-F238E27FC236}">
                  <a16:creationId xmlns:a16="http://schemas.microsoft.com/office/drawing/2014/main" id="{79C734C9-2CA6-4A8E-8F28-9207AA01F64B}"/>
                </a:ext>
              </a:extLst>
            </p:cNvPr>
            <p:cNvSpPr>
              <a:spLocks noChangeShapeType="1"/>
            </p:cNvSpPr>
            <p:nvPr/>
          </p:nvSpPr>
          <p:spPr bwMode="auto">
            <a:xfrm>
              <a:off x="4427538" y="3500438"/>
              <a:ext cx="21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3" name="Line 60">
              <a:extLst>
                <a:ext uri="{FF2B5EF4-FFF2-40B4-BE49-F238E27FC236}">
                  <a16:creationId xmlns:a16="http://schemas.microsoft.com/office/drawing/2014/main" id="{7AC01B0E-7BFB-4EA4-9957-6673A797BAD2}"/>
                </a:ext>
              </a:extLst>
            </p:cNvPr>
            <p:cNvSpPr>
              <a:spLocks noChangeShapeType="1"/>
            </p:cNvSpPr>
            <p:nvPr/>
          </p:nvSpPr>
          <p:spPr bwMode="auto">
            <a:xfrm>
              <a:off x="3708400" y="4987925"/>
              <a:ext cx="576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4" name="Line 61">
              <a:extLst>
                <a:ext uri="{FF2B5EF4-FFF2-40B4-BE49-F238E27FC236}">
                  <a16:creationId xmlns:a16="http://schemas.microsoft.com/office/drawing/2014/main" id="{9292DA2D-5D8B-4A66-97D2-802C705FC460}"/>
                </a:ext>
              </a:extLst>
            </p:cNvPr>
            <p:cNvSpPr>
              <a:spLocks noChangeShapeType="1"/>
            </p:cNvSpPr>
            <p:nvPr/>
          </p:nvSpPr>
          <p:spPr bwMode="auto">
            <a:xfrm>
              <a:off x="4356100" y="2852738"/>
              <a:ext cx="31686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000" name="Rectangle 16">
            <a:extLst>
              <a:ext uri="{FF2B5EF4-FFF2-40B4-BE49-F238E27FC236}">
                <a16:creationId xmlns:a16="http://schemas.microsoft.com/office/drawing/2014/main" id="{816CC590-D3FC-42DA-B1B1-D0A831DC05E1}"/>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回归系数的含义</a:t>
            </a:r>
          </a:p>
        </p:txBody>
      </p:sp>
      <p:sp>
        <p:nvSpPr>
          <p:cNvPr id="93187" name="Rectangle 17">
            <a:extLst>
              <a:ext uri="{FF2B5EF4-FFF2-40B4-BE49-F238E27FC236}">
                <a16:creationId xmlns:a16="http://schemas.microsoft.com/office/drawing/2014/main" id="{911968D9-A4D4-4E0D-8201-E0417D706CCC}"/>
              </a:ext>
            </a:extLst>
          </p:cNvPr>
          <p:cNvSpPr>
            <a:spLocks noGrp="1" noChangeArrowheads="1"/>
          </p:cNvSpPr>
          <p:nvPr>
            <p:ph idx="1"/>
          </p:nvPr>
        </p:nvSpPr>
        <p:spPr>
          <a:xfrm>
            <a:off x="684213" y="1484313"/>
            <a:ext cx="8064500" cy="4922837"/>
          </a:xfrm>
        </p:spPr>
        <p:txBody>
          <a:bodyPr>
            <a:normAutofit fontScale="92500"/>
          </a:bodyPr>
          <a:lstStyle/>
          <a:p>
            <a:pPr fontAlgn="auto">
              <a:lnSpc>
                <a:spcPct val="80000"/>
              </a:lnSpc>
              <a:spcAft>
                <a:spcPts val="0"/>
              </a:spcAft>
              <a:defRPr/>
            </a:pPr>
            <a:r>
              <a:rPr lang="zh-CN" altLang="en-US" sz="2800">
                <a:latin typeface="幼圆" panose="02010509060101010101" pitchFamily="49" charset="-122"/>
                <a:ea typeface="幼圆" panose="02010509060101010101" pitchFamily="49" charset="-122"/>
              </a:rPr>
              <a:t>优势比</a:t>
            </a:r>
            <a:r>
              <a:rPr lang="en-US" altLang="zh-CN" sz="2800">
                <a:latin typeface="幼圆" panose="02010509060101010101" pitchFamily="49" charset="-122"/>
                <a:ea typeface="幼圆" panose="02010509060101010101" pitchFamily="49" charset="-122"/>
              </a:rPr>
              <a:t>(Odds Ratio)—</a:t>
            </a:r>
            <a:r>
              <a:rPr lang="zh-CN" altLang="en-US" sz="2800">
                <a:latin typeface="幼圆" panose="02010509060101010101" pitchFamily="49" charset="-122"/>
                <a:ea typeface="幼圆" panose="02010509060101010101" pitchFamily="49" charset="-122"/>
              </a:rPr>
              <a:t>事件发生与不发生的概率比</a:t>
            </a:r>
          </a:p>
          <a:p>
            <a:pPr fontAlgn="auto">
              <a:lnSpc>
                <a:spcPct val="80000"/>
              </a:lnSpc>
              <a:spcAft>
                <a:spcPts val="0"/>
              </a:spcAft>
              <a:defRPr/>
            </a:pPr>
            <a:endParaRPr lang="zh-CN" altLang="en-US" sz="2400">
              <a:latin typeface="幼圆" panose="02010509060101010101" pitchFamily="49" charset="-122"/>
              <a:ea typeface="幼圆" panose="02010509060101010101" pitchFamily="49" charset="-122"/>
            </a:endParaRPr>
          </a:p>
          <a:p>
            <a:pPr fontAlgn="auto">
              <a:lnSpc>
                <a:spcPct val="80000"/>
              </a:lnSpc>
              <a:spcAft>
                <a:spcPts val="0"/>
              </a:spcAft>
              <a:defRPr/>
            </a:pPr>
            <a:endParaRPr lang="zh-CN" altLang="en-US" sz="2400">
              <a:latin typeface="幼圆" panose="02010509060101010101" pitchFamily="49" charset="-122"/>
              <a:ea typeface="幼圆" panose="02010509060101010101" pitchFamily="49" charset="-122"/>
            </a:endParaRPr>
          </a:p>
          <a:p>
            <a:pPr fontAlgn="auto">
              <a:lnSpc>
                <a:spcPct val="80000"/>
              </a:lnSpc>
              <a:spcAft>
                <a:spcPts val="0"/>
              </a:spcAft>
              <a:defRPr/>
            </a:pPr>
            <a:endParaRPr lang="zh-CN" altLang="en-US" sz="2400">
              <a:latin typeface="幼圆" panose="02010509060101010101" pitchFamily="49" charset="-122"/>
              <a:ea typeface="幼圆" panose="02010509060101010101" pitchFamily="49" charset="-122"/>
            </a:endParaRPr>
          </a:p>
          <a:p>
            <a:pPr fontAlgn="auto">
              <a:lnSpc>
                <a:spcPct val="80000"/>
              </a:lnSpc>
              <a:spcAft>
                <a:spcPts val="0"/>
              </a:spcAft>
              <a:defRPr/>
            </a:pPr>
            <a:r>
              <a:rPr lang="zh-CN" altLang="en-US" sz="2800">
                <a:latin typeface="幼圆" panose="02010509060101010101" pitchFamily="49" charset="-122"/>
                <a:ea typeface="幼圆" panose="02010509060101010101" pitchFamily="49" charset="-122"/>
              </a:rPr>
              <a:t>优势比与单变量系数之间的关系</a:t>
            </a:r>
          </a:p>
          <a:p>
            <a:pPr fontAlgn="auto">
              <a:lnSpc>
                <a:spcPct val="80000"/>
              </a:lnSpc>
              <a:spcAft>
                <a:spcPts val="0"/>
              </a:spcAft>
              <a:defRPr/>
            </a:pPr>
            <a:endParaRPr lang="zh-CN" altLang="en-US" sz="2800">
              <a:latin typeface="幼圆" panose="02010509060101010101" pitchFamily="49" charset="-122"/>
              <a:ea typeface="幼圆" panose="02010509060101010101" pitchFamily="49" charset="-122"/>
            </a:endParaRPr>
          </a:p>
          <a:p>
            <a:pPr fontAlgn="auto">
              <a:lnSpc>
                <a:spcPct val="80000"/>
              </a:lnSpc>
              <a:spcAft>
                <a:spcPts val="0"/>
              </a:spcAft>
              <a:defRPr/>
            </a:pPr>
            <a:endParaRPr lang="zh-CN" altLang="en-US" sz="2400">
              <a:latin typeface="幼圆" panose="02010509060101010101" pitchFamily="49" charset="-122"/>
              <a:ea typeface="幼圆" panose="02010509060101010101" pitchFamily="49" charset="-122"/>
            </a:endParaRPr>
          </a:p>
          <a:p>
            <a:pPr fontAlgn="auto">
              <a:lnSpc>
                <a:spcPct val="80000"/>
              </a:lnSpc>
              <a:spcAft>
                <a:spcPts val="0"/>
              </a:spcAft>
              <a:defRPr/>
            </a:pPr>
            <a:endParaRPr lang="zh-CN" altLang="en-US" sz="2400">
              <a:ea typeface="华文新魏" panose="02010800040101010101" pitchFamily="2" charset="-122"/>
            </a:endParaRPr>
          </a:p>
          <a:p>
            <a:pPr fontAlgn="auto">
              <a:lnSpc>
                <a:spcPct val="80000"/>
              </a:lnSpc>
              <a:spcAft>
                <a:spcPts val="0"/>
              </a:spcAft>
              <a:defRPr/>
            </a:pPr>
            <a:r>
              <a:rPr lang="zh-CN" altLang="en-US" sz="2400">
                <a:ea typeface="华文新魏" panose="02010800040101010101" pitchFamily="2" charset="-122"/>
              </a:rPr>
              <a:t> </a:t>
            </a:r>
          </a:p>
          <a:p>
            <a:pPr fontAlgn="auto">
              <a:lnSpc>
                <a:spcPct val="80000"/>
              </a:lnSpc>
              <a:spcAft>
                <a:spcPts val="0"/>
              </a:spcAft>
              <a:defRPr/>
            </a:pPr>
            <a:endParaRPr lang="zh-CN" altLang="en-US" sz="2400">
              <a:ea typeface="华文新魏" panose="02010800040101010101" pitchFamily="2" charset="-122"/>
            </a:endParaRPr>
          </a:p>
          <a:p>
            <a:pPr fontAlgn="auto">
              <a:lnSpc>
                <a:spcPct val="80000"/>
              </a:lnSpc>
              <a:spcAft>
                <a:spcPts val="0"/>
              </a:spcAft>
              <a:defRPr/>
            </a:pPr>
            <a:endParaRPr lang="zh-CN" altLang="en-US" sz="2400">
              <a:ea typeface="华文新魏" panose="02010800040101010101" pitchFamily="2" charset="-122"/>
            </a:endParaRPr>
          </a:p>
          <a:p>
            <a:pPr fontAlgn="auto">
              <a:lnSpc>
                <a:spcPct val="80000"/>
              </a:lnSpc>
              <a:spcAft>
                <a:spcPts val="0"/>
              </a:spcAft>
              <a:buFont typeface="Wingdings" panose="05000000000000000000" pitchFamily="2" charset="2"/>
              <a:buNone/>
              <a:defRPr/>
            </a:pPr>
            <a:r>
              <a:rPr lang="zh-CN" altLang="en-US" sz="2400">
                <a:ea typeface="华文新魏" panose="02010800040101010101" pitchFamily="2" charset="-122"/>
              </a:rPr>
              <a:t>   </a:t>
            </a:r>
          </a:p>
        </p:txBody>
      </p:sp>
      <p:sp>
        <p:nvSpPr>
          <p:cNvPr id="113668" name="日期占位符 1">
            <a:extLst>
              <a:ext uri="{FF2B5EF4-FFF2-40B4-BE49-F238E27FC236}">
                <a16:creationId xmlns:a16="http://schemas.microsoft.com/office/drawing/2014/main" id="{7390455A-F2EA-43C1-8602-2EC4A1BE14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9E2F950-7AA3-435A-B604-DF8C613C7874}"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3669" name="页脚占位符 2">
            <a:extLst>
              <a:ext uri="{FF2B5EF4-FFF2-40B4-BE49-F238E27FC236}">
                <a16:creationId xmlns:a16="http://schemas.microsoft.com/office/drawing/2014/main" id="{99FF873D-5BD0-4310-9D35-D3119CED1A0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13670" name="灯片编号占位符 3">
            <a:extLst>
              <a:ext uri="{FF2B5EF4-FFF2-40B4-BE49-F238E27FC236}">
                <a16:creationId xmlns:a16="http://schemas.microsoft.com/office/drawing/2014/main" id="{4C0FC0C8-7B47-4E4D-97D3-E429EB6428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FEF99D5-EAA0-4EA2-8623-5BF7ACA4FCCD}" type="slidenum">
              <a:rPr lang="zh-CN" altLang="en-US" sz="1400" smtClean="0">
                <a:latin typeface="Arial" panose="020B0604020202020204" pitchFamily="34" charset="0"/>
              </a:rPr>
              <a:pPr>
                <a:lnSpc>
                  <a:spcPct val="100000"/>
                </a:lnSpc>
                <a:spcBef>
                  <a:spcPct val="0"/>
                </a:spcBef>
                <a:buClrTx/>
                <a:buFontTx/>
                <a:buNone/>
              </a:pPr>
              <a:t>51</a:t>
            </a:fld>
            <a:endParaRPr lang="en-US" altLang="zh-CN" sz="1400">
              <a:latin typeface="Arial" panose="020B0604020202020204" pitchFamily="34" charset="0"/>
            </a:endParaRPr>
          </a:p>
        </p:txBody>
      </p:sp>
      <p:graphicFrame>
        <p:nvGraphicFramePr>
          <p:cNvPr id="298002" name="Object 18">
            <a:extLst>
              <a:ext uri="{FF2B5EF4-FFF2-40B4-BE49-F238E27FC236}">
                <a16:creationId xmlns:a16="http://schemas.microsoft.com/office/drawing/2014/main" id="{F466A3F2-BC83-4F69-8095-BB758A498063}"/>
              </a:ext>
            </a:extLst>
          </p:cNvPr>
          <p:cNvGraphicFramePr>
            <a:graphicFrameLocks noChangeAspect="1"/>
          </p:cNvGraphicFramePr>
          <p:nvPr/>
        </p:nvGraphicFramePr>
        <p:xfrm>
          <a:off x="2382838" y="2262188"/>
          <a:ext cx="3949700" cy="995362"/>
        </p:xfrm>
        <a:graphic>
          <a:graphicData uri="http://schemas.openxmlformats.org/presentationml/2006/ole">
            <mc:AlternateContent xmlns:mc="http://schemas.openxmlformats.org/markup-compatibility/2006">
              <mc:Choice xmlns:v="urn:schemas-microsoft-com:vml" Requires="v">
                <p:oleObj spid="_x0000_s113674" name="公式" r:id="rId3" imgW="1714500" imgH="431800" progId="Equation.3">
                  <p:embed/>
                </p:oleObj>
              </mc:Choice>
              <mc:Fallback>
                <p:oleObj name="公式" r:id="rId3" imgW="1714500" imgH="4318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838" y="2262188"/>
                        <a:ext cx="3949700"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8005" name="Object 21">
            <a:extLst>
              <a:ext uri="{FF2B5EF4-FFF2-40B4-BE49-F238E27FC236}">
                <a16:creationId xmlns:a16="http://schemas.microsoft.com/office/drawing/2014/main" id="{3ED2173A-30DD-496D-8447-4DCF71BB0039}"/>
              </a:ext>
            </a:extLst>
          </p:cNvPr>
          <p:cNvGraphicFramePr>
            <a:graphicFrameLocks noChangeAspect="1"/>
          </p:cNvGraphicFramePr>
          <p:nvPr/>
        </p:nvGraphicFramePr>
        <p:xfrm>
          <a:off x="396875" y="3990975"/>
          <a:ext cx="8518525" cy="636588"/>
        </p:xfrm>
        <a:graphic>
          <a:graphicData uri="http://schemas.openxmlformats.org/presentationml/2006/ole">
            <mc:AlternateContent xmlns:mc="http://schemas.openxmlformats.org/markup-compatibility/2006">
              <mc:Choice xmlns:v="urn:schemas-microsoft-com:vml" Requires="v">
                <p:oleObj spid="_x0000_s113675" name="公式" r:id="rId5" imgW="3568700" imgH="266700" progId="Equation.3">
                  <p:embed/>
                </p:oleObj>
              </mc:Choice>
              <mc:Fallback>
                <p:oleObj name="公式" r:id="rId5" imgW="3568700" imgH="2667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875" y="3990975"/>
                        <a:ext cx="8518525"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8006" name="Object 22">
            <a:extLst>
              <a:ext uri="{FF2B5EF4-FFF2-40B4-BE49-F238E27FC236}">
                <a16:creationId xmlns:a16="http://schemas.microsoft.com/office/drawing/2014/main" id="{0928E40C-6994-49DA-AFB6-9A3847C43314}"/>
              </a:ext>
            </a:extLst>
          </p:cNvPr>
          <p:cNvGraphicFramePr>
            <a:graphicFrameLocks noChangeAspect="1"/>
          </p:cNvGraphicFramePr>
          <p:nvPr/>
        </p:nvGraphicFramePr>
        <p:xfrm>
          <a:off x="1308100" y="5013325"/>
          <a:ext cx="2733675" cy="935038"/>
        </p:xfrm>
        <a:graphic>
          <a:graphicData uri="http://schemas.openxmlformats.org/presentationml/2006/ole">
            <mc:AlternateContent xmlns:mc="http://schemas.openxmlformats.org/markup-compatibility/2006">
              <mc:Choice xmlns:v="urn:schemas-microsoft-com:vml" Requires="v">
                <p:oleObj spid="_x0000_s113676" name="公式" r:id="rId7" imgW="1409088" imgH="482391" progId="Equation.3">
                  <p:embed/>
                </p:oleObj>
              </mc:Choice>
              <mc:Fallback>
                <p:oleObj name="公式" r:id="rId7" imgW="1409088" imgH="482391"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8100" y="5013325"/>
                        <a:ext cx="27336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98002"/>
                                        </p:tgtEl>
                                        <p:attrNameLst>
                                          <p:attrName>style.visibility</p:attrName>
                                        </p:attrNameLst>
                                      </p:cBhvr>
                                      <p:to>
                                        <p:strVal val="visible"/>
                                      </p:to>
                                    </p:set>
                                    <p:anim calcmode="lin" valueType="num">
                                      <p:cBhvr>
                                        <p:cTn id="7" dur="500" fill="hold"/>
                                        <p:tgtEl>
                                          <p:spTgt spid="298002"/>
                                        </p:tgtEl>
                                        <p:attrNameLst>
                                          <p:attrName>ppt_w</p:attrName>
                                        </p:attrNameLst>
                                      </p:cBhvr>
                                      <p:tavLst>
                                        <p:tav tm="0">
                                          <p:val>
                                            <p:fltVal val="0"/>
                                          </p:val>
                                        </p:tav>
                                        <p:tav tm="100000">
                                          <p:val>
                                            <p:strVal val="#ppt_w"/>
                                          </p:val>
                                        </p:tav>
                                      </p:tavLst>
                                    </p:anim>
                                    <p:anim calcmode="lin" valueType="num">
                                      <p:cBhvr>
                                        <p:cTn id="8" dur="500" fill="hold"/>
                                        <p:tgtEl>
                                          <p:spTgt spid="298002"/>
                                        </p:tgtEl>
                                        <p:attrNameLst>
                                          <p:attrName>ppt_h</p:attrName>
                                        </p:attrNameLst>
                                      </p:cBhvr>
                                      <p:tavLst>
                                        <p:tav tm="0">
                                          <p:val>
                                            <p:fltVal val="0"/>
                                          </p:val>
                                        </p:tav>
                                        <p:tav tm="100000">
                                          <p:val>
                                            <p:strVal val="#ppt_h"/>
                                          </p:val>
                                        </p:tav>
                                      </p:tavLst>
                                    </p:anim>
                                    <p:animEffect transition="in" filter="fade">
                                      <p:cBhvr>
                                        <p:cTn id="9" dur="500"/>
                                        <p:tgtEl>
                                          <p:spTgt spid="29800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298005"/>
                                        </p:tgtEl>
                                        <p:attrNameLst>
                                          <p:attrName>style.visibility</p:attrName>
                                        </p:attrNameLst>
                                      </p:cBhvr>
                                      <p:to>
                                        <p:strVal val="visible"/>
                                      </p:to>
                                    </p:set>
                                    <p:anim calcmode="lin" valueType="num">
                                      <p:cBhvr>
                                        <p:cTn id="14" dur="500" fill="hold"/>
                                        <p:tgtEl>
                                          <p:spTgt spid="298005"/>
                                        </p:tgtEl>
                                        <p:attrNameLst>
                                          <p:attrName>ppt_w</p:attrName>
                                        </p:attrNameLst>
                                      </p:cBhvr>
                                      <p:tavLst>
                                        <p:tav tm="0">
                                          <p:val>
                                            <p:fltVal val="0"/>
                                          </p:val>
                                        </p:tav>
                                        <p:tav tm="100000">
                                          <p:val>
                                            <p:strVal val="#ppt_w"/>
                                          </p:val>
                                        </p:tav>
                                      </p:tavLst>
                                    </p:anim>
                                    <p:anim calcmode="lin" valueType="num">
                                      <p:cBhvr>
                                        <p:cTn id="15" dur="500" fill="hold"/>
                                        <p:tgtEl>
                                          <p:spTgt spid="298005"/>
                                        </p:tgtEl>
                                        <p:attrNameLst>
                                          <p:attrName>ppt_h</p:attrName>
                                        </p:attrNameLst>
                                      </p:cBhvr>
                                      <p:tavLst>
                                        <p:tav tm="0">
                                          <p:val>
                                            <p:fltVal val="0"/>
                                          </p:val>
                                        </p:tav>
                                        <p:tav tm="100000">
                                          <p:val>
                                            <p:strVal val="#ppt_h"/>
                                          </p:val>
                                        </p:tav>
                                      </p:tavLst>
                                    </p:anim>
                                    <p:animEffect transition="in" filter="fade">
                                      <p:cBhvr>
                                        <p:cTn id="16" dur="500"/>
                                        <p:tgtEl>
                                          <p:spTgt spid="29800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298006"/>
                                        </p:tgtEl>
                                        <p:attrNameLst>
                                          <p:attrName>style.visibility</p:attrName>
                                        </p:attrNameLst>
                                      </p:cBhvr>
                                      <p:to>
                                        <p:strVal val="visible"/>
                                      </p:to>
                                    </p:set>
                                    <p:anim calcmode="lin" valueType="num">
                                      <p:cBhvr>
                                        <p:cTn id="21" dur="500" fill="hold"/>
                                        <p:tgtEl>
                                          <p:spTgt spid="298006"/>
                                        </p:tgtEl>
                                        <p:attrNameLst>
                                          <p:attrName>ppt_w</p:attrName>
                                        </p:attrNameLst>
                                      </p:cBhvr>
                                      <p:tavLst>
                                        <p:tav tm="0">
                                          <p:val>
                                            <p:fltVal val="0"/>
                                          </p:val>
                                        </p:tav>
                                        <p:tav tm="100000">
                                          <p:val>
                                            <p:strVal val="#ppt_w"/>
                                          </p:val>
                                        </p:tav>
                                      </p:tavLst>
                                    </p:anim>
                                    <p:anim calcmode="lin" valueType="num">
                                      <p:cBhvr>
                                        <p:cTn id="22" dur="500" fill="hold"/>
                                        <p:tgtEl>
                                          <p:spTgt spid="298006"/>
                                        </p:tgtEl>
                                        <p:attrNameLst>
                                          <p:attrName>ppt_h</p:attrName>
                                        </p:attrNameLst>
                                      </p:cBhvr>
                                      <p:tavLst>
                                        <p:tav tm="0">
                                          <p:val>
                                            <p:fltVal val="0"/>
                                          </p:val>
                                        </p:tav>
                                        <p:tav tm="100000">
                                          <p:val>
                                            <p:strVal val="#ppt_h"/>
                                          </p:val>
                                        </p:tav>
                                      </p:tavLst>
                                    </p:anim>
                                    <p:animEffect transition="in" filter="fade">
                                      <p:cBhvr>
                                        <p:cTn id="23" dur="500"/>
                                        <p:tgtEl>
                                          <p:spTgt spid="298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AE4102B-412C-4771-81F4-BDA3FE98D0EF}"/>
              </a:ext>
            </a:extLst>
          </p:cNvPr>
          <p:cNvSpPr>
            <a:spLocks noGrp="1" noChangeArrowheads="1"/>
          </p:cNvSpPr>
          <p:nvPr>
            <p:ph type="title"/>
          </p:nvPr>
        </p:nvSpPr>
        <p:spPr/>
        <p:txBody>
          <a:bodyPr/>
          <a:lstStyle/>
          <a:p>
            <a:pPr fontAlgn="auto">
              <a:spcAft>
                <a:spcPts val="0"/>
              </a:spcAft>
              <a:defRPr/>
            </a:pPr>
            <a:r>
              <a:rPr lang="zh-CN" altLang="zh-CN" b="1" dirty="0">
                <a:solidFill>
                  <a:schemeClr val="accent6"/>
                </a:solidFill>
                <a:latin typeface="黑体" panose="02010609060101010101" pitchFamily="49" charset="-122"/>
                <a:ea typeface="黑体" panose="02010609060101010101" pitchFamily="49" charset="-122"/>
              </a:rPr>
              <a:t>支持向量机</a:t>
            </a:r>
          </a:p>
        </p:txBody>
      </p:sp>
      <p:sp>
        <p:nvSpPr>
          <p:cNvPr id="94211" name="Rectangle 3">
            <a:extLst>
              <a:ext uri="{FF2B5EF4-FFF2-40B4-BE49-F238E27FC236}">
                <a16:creationId xmlns:a16="http://schemas.microsoft.com/office/drawing/2014/main" id="{B8E8D01F-8C46-474F-8C87-DE738C79B450}"/>
              </a:ext>
            </a:extLst>
          </p:cNvPr>
          <p:cNvSpPr>
            <a:spLocks noGrp="1" noChangeArrowheads="1"/>
          </p:cNvSpPr>
          <p:nvPr>
            <p:ph idx="1"/>
          </p:nvPr>
        </p:nvSpPr>
        <p:spPr>
          <a:xfrm>
            <a:off x="827088" y="1125538"/>
            <a:ext cx="7772400" cy="4114800"/>
          </a:xfrm>
        </p:spPr>
        <p:txBody>
          <a:bodyPr>
            <a:normAutofit fontScale="92500" lnSpcReduction="10000"/>
          </a:bodyPr>
          <a:lstStyle/>
          <a:p>
            <a:pPr fontAlgn="auto">
              <a:lnSpc>
                <a:spcPct val="150000"/>
              </a:lnSpc>
              <a:spcAft>
                <a:spcPts val="0"/>
              </a:spcAft>
              <a:defRPr/>
            </a:pPr>
            <a:r>
              <a:rPr lang="zh-CN" altLang="zh-CN" sz="2800">
                <a:latin typeface="幼圆" panose="02010509060101010101" pitchFamily="49" charset="-122"/>
                <a:ea typeface="幼圆" panose="02010509060101010101" pitchFamily="49" charset="-122"/>
              </a:rPr>
              <a:t>支持向量机（</a:t>
            </a:r>
            <a:r>
              <a:rPr lang="en-US" altLang="zh-CN" sz="2800">
                <a:latin typeface="幼圆" panose="02010509060101010101" pitchFamily="49" charset="-122"/>
                <a:ea typeface="幼圆" panose="02010509060101010101" pitchFamily="49" charset="-122"/>
              </a:rPr>
              <a:t>support vector machine: SVM</a:t>
            </a:r>
            <a:r>
              <a:rPr lang="zh-CN" altLang="zh-CN" sz="2800">
                <a:latin typeface="幼圆" panose="02010509060101010101" pitchFamily="49" charset="-122"/>
                <a:ea typeface="幼圆" panose="02010509060101010101" pitchFamily="49" charset="-122"/>
              </a:rPr>
              <a:t>）是一种二类分类方法，它的基本模型是定义在特征空间上的间隔最大的线性分类器。支持向量机方法是建立在统计学习理论的</a:t>
            </a:r>
            <a:r>
              <a:rPr lang="en-US" altLang="zh-CN" sz="2800">
                <a:latin typeface="幼圆" panose="02010509060101010101" pitchFamily="49" charset="-122"/>
                <a:ea typeface="幼圆" panose="02010509060101010101" pitchFamily="49" charset="-122"/>
              </a:rPr>
              <a:t>VC </a:t>
            </a:r>
            <a:r>
              <a:rPr lang="zh-CN" altLang="zh-CN" sz="2800">
                <a:latin typeface="幼圆" panose="02010509060101010101" pitchFamily="49" charset="-122"/>
                <a:ea typeface="幼圆" panose="02010509060101010101" pitchFamily="49" charset="-122"/>
              </a:rPr>
              <a:t>维理论和结构风险最小原理基础上的。它在解决小样本、非线性及高维模式识别中表现出许多特有的优势，并能够推广应用到函数拟合等其他机器学习问题中。</a:t>
            </a:r>
            <a:endParaRPr lang="en-US" altLang="zh-CN" sz="2800">
              <a:latin typeface="幼圆" panose="02010509060101010101" pitchFamily="49" charset="-122"/>
              <a:ea typeface="幼圆" panose="02010509060101010101" pitchFamily="49" charset="-122"/>
            </a:endParaRPr>
          </a:p>
        </p:txBody>
      </p:sp>
      <p:sp>
        <p:nvSpPr>
          <p:cNvPr id="114692" name="日期占位符 1">
            <a:extLst>
              <a:ext uri="{FF2B5EF4-FFF2-40B4-BE49-F238E27FC236}">
                <a16:creationId xmlns:a16="http://schemas.microsoft.com/office/drawing/2014/main" id="{2F0D215B-D1A7-41C6-B25D-4BF500C1B0E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65DB913-5796-4F81-ACED-E9BC9602AF10}"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4693" name="页脚占位符 2">
            <a:extLst>
              <a:ext uri="{FF2B5EF4-FFF2-40B4-BE49-F238E27FC236}">
                <a16:creationId xmlns:a16="http://schemas.microsoft.com/office/drawing/2014/main" id="{D46E3C36-B286-4CEE-9ED6-721AC94B627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14694" name="灯片编号占位符 3">
            <a:extLst>
              <a:ext uri="{FF2B5EF4-FFF2-40B4-BE49-F238E27FC236}">
                <a16:creationId xmlns:a16="http://schemas.microsoft.com/office/drawing/2014/main" id="{1D7AE614-3B0C-4FC6-BD5F-BD3C99C65A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7D10507-A084-4DBF-A95A-7769F65DF174}" type="slidenum">
              <a:rPr lang="zh-CN" altLang="en-US" sz="1400" smtClean="0">
                <a:latin typeface="Arial" panose="020B0604020202020204" pitchFamily="34" charset="0"/>
              </a:rPr>
              <a:pPr>
                <a:lnSpc>
                  <a:spcPct val="100000"/>
                </a:lnSpc>
                <a:spcBef>
                  <a:spcPct val="0"/>
                </a:spcBef>
                <a:buClrTx/>
                <a:buFontTx/>
                <a:buNone/>
              </a:pPr>
              <a:t>52</a:t>
            </a:fld>
            <a:endParaRPr lang="en-US" altLang="zh-CN" sz="1400">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8041F2D9-DB6D-43D0-8F7A-AB55CA695038}"/>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统计学习问题</a:t>
            </a:r>
            <a:endParaRPr lang="zh-CN" altLang="zh-CN" b="1" dirty="0">
              <a:solidFill>
                <a:schemeClr val="accent6"/>
              </a:solidFill>
              <a:latin typeface="黑体" panose="02010609060101010101" pitchFamily="49" charset="-122"/>
              <a:ea typeface="黑体" panose="02010609060101010101" pitchFamily="49" charset="-122"/>
            </a:endParaRPr>
          </a:p>
        </p:txBody>
      </p:sp>
      <p:sp>
        <p:nvSpPr>
          <p:cNvPr id="95235" name="Rectangle 3">
            <a:extLst>
              <a:ext uri="{FF2B5EF4-FFF2-40B4-BE49-F238E27FC236}">
                <a16:creationId xmlns:a16="http://schemas.microsoft.com/office/drawing/2014/main" id="{4BA35D68-B92F-4752-A3E6-86C7BF240514}"/>
              </a:ext>
            </a:extLst>
          </p:cNvPr>
          <p:cNvSpPr>
            <a:spLocks noGrp="1" noChangeArrowheads="1"/>
          </p:cNvSpPr>
          <p:nvPr>
            <p:ph idx="1"/>
          </p:nvPr>
        </p:nvSpPr>
        <p:spPr>
          <a:xfrm>
            <a:off x="684213" y="1268413"/>
            <a:ext cx="7772400" cy="4114800"/>
          </a:xfrm>
        </p:spPr>
        <p:txBody>
          <a:bodyPr/>
          <a:lstStyle/>
          <a:p>
            <a:pPr fontAlgn="auto">
              <a:lnSpc>
                <a:spcPct val="150000"/>
              </a:lnSpc>
              <a:spcAft>
                <a:spcPts val="0"/>
              </a:spcAft>
              <a:defRPr/>
            </a:pPr>
            <a:r>
              <a:rPr lang="zh-CN" altLang="en-US" sz="2400">
                <a:latin typeface="幼圆" panose="02010509060101010101" pitchFamily="49" charset="-122"/>
                <a:ea typeface="幼圆" panose="02010509060101010101" pitchFamily="49" charset="-122"/>
              </a:rPr>
              <a:t>学习问题的表示</a:t>
            </a:r>
          </a:p>
          <a:p>
            <a:pPr lvl="1" fontAlgn="auto">
              <a:lnSpc>
                <a:spcPct val="150000"/>
              </a:lnSpc>
              <a:spcAft>
                <a:spcPts val="0"/>
              </a:spcAft>
              <a:defRPr/>
            </a:pPr>
            <a:r>
              <a:rPr lang="zh-CN" altLang="en-US" sz="2400">
                <a:latin typeface="幼圆" panose="02010509060101010101" pitchFamily="49" charset="-122"/>
                <a:ea typeface="幼圆" panose="02010509060101010101" pitchFamily="49" charset="-122"/>
              </a:rPr>
              <a:t>学习的目的就是，在联合概率分布函数</a:t>
            </a:r>
            <a:r>
              <a:rPr lang="en-US" altLang="zh-CN" sz="2400">
                <a:latin typeface="幼圆" panose="02010509060101010101" pitchFamily="49" charset="-122"/>
                <a:ea typeface="幼圆" panose="02010509060101010101" pitchFamily="49" charset="-122"/>
              </a:rPr>
              <a:t>F(x,y)</a:t>
            </a:r>
            <a:r>
              <a:rPr lang="zh-CN" altLang="en-US" sz="2400">
                <a:latin typeface="幼圆" panose="02010509060101010101" pitchFamily="49" charset="-122"/>
                <a:ea typeface="幼圆" panose="02010509060101010101" pitchFamily="49" charset="-122"/>
              </a:rPr>
              <a:t>未知、所有可用的信息都包含在训练集中的情况下，寻找函数</a:t>
            </a:r>
            <a:r>
              <a:rPr lang="en-US" altLang="zh-CN" sz="2400">
                <a:latin typeface="幼圆" panose="02010509060101010101" pitchFamily="49" charset="-122"/>
                <a:ea typeface="幼圆" panose="02010509060101010101" pitchFamily="49" charset="-122"/>
              </a:rPr>
              <a:t>f(x,w</a:t>
            </a:r>
            <a:r>
              <a:rPr lang="en-US" altLang="zh-CN" sz="2400" baseline="-30000">
                <a:latin typeface="幼圆" panose="02010509060101010101" pitchFamily="49" charset="-122"/>
                <a:ea typeface="幼圆" panose="02010509060101010101" pitchFamily="49" charset="-122"/>
              </a:rPr>
              <a:t>0</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，使它（在函数类</a:t>
            </a:r>
            <a:r>
              <a:rPr lang="en-US" altLang="zh-CN" sz="2400">
                <a:latin typeface="幼圆" panose="02010509060101010101" pitchFamily="49" charset="-122"/>
                <a:ea typeface="幼圆" panose="02010509060101010101" pitchFamily="49" charset="-122"/>
              </a:rPr>
              <a:t>f(x,w)</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(w    W</a:t>
            </a:r>
            <a:r>
              <a:rPr lang="zh-CN" altLang="en-US" sz="2400">
                <a:latin typeface="幼圆" panose="02010509060101010101" pitchFamily="49" charset="-122"/>
                <a:ea typeface="幼圆" panose="02010509060101010101" pitchFamily="49" charset="-122"/>
              </a:rPr>
              <a:t>）上最小化风险泛函 </a:t>
            </a:r>
          </a:p>
          <a:p>
            <a:pPr lvl="1" fontAlgn="auto">
              <a:lnSpc>
                <a:spcPct val="150000"/>
              </a:lnSpc>
              <a:spcAft>
                <a:spcPts val="0"/>
              </a:spcAft>
              <a:defRPr/>
            </a:pPr>
            <a:endParaRPr lang="zh-CN" altLang="en-US" sz="2400">
              <a:latin typeface="幼圆" panose="02010509060101010101" pitchFamily="49" charset="-122"/>
              <a:ea typeface="幼圆" panose="02010509060101010101" pitchFamily="49" charset="-122"/>
            </a:endParaRPr>
          </a:p>
          <a:p>
            <a:pPr fontAlgn="auto">
              <a:spcAft>
                <a:spcPts val="0"/>
              </a:spcAft>
              <a:defRPr/>
            </a:pPr>
            <a:r>
              <a:rPr lang="zh-CN" altLang="en-US" sz="2400">
                <a:latin typeface="幼圆" panose="02010509060101010101" pitchFamily="49" charset="-122"/>
                <a:ea typeface="幼圆" panose="02010509060101010101" pitchFamily="49" charset="-122"/>
              </a:rPr>
              <a:t>模式别别问题</a:t>
            </a:r>
          </a:p>
          <a:p>
            <a:pPr fontAlgn="auto">
              <a:spcAft>
                <a:spcPts val="0"/>
              </a:spcAft>
              <a:defRPr/>
            </a:pPr>
            <a:endParaRPr lang="en-US" altLang="zh-CN"/>
          </a:p>
        </p:txBody>
      </p:sp>
      <p:sp>
        <p:nvSpPr>
          <p:cNvPr id="115716" name="日期占位符 1">
            <a:extLst>
              <a:ext uri="{FF2B5EF4-FFF2-40B4-BE49-F238E27FC236}">
                <a16:creationId xmlns:a16="http://schemas.microsoft.com/office/drawing/2014/main" id="{732E630B-5B7F-49BB-AC12-4D5C32E724F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94D50FE-E81D-4210-8BC8-0A150D6F46D1}"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5717" name="页脚占位符 2">
            <a:extLst>
              <a:ext uri="{FF2B5EF4-FFF2-40B4-BE49-F238E27FC236}">
                <a16:creationId xmlns:a16="http://schemas.microsoft.com/office/drawing/2014/main" id="{62EA03B8-2868-40FE-A37B-88C9071A3FE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15718" name="灯片编号占位符 3">
            <a:extLst>
              <a:ext uri="{FF2B5EF4-FFF2-40B4-BE49-F238E27FC236}">
                <a16:creationId xmlns:a16="http://schemas.microsoft.com/office/drawing/2014/main" id="{2013984E-2A75-4201-B0A6-B488AA58AB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950082CF-5B45-4132-BD95-DCF243D2FAD1}" type="slidenum">
              <a:rPr lang="zh-CN" altLang="en-US" sz="1400" smtClean="0">
                <a:latin typeface="Arial" panose="020B0604020202020204" pitchFamily="34" charset="0"/>
              </a:rPr>
              <a:pPr>
                <a:lnSpc>
                  <a:spcPct val="100000"/>
                </a:lnSpc>
                <a:spcBef>
                  <a:spcPct val="0"/>
                </a:spcBef>
                <a:buClrTx/>
                <a:buFontTx/>
                <a:buNone/>
              </a:pPr>
              <a:t>53</a:t>
            </a:fld>
            <a:endParaRPr lang="en-US" altLang="zh-CN" sz="1400">
              <a:latin typeface="Arial" panose="020B0604020202020204" pitchFamily="34" charset="0"/>
            </a:endParaRPr>
          </a:p>
        </p:txBody>
      </p:sp>
      <p:graphicFrame>
        <p:nvGraphicFramePr>
          <p:cNvPr id="115719" name="Object 4">
            <a:extLst>
              <a:ext uri="{FF2B5EF4-FFF2-40B4-BE49-F238E27FC236}">
                <a16:creationId xmlns:a16="http://schemas.microsoft.com/office/drawing/2014/main" id="{11B85C38-E164-4E11-9E1E-51B09786DF20}"/>
              </a:ext>
            </a:extLst>
          </p:cNvPr>
          <p:cNvGraphicFramePr>
            <a:graphicFrameLocks noChangeAspect="1"/>
          </p:cNvGraphicFramePr>
          <p:nvPr/>
        </p:nvGraphicFramePr>
        <p:xfrm>
          <a:off x="2195513" y="4076700"/>
          <a:ext cx="4495800" cy="650875"/>
        </p:xfrm>
        <a:graphic>
          <a:graphicData uri="http://schemas.openxmlformats.org/presentationml/2006/ole">
            <mc:AlternateContent xmlns:mc="http://schemas.openxmlformats.org/markup-compatibility/2006">
              <mc:Choice xmlns:v="urn:schemas-microsoft-com:vml" Requires="v">
                <p:oleObj spid="_x0000_s115721" r:id="rId3" imgW="1859357" imgH="236392" progId="Equation.3">
                  <p:embed/>
                </p:oleObj>
              </mc:Choice>
              <mc:Fallback>
                <p:oleObj r:id="rId3" imgW="1859357" imgH="23639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076700"/>
                        <a:ext cx="44958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5720" name="Object 5">
            <a:extLst>
              <a:ext uri="{FF2B5EF4-FFF2-40B4-BE49-F238E27FC236}">
                <a16:creationId xmlns:a16="http://schemas.microsoft.com/office/drawing/2014/main" id="{C406CD16-7904-4B1F-871D-EFD84A0512B5}"/>
              </a:ext>
            </a:extLst>
          </p:cNvPr>
          <p:cNvGraphicFramePr>
            <a:graphicFrameLocks noChangeAspect="1"/>
          </p:cNvGraphicFramePr>
          <p:nvPr/>
        </p:nvGraphicFramePr>
        <p:xfrm>
          <a:off x="2195513" y="5013325"/>
          <a:ext cx="4572000" cy="1095375"/>
        </p:xfrm>
        <a:graphic>
          <a:graphicData uri="http://schemas.openxmlformats.org/presentationml/2006/ole">
            <mc:AlternateContent xmlns:mc="http://schemas.openxmlformats.org/markup-compatibility/2006">
              <mc:Choice xmlns:v="urn:schemas-microsoft-com:vml" Requires="v">
                <p:oleObj spid="_x0000_s115722" r:id="rId5" imgW="1988817" imgH="434325" progId="Equation.3">
                  <p:embed/>
                </p:oleObj>
              </mc:Choice>
              <mc:Fallback>
                <p:oleObj r:id="rId5" imgW="1988817" imgH="43432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5013325"/>
                        <a:ext cx="4572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C9C3E29-6F9A-445D-B757-E3BDE7CE34CD}"/>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经验风险最小化原则</a:t>
            </a:r>
            <a:r>
              <a:rPr lang="en-US" altLang="zh-CN" b="1" dirty="0">
                <a:solidFill>
                  <a:schemeClr val="accent6"/>
                </a:solidFill>
                <a:latin typeface="黑体" panose="02010609060101010101" pitchFamily="49" charset="-122"/>
                <a:ea typeface="黑体" panose="02010609060101010101" pitchFamily="49" charset="-122"/>
              </a:rPr>
              <a:t>(ERM )</a:t>
            </a:r>
            <a:r>
              <a:rPr lang="en-US" altLang="zh-CN" dirty="0"/>
              <a:t> </a:t>
            </a:r>
          </a:p>
        </p:txBody>
      </p:sp>
      <p:sp>
        <p:nvSpPr>
          <p:cNvPr id="96259" name="Rectangle 3">
            <a:extLst>
              <a:ext uri="{FF2B5EF4-FFF2-40B4-BE49-F238E27FC236}">
                <a16:creationId xmlns:a16="http://schemas.microsoft.com/office/drawing/2014/main" id="{97871138-1215-42CE-9F06-92BC84ECA2B8}"/>
              </a:ext>
            </a:extLst>
          </p:cNvPr>
          <p:cNvSpPr>
            <a:spLocks noGrp="1" noChangeArrowheads="1"/>
          </p:cNvSpPr>
          <p:nvPr>
            <p:ph idx="1"/>
          </p:nvPr>
        </p:nvSpPr>
        <p:spPr>
          <a:xfrm>
            <a:off x="685800" y="1268413"/>
            <a:ext cx="7772400" cy="1655762"/>
          </a:xfrm>
        </p:spPr>
        <p:txBody>
          <a:bodyPr/>
          <a:lstStyle/>
          <a:p>
            <a:pPr fontAlgn="auto">
              <a:spcAft>
                <a:spcPts val="0"/>
              </a:spcAft>
              <a:defRPr/>
            </a:pPr>
            <a:r>
              <a:rPr lang="zh-CN" altLang="en-US" sz="2800">
                <a:latin typeface="幼圆" panose="02010509060101010101" pitchFamily="49" charset="-122"/>
                <a:ea typeface="幼圆" panose="02010509060101010101" pitchFamily="49" charset="-122"/>
              </a:rPr>
              <a:t>最小化经验风险</a:t>
            </a:r>
            <a:r>
              <a:rPr lang="en-US" altLang="zh-CN" sz="2800">
                <a:latin typeface="幼圆" panose="02010509060101010101" pitchFamily="49" charset="-122"/>
                <a:ea typeface="幼圆" panose="02010509060101010101" pitchFamily="49" charset="-122"/>
              </a:rPr>
              <a:t>(</a:t>
            </a:r>
            <a:r>
              <a:rPr lang="zh-CN" altLang="en-US" sz="2800">
                <a:latin typeface="幼圆" panose="02010509060101010101" pitchFamily="49" charset="-122"/>
                <a:ea typeface="幼圆" panose="02010509060101010101" pitchFamily="49" charset="-122"/>
              </a:rPr>
              <a:t>训练样本错误率 </a:t>
            </a:r>
            <a:r>
              <a:rPr lang="en-US" altLang="zh-CN" sz="2800">
                <a:latin typeface="幼圆" panose="02010509060101010101" pitchFamily="49" charset="-122"/>
                <a:ea typeface="幼圆" panose="02010509060101010101" pitchFamily="49" charset="-122"/>
              </a:rPr>
              <a:t>) </a:t>
            </a:r>
            <a:endParaRPr lang="zh-CN" altLang="en-US" sz="2800">
              <a:latin typeface="幼圆" panose="02010509060101010101" pitchFamily="49" charset="-122"/>
              <a:ea typeface="幼圆" panose="02010509060101010101" pitchFamily="49" charset="-122"/>
            </a:endParaRPr>
          </a:p>
        </p:txBody>
      </p:sp>
      <p:sp>
        <p:nvSpPr>
          <p:cNvPr id="116740" name="日期占位符 1">
            <a:extLst>
              <a:ext uri="{FF2B5EF4-FFF2-40B4-BE49-F238E27FC236}">
                <a16:creationId xmlns:a16="http://schemas.microsoft.com/office/drawing/2014/main" id="{319B6788-ED6A-46BE-B5F4-1A9BBA1C28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1E68E26-4C0E-4F1D-BC02-D1BFBBED488E}"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6741" name="页脚占位符 2">
            <a:extLst>
              <a:ext uri="{FF2B5EF4-FFF2-40B4-BE49-F238E27FC236}">
                <a16:creationId xmlns:a16="http://schemas.microsoft.com/office/drawing/2014/main" id="{95813990-11D6-4E73-AF80-C95C6096B04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16742" name="灯片编号占位符 3">
            <a:extLst>
              <a:ext uri="{FF2B5EF4-FFF2-40B4-BE49-F238E27FC236}">
                <a16:creationId xmlns:a16="http://schemas.microsoft.com/office/drawing/2014/main" id="{6220756C-A9E5-41A4-B61C-1172B7D1A3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5457B1D-9141-48E9-8C2A-48170ECB6AB0}" type="slidenum">
              <a:rPr lang="zh-CN" altLang="en-US" sz="1400" smtClean="0">
                <a:latin typeface="Arial" panose="020B0604020202020204" pitchFamily="34" charset="0"/>
              </a:rPr>
              <a:pPr>
                <a:lnSpc>
                  <a:spcPct val="100000"/>
                </a:lnSpc>
                <a:spcBef>
                  <a:spcPct val="0"/>
                </a:spcBef>
                <a:buClrTx/>
                <a:buFontTx/>
                <a:buNone/>
              </a:pPr>
              <a:t>54</a:t>
            </a:fld>
            <a:endParaRPr lang="en-US" altLang="zh-CN" sz="1400">
              <a:latin typeface="Arial" panose="020B0604020202020204" pitchFamily="34" charset="0"/>
            </a:endParaRPr>
          </a:p>
        </p:txBody>
      </p:sp>
      <p:sp>
        <p:nvSpPr>
          <p:cNvPr id="116743" name="Rectangle 5">
            <a:extLst>
              <a:ext uri="{FF2B5EF4-FFF2-40B4-BE49-F238E27FC236}">
                <a16:creationId xmlns:a16="http://schemas.microsoft.com/office/drawing/2014/main" id="{97258404-0C16-493A-892D-C2A080E612D0}"/>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aphicFrame>
        <p:nvGraphicFramePr>
          <p:cNvPr id="116744" name="Object 4">
            <a:extLst>
              <a:ext uri="{FF2B5EF4-FFF2-40B4-BE49-F238E27FC236}">
                <a16:creationId xmlns:a16="http://schemas.microsoft.com/office/drawing/2014/main" id="{82C9F7B2-AD3F-41EA-A99B-891B14C464B5}"/>
              </a:ext>
            </a:extLst>
          </p:cNvPr>
          <p:cNvGraphicFramePr>
            <a:graphicFrameLocks noChangeAspect="1"/>
          </p:cNvGraphicFramePr>
          <p:nvPr/>
        </p:nvGraphicFramePr>
        <p:xfrm>
          <a:off x="1619250" y="1844675"/>
          <a:ext cx="4648200" cy="1062038"/>
        </p:xfrm>
        <a:graphic>
          <a:graphicData uri="http://schemas.openxmlformats.org/presentationml/2006/ole">
            <mc:AlternateContent xmlns:mc="http://schemas.openxmlformats.org/markup-compatibility/2006">
              <mc:Choice xmlns:v="urn:schemas-microsoft-com:vml" Requires="v">
                <p:oleObj spid="_x0000_s116746" name="Equation" r:id="rId3" imgW="1879600" imgH="431800" progId="Equation.DSMT4">
                  <p:embed/>
                </p:oleObj>
              </mc:Choice>
              <mc:Fallback>
                <p:oleObj name="Equation" r:id="rId3" imgW="1879600" imgH="431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844675"/>
                        <a:ext cx="46482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3">
            <a:extLst>
              <a:ext uri="{FF2B5EF4-FFF2-40B4-BE49-F238E27FC236}">
                <a16:creationId xmlns:a16="http://schemas.microsoft.com/office/drawing/2014/main" id="{35B8641B-2B18-4437-AF84-7E9890058A27}"/>
              </a:ext>
            </a:extLst>
          </p:cNvPr>
          <p:cNvSpPr txBox="1">
            <a:spLocks noChangeArrowheads="1"/>
          </p:cNvSpPr>
          <p:nvPr/>
        </p:nvSpPr>
        <p:spPr bwMode="auto">
          <a:xfrm>
            <a:off x="768350" y="2924175"/>
            <a:ext cx="7772400" cy="2881313"/>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nSpc>
                <a:spcPts val="3000"/>
              </a:lnSpc>
              <a:defRPr/>
            </a:pPr>
            <a:r>
              <a:rPr lang="zh-CN" altLang="en-US" sz="2400" kern="0" dirty="0">
                <a:latin typeface="幼圆" panose="02010509060101010101" pitchFamily="49" charset="-122"/>
                <a:ea typeface="幼圆" panose="02010509060101010101" pitchFamily="49" charset="-122"/>
              </a:rPr>
              <a:t>用</a:t>
            </a:r>
            <a:r>
              <a:rPr lang="en-US" altLang="zh-CN" sz="2400" kern="0" dirty="0">
                <a:latin typeface="幼圆" panose="02010509060101010101" pitchFamily="49" charset="-122"/>
                <a:ea typeface="幼圆" panose="02010509060101010101" pitchFamily="49" charset="-122"/>
              </a:rPr>
              <a:t>ERM</a:t>
            </a:r>
            <a:r>
              <a:rPr lang="zh-CN" altLang="en-US" sz="2400" kern="0" dirty="0">
                <a:latin typeface="幼圆" panose="02010509060101010101" pitchFamily="49" charset="-122"/>
                <a:ea typeface="幼圆" panose="02010509060101010101" pitchFamily="49" charset="-122"/>
              </a:rPr>
              <a:t>准则代替期望风险最小化并没有经过充分的理论论证，只是直观上合理的想当然做法</a:t>
            </a:r>
          </a:p>
          <a:p>
            <a:pPr>
              <a:lnSpc>
                <a:spcPts val="3000"/>
              </a:lnSpc>
              <a:defRPr/>
            </a:pPr>
            <a:r>
              <a:rPr lang="zh-CN" altLang="en-US" sz="2400" kern="0" dirty="0">
                <a:latin typeface="幼圆" panose="02010509060101010101" pitchFamily="49" charset="-122"/>
                <a:ea typeface="幼圆" panose="02010509060101010101" pitchFamily="49" charset="-122"/>
              </a:rPr>
              <a:t>这种思想却在多年的机器学习方法研究中占据了主要地位。人们多年来将大部分注意力集中到如何更好地最小化经验风险上。</a:t>
            </a:r>
          </a:p>
          <a:p>
            <a:pPr>
              <a:lnSpc>
                <a:spcPts val="3000"/>
              </a:lnSpc>
              <a:defRPr/>
            </a:pPr>
            <a:r>
              <a:rPr lang="zh-CN" altLang="en-US" sz="2400" kern="0" dirty="0">
                <a:latin typeface="幼圆" panose="02010509060101010101" pitchFamily="49" charset="-122"/>
                <a:ea typeface="幼圆" panose="02010509060101010101" pitchFamily="49" charset="-122"/>
              </a:rPr>
              <a:t>而实际上，即使可以假定当</a:t>
            </a:r>
            <a:r>
              <a:rPr lang="en-US" altLang="zh-CN" sz="2400" kern="0" dirty="0">
                <a:latin typeface="幼圆" panose="02010509060101010101" pitchFamily="49" charset="-122"/>
                <a:ea typeface="幼圆" panose="02010509060101010101" pitchFamily="49" charset="-122"/>
              </a:rPr>
              <a:t>n</a:t>
            </a:r>
            <a:r>
              <a:rPr lang="zh-CN" altLang="en-US" sz="2400" kern="0" dirty="0">
                <a:latin typeface="幼圆" panose="02010509060101010101" pitchFamily="49" charset="-122"/>
                <a:ea typeface="幼圆" panose="02010509060101010101" pitchFamily="49" charset="-122"/>
              </a:rPr>
              <a:t>趋向于无穷大时经验风险也不一定趋近于期望风险，在很多问题中的样本数目也离无穷大相去甚远 ，如神经网络。</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EE2C0CB-3801-4B43-9FD3-9230EE19D456}"/>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学习机器实际风险的界</a:t>
            </a:r>
          </a:p>
        </p:txBody>
      </p:sp>
      <p:sp>
        <p:nvSpPr>
          <p:cNvPr id="97283" name="Rectangle 3">
            <a:extLst>
              <a:ext uri="{FF2B5EF4-FFF2-40B4-BE49-F238E27FC236}">
                <a16:creationId xmlns:a16="http://schemas.microsoft.com/office/drawing/2014/main" id="{29C3AFDB-D68D-4925-B1AA-DF2F25C2C679}"/>
              </a:ext>
            </a:extLst>
          </p:cNvPr>
          <p:cNvSpPr>
            <a:spLocks noGrp="1" noChangeArrowheads="1"/>
          </p:cNvSpPr>
          <p:nvPr>
            <p:ph idx="1"/>
          </p:nvPr>
        </p:nvSpPr>
        <p:spPr>
          <a:xfrm>
            <a:off x="684213" y="1268413"/>
            <a:ext cx="7772400" cy="4114800"/>
          </a:xfrm>
        </p:spPr>
        <p:txBody>
          <a:bodyPr>
            <a:normAutofit fontScale="85000" lnSpcReduction="10000"/>
          </a:bodyPr>
          <a:lstStyle/>
          <a:p>
            <a:pPr fontAlgn="auto">
              <a:lnSpc>
                <a:spcPts val="3600"/>
              </a:lnSpc>
              <a:spcAft>
                <a:spcPts val="0"/>
              </a:spcAft>
              <a:defRPr/>
            </a:pPr>
            <a:r>
              <a:rPr lang="zh-CN" altLang="en-US">
                <a:latin typeface="幼圆" panose="02010509060101010101" pitchFamily="49" charset="-122"/>
                <a:ea typeface="幼圆" panose="02010509060101010101" pitchFamily="49" charset="-122"/>
              </a:rPr>
              <a:t>学习机器实际风险的界</a:t>
            </a:r>
          </a:p>
          <a:p>
            <a:pPr fontAlgn="auto">
              <a:lnSpc>
                <a:spcPts val="3600"/>
              </a:lnSpc>
              <a:spcAft>
                <a:spcPts val="0"/>
              </a:spcAft>
              <a:defRPr/>
            </a:pPr>
            <a:endParaRPr lang="zh-CN" altLang="en-US">
              <a:solidFill>
                <a:srgbClr val="FFFF00"/>
              </a:solidFill>
              <a:latin typeface="幼圆" panose="02010509060101010101" pitchFamily="49" charset="-122"/>
              <a:ea typeface="幼圆" panose="02010509060101010101" pitchFamily="49" charset="-122"/>
            </a:endParaRPr>
          </a:p>
          <a:p>
            <a:pPr fontAlgn="auto">
              <a:lnSpc>
                <a:spcPts val="3600"/>
              </a:lnSpc>
              <a:spcAft>
                <a:spcPts val="0"/>
              </a:spcAft>
              <a:defRPr/>
            </a:pPr>
            <a:endParaRPr lang="zh-CN" altLang="en-US">
              <a:solidFill>
                <a:srgbClr val="FFFF00"/>
              </a:solidFill>
              <a:latin typeface="幼圆" panose="02010509060101010101" pitchFamily="49" charset="-122"/>
              <a:ea typeface="幼圆" panose="02010509060101010101" pitchFamily="49" charset="-122"/>
            </a:endParaRPr>
          </a:p>
          <a:p>
            <a:pPr lvl="1" fontAlgn="auto">
              <a:lnSpc>
                <a:spcPts val="3600"/>
              </a:lnSpc>
              <a:spcAft>
                <a:spcPts val="0"/>
              </a:spcAft>
              <a:defRPr/>
            </a:pPr>
            <a:r>
              <a:rPr lang="zh-CN" altLang="en-US">
                <a:latin typeface="幼圆" panose="02010509060101010101" pitchFamily="49" charset="-122"/>
                <a:ea typeface="幼圆" panose="02010509060101010101" pitchFamily="49" charset="-122"/>
              </a:rPr>
              <a:t>其中</a:t>
            </a:r>
            <a:r>
              <a:rPr lang="en-US" altLang="zh-CN">
                <a:latin typeface="幼圆" panose="02010509060101010101" pitchFamily="49" charset="-122"/>
                <a:ea typeface="幼圆" panose="02010509060101010101" pitchFamily="49" charset="-122"/>
              </a:rPr>
              <a:t>n</a:t>
            </a:r>
            <a:r>
              <a:rPr lang="zh-CN" altLang="en-US">
                <a:latin typeface="幼圆" panose="02010509060101010101" pitchFamily="49" charset="-122"/>
                <a:ea typeface="幼圆" panose="02010509060101010101" pitchFamily="49" charset="-122"/>
              </a:rPr>
              <a:t>样本数量，</a:t>
            </a:r>
            <a:r>
              <a:rPr lang="en-US" altLang="zh-CN">
                <a:latin typeface="幼圆" panose="02010509060101010101" pitchFamily="49" charset="-122"/>
                <a:ea typeface="幼圆" panose="02010509060101010101" pitchFamily="49" charset="-122"/>
              </a:rPr>
              <a:t>h</a:t>
            </a:r>
            <a:r>
              <a:rPr lang="zh-CN" altLang="en-US">
                <a:latin typeface="幼圆" panose="02010509060101010101" pitchFamily="49" charset="-122"/>
                <a:ea typeface="幼圆" panose="02010509060101010101" pitchFamily="49" charset="-122"/>
              </a:rPr>
              <a:t>是</a:t>
            </a:r>
            <a:r>
              <a:rPr lang="en-US" altLang="zh-CN">
                <a:latin typeface="幼圆" panose="02010509060101010101" pitchFamily="49" charset="-122"/>
                <a:ea typeface="幼圆" panose="02010509060101010101" pitchFamily="49" charset="-122"/>
              </a:rPr>
              <a:t>VC</a:t>
            </a:r>
            <a:r>
              <a:rPr lang="zh-CN" altLang="en-US">
                <a:latin typeface="幼圆" panose="02010509060101010101" pitchFamily="49" charset="-122"/>
                <a:ea typeface="幼圆" panose="02010509060101010101" pitchFamily="49" charset="-122"/>
              </a:rPr>
              <a:t>维，</a:t>
            </a:r>
            <a:r>
              <a:rPr lang="el-GR" altLang="zh-CN" i="1">
                <a:latin typeface="Times New Roman" panose="02020603050405020304" pitchFamily="18" charset="0"/>
                <a:ea typeface="幼圆" panose="02010509060101010101" pitchFamily="49" charset="-122"/>
              </a:rPr>
              <a:t>Φ</a:t>
            </a:r>
            <a:r>
              <a:rPr lang="zh-CN" altLang="el-GR">
                <a:latin typeface="幼圆" panose="02010509060101010101" pitchFamily="49" charset="-122"/>
                <a:ea typeface="幼圆" panose="02010509060101010101" pitchFamily="49" charset="-122"/>
              </a:rPr>
              <a:t>是递减函数</a:t>
            </a:r>
          </a:p>
          <a:p>
            <a:pPr fontAlgn="auto">
              <a:lnSpc>
                <a:spcPts val="3600"/>
              </a:lnSpc>
              <a:spcAft>
                <a:spcPts val="0"/>
              </a:spcAft>
              <a:defRPr/>
            </a:pPr>
            <a:r>
              <a:rPr lang="zh-CN" altLang="en-US">
                <a:latin typeface="幼圆" panose="02010509060101010101" pitchFamily="49" charset="-122"/>
                <a:ea typeface="幼圆" panose="02010509060101010101" pitchFamily="49" charset="-122"/>
              </a:rPr>
              <a:t>两种方法：</a:t>
            </a:r>
          </a:p>
          <a:p>
            <a:pPr lvl="1" fontAlgn="auto">
              <a:lnSpc>
                <a:spcPts val="3600"/>
              </a:lnSpc>
              <a:spcAft>
                <a:spcPts val="0"/>
              </a:spcAft>
              <a:defRPr/>
            </a:pPr>
            <a:r>
              <a:rPr lang="zh-CN" altLang="en-US">
                <a:latin typeface="幼圆" panose="02010509060101010101" pitchFamily="49" charset="-122"/>
                <a:ea typeface="幼圆" panose="02010509060101010101" pitchFamily="49" charset="-122"/>
              </a:rPr>
              <a:t>神经网络</a:t>
            </a:r>
            <a:r>
              <a:rPr lang="en-US" altLang="zh-CN">
                <a:latin typeface="幼圆" panose="02010509060101010101" pitchFamily="49" charset="-122"/>
                <a:ea typeface="幼圆" panose="02010509060101010101" pitchFamily="49" charset="-122"/>
              </a:rPr>
              <a:t>: </a:t>
            </a:r>
            <a:r>
              <a:rPr lang="zh-CN" altLang="en-US">
                <a:latin typeface="幼圆" panose="02010509060101010101" pitchFamily="49" charset="-122"/>
                <a:ea typeface="幼圆" panose="02010509060101010101" pitchFamily="49" charset="-122"/>
              </a:rPr>
              <a:t>保持置信范围固定（通过选择一个适当构造的机器）并最小化经验风险。  </a:t>
            </a:r>
          </a:p>
          <a:p>
            <a:pPr lvl="1" fontAlgn="auto">
              <a:lnSpc>
                <a:spcPts val="3600"/>
              </a:lnSpc>
              <a:spcAft>
                <a:spcPts val="0"/>
              </a:spcAft>
              <a:defRPr/>
            </a:pPr>
            <a:r>
              <a:rPr lang="zh-CN" altLang="en-US">
                <a:latin typeface="幼圆" panose="02010509060101010101" pitchFamily="49" charset="-122"/>
                <a:ea typeface="幼圆" panose="02010509060101010101" pitchFamily="49" charset="-122"/>
              </a:rPr>
              <a:t>支持向量机</a:t>
            </a:r>
            <a:r>
              <a:rPr lang="en-US" altLang="zh-CN">
                <a:latin typeface="幼圆" panose="02010509060101010101" pitchFamily="49" charset="-122"/>
                <a:ea typeface="幼圆" panose="02010509060101010101" pitchFamily="49" charset="-122"/>
              </a:rPr>
              <a:t>(SVM): </a:t>
            </a:r>
            <a:r>
              <a:rPr lang="zh-CN" altLang="en-US">
                <a:latin typeface="幼圆" panose="02010509060101010101" pitchFamily="49" charset="-122"/>
                <a:ea typeface="幼圆" panose="02010509060101010101" pitchFamily="49" charset="-122"/>
              </a:rPr>
              <a:t>保持经验风险固定（比如等于零）并最小化置信范围。</a:t>
            </a:r>
          </a:p>
        </p:txBody>
      </p:sp>
      <p:sp>
        <p:nvSpPr>
          <p:cNvPr id="117764" name="日期占位符 1">
            <a:extLst>
              <a:ext uri="{FF2B5EF4-FFF2-40B4-BE49-F238E27FC236}">
                <a16:creationId xmlns:a16="http://schemas.microsoft.com/office/drawing/2014/main" id="{4E20CA62-DF88-49A7-A38E-0B1F027CFF7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5A823B62-7890-4A1B-B1EB-1E56AA27967F}"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7765" name="页脚占位符 2">
            <a:extLst>
              <a:ext uri="{FF2B5EF4-FFF2-40B4-BE49-F238E27FC236}">
                <a16:creationId xmlns:a16="http://schemas.microsoft.com/office/drawing/2014/main" id="{E7802C08-E0E9-4175-B092-116243542C6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17766" name="灯片编号占位符 3">
            <a:extLst>
              <a:ext uri="{FF2B5EF4-FFF2-40B4-BE49-F238E27FC236}">
                <a16:creationId xmlns:a16="http://schemas.microsoft.com/office/drawing/2014/main" id="{BAC19508-31B8-49AE-8C7F-DA98DE0AF3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C36E100-9C23-4A66-A912-164A5C0BC3D7}" type="slidenum">
              <a:rPr lang="zh-CN" altLang="en-US" sz="1400" smtClean="0">
                <a:latin typeface="Arial" panose="020B0604020202020204" pitchFamily="34" charset="0"/>
              </a:rPr>
              <a:pPr>
                <a:lnSpc>
                  <a:spcPct val="100000"/>
                </a:lnSpc>
                <a:spcBef>
                  <a:spcPct val="0"/>
                </a:spcBef>
                <a:buClrTx/>
                <a:buFontTx/>
                <a:buNone/>
              </a:pPr>
              <a:t>55</a:t>
            </a:fld>
            <a:endParaRPr lang="en-US" altLang="zh-CN" sz="1400">
              <a:latin typeface="Arial" panose="020B0604020202020204" pitchFamily="34" charset="0"/>
            </a:endParaRPr>
          </a:p>
        </p:txBody>
      </p:sp>
      <p:graphicFrame>
        <p:nvGraphicFramePr>
          <p:cNvPr id="117767" name="Object 4">
            <a:extLst>
              <a:ext uri="{FF2B5EF4-FFF2-40B4-BE49-F238E27FC236}">
                <a16:creationId xmlns:a16="http://schemas.microsoft.com/office/drawing/2014/main" id="{67CAEFCC-C92B-427D-BB53-B893520047A8}"/>
              </a:ext>
            </a:extLst>
          </p:cNvPr>
          <p:cNvGraphicFramePr>
            <a:graphicFrameLocks noChangeAspect="1"/>
          </p:cNvGraphicFramePr>
          <p:nvPr/>
        </p:nvGraphicFramePr>
        <p:xfrm>
          <a:off x="1979613" y="1773238"/>
          <a:ext cx="4376737" cy="1189037"/>
        </p:xfrm>
        <a:graphic>
          <a:graphicData uri="http://schemas.openxmlformats.org/presentationml/2006/ole">
            <mc:AlternateContent xmlns:mc="http://schemas.openxmlformats.org/markup-compatibility/2006">
              <mc:Choice xmlns:v="urn:schemas-microsoft-com:vml" Requires="v">
                <p:oleObj spid="_x0000_s117768" r:id="rId3" imgW="1386669" imgH="350353" progId="Equation.3">
                  <p:embed/>
                </p:oleObj>
              </mc:Choice>
              <mc:Fallback>
                <p:oleObj r:id="rId3" imgW="1386669" imgH="35035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773238"/>
                        <a:ext cx="437673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7A2BEDF-F077-45FB-BB2D-9CDA97FD1E97}"/>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结构风险最小化原则</a:t>
            </a:r>
          </a:p>
        </p:txBody>
      </p:sp>
      <p:sp>
        <p:nvSpPr>
          <p:cNvPr id="98307" name="Rectangle 3">
            <a:extLst>
              <a:ext uri="{FF2B5EF4-FFF2-40B4-BE49-F238E27FC236}">
                <a16:creationId xmlns:a16="http://schemas.microsoft.com/office/drawing/2014/main" id="{92C6199E-3452-4972-AC9A-0D32CE5C7489}"/>
              </a:ext>
            </a:extLst>
          </p:cNvPr>
          <p:cNvSpPr>
            <a:spLocks noGrp="1" noChangeArrowheads="1"/>
          </p:cNvSpPr>
          <p:nvPr>
            <p:ph idx="1"/>
          </p:nvPr>
        </p:nvSpPr>
        <p:spPr>
          <a:xfrm>
            <a:off x="755650" y="1484313"/>
            <a:ext cx="7772400" cy="4114800"/>
          </a:xfrm>
        </p:spPr>
        <p:txBody>
          <a:bodyPr/>
          <a:lstStyle/>
          <a:p>
            <a:pPr fontAlgn="auto">
              <a:lnSpc>
                <a:spcPct val="150000"/>
              </a:lnSpc>
              <a:spcAft>
                <a:spcPts val="0"/>
              </a:spcAft>
              <a:defRPr/>
            </a:pPr>
            <a:r>
              <a:rPr lang="zh-CN" altLang="en-US" sz="2800">
                <a:latin typeface="幼圆" panose="02010509060101010101" pitchFamily="49" charset="-122"/>
                <a:ea typeface="幼圆" panose="02010509060101010101" pitchFamily="49" charset="-122"/>
              </a:rPr>
              <a:t>函数集 </a:t>
            </a:r>
            <a:r>
              <a:rPr lang="en-US" altLang="zh-CN" sz="2800">
                <a:latin typeface="幼圆" panose="02010509060101010101" pitchFamily="49" charset="-122"/>
                <a:ea typeface="幼圆" panose="02010509060101010101" pitchFamily="49" charset="-122"/>
              </a:rPr>
              <a:t>Fk={F(x,w);w∈Wk},   k=1,2,…,n </a:t>
            </a:r>
          </a:p>
          <a:p>
            <a:pPr fontAlgn="auto">
              <a:lnSpc>
                <a:spcPct val="150000"/>
              </a:lnSpc>
              <a:spcAft>
                <a:spcPts val="0"/>
              </a:spcAft>
              <a:defRPr/>
            </a:pPr>
            <a:r>
              <a:rPr lang="en-US" altLang="zh-CN" sz="2800">
                <a:latin typeface="幼圆" panose="02010509060101010101" pitchFamily="49" charset="-122"/>
                <a:ea typeface="幼圆" panose="02010509060101010101" pitchFamily="49" charset="-122"/>
              </a:rPr>
              <a:t>F1    F2    …     Fn </a:t>
            </a:r>
          </a:p>
          <a:p>
            <a:pPr fontAlgn="auto">
              <a:lnSpc>
                <a:spcPct val="150000"/>
              </a:lnSpc>
              <a:spcAft>
                <a:spcPts val="0"/>
              </a:spcAft>
              <a:defRPr/>
            </a:pPr>
            <a:r>
              <a:rPr lang="en-US" altLang="zh-CN" sz="2800">
                <a:latin typeface="幼圆" panose="02010509060101010101" pitchFamily="49" charset="-122"/>
                <a:ea typeface="幼圆" panose="02010509060101010101" pitchFamily="49" charset="-122"/>
              </a:rPr>
              <a:t>VC</a:t>
            </a:r>
            <a:r>
              <a:rPr lang="zh-CN" altLang="en-US" sz="2800">
                <a:latin typeface="幼圆" panose="02010509060101010101" pitchFamily="49" charset="-122"/>
                <a:ea typeface="幼圆" panose="02010509060101010101" pitchFamily="49" charset="-122"/>
              </a:rPr>
              <a:t>维：</a:t>
            </a:r>
            <a:r>
              <a:rPr lang="en-US" altLang="zh-CN" sz="2800">
                <a:latin typeface="幼圆" panose="02010509060101010101" pitchFamily="49" charset="-122"/>
                <a:ea typeface="幼圆" panose="02010509060101010101" pitchFamily="49" charset="-122"/>
              </a:rPr>
              <a:t>h1≤h2≤…≤hn </a:t>
            </a:r>
          </a:p>
          <a:p>
            <a:pPr fontAlgn="auto">
              <a:lnSpc>
                <a:spcPct val="150000"/>
              </a:lnSpc>
              <a:spcAft>
                <a:spcPts val="0"/>
              </a:spcAft>
              <a:defRPr/>
            </a:pPr>
            <a:r>
              <a:rPr lang="zh-CN" altLang="en-US" sz="2800">
                <a:latin typeface="幼圆" panose="02010509060101010101" pitchFamily="49" charset="-122"/>
                <a:ea typeface="幼圆" panose="02010509060101010101" pitchFamily="49" charset="-122"/>
              </a:rPr>
              <a:t>在使保证风险（风险的上界）最小的子集中选择使经验风险最小的函数</a:t>
            </a:r>
          </a:p>
        </p:txBody>
      </p:sp>
      <p:sp>
        <p:nvSpPr>
          <p:cNvPr id="118788" name="日期占位符 1">
            <a:extLst>
              <a:ext uri="{FF2B5EF4-FFF2-40B4-BE49-F238E27FC236}">
                <a16:creationId xmlns:a16="http://schemas.microsoft.com/office/drawing/2014/main" id="{0AA41468-ED58-4951-BD9E-1CB75314215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22657E8-A67B-490C-8FBD-42080AA0BCE2}"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18789" name="页脚占位符 2">
            <a:extLst>
              <a:ext uri="{FF2B5EF4-FFF2-40B4-BE49-F238E27FC236}">
                <a16:creationId xmlns:a16="http://schemas.microsoft.com/office/drawing/2014/main" id="{946C5DBC-0EA6-4ACC-B31B-E58C6CA2146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18790" name="灯片编号占位符 3">
            <a:extLst>
              <a:ext uri="{FF2B5EF4-FFF2-40B4-BE49-F238E27FC236}">
                <a16:creationId xmlns:a16="http://schemas.microsoft.com/office/drawing/2014/main" id="{A04B886C-FE99-4A2A-859D-D2513C7026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D64FC14-BC2A-4BAB-A842-5FE22F7AE7EC}" type="slidenum">
              <a:rPr lang="zh-CN" altLang="en-US" sz="1400" smtClean="0">
                <a:latin typeface="Arial" panose="020B0604020202020204" pitchFamily="34" charset="0"/>
              </a:rPr>
              <a:pPr>
                <a:lnSpc>
                  <a:spcPct val="100000"/>
                </a:lnSpc>
                <a:spcBef>
                  <a:spcPct val="0"/>
                </a:spcBef>
                <a:buClrTx/>
                <a:buFontTx/>
                <a:buNone/>
              </a:pPr>
              <a:t>56</a:t>
            </a:fld>
            <a:endParaRPr lang="en-US" altLang="zh-CN" sz="1400">
              <a:latin typeface="Arial" panose="020B0604020202020204" pitchFamily="34" charset="0"/>
            </a:endParaRPr>
          </a:p>
        </p:txBody>
      </p:sp>
      <p:sp>
        <p:nvSpPr>
          <p:cNvPr id="118791" name="Rectangle 5">
            <a:extLst>
              <a:ext uri="{FF2B5EF4-FFF2-40B4-BE49-F238E27FC236}">
                <a16:creationId xmlns:a16="http://schemas.microsoft.com/office/drawing/2014/main" id="{D5282CB0-CC3E-4DD7-B1A0-C2BFBBD09A51}"/>
              </a:ext>
            </a:extLst>
          </p:cNvPr>
          <p:cNvSpPr>
            <a:spLocks noChangeArrowheads="1"/>
          </p:cNvSpPr>
          <p:nvPr/>
        </p:nvSpPr>
        <p:spPr bwMode="auto">
          <a:xfrm>
            <a:off x="0" y="3367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graphicFrame>
        <p:nvGraphicFramePr>
          <p:cNvPr id="118792" name="Object 4">
            <a:extLst>
              <a:ext uri="{FF2B5EF4-FFF2-40B4-BE49-F238E27FC236}">
                <a16:creationId xmlns:a16="http://schemas.microsoft.com/office/drawing/2014/main" id="{0E8F4F9D-8CFC-44A0-BB52-26B9D5E960BB}"/>
              </a:ext>
            </a:extLst>
          </p:cNvPr>
          <p:cNvGraphicFramePr>
            <a:graphicFrameLocks noChangeAspect="1"/>
          </p:cNvGraphicFramePr>
          <p:nvPr/>
        </p:nvGraphicFramePr>
        <p:xfrm>
          <a:off x="1692275" y="2276475"/>
          <a:ext cx="457200" cy="371475"/>
        </p:xfrm>
        <a:graphic>
          <a:graphicData uri="http://schemas.openxmlformats.org/presentationml/2006/ole">
            <mc:AlternateContent xmlns:mc="http://schemas.openxmlformats.org/markup-compatibility/2006">
              <mc:Choice xmlns:v="urn:schemas-microsoft-com:vml" Requires="v">
                <p:oleObj spid="_x0000_s118795" name="Equation" r:id="rId3" imgW="152202" imgH="126835" progId="Equation.DSMT4">
                  <p:embed/>
                </p:oleObj>
              </mc:Choice>
              <mc:Fallback>
                <p:oleObj name="Equation" r:id="rId3" imgW="152202" imgH="126835"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276475"/>
                        <a:ext cx="4572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8793" name="Object 6">
            <a:extLst>
              <a:ext uri="{FF2B5EF4-FFF2-40B4-BE49-F238E27FC236}">
                <a16:creationId xmlns:a16="http://schemas.microsoft.com/office/drawing/2014/main" id="{71203361-D21E-4B5B-B449-D4DA1FAF33F6}"/>
              </a:ext>
            </a:extLst>
          </p:cNvPr>
          <p:cNvGraphicFramePr>
            <a:graphicFrameLocks noChangeAspect="1"/>
          </p:cNvGraphicFramePr>
          <p:nvPr/>
        </p:nvGraphicFramePr>
        <p:xfrm>
          <a:off x="2771775" y="2276475"/>
          <a:ext cx="457200" cy="314325"/>
        </p:xfrm>
        <a:graphic>
          <a:graphicData uri="http://schemas.openxmlformats.org/presentationml/2006/ole">
            <mc:AlternateContent xmlns:mc="http://schemas.openxmlformats.org/markup-compatibility/2006">
              <mc:Choice xmlns:v="urn:schemas-microsoft-com:vml" Requires="v">
                <p:oleObj spid="_x0000_s118796" name="Equation" r:id="rId5" imgW="152202" imgH="126835" progId="Equation.DSMT4">
                  <p:embed/>
                </p:oleObj>
              </mc:Choice>
              <mc:Fallback>
                <p:oleObj name="Equation" r:id="rId5" imgW="152202" imgH="12683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276475"/>
                        <a:ext cx="4572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8794" name="Object 7">
            <a:extLst>
              <a:ext uri="{FF2B5EF4-FFF2-40B4-BE49-F238E27FC236}">
                <a16:creationId xmlns:a16="http://schemas.microsoft.com/office/drawing/2014/main" id="{4856E908-4B7B-4077-9545-D1B11A4D347C}"/>
              </a:ext>
            </a:extLst>
          </p:cNvPr>
          <p:cNvGraphicFramePr>
            <a:graphicFrameLocks noChangeAspect="1"/>
          </p:cNvGraphicFramePr>
          <p:nvPr/>
        </p:nvGraphicFramePr>
        <p:xfrm>
          <a:off x="3995738" y="2205038"/>
          <a:ext cx="457200" cy="371475"/>
        </p:xfrm>
        <a:graphic>
          <a:graphicData uri="http://schemas.openxmlformats.org/presentationml/2006/ole">
            <mc:AlternateContent xmlns:mc="http://schemas.openxmlformats.org/markup-compatibility/2006">
              <mc:Choice xmlns:v="urn:schemas-microsoft-com:vml" Requires="v">
                <p:oleObj spid="_x0000_s118797" name="Equation" r:id="rId6" imgW="152202" imgH="126835" progId="Equation.DSMT4">
                  <p:embed/>
                </p:oleObj>
              </mc:Choice>
              <mc:Fallback>
                <p:oleObj name="Equation" r:id="rId6" imgW="152202" imgH="126835"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2205038"/>
                        <a:ext cx="4572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43" name="Rectangle 29">
            <a:extLst>
              <a:ext uri="{FF2B5EF4-FFF2-40B4-BE49-F238E27FC236}">
                <a16:creationId xmlns:a16="http://schemas.microsoft.com/office/drawing/2014/main" id="{7CE2C06B-2FA8-4E90-9EE2-ABAE8A6AE999}"/>
              </a:ext>
            </a:extLst>
          </p:cNvPr>
          <p:cNvSpPr>
            <a:spLocks noGrp="1" noChangeArrowheads="1"/>
          </p:cNvSpPr>
          <p:nvPr>
            <p:ph type="title"/>
          </p:nvPr>
        </p:nvSpPr>
        <p:spPr/>
        <p:txBody>
          <a:bodyPr/>
          <a:lstStyle/>
          <a:p>
            <a:pPr fontAlgn="auto">
              <a:spcAft>
                <a:spcPts val="0"/>
              </a:spcAft>
              <a:defRPr/>
            </a:pPr>
            <a:r>
              <a:rPr lang="zh-CN" altLang="en-AU" b="1" dirty="0">
                <a:solidFill>
                  <a:schemeClr val="accent6"/>
                </a:solidFill>
                <a:latin typeface="黑体" panose="02010609060101010101" pitchFamily="49" charset="-122"/>
                <a:ea typeface="黑体" panose="02010609060101010101" pitchFamily="49" charset="-122"/>
              </a:rPr>
              <a:t>结构风险最小化归纳原则</a:t>
            </a:r>
            <a:r>
              <a:rPr lang="en-AU" altLang="zh-CN" b="1" dirty="0">
                <a:solidFill>
                  <a:schemeClr val="accent6"/>
                </a:solidFill>
                <a:latin typeface="黑体" panose="02010609060101010101" pitchFamily="49" charset="-122"/>
                <a:ea typeface="黑体" panose="02010609060101010101" pitchFamily="49" charset="-122"/>
              </a:rPr>
              <a:t> (SRM)</a:t>
            </a:r>
            <a:endParaRPr lang="zh-CN" altLang="en-US" b="1" dirty="0">
              <a:solidFill>
                <a:schemeClr val="accent6"/>
              </a:solidFill>
              <a:latin typeface="黑体" panose="02010609060101010101" pitchFamily="49" charset="-122"/>
              <a:ea typeface="黑体" panose="02010609060101010101" pitchFamily="49" charset="-122"/>
            </a:endParaRPr>
          </a:p>
        </p:txBody>
      </p:sp>
      <p:sp>
        <p:nvSpPr>
          <p:cNvPr id="119811" name="日期占位符 3">
            <a:extLst>
              <a:ext uri="{FF2B5EF4-FFF2-40B4-BE49-F238E27FC236}">
                <a16:creationId xmlns:a16="http://schemas.microsoft.com/office/drawing/2014/main" id="{1FEB4DC1-1B8E-4704-9E23-AF318DE7A45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81BDDAF8-590D-4069-9D9F-0C7FCB638A31}" type="datetime1">
              <a:rPr lang="zh-CN" altLang="en-US" sz="1400" smtClean="0">
                <a:latin typeface="Tahoma" panose="020B0604030504040204" pitchFamily="34" charset="0"/>
              </a:rPr>
              <a:pPr eaLnBrk="1" hangingPunct="1">
                <a:lnSpc>
                  <a:spcPct val="100000"/>
                </a:lnSpc>
                <a:spcBef>
                  <a:spcPct val="0"/>
                </a:spcBef>
                <a:buClrTx/>
                <a:buFontTx/>
                <a:buNone/>
              </a:pPr>
              <a:t>2021/11/3</a:t>
            </a:fld>
            <a:endParaRPr lang="en-US" altLang="zh-TW" sz="1400">
              <a:latin typeface="Tahoma" panose="020B0604030504040204" pitchFamily="34" charset="0"/>
            </a:endParaRPr>
          </a:p>
        </p:txBody>
      </p:sp>
      <p:sp>
        <p:nvSpPr>
          <p:cNvPr id="119812" name="页脚占位符 4">
            <a:extLst>
              <a:ext uri="{FF2B5EF4-FFF2-40B4-BE49-F238E27FC236}">
                <a16:creationId xmlns:a16="http://schemas.microsoft.com/office/drawing/2014/main" id="{5E891BA3-A26A-483F-A34A-6EF2CDB77C7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400">
                <a:latin typeface="Tahoma" panose="020B0604030504040204" pitchFamily="34" charset="0"/>
                <a:ea typeface="PMingLiU" panose="02020500000000000000" pitchFamily="18" charset="-120"/>
              </a:rPr>
              <a:t>史忠植 人工智能导论： 机器学习</a:t>
            </a:r>
            <a:endParaRPr lang="en-US" altLang="zh-TW" sz="1400">
              <a:latin typeface="Tahoma" panose="020B0604030504040204" pitchFamily="34" charset="0"/>
            </a:endParaRPr>
          </a:p>
        </p:txBody>
      </p:sp>
      <p:sp>
        <p:nvSpPr>
          <p:cNvPr id="119813" name="灯片编号占位符 5">
            <a:extLst>
              <a:ext uri="{FF2B5EF4-FFF2-40B4-BE49-F238E27FC236}">
                <a16:creationId xmlns:a16="http://schemas.microsoft.com/office/drawing/2014/main" id="{403EE5BF-EF67-4BCF-BEBF-DCA96FF2E4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61763F91-7398-4C75-9355-26C8EDE4EA5C}" type="slidenum">
              <a:rPr lang="zh-TW" altLang="en-US" sz="1400" smtClean="0">
                <a:latin typeface="Tahoma" panose="020B0604030504040204" pitchFamily="34" charset="0"/>
              </a:rPr>
              <a:pPr eaLnBrk="1" hangingPunct="1">
                <a:lnSpc>
                  <a:spcPct val="100000"/>
                </a:lnSpc>
                <a:spcBef>
                  <a:spcPct val="0"/>
                </a:spcBef>
                <a:buClrTx/>
                <a:buFontTx/>
                <a:buNone/>
              </a:pPr>
              <a:t>57</a:t>
            </a:fld>
            <a:endParaRPr lang="en-US" altLang="zh-TW" sz="1400">
              <a:latin typeface="Tahoma" panose="020B0604030504040204" pitchFamily="34" charset="0"/>
            </a:endParaRPr>
          </a:p>
        </p:txBody>
      </p:sp>
      <p:sp>
        <p:nvSpPr>
          <p:cNvPr id="119814" name="Rectangle 2">
            <a:extLst>
              <a:ext uri="{FF2B5EF4-FFF2-40B4-BE49-F238E27FC236}">
                <a16:creationId xmlns:a16="http://schemas.microsoft.com/office/drawing/2014/main" id="{8832DD15-CDE4-4A8C-8264-63BECFC1BA8A}"/>
              </a:ext>
            </a:extLst>
          </p:cNvPr>
          <p:cNvSpPr>
            <a:spLocks noChangeArrowheads="1"/>
          </p:cNvSpPr>
          <p:nvPr/>
        </p:nvSpPr>
        <p:spPr bwMode="auto">
          <a:xfrm>
            <a:off x="0" y="1295400"/>
            <a:ext cx="9144000" cy="4876800"/>
          </a:xfrm>
          <a:prstGeom prst="rect">
            <a:avLst/>
          </a:prstGeom>
          <a:solidFill>
            <a:schemeClr val="bg1"/>
          </a:solidFill>
          <a:ln w="9525">
            <a:solidFill>
              <a:srgbClr val="FF0000"/>
            </a:solidFill>
            <a:miter lim="800000"/>
            <a:headEnd/>
            <a:tailEnd/>
          </a:ln>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ct val="0"/>
              </a:spcBef>
              <a:buClrTx/>
              <a:buFontTx/>
              <a:buNone/>
            </a:pPr>
            <a:endParaRPr lang="zh-CN" altLang="en-US" sz="1000">
              <a:latin typeface="Times New Roman" panose="02020603050405020304" pitchFamily="18" charset="0"/>
            </a:endParaRPr>
          </a:p>
          <a:p>
            <a:pPr algn="just">
              <a:lnSpc>
                <a:spcPct val="100000"/>
              </a:lnSpc>
              <a:spcBef>
                <a:spcPct val="0"/>
              </a:spcBef>
              <a:buClrTx/>
              <a:buFontTx/>
              <a:buNone/>
            </a:pPr>
            <a:endParaRPr lang="zh-CN" altLang="en-US" sz="1000">
              <a:latin typeface="Times New Roman" panose="02020603050405020304" pitchFamily="18" charset="0"/>
            </a:endParaRPr>
          </a:p>
          <a:p>
            <a:pPr algn="just">
              <a:lnSpc>
                <a:spcPct val="100000"/>
              </a:lnSpc>
              <a:spcBef>
                <a:spcPct val="0"/>
              </a:spcBef>
              <a:buClrTx/>
              <a:buFontTx/>
              <a:buNone/>
            </a:pPr>
            <a:endParaRPr lang="zh-CN" altLang="en-US" sz="1000">
              <a:latin typeface="Times New Roman" panose="02020603050405020304" pitchFamily="18" charset="0"/>
            </a:endParaRPr>
          </a:p>
          <a:p>
            <a:pPr algn="just">
              <a:lnSpc>
                <a:spcPct val="100000"/>
              </a:lnSpc>
              <a:spcBef>
                <a:spcPct val="0"/>
              </a:spcBef>
              <a:buClrTx/>
              <a:buFontTx/>
              <a:buNone/>
            </a:pPr>
            <a:endParaRPr lang="zh-CN" altLang="en-US" sz="1000">
              <a:latin typeface="Times New Roman" panose="02020603050405020304" pitchFamily="18" charset="0"/>
            </a:endParaRPr>
          </a:p>
          <a:p>
            <a:pPr algn="just">
              <a:lnSpc>
                <a:spcPct val="100000"/>
              </a:lnSpc>
              <a:spcBef>
                <a:spcPct val="0"/>
              </a:spcBef>
              <a:buClrTx/>
              <a:buFontTx/>
              <a:buNone/>
            </a:pPr>
            <a:endParaRPr lang="zh-CN" altLang="en-US" sz="1000">
              <a:latin typeface="Times New Roman" panose="02020603050405020304" pitchFamily="18" charset="0"/>
            </a:endParaRPr>
          </a:p>
          <a:p>
            <a:pPr algn="just">
              <a:lnSpc>
                <a:spcPct val="100000"/>
              </a:lnSpc>
              <a:spcBef>
                <a:spcPct val="0"/>
              </a:spcBef>
              <a:buClrTx/>
              <a:buFontTx/>
              <a:buNone/>
            </a:pPr>
            <a:endParaRPr lang="zh-CN" altLang="en-US" sz="1000">
              <a:latin typeface="Times New Roman" panose="02020603050405020304" pitchFamily="18" charset="0"/>
            </a:endParaRPr>
          </a:p>
          <a:p>
            <a:pPr algn="just">
              <a:lnSpc>
                <a:spcPct val="100000"/>
              </a:lnSpc>
              <a:spcBef>
                <a:spcPct val="0"/>
              </a:spcBef>
              <a:buClrTx/>
              <a:buFontTx/>
              <a:buNone/>
            </a:pPr>
            <a:endParaRPr lang="zh-CN" altLang="en-US" sz="1000">
              <a:latin typeface="Times New Roman" panose="02020603050405020304" pitchFamily="18" charset="0"/>
            </a:endParaRPr>
          </a:p>
          <a:p>
            <a:pPr algn="just">
              <a:lnSpc>
                <a:spcPct val="100000"/>
              </a:lnSpc>
              <a:spcBef>
                <a:spcPct val="0"/>
              </a:spcBef>
              <a:buClrTx/>
              <a:buFontTx/>
              <a:buNone/>
            </a:pPr>
            <a:endParaRPr lang="zh-CN" altLang="en-US" sz="1000">
              <a:latin typeface="Times New Roman" panose="02020603050405020304" pitchFamily="18" charset="0"/>
            </a:endParaRPr>
          </a:p>
          <a:p>
            <a:pPr algn="just">
              <a:lnSpc>
                <a:spcPct val="100000"/>
              </a:lnSpc>
              <a:spcBef>
                <a:spcPct val="0"/>
              </a:spcBef>
              <a:buClrTx/>
              <a:buFontTx/>
              <a:buNone/>
            </a:pPr>
            <a:endParaRPr lang="zh-CN" altLang="en-US" sz="1000">
              <a:latin typeface="Times New Roman" panose="02020603050405020304" pitchFamily="18" charset="0"/>
            </a:endParaRPr>
          </a:p>
          <a:p>
            <a:pPr algn="just">
              <a:lnSpc>
                <a:spcPct val="100000"/>
              </a:lnSpc>
              <a:spcBef>
                <a:spcPct val="0"/>
              </a:spcBef>
              <a:buClrTx/>
              <a:buFontTx/>
              <a:buNone/>
            </a:pPr>
            <a:endParaRPr lang="zh-CN" altLang="en-US" sz="1000">
              <a:latin typeface="Times New Roman" panose="02020603050405020304" pitchFamily="18" charset="0"/>
            </a:endParaRPr>
          </a:p>
          <a:p>
            <a:pPr algn="just">
              <a:lnSpc>
                <a:spcPct val="100000"/>
              </a:lnSpc>
              <a:spcBef>
                <a:spcPct val="0"/>
              </a:spcBef>
              <a:buClrTx/>
              <a:buFontTx/>
              <a:buNone/>
            </a:pPr>
            <a:r>
              <a:rPr lang="zh-CN" altLang="en-US" sz="1000">
                <a:latin typeface="Times New Roman" panose="02020603050405020304" pitchFamily="18" charset="0"/>
              </a:rPr>
              <a:t>              </a:t>
            </a:r>
          </a:p>
          <a:p>
            <a:pPr algn="just">
              <a:lnSpc>
                <a:spcPct val="100000"/>
              </a:lnSpc>
              <a:spcBef>
                <a:spcPct val="0"/>
              </a:spcBef>
              <a:buClrTx/>
              <a:buFontTx/>
              <a:buNone/>
            </a:pPr>
            <a:endParaRPr lang="zh-CN" altLang="en-US" sz="1000">
              <a:latin typeface="Times New Roman" panose="02020603050405020304" pitchFamily="18" charset="0"/>
            </a:endParaRPr>
          </a:p>
        </p:txBody>
      </p:sp>
      <p:sp>
        <p:nvSpPr>
          <p:cNvPr id="119815" name="Line 3">
            <a:extLst>
              <a:ext uri="{FF2B5EF4-FFF2-40B4-BE49-F238E27FC236}">
                <a16:creationId xmlns:a16="http://schemas.microsoft.com/office/drawing/2014/main" id="{ACED9672-4DE0-4561-9BA4-51A85A2FC510}"/>
              </a:ext>
            </a:extLst>
          </p:cNvPr>
          <p:cNvSpPr>
            <a:spLocks noChangeShapeType="1"/>
          </p:cNvSpPr>
          <p:nvPr/>
        </p:nvSpPr>
        <p:spPr bwMode="auto">
          <a:xfrm>
            <a:off x="1114425" y="1755775"/>
            <a:ext cx="0" cy="2559050"/>
          </a:xfrm>
          <a:prstGeom prst="line">
            <a:avLst/>
          </a:prstGeom>
          <a:noFill/>
          <a:ln w="952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9816" name="Line 4">
            <a:extLst>
              <a:ext uri="{FF2B5EF4-FFF2-40B4-BE49-F238E27FC236}">
                <a16:creationId xmlns:a16="http://schemas.microsoft.com/office/drawing/2014/main" id="{B2438FD6-248B-4581-BB39-E7F1702EAAC7}"/>
              </a:ext>
            </a:extLst>
          </p:cNvPr>
          <p:cNvSpPr>
            <a:spLocks noChangeShapeType="1"/>
          </p:cNvSpPr>
          <p:nvPr/>
        </p:nvSpPr>
        <p:spPr bwMode="auto">
          <a:xfrm>
            <a:off x="1114425" y="4314825"/>
            <a:ext cx="6021388"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9817" name="Freeform 5">
            <a:extLst>
              <a:ext uri="{FF2B5EF4-FFF2-40B4-BE49-F238E27FC236}">
                <a16:creationId xmlns:a16="http://schemas.microsoft.com/office/drawing/2014/main" id="{EBA0294A-2FE2-4EE2-AC52-E99F7267AB91}"/>
              </a:ext>
            </a:extLst>
          </p:cNvPr>
          <p:cNvSpPr>
            <a:spLocks/>
          </p:cNvSpPr>
          <p:nvPr/>
        </p:nvSpPr>
        <p:spPr bwMode="auto">
          <a:xfrm>
            <a:off x="1828800" y="2257425"/>
            <a:ext cx="4008438" cy="1860550"/>
          </a:xfrm>
          <a:custGeom>
            <a:avLst/>
            <a:gdLst>
              <a:gd name="T0" fmla="*/ 0 w 3420"/>
              <a:gd name="T1" fmla="*/ 0 h 2496"/>
              <a:gd name="T2" fmla="*/ 2147483646 w 3420"/>
              <a:gd name="T3" fmla="*/ 2147483646 h 2496"/>
              <a:gd name="T4" fmla="*/ 2147483646 w 3420"/>
              <a:gd name="T5" fmla="*/ 2147483646 h 2496"/>
              <a:gd name="T6" fmla="*/ 2147483646 w 3420"/>
              <a:gd name="T7" fmla="*/ 2147483646 h 2496"/>
              <a:gd name="T8" fmla="*/ 2147483646 w 3420"/>
              <a:gd name="T9" fmla="*/ 2147483646 h 2496"/>
              <a:gd name="T10" fmla="*/ 2147483646 w 3420"/>
              <a:gd name="T11" fmla="*/ 2147483646 h 2496"/>
              <a:gd name="T12" fmla="*/ 0 60000 65536"/>
              <a:gd name="T13" fmla="*/ 0 60000 65536"/>
              <a:gd name="T14" fmla="*/ 0 60000 65536"/>
              <a:gd name="T15" fmla="*/ 0 60000 65536"/>
              <a:gd name="T16" fmla="*/ 0 60000 65536"/>
              <a:gd name="T17" fmla="*/ 0 60000 65536"/>
              <a:gd name="T18" fmla="*/ 0 w 3420"/>
              <a:gd name="T19" fmla="*/ 0 h 2496"/>
              <a:gd name="T20" fmla="*/ 3420 w 3420"/>
              <a:gd name="T21" fmla="*/ 2496 h 2496"/>
            </a:gdLst>
            <a:ahLst/>
            <a:cxnLst>
              <a:cxn ang="T12">
                <a:pos x="T0" y="T1"/>
              </a:cxn>
              <a:cxn ang="T13">
                <a:pos x="T2" y="T3"/>
              </a:cxn>
              <a:cxn ang="T14">
                <a:pos x="T4" y="T5"/>
              </a:cxn>
              <a:cxn ang="T15">
                <a:pos x="T6" y="T7"/>
              </a:cxn>
              <a:cxn ang="T16">
                <a:pos x="T8" y="T9"/>
              </a:cxn>
              <a:cxn ang="T17">
                <a:pos x="T10" y="T11"/>
              </a:cxn>
            </a:cxnLst>
            <a:rect l="T18" t="T19" r="T20" b="T21"/>
            <a:pathLst>
              <a:path w="3420" h="2496">
                <a:moveTo>
                  <a:pt x="0" y="0"/>
                </a:moveTo>
                <a:cubicBezTo>
                  <a:pt x="30" y="195"/>
                  <a:pt x="60" y="390"/>
                  <a:pt x="180" y="624"/>
                </a:cubicBezTo>
                <a:cubicBezTo>
                  <a:pt x="300" y="858"/>
                  <a:pt x="450" y="1170"/>
                  <a:pt x="720" y="1404"/>
                </a:cubicBezTo>
                <a:cubicBezTo>
                  <a:pt x="990" y="1638"/>
                  <a:pt x="1440" y="1872"/>
                  <a:pt x="1800" y="2028"/>
                </a:cubicBezTo>
                <a:cubicBezTo>
                  <a:pt x="2160" y="2184"/>
                  <a:pt x="2610" y="2262"/>
                  <a:pt x="2880" y="2340"/>
                </a:cubicBezTo>
                <a:cubicBezTo>
                  <a:pt x="3150" y="2418"/>
                  <a:pt x="3330" y="2470"/>
                  <a:pt x="3420" y="2496"/>
                </a:cubicBezTo>
              </a:path>
            </a:pathLst>
          </a:custGeom>
          <a:solidFill>
            <a:schemeClr val="bg1"/>
          </a:solidFill>
          <a:ln w="38100">
            <a:solidFill>
              <a:srgbClr val="FF0000"/>
            </a:solidFill>
            <a:round/>
            <a:headEnd/>
            <a:tailEnd/>
          </a:ln>
        </p:spPr>
        <p:txBody>
          <a:bodyPr/>
          <a:lstStyle/>
          <a:p>
            <a:endParaRPr lang="zh-CN" altLang="en-US"/>
          </a:p>
        </p:txBody>
      </p:sp>
      <p:sp>
        <p:nvSpPr>
          <p:cNvPr id="119818" name="Freeform 6">
            <a:extLst>
              <a:ext uri="{FF2B5EF4-FFF2-40B4-BE49-F238E27FC236}">
                <a16:creationId xmlns:a16="http://schemas.microsoft.com/office/drawing/2014/main" id="{B3B7BE8C-84F3-47C5-A0E9-2527D510E82C}"/>
              </a:ext>
            </a:extLst>
          </p:cNvPr>
          <p:cNvSpPr>
            <a:spLocks/>
          </p:cNvSpPr>
          <p:nvPr/>
        </p:nvSpPr>
        <p:spPr bwMode="auto">
          <a:xfrm>
            <a:off x="1371600" y="2209800"/>
            <a:ext cx="4906963" cy="1893888"/>
          </a:xfrm>
          <a:custGeom>
            <a:avLst/>
            <a:gdLst>
              <a:gd name="T0" fmla="*/ 0 w 3960"/>
              <a:gd name="T1" fmla="*/ 2147483646 h 2080"/>
              <a:gd name="T2" fmla="*/ 2147483646 w 3960"/>
              <a:gd name="T3" fmla="*/ 2147483646 h 2080"/>
              <a:gd name="T4" fmla="*/ 2147483646 w 3960"/>
              <a:gd name="T5" fmla="*/ 2147483646 h 2080"/>
              <a:gd name="T6" fmla="*/ 2147483646 w 3960"/>
              <a:gd name="T7" fmla="*/ 2147483646 h 2080"/>
              <a:gd name="T8" fmla="*/ 2147483646 w 3960"/>
              <a:gd name="T9" fmla="*/ 0 h 2080"/>
              <a:gd name="T10" fmla="*/ 0 60000 65536"/>
              <a:gd name="T11" fmla="*/ 0 60000 65536"/>
              <a:gd name="T12" fmla="*/ 0 60000 65536"/>
              <a:gd name="T13" fmla="*/ 0 60000 65536"/>
              <a:gd name="T14" fmla="*/ 0 60000 65536"/>
              <a:gd name="T15" fmla="*/ 0 w 3960"/>
              <a:gd name="T16" fmla="*/ 0 h 2080"/>
              <a:gd name="T17" fmla="*/ 3960 w 3960"/>
              <a:gd name="T18" fmla="*/ 2080 h 2080"/>
            </a:gdLst>
            <a:ahLst/>
            <a:cxnLst>
              <a:cxn ang="T10">
                <a:pos x="T0" y="T1"/>
              </a:cxn>
              <a:cxn ang="T11">
                <a:pos x="T2" y="T3"/>
              </a:cxn>
              <a:cxn ang="T12">
                <a:pos x="T4" y="T5"/>
              </a:cxn>
              <a:cxn ang="T13">
                <a:pos x="T6" y="T7"/>
              </a:cxn>
              <a:cxn ang="T14">
                <a:pos x="T8" y="T9"/>
              </a:cxn>
            </a:cxnLst>
            <a:rect l="T15" t="T16" r="T17" b="T18"/>
            <a:pathLst>
              <a:path w="3960" h="2080">
                <a:moveTo>
                  <a:pt x="0" y="2028"/>
                </a:moveTo>
                <a:cubicBezTo>
                  <a:pt x="330" y="2054"/>
                  <a:pt x="660" y="2080"/>
                  <a:pt x="1080" y="2028"/>
                </a:cubicBezTo>
                <a:cubicBezTo>
                  <a:pt x="1500" y="1976"/>
                  <a:pt x="2130" y="1924"/>
                  <a:pt x="2520" y="1716"/>
                </a:cubicBezTo>
                <a:cubicBezTo>
                  <a:pt x="2910" y="1508"/>
                  <a:pt x="3180" y="1066"/>
                  <a:pt x="3420" y="780"/>
                </a:cubicBezTo>
                <a:cubicBezTo>
                  <a:pt x="3660" y="494"/>
                  <a:pt x="3870" y="130"/>
                  <a:pt x="3960" y="0"/>
                </a:cubicBezTo>
              </a:path>
            </a:pathLst>
          </a:custGeom>
          <a:solidFill>
            <a:schemeClr val="bg1"/>
          </a:solidFill>
          <a:ln w="38100">
            <a:solidFill>
              <a:srgbClr val="FF0000"/>
            </a:solidFill>
            <a:round/>
            <a:headEnd/>
            <a:tailEnd/>
          </a:ln>
        </p:spPr>
        <p:txBody>
          <a:bodyPr/>
          <a:lstStyle/>
          <a:p>
            <a:endParaRPr lang="zh-CN" altLang="en-US"/>
          </a:p>
        </p:txBody>
      </p:sp>
      <p:sp>
        <p:nvSpPr>
          <p:cNvPr id="119819" name="Freeform 7">
            <a:extLst>
              <a:ext uri="{FF2B5EF4-FFF2-40B4-BE49-F238E27FC236}">
                <a16:creationId xmlns:a16="http://schemas.microsoft.com/office/drawing/2014/main" id="{12D25F13-E43C-4786-9874-3F38D0CF11EA}"/>
              </a:ext>
            </a:extLst>
          </p:cNvPr>
          <p:cNvSpPr>
            <a:spLocks/>
          </p:cNvSpPr>
          <p:nvPr/>
        </p:nvSpPr>
        <p:spPr bwMode="auto">
          <a:xfrm>
            <a:off x="2230438" y="1755775"/>
            <a:ext cx="4013200" cy="1468438"/>
          </a:xfrm>
          <a:custGeom>
            <a:avLst/>
            <a:gdLst>
              <a:gd name="T0" fmla="*/ 0 w 3240"/>
              <a:gd name="T1" fmla="*/ 2147483646 h 1612"/>
              <a:gd name="T2" fmla="*/ 2147483646 w 3240"/>
              <a:gd name="T3" fmla="*/ 2147483646 h 1612"/>
              <a:gd name="T4" fmla="*/ 2147483646 w 3240"/>
              <a:gd name="T5" fmla="*/ 2147483646 h 1612"/>
              <a:gd name="T6" fmla="*/ 2147483646 w 3240"/>
              <a:gd name="T7" fmla="*/ 2147483646 h 1612"/>
              <a:gd name="T8" fmla="*/ 2147483646 w 3240"/>
              <a:gd name="T9" fmla="*/ 2147483646 h 1612"/>
              <a:gd name="T10" fmla="*/ 2147483646 w 3240"/>
              <a:gd name="T11" fmla="*/ 2147483646 h 1612"/>
              <a:gd name="T12" fmla="*/ 2147483646 w 3240"/>
              <a:gd name="T13" fmla="*/ 2147483646 h 1612"/>
              <a:gd name="T14" fmla="*/ 2147483646 w 3240"/>
              <a:gd name="T15" fmla="*/ 2147483646 h 1612"/>
              <a:gd name="T16" fmla="*/ 2147483646 w 3240"/>
              <a:gd name="T17" fmla="*/ 0 h 16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40"/>
              <a:gd name="T28" fmla="*/ 0 h 1612"/>
              <a:gd name="T29" fmla="*/ 3240 w 3240"/>
              <a:gd name="T30" fmla="*/ 1612 h 16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40" h="1612">
                <a:moveTo>
                  <a:pt x="0" y="156"/>
                </a:moveTo>
                <a:cubicBezTo>
                  <a:pt x="105" y="377"/>
                  <a:pt x="210" y="598"/>
                  <a:pt x="360" y="780"/>
                </a:cubicBezTo>
                <a:cubicBezTo>
                  <a:pt x="510" y="962"/>
                  <a:pt x="720" y="1118"/>
                  <a:pt x="900" y="1248"/>
                </a:cubicBezTo>
                <a:cubicBezTo>
                  <a:pt x="1080" y="1378"/>
                  <a:pt x="1290" y="1508"/>
                  <a:pt x="1440" y="1560"/>
                </a:cubicBezTo>
                <a:cubicBezTo>
                  <a:pt x="1590" y="1612"/>
                  <a:pt x="1650" y="1612"/>
                  <a:pt x="1800" y="1560"/>
                </a:cubicBezTo>
                <a:cubicBezTo>
                  <a:pt x="1950" y="1508"/>
                  <a:pt x="2160" y="1404"/>
                  <a:pt x="2340" y="1248"/>
                </a:cubicBezTo>
                <a:cubicBezTo>
                  <a:pt x="2520" y="1092"/>
                  <a:pt x="2760" y="780"/>
                  <a:pt x="2880" y="624"/>
                </a:cubicBezTo>
                <a:cubicBezTo>
                  <a:pt x="3000" y="468"/>
                  <a:pt x="3000" y="416"/>
                  <a:pt x="3060" y="312"/>
                </a:cubicBezTo>
                <a:cubicBezTo>
                  <a:pt x="3120" y="208"/>
                  <a:pt x="3180" y="104"/>
                  <a:pt x="3240" y="0"/>
                </a:cubicBezTo>
              </a:path>
            </a:pathLst>
          </a:custGeom>
          <a:solidFill>
            <a:schemeClr val="bg1"/>
          </a:solidFill>
          <a:ln w="38100">
            <a:solidFill>
              <a:srgbClr val="FF0000"/>
            </a:solidFill>
            <a:round/>
            <a:headEnd/>
            <a:tailEnd/>
          </a:ln>
        </p:spPr>
        <p:txBody>
          <a:bodyPr/>
          <a:lstStyle/>
          <a:p>
            <a:endParaRPr lang="zh-CN" altLang="en-US"/>
          </a:p>
        </p:txBody>
      </p:sp>
      <p:sp>
        <p:nvSpPr>
          <p:cNvPr id="119820" name="Line 8">
            <a:extLst>
              <a:ext uri="{FF2B5EF4-FFF2-40B4-BE49-F238E27FC236}">
                <a16:creationId xmlns:a16="http://schemas.microsoft.com/office/drawing/2014/main" id="{3BCAAA3A-41B7-4C2E-83BF-08C1FA6B6446}"/>
              </a:ext>
            </a:extLst>
          </p:cNvPr>
          <p:cNvSpPr>
            <a:spLocks noChangeShapeType="1"/>
          </p:cNvSpPr>
          <p:nvPr/>
        </p:nvSpPr>
        <p:spPr bwMode="auto">
          <a:xfrm>
            <a:off x="2438400" y="2119313"/>
            <a:ext cx="0" cy="2130425"/>
          </a:xfrm>
          <a:prstGeom prst="line">
            <a:avLst/>
          </a:prstGeom>
          <a:noFill/>
          <a:ln w="9525"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1" name="Line 9">
            <a:extLst>
              <a:ext uri="{FF2B5EF4-FFF2-40B4-BE49-F238E27FC236}">
                <a16:creationId xmlns:a16="http://schemas.microsoft.com/office/drawing/2014/main" id="{CA1D7AB5-7196-474C-8E72-88F60D5A62CD}"/>
              </a:ext>
            </a:extLst>
          </p:cNvPr>
          <p:cNvSpPr>
            <a:spLocks noChangeShapeType="1"/>
          </p:cNvSpPr>
          <p:nvPr/>
        </p:nvSpPr>
        <p:spPr bwMode="auto">
          <a:xfrm>
            <a:off x="5799138" y="2184400"/>
            <a:ext cx="0" cy="2130425"/>
          </a:xfrm>
          <a:prstGeom prst="line">
            <a:avLst/>
          </a:prstGeom>
          <a:noFill/>
          <a:ln w="9525"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2" name="Line 10">
            <a:extLst>
              <a:ext uri="{FF2B5EF4-FFF2-40B4-BE49-F238E27FC236}">
                <a16:creationId xmlns:a16="http://schemas.microsoft.com/office/drawing/2014/main" id="{4C0646C2-DBF1-4D14-BB57-9AFC191F58B0}"/>
              </a:ext>
            </a:extLst>
          </p:cNvPr>
          <p:cNvSpPr>
            <a:spLocks noChangeShapeType="1"/>
          </p:cNvSpPr>
          <p:nvPr/>
        </p:nvSpPr>
        <p:spPr bwMode="auto">
          <a:xfrm flipV="1">
            <a:off x="4114800" y="2532063"/>
            <a:ext cx="0" cy="17049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23" name="Oval 11">
            <a:extLst>
              <a:ext uri="{FF2B5EF4-FFF2-40B4-BE49-F238E27FC236}">
                <a16:creationId xmlns:a16="http://schemas.microsoft.com/office/drawing/2014/main" id="{45E97D21-4670-4C61-BB2F-4B67A3F88405}"/>
              </a:ext>
            </a:extLst>
          </p:cNvPr>
          <p:cNvSpPr>
            <a:spLocks noChangeArrowheads="1"/>
          </p:cNvSpPr>
          <p:nvPr/>
        </p:nvSpPr>
        <p:spPr bwMode="auto">
          <a:xfrm>
            <a:off x="1338263" y="4597400"/>
            <a:ext cx="4014787" cy="1136650"/>
          </a:xfrm>
          <a:prstGeom prst="ellipse">
            <a:avLst/>
          </a:prstGeom>
          <a:solidFill>
            <a:schemeClr val="bg1"/>
          </a:solidFill>
          <a:ln w="9525">
            <a:solidFill>
              <a:srgbClr val="FF0000"/>
            </a:solidFill>
            <a:round/>
            <a:headEnd/>
            <a:tailEnd/>
          </a:ln>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ct val="0"/>
              </a:spcBef>
              <a:buClrTx/>
              <a:buFontTx/>
              <a:buNone/>
            </a:pPr>
            <a:r>
              <a:rPr lang="zh-CN" altLang="en-US" sz="1000">
                <a:latin typeface="Times New Roman" panose="02020603050405020304" pitchFamily="18" charset="0"/>
              </a:rPr>
              <a:t> </a:t>
            </a:r>
            <a:r>
              <a:rPr lang="en-US" altLang="zh-CN" sz="1000">
                <a:latin typeface="Times New Roman" panose="02020603050405020304" pitchFamily="18" charset="0"/>
              </a:rPr>
              <a:t>Sn</a:t>
            </a:r>
          </a:p>
        </p:txBody>
      </p:sp>
      <p:sp>
        <p:nvSpPr>
          <p:cNvPr id="119824" name="Oval 12">
            <a:extLst>
              <a:ext uri="{FF2B5EF4-FFF2-40B4-BE49-F238E27FC236}">
                <a16:creationId xmlns:a16="http://schemas.microsoft.com/office/drawing/2014/main" id="{908FF3F1-0A7C-4BD1-8378-F7A81D33EE38}"/>
              </a:ext>
            </a:extLst>
          </p:cNvPr>
          <p:cNvSpPr>
            <a:spLocks noChangeArrowheads="1"/>
          </p:cNvSpPr>
          <p:nvPr/>
        </p:nvSpPr>
        <p:spPr bwMode="auto">
          <a:xfrm>
            <a:off x="1560513" y="4740275"/>
            <a:ext cx="2452687" cy="850900"/>
          </a:xfrm>
          <a:prstGeom prst="ellipse">
            <a:avLst/>
          </a:prstGeom>
          <a:solidFill>
            <a:schemeClr val="bg1"/>
          </a:solidFill>
          <a:ln w="9525">
            <a:solidFill>
              <a:srgbClr val="FF0000"/>
            </a:solidFill>
            <a:round/>
            <a:headEnd/>
            <a:tailEnd/>
          </a:ln>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ct val="0"/>
              </a:spcBef>
              <a:buClrTx/>
              <a:buFontTx/>
              <a:buNone/>
            </a:pPr>
            <a:r>
              <a:rPr lang="zh-CN" altLang="en-US" sz="1000">
                <a:latin typeface="Times New Roman" panose="02020603050405020304" pitchFamily="18" charset="0"/>
              </a:rPr>
              <a:t>        </a:t>
            </a:r>
            <a:r>
              <a:rPr lang="en-US" altLang="zh-CN" sz="1000">
                <a:latin typeface="Times New Roman" panose="02020603050405020304" pitchFamily="18" charset="0"/>
              </a:rPr>
              <a:t>S*</a:t>
            </a:r>
          </a:p>
        </p:txBody>
      </p:sp>
      <p:sp>
        <p:nvSpPr>
          <p:cNvPr id="119825" name="Oval 13">
            <a:extLst>
              <a:ext uri="{FF2B5EF4-FFF2-40B4-BE49-F238E27FC236}">
                <a16:creationId xmlns:a16="http://schemas.microsoft.com/office/drawing/2014/main" id="{EE7EFB75-CEAD-4906-969F-DE62BC5A6342}"/>
              </a:ext>
            </a:extLst>
          </p:cNvPr>
          <p:cNvSpPr>
            <a:spLocks noChangeArrowheads="1"/>
          </p:cNvSpPr>
          <p:nvPr/>
        </p:nvSpPr>
        <p:spPr bwMode="auto">
          <a:xfrm>
            <a:off x="2008188" y="4881563"/>
            <a:ext cx="1114425" cy="569912"/>
          </a:xfrm>
          <a:prstGeom prst="ellipse">
            <a:avLst/>
          </a:prstGeom>
          <a:solidFill>
            <a:schemeClr val="bg1"/>
          </a:solidFill>
          <a:ln w="9525">
            <a:solidFill>
              <a:srgbClr val="FF0000"/>
            </a:solidFill>
            <a:round/>
            <a:headEnd/>
            <a:tailEnd/>
          </a:ln>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just">
              <a:lnSpc>
                <a:spcPct val="100000"/>
              </a:lnSpc>
              <a:spcBef>
                <a:spcPct val="0"/>
              </a:spcBef>
              <a:buClrTx/>
              <a:buFontTx/>
              <a:buNone/>
            </a:pPr>
            <a:endParaRPr lang="zh-CN" altLang="en-US" sz="1000">
              <a:latin typeface="Times New Roman" panose="02020603050405020304" pitchFamily="18" charset="0"/>
            </a:endParaRPr>
          </a:p>
        </p:txBody>
      </p:sp>
      <p:sp>
        <p:nvSpPr>
          <p:cNvPr id="119826" name="Freeform 14">
            <a:extLst>
              <a:ext uri="{FF2B5EF4-FFF2-40B4-BE49-F238E27FC236}">
                <a16:creationId xmlns:a16="http://schemas.microsoft.com/office/drawing/2014/main" id="{36EA730E-9BF4-4E2B-B821-467208C87954}"/>
              </a:ext>
            </a:extLst>
          </p:cNvPr>
          <p:cNvSpPr>
            <a:spLocks/>
          </p:cNvSpPr>
          <p:nvPr/>
        </p:nvSpPr>
        <p:spPr bwMode="auto">
          <a:xfrm>
            <a:off x="2193925" y="4454525"/>
            <a:ext cx="258763" cy="568325"/>
          </a:xfrm>
          <a:custGeom>
            <a:avLst/>
            <a:gdLst>
              <a:gd name="T0" fmla="*/ 2147483646 w 210"/>
              <a:gd name="T1" fmla="*/ 2147483646 h 624"/>
              <a:gd name="T2" fmla="*/ 2147483646 w 210"/>
              <a:gd name="T3" fmla="*/ 2147483646 h 624"/>
              <a:gd name="T4" fmla="*/ 2147483646 w 210"/>
              <a:gd name="T5" fmla="*/ 0 h 624"/>
              <a:gd name="T6" fmla="*/ 0 60000 65536"/>
              <a:gd name="T7" fmla="*/ 0 60000 65536"/>
              <a:gd name="T8" fmla="*/ 0 60000 65536"/>
              <a:gd name="T9" fmla="*/ 0 w 210"/>
              <a:gd name="T10" fmla="*/ 0 h 624"/>
              <a:gd name="T11" fmla="*/ 210 w 210"/>
              <a:gd name="T12" fmla="*/ 624 h 624"/>
            </a:gdLst>
            <a:ahLst/>
            <a:cxnLst>
              <a:cxn ang="T6">
                <a:pos x="T0" y="T1"/>
              </a:cxn>
              <a:cxn ang="T7">
                <a:pos x="T2" y="T3"/>
              </a:cxn>
              <a:cxn ang="T8">
                <a:pos x="T4" y="T5"/>
              </a:cxn>
            </a:cxnLst>
            <a:rect l="T9" t="T10" r="T11" b="T12"/>
            <a:pathLst>
              <a:path w="210" h="624">
                <a:moveTo>
                  <a:pt x="30" y="624"/>
                </a:moveTo>
                <a:cubicBezTo>
                  <a:pt x="15" y="520"/>
                  <a:pt x="0" y="416"/>
                  <a:pt x="30" y="312"/>
                </a:cubicBezTo>
                <a:cubicBezTo>
                  <a:pt x="60" y="208"/>
                  <a:pt x="180" y="52"/>
                  <a:pt x="210" y="0"/>
                </a:cubicBezTo>
              </a:path>
            </a:pathLst>
          </a:custGeom>
          <a:solidFill>
            <a:schemeClr val="bg1"/>
          </a:solidFill>
          <a:ln w="9525">
            <a:solidFill>
              <a:srgbClr val="FF0000"/>
            </a:solidFill>
            <a:round/>
            <a:headEnd/>
            <a:tailEnd type="triangle" w="med" len="med"/>
          </a:ln>
        </p:spPr>
        <p:txBody>
          <a:bodyPr/>
          <a:lstStyle/>
          <a:p>
            <a:endParaRPr lang="zh-CN" altLang="en-US"/>
          </a:p>
        </p:txBody>
      </p:sp>
      <p:sp>
        <p:nvSpPr>
          <p:cNvPr id="119827" name="Freeform 15">
            <a:extLst>
              <a:ext uri="{FF2B5EF4-FFF2-40B4-BE49-F238E27FC236}">
                <a16:creationId xmlns:a16="http://schemas.microsoft.com/office/drawing/2014/main" id="{A92D38B8-27F7-4193-A1BD-AC67EA247B4C}"/>
              </a:ext>
            </a:extLst>
          </p:cNvPr>
          <p:cNvSpPr>
            <a:spLocks/>
          </p:cNvSpPr>
          <p:nvPr/>
        </p:nvSpPr>
        <p:spPr bwMode="auto">
          <a:xfrm>
            <a:off x="3344863" y="4454525"/>
            <a:ext cx="1116012" cy="568325"/>
          </a:xfrm>
          <a:custGeom>
            <a:avLst/>
            <a:gdLst>
              <a:gd name="T0" fmla="*/ 0 w 720"/>
              <a:gd name="T1" fmla="*/ 2147483646 h 468"/>
              <a:gd name="T2" fmla="*/ 2147483646 w 720"/>
              <a:gd name="T3" fmla="*/ 2147483646 h 468"/>
              <a:gd name="T4" fmla="*/ 2147483646 w 720"/>
              <a:gd name="T5" fmla="*/ 0 h 468"/>
              <a:gd name="T6" fmla="*/ 0 60000 65536"/>
              <a:gd name="T7" fmla="*/ 0 60000 65536"/>
              <a:gd name="T8" fmla="*/ 0 60000 65536"/>
              <a:gd name="T9" fmla="*/ 0 w 720"/>
              <a:gd name="T10" fmla="*/ 0 h 468"/>
              <a:gd name="T11" fmla="*/ 720 w 720"/>
              <a:gd name="T12" fmla="*/ 468 h 468"/>
            </a:gdLst>
            <a:ahLst/>
            <a:cxnLst>
              <a:cxn ang="T6">
                <a:pos x="T0" y="T1"/>
              </a:cxn>
              <a:cxn ang="T7">
                <a:pos x="T2" y="T3"/>
              </a:cxn>
              <a:cxn ang="T8">
                <a:pos x="T4" y="T5"/>
              </a:cxn>
            </a:cxnLst>
            <a:rect l="T9" t="T10" r="T11" b="T12"/>
            <a:pathLst>
              <a:path w="720" h="468">
                <a:moveTo>
                  <a:pt x="0" y="468"/>
                </a:moveTo>
                <a:cubicBezTo>
                  <a:pt x="120" y="429"/>
                  <a:pt x="240" y="390"/>
                  <a:pt x="360" y="312"/>
                </a:cubicBezTo>
                <a:cubicBezTo>
                  <a:pt x="480" y="234"/>
                  <a:pt x="660" y="52"/>
                  <a:pt x="720" y="0"/>
                </a:cubicBezTo>
              </a:path>
            </a:pathLst>
          </a:custGeom>
          <a:solidFill>
            <a:schemeClr val="bg1"/>
          </a:solidFill>
          <a:ln w="9525">
            <a:solidFill>
              <a:srgbClr val="FF0000"/>
            </a:solidFill>
            <a:round/>
            <a:headEnd/>
            <a:tailEnd type="triangle" w="med" len="med"/>
          </a:ln>
        </p:spPr>
        <p:txBody>
          <a:bodyPr/>
          <a:lstStyle/>
          <a:p>
            <a:endParaRPr lang="zh-CN" altLang="en-US"/>
          </a:p>
        </p:txBody>
      </p:sp>
      <p:sp>
        <p:nvSpPr>
          <p:cNvPr id="119828" name="Freeform 16">
            <a:extLst>
              <a:ext uri="{FF2B5EF4-FFF2-40B4-BE49-F238E27FC236}">
                <a16:creationId xmlns:a16="http://schemas.microsoft.com/office/drawing/2014/main" id="{D4F09F80-A460-4243-A07C-F186389584FD}"/>
              </a:ext>
            </a:extLst>
          </p:cNvPr>
          <p:cNvSpPr>
            <a:spLocks/>
          </p:cNvSpPr>
          <p:nvPr/>
        </p:nvSpPr>
        <p:spPr bwMode="auto">
          <a:xfrm>
            <a:off x="4683125" y="4454525"/>
            <a:ext cx="1116013" cy="709613"/>
          </a:xfrm>
          <a:custGeom>
            <a:avLst/>
            <a:gdLst>
              <a:gd name="T0" fmla="*/ 0 w 900"/>
              <a:gd name="T1" fmla="*/ 2147483646 h 624"/>
              <a:gd name="T2" fmla="*/ 2147483646 w 900"/>
              <a:gd name="T3" fmla="*/ 2147483646 h 624"/>
              <a:gd name="T4" fmla="*/ 2147483646 w 900"/>
              <a:gd name="T5" fmla="*/ 0 h 624"/>
              <a:gd name="T6" fmla="*/ 0 60000 65536"/>
              <a:gd name="T7" fmla="*/ 0 60000 65536"/>
              <a:gd name="T8" fmla="*/ 0 60000 65536"/>
              <a:gd name="T9" fmla="*/ 0 w 900"/>
              <a:gd name="T10" fmla="*/ 0 h 624"/>
              <a:gd name="T11" fmla="*/ 900 w 900"/>
              <a:gd name="T12" fmla="*/ 624 h 624"/>
            </a:gdLst>
            <a:ahLst/>
            <a:cxnLst>
              <a:cxn ang="T6">
                <a:pos x="T0" y="T1"/>
              </a:cxn>
              <a:cxn ang="T7">
                <a:pos x="T2" y="T3"/>
              </a:cxn>
              <a:cxn ang="T8">
                <a:pos x="T4" y="T5"/>
              </a:cxn>
            </a:cxnLst>
            <a:rect l="T9" t="T10" r="T11" b="T12"/>
            <a:pathLst>
              <a:path w="900" h="624">
                <a:moveTo>
                  <a:pt x="0" y="624"/>
                </a:moveTo>
                <a:cubicBezTo>
                  <a:pt x="195" y="520"/>
                  <a:pt x="390" y="416"/>
                  <a:pt x="540" y="312"/>
                </a:cubicBezTo>
                <a:cubicBezTo>
                  <a:pt x="690" y="208"/>
                  <a:pt x="795" y="104"/>
                  <a:pt x="900" y="0"/>
                </a:cubicBezTo>
              </a:path>
            </a:pathLst>
          </a:custGeom>
          <a:solidFill>
            <a:schemeClr val="bg1"/>
          </a:solidFill>
          <a:ln w="9525">
            <a:solidFill>
              <a:srgbClr val="FF0000"/>
            </a:solidFill>
            <a:round/>
            <a:headEnd/>
            <a:tailEnd type="triangle" w="med" len="med"/>
          </a:ln>
        </p:spPr>
        <p:txBody>
          <a:bodyPr/>
          <a:lstStyle/>
          <a:p>
            <a:endParaRPr lang="zh-CN" altLang="en-US"/>
          </a:p>
        </p:txBody>
      </p:sp>
      <p:sp>
        <p:nvSpPr>
          <p:cNvPr id="119829" name="Text Box 17">
            <a:extLst>
              <a:ext uri="{FF2B5EF4-FFF2-40B4-BE49-F238E27FC236}">
                <a16:creationId xmlns:a16="http://schemas.microsoft.com/office/drawing/2014/main" id="{91EFBB16-5753-4E68-9D55-E636B7041203}"/>
              </a:ext>
            </a:extLst>
          </p:cNvPr>
          <p:cNvSpPr txBox="1">
            <a:spLocks noChangeArrowheads="1"/>
          </p:cNvSpPr>
          <p:nvPr/>
        </p:nvSpPr>
        <p:spPr bwMode="auto">
          <a:xfrm>
            <a:off x="5724525" y="3573463"/>
            <a:ext cx="299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kumimoji="1" lang="zh-CN" altLang="en-US" sz="1800" b="1">
                <a:latin typeface="Tahoma" panose="020B0604030504040204" pitchFamily="34" charset="0"/>
              </a:rPr>
              <a:t>经验风险</a:t>
            </a:r>
            <a:r>
              <a:rPr kumimoji="1" lang="en-US" altLang="zh-CN" sz="2400" b="1">
                <a:latin typeface="Times New Roman" panose="02020603050405020304" pitchFamily="18" charset="0"/>
              </a:rPr>
              <a:t>Empirical risk</a:t>
            </a:r>
            <a:endParaRPr kumimoji="1" lang="zh-CN" altLang="en-US" sz="2400" b="1">
              <a:latin typeface="Times New Roman" panose="02020603050405020304" pitchFamily="18" charset="0"/>
            </a:endParaRPr>
          </a:p>
        </p:txBody>
      </p:sp>
      <p:sp>
        <p:nvSpPr>
          <p:cNvPr id="119830" name="Text Box 18">
            <a:extLst>
              <a:ext uri="{FF2B5EF4-FFF2-40B4-BE49-F238E27FC236}">
                <a16:creationId xmlns:a16="http://schemas.microsoft.com/office/drawing/2014/main" id="{C655EEC2-6495-4A27-BA89-12190E2A71F2}"/>
              </a:ext>
            </a:extLst>
          </p:cNvPr>
          <p:cNvSpPr txBox="1">
            <a:spLocks noChangeArrowheads="1"/>
          </p:cNvSpPr>
          <p:nvPr/>
        </p:nvSpPr>
        <p:spPr bwMode="auto">
          <a:xfrm>
            <a:off x="6324600" y="2287588"/>
            <a:ext cx="2747963"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kumimoji="1" lang="zh-CN" altLang="en-US" sz="1800" b="1">
                <a:latin typeface="Tahoma" panose="020B0604030504040204" pitchFamily="34" charset="0"/>
              </a:rPr>
              <a:t>置信范围</a:t>
            </a:r>
          </a:p>
          <a:p>
            <a:pPr>
              <a:lnSpc>
                <a:spcPct val="100000"/>
              </a:lnSpc>
              <a:spcBef>
                <a:spcPct val="0"/>
              </a:spcBef>
              <a:buClrTx/>
              <a:buFontTx/>
              <a:buNone/>
            </a:pPr>
            <a:r>
              <a:rPr kumimoji="1" lang="en-US" altLang="zh-CN" sz="2400" b="1">
                <a:latin typeface="Times New Roman" panose="02020603050405020304" pitchFamily="18" charset="0"/>
              </a:rPr>
              <a:t>Confidence interval</a:t>
            </a:r>
            <a:endParaRPr kumimoji="1" lang="zh-CN" altLang="en-US" sz="2400" b="1">
              <a:latin typeface="Times New Roman" panose="02020603050405020304" pitchFamily="18" charset="0"/>
            </a:endParaRPr>
          </a:p>
        </p:txBody>
      </p:sp>
      <p:sp>
        <p:nvSpPr>
          <p:cNvPr id="119831" name="Text Box 19">
            <a:extLst>
              <a:ext uri="{FF2B5EF4-FFF2-40B4-BE49-F238E27FC236}">
                <a16:creationId xmlns:a16="http://schemas.microsoft.com/office/drawing/2014/main" id="{4543D2B2-C147-414F-A795-AFB7DE4E6CB2}"/>
              </a:ext>
            </a:extLst>
          </p:cNvPr>
          <p:cNvSpPr txBox="1">
            <a:spLocks noChangeArrowheads="1"/>
          </p:cNvSpPr>
          <p:nvPr/>
        </p:nvSpPr>
        <p:spPr bwMode="auto">
          <a:xfrm>
            <a:off x="5708650" y="1484313"/>
            <a:ext cx="343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kumimoji="1" lang="zh-CN" altLang="en-US" sz="1800" b="1">
                <a:latin typeface="Tahoma" panose="020B0604030504040204" pitchFamily="34" charset="0"/>
              </a:rPr>
              <a:t>风险界限</a:t>
            </a:r>
            <a:r>
              <a:rPr kumimoji="1" lang="en-US" altLang="zh-CN" sz="2400" b="1">
                <a:latin typeface="Times New Roman" panose="02020603050405020304" pitchFamily="18" charset="0"/>
              </a:rPr>
              <a:t>Bound on the risk</a:t>
            </a:r>
            <a:endParaRPr kumimoji="1" lang="zh-CN" altLang="en-US" sz="2400" b="1">
              <a:latin typeface="Times New Roman" panose="02020603050405020304" pitchFamily="18" charset="0"/>
            </a:endParaRPr>
          </a:p>
        </p:txBody>
      </p:sp>
      <p:sp>
        <p:nvSpPr>
          <p:cNvPr id="119832" name="Text Box 20">
            <a:extLst>
              <a:ext uri="{FF2B5EF4-FFF2-40B4-BE49-F238E27FC236}">
                <a16:creationId xmlns:a16="http://schemas.microsoft.com/office/drawing/2014/main" id="{2A608719-3D42-48E9-A96C-5D52ADCB5123}"/>
              </a:ext>
            </a:extLst>
          </p:cNvPr>
          <p:cNvSpPr txBox="1">
            <a:spLocks noChangeArrowheads="1"/>
          </p:cNvSpPr>
          <p:nvPr/>
        </p:nvSpPr>
        <p:spPr bwMode="auto">
          <a:xfrm>
            <a:off x="2133600" y="4267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kumimoji="1" lang="en-US" altLang="zh-CN" sz="2400" b="1">
                <a:latin typeface="Times New Roman" panose="02020603050405020304" pitchFamily="18" charset="0"/>
              </a:rPr>
              <a:t>h1</a:t>
            </a:r>
          </a:p>
        </p:txBody>
      </p:sp>
      <p:sp>
        <p:nvSpPr>
          <p:cNvPr id="119833" name="Text Box 21">
            <a:extLst>
              <a:ext uri="{FF2B5EF4-FFF2-40B4-BE49-F238E27FC236}">
                <a16:creationId xmlns:a16="http://schemas.microsoft.com/office/drawing/2014/main" id="{D66103F7-652F-49C3-8A86-D601B43E5314}"/>
              </a:ext>
            </a:extLst>
          </p:cNvPr>
          <p:cNvSpPr txBox="1">
            <a:spLocks noChangeArrowheads="1"/>
          </p:cNvSpPr>
          <p:nvPr/>
        </p:nvSpPr>
        <p:spPr bwMode="auto">
          <a:xfrm>
            <a:off x="3886200" y="4267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kumimoji="1" lang="en-US" altLang="zh-CN" sz="2400" b="1">
                <a:latin typeface="Times New Roman" panose="02020603050405020304" pitchFamily="18" charset="0"/>
              </a:rPr>
              <a:t>h*</a:t>
            </a:r>
          </a:p>
        </p:txBody>
      </p:sp>
      <p:sp>
        <p:nvSpPr>
          <p:cNvPr id="119834" name="Text Box 22">
            <a:extLst>
              <a:ext uri="{FF2B5EF4-FFF2-40B4-BE49-F238E27FC236}">
                <a16:creationId xmlns:a16="http://schemas.microsoft.com/office/drawing/2014/main" id="{BC9AC909-E8B6-4E64-BBBE-A185E172BB4E}"/>
              </a:ext>
            </a:extLst>
          </p:cNvPr>
          <p:cNvSpPr txBox="1">
            <a:spLocks noChangeArrowheads="1"/>
          </p:cNvSpPr>
          <p:nvPr/>
        </p:nvSpPr>
        <p:spPr bwMode="auto">
          <a:xfrm>
            <a:off x="5562600" y="4267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kumimoji="1" lang="en-US" altLang="zh-CN" sz="2400" b="1">
                <a:latin typeface="Times New Roman" panose="02020603050405020304" pitchFamily="18" charset="0"/>
              </a:rPr>
              <a:t>hn</a:t>
            </a:r>
          </a:p>
        </p:txBody>
      </p:sp>
      <p:sp>
        <p:nvSpPr>
          <p:cNvPr id="119835" name="Text Box 23">
            <a:extLst>
              <a:ext uri="{FF2B5EF4-FFF2-40B4-BE49-F238E27FC236}">
                <a16:creationId xmlns:a16="http://schemas.microsoft.com/office/drawing/2014/main" id="{D87633AD-F317-4E7B-9248-D29156CBC0C0}"/>
              </a:ext>
            </a:extLst>
          </p:cNvPr>
          <p:cNvSpPr txBox="1">
            <a:spLocks noChangeArrowheads="1"/>
          </p:cNvSpPr>
          <p:nvPr/>
        </p:nvSpPr>
        <p:spPr bwMode="auto">
          <a:xfrm>
            <a:off x="7086600" y="4267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kumimoji="1" lang="en-US" altLang="zh-CN" sz="2400" b="1">
                <a:latin typeface="Times New Roman" panose="02020603050405020304" pitchFamily="18" charset="0"/>
              </a:rPr>
              <a:t>h</a:t>
            </a:r>
          </a:p>
        </p:txBody>
      </p:sp>
      <p:sp>
        <p:nvSpPr>
          <p:cNvPr id="119836" name="Text Box 24">
            <a:extLst>
              <a:ext uri="{FF2B5EF4-FFF2-40B4-BE49-F238E27FC236}">
                <a16:creationId xmlns:a16="http://schemas.microsoft.com/office/drawing/2014/main" id="{60FA67A7-3DBC-4958-86A6-1E970B12FDF1}"/>
              </a:ext>
            </a:extLst>
          </p:cNvPr>
          <p:cNvSpPr txBox="1">
            <a:spLocks noChangeArrowheads="1"/>
          </p:cNvSpPr>
          <p:nvPr/>
        </p:nvSpPr>
        <p:spPr bwMode="auto">
          <a:xfrm>
            <a:off x="2362200" y="49530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kumimoji="1" lang="en-US" altLang="zh-CN" sz="2400" b="1">
                <a:latin typeface="Times New Roman" panose="02020603050405020304" pitchFamily="18" charset="0"/>
              </a:rPr>
              <a:t>S1</a:t>
            </a:r>
          </a:p>
        </p:txBody>
      </p:sp>
      <p:sp>
        <p:nvSpPr>
          <p:cNvPr id="119837" name="Text Box 25">
            <a:extLst>
              <a:ext uri="{FF2B5EF4-FFF2-40B4-BE49-F238E27FC236}">
                <a16:creationId xmlns:a16="http://schemas.microsoft.com/office/drawing/2014/main" id="{EC901EAF-6798-4E3D-BE63-59EB6932B3BD}"/>
              </a:ext>
            </a:extLst>
          </p:cNvPr>
          <p:cNvSpPr txBox="1">
            <a:spLocks noChangeArrowheads="1"/>
          </p:cNvSpPr>
          <p:nvPr/>
        </p:nvSpPr>
        <p:spPr bwMode="auto">
          <a:xfrm>
            <a:off x="3200400" y="49530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kumimoji="1" lang="en-US" altLang="zh-CN" sz="2400" b="1">
                <a:latin typeface="Times New Roman" panose="02020603050405020304" pitchFamily="18" charset="0"/>
              </a:rPr>
              <a:t>S*</a:t>
            </a:r>
          </a:p>
        </p:txBody>
      </p:sp>
      <p:sp>
        <p:nvSpPr>
          <p:cNvPr id="119838" name="Text Box 26">
            <a:extLst>
              <a:ext uri="{FF2B5EF4-FFF2-40B4-BE49-F238E27FC236}">
                <a16:creationId xmlns:a16="http://schemas.microsoft.com/office/drawing/2014/main" id="{8EDA8826-91FE-44A6-98B3-F66B3B177578}"/>
              </a:ext>
            </a:extLst>
          </p:cNvPr>
          <p:cNvSpPr txBox="1">
            <a:spLocks noChangeArrowheads="1"/>
          </p:cNvSpPr>
          <p:nvPr/>
        </p:nvSpPr>
        <p:spPr bwMode="auto">
          <a:xfrm>
            <a:off x="4191000" y="4953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kumimoji="1" lang="en-US" altLang="zh-CN" sz="2400" b="1">
                <a:latin typeface="Times New Roman" panose="02020603050405020304" pitchFamily="18" charset="0"/>
              </a:rPr>
              <a:t>Sn</a:t>
            </a:r>
          </a:p>
        </p:txBody>
      </p:sp>
      <p:sp>
        <p:nvSpPr>
          <p:cNvPr id="119839" name="Freeform 28">
            <a:extLst>
              <a:ext uri="{FF2B5EF4-FFF2-40B4-BE49-F238E27FC236}">
                <a16:creationId xmlns:a16="http://schemas.microsoft.com/office/drawing/2014/main" id="{5DCC5402-B83E-4772-9231-58D8F900EDA6}"/>
              </a:ext>
            </a:extLst>
          </p:cNvPr>
          <p:cNvSpPr>
            <a:spLocks/>
          </p:cNvSpPr>
          <p:nvPr/>
        </p:nvSpPr>
        <p:spPr bwMode="auto">
          <a:xfrm>
            <a:off x="2895600" y="3429000"/>
            <a:ext cx="1371600" cy="381000"/>
          </a:xfrm>
          <a:custGeom>
            <a:avLst/>
            <a:gdLst>
              <a:gd name="T0" fmla="*/ 0 w 864"/>
              <a:gd name="T1" fmla="*/ 0 h 240"/>
              <a:gd name="T2" fmla="*/ 2147483646 w 864"/>
              <a:gd name="T3" fmla="*/ 2147483646 h 240"/>
              <a:gd name="T4" fmla="*/ 0 w 864"/>
              <a:gd name="T5" fmla="*/ 0 h 240"/>
              <a:gd name="T6" fmla="*/ 0 60000 65536"/>
              <a:gd name="T7" fmla="*/ 0 60000 65536"/>
              <a:gd name="T8" fmla="*/ 0 60000 65536"/>
              <a:gd name="T9" fmla="*/ 0 w 864"/>
              <a:gd name="T10" fmla="*/ 0 h 240"/>
              <a:gd name="T11" fmla="*/ 864 w 864"/>
              <a:gd name="T12" fmla="*/ 240 h 240"/>
            </a:gdLst>
            <a:ahLst/>
            <a:cxnLst>
              <a:cxn ang="T6">
                <a:pos x="T0" y="T1"/>
              </a:cxn>
              <a:cxn ang="T7">
                <a:pos x="T2" y="T3"/>
              </a:cxn>
              <a:cxn ang="T8">
                <a:pos x="T4" y="T5"/>
              </a:cxn>
            </a:cxnLst>
            <a:rect l="T9" t="T10" r="T11" b="T12"/>
            <a:pathLst>
              <a:path w="864" h="240">
                <a:moveTo>
                  <a:pt x="0" y="0"/>
                </a:moveTo>
                <a:cubicBezTo>
                  <a:pt x="0" y="0"/>
                  <a:pt x="864" y="240"/>
                  <a:pt x="864" y="240"/>
                </a:cubicBezTo>
                <a:cubicBezTo>
                  <a:pt x="864" y="240"/>
                  <a:pt x="0" y="0"/>
                  <a:pt x="0" y="0"/>
                </a:cubicBezTo>
                <a:close/>
              </a:path>
            </a:pathLst>
          </a:custGeom>
          <a:solidFill>
            <a:schemeClr val="accent1"/>
          </a:solidFill>
          <a:ln w="38100">
            <a:solidFill>
              <a:schemeClr val="hlink"/>
            </a:solidFill>
            <a:round/>
            <a:headEnd/>
            <a:tailEnd/>
          </a:ln>
        </p:spPr>
        <p:txBody>
          <a:bodyPr/>
          <a:lstStyle/>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78CE276-9B21-45A4-9EE8-34459E75097B}"/>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最大间隔分类器 </a:t>
            </a:r>
          </a:p>
        </p:txBody>
      </p:sp>
      <p:sp>
        <p:nvSpPr>
          <p:cNvPr id="101379" name="Rectangle 3">
            <a:extLst>
              <a:ext uri="{FF2B5EF4-FFF2-40B4-BE49-F238E27FC236}">
                <a16:creationId xmlns:a16="http://schemas.microsoft.com/office/drawing/2014/main" id="{E27A2895-1EB7-4F8E-8E26-9E8551028643}"/>
              </a:ext>
            </a:extLst>
          </p:cNvPr>
          <p:cNvSpPr>
            <a:spLocks noGrp="1" noChangeArrowheads="1"/>
          </p:cNvSpPr>
          <p:nvPr>
            <p:ph idx="1"/>
          </p:nvPr>
        </p:nvSpPr>
        <p:spPr>
          <a:xfrm>
            <a:off x="611188" y="1412875"/>
            <a:ext cx="8064500" cy="4114800"/>
          </a:xfrm>
        </p:spPr>
        <p:txBody>
          <a:bodyPr/>
          <a:lstStyle/>
          <a:p>
            <a:pPr fontAlgn="auto">
              <a:spcAft>
                <a:spcPts val="0"/>
              </a:spcAft>
              <a:defRPr/>
            </a:pPr>
            <a:r>
              <a:rPr lang="zh-CN" altLang="en-US" sz="2800">
                <a:latin typeface="幼圆" panose="02010509060101010101" pitchFamily="49" charset="-122"/>
                <a:ea typeface="幼圆" panose="02010509060101010101" pitchFamily="49" charset="-122"/>
              </a:rPr>
              <a:t>不但能将两类正确分开，而且使分类间隔最大。</a:t>
            </a:r>
          </a:p>
          <a:p>
            <a:pPr fontAlgn="auto">
              <a:spcAft>
                <a:spcPts val="0"/>
              </a:spcAft>
              <a:defRPr/>
            </a:pPr>
            <a:endParaRPr lang="zh-CN" altLang="en-US">
              <a:latin typeface="宋体" panose="02010600030101010101" pitchFamily="2" charset="-122"/>
            </a:endParaRPr>
          </a:p>
          <a:p>
            <a:pPr fontAlgn="auto">
              <a:spcAft>
                <a:spcPts val="0"/>
              </a:spcAft>
              <a:defRPr/>
            </a:pPr>
            <a:endParaRPr lang="zh-CN" altLang="en-US">
              <a:latin typeface="宋体" panose="02010600030101010101" pitchFamily="2" charset="-122"/>
            </a:endParaRPr>
          </a:p>
          <a:p>
            <a:pPr fontAlgn="auto">
              <a:spcAft>
                <a:spcPts val="0"/>
              </a:spcAft>
              <a:defRPr/>
            </a:pPr>
            <a:endParaRPr lang="zh-CN" altLang="en-US">
              <a:latin typeface="宋体" panose="02010600030101010101" pitchFamily="2" charset="-122"/>
            </a:endParaRPr>
          </a:p>
          <a:p>
            <a:pPr fontAlgn="auto">
              <a:spcAft>
                <a:spcPts val="0"/>
              </a:spcAft>
              <a:defRPr/>
            </a:pPr>
            <a:endParaRPr lang="en-US" altLang="zh-CN">
              <a:latin typeface="宋体" panose="02010600030101010101" pitchFamily="2" charset="-122"/>
            </a:endParaRPr>
          </a:p>
          <a:p>
            <a:pPr fontAlgn="auto">
              <a:spcAft>
                <a:spcPts val="0"/>
              </a:spcAft>
              <a:defRPr/>
            </a:pPr>
            <a:endParaRPr lang="en-US" altLang="zh-CN">
              <a:latin typeface="宋体" panose="02010600030101010101" pitchFamily="2" charset="-122"/>
            </a:endParaRPr>
          </a:p>
          <a:p>
            <a:pPr fontAlgn="auto">
              <a:spcAft>
                <a:spcPts val="0"/>
              </a:spcAft>
              <a:defRPr/>
            </a:pPr>
            <a:endParaRPr lang="zh-CN" altLang="en-US">
              <a:latin typeface="宋体" panose="02010600030101010101" pitchFamily="2" charset="-122"/>
            </a:endParaRPr>
          </a:p>
          <a:p>
            <a:pPr fontAlgn="auto">
              <a:spcAft>
                <a:spcPts val="0"/>
              </a:spcAft>
              <a:defRPr/>
            </a:pPr>
            <a:r>
              <a:rPr lang="en-US" altLang="zh-CN">
                <a:latin typeface="宋体" panose="02010600030101010101" pitchFamily="2" charset="-122"/>
                <a:cs typeface="Times New Roman" panose="02020603050405020304" pitchFamily="18" charset="0"/>
              </a:rPr>
              <a:t>h≤min(</a:t>
            </a:r>
            <a:r>
              <a:rPr lang="zh-CN" altLang="en-US">
                <a:latin typeface="宋体" panose="02010600030101010101" pitchFamily="2" charset="-122"/>
                <a:cs typeface="Times New Roman" panose="02020603050405020304" pitchFamily="18" charset="0"/>
              </a:rPr>
              <a:t>［</a:t>
            </a:r>
            <a:r>
              <a:rPr lang="en-US" altLang="zh-CN">
                <a:latin typeface="宋体" panose="02010600030101010101" pitchFamily="2" charset="-122"/>
                <a:cs typeface="Times New Roman" panose="02020603050405020304" pitchFamily="18" charset="0"/>
              </a:rPr>
              <a:t>R</a:t>
            </a:r>
            <a:r>
              <a:rPr lang="en-US" altLang="zh-CN" baseline="30000">
                <a:latin typeface="宋体" panose="02010600030101010101" pitchFamily="2" charset="-122"/>
                <a:cs typeface="Times New Roman" panose="02020603050405020304" pitchFamily="18" charset="0"/>
              </a:rPr>
              <a:t>2</a:t>
            </a:r>
            <a:r>
              <a:rPr lang="en-US" altLang="zh-CN">
                <a:latin typeface="宋体" panose="02010600030101010101" pitchFamily="2" charset="-122"/>
                <a:cs typeface="Times New Roman" panose="02020603050405020304" pitchFamily="18" charset="0"/>
              </a:rPr>
              <a:t>A</a:t>
            </a:r>
            <a:r>
              <a:rPr lang="en-US" altLang="zh-CN" baseline="30000">
                <a:latin typeface="宋体" panose="02010600030101010101" pitchFamily="2" charset="-122"/>
                <a:cs typeface="Times New Roman" panose="02020603050405020304" pitchFamily="18" charset="0"/>
              </a:rPr>
              <a:t>2</a:t>
            </a:r>
            <a:r>
              <a:rPr lang="zh-CN" altLang="en-US">
                <a:latin typeface="宋体" panose="02010600030101010101" pitchFamily="2" charset="-122"/>
                <a:cs typeface="Times New Roman" panose="02020603050405020304" pitchFamily="18" charset="0"/>
              </a:rPr>
              <a:t>］</a:t>
            </a:r>
            <a:r>
              <a:rPr lang="en-US" altLang="zh-CN">
                <a:latin typeface="宋体" panose="02010600030101010101" pitchFamily="2" charset="-122"/>
                <a:cs typeface="Times New Roman" panose="02020603050405020304" pitchFamily="18" charset="0"/>
              </a:rPr>
              <a:t>,N)+1</a:t>
            </a:r>
          </a:p>
        </p:txBody>
      </p:sp>
      <p:sp>
        <p:nvSpPr>
          <p:cNvPr id="121860" name="日期占位符 1">
            <a:extLst>
              <a:ext uri="{FF2B5EF4-FFF2-40B4-BE49-F238E27FC236}">
                <a16:creationId xmlns:a16="http://schemas.microsoft.com/office/drawing/2014/main" id="{B7257902-77AC-4A7E-9919-9BE6D762DFA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23D6330-D8FC-4410-83FB-CE75D58BE71B}"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21861" name="页脚占位符 2">
            <a:extLst>
              <a:ext uri="{FF2B5EF4-FFF2-40B4-BE49-F238E27FC236}">
                <a16:creationId xmlns:a16="http://schemas.microsoft.com/office/drawing/2014/main" id="{C64B502F-B68C-4BD9-90A2-6EB02EF992E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21862" name="灯片编号占位符 3">
            <a:extLst>
              <a:ext uri="{FF2B5EF4-FFF2-40B4-BE49-F238E27FC236}">
                <a16:creationId xmlns:a16="http://schemas.microsoft.com/office/drawing/2014/main" id="{2F603530-1353-49A2-AB21-A1F5E0ABAD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A980F11-631B-4D50-890D-C39EAA29FC16}" type="slidenum">
              <a:rPr lang="zh-CN" altLang="en-US" sz="1400" smtClean="0">
                <a:latin typeface="Arial" panose="020B0604020202020204" pitchFamily="34" charset="0"/>
              </a:rPr>
              <a:pPr>
                <a:lnSpc>
                  <a:spcPct val="100000"/>
                </a:lnSpc>
                <a:spcBef>
                  <a:spcPct val="0"/>
                </a:spcBef>
                <a:buClrTx/>
                <a:buFontTx/>
                <a:buNone/>
              </a:pPr>
              <a:t>58</a:t>
            </a:fld>
            <a:endParaRPr lang="en-US" altLang="zh-CN" sz="1400">
              <a:latin typeface="Arial" panose="020B0604020202020204" pitchFamily="34" charset="0"/>
            </a:endParaRPr>
          </a:p>
        </p:txBody>
      </p:sp>
      <p:graphicFrame>
        <p:nvGraphicFramePr>
          <p:cNvPr id="121863" name="Object 4">
            <a:extLst>
              <a:ext uri="{FF2B5EF4-FFF2-40B4-BE49-F238E27FC236}">
                <a16:creationId xmlns:a16="http://schemas.microsoft.com/office/drawing/2014/main" id="{3EEFAF79-5DAF-4DBE-A70E-8C4616CE1E23}"/>
              </a:ext>
            </a:extLst>
          </p:cNvPr>
          <p:cNvGraphicFramePr>
            <a:graphicFrameLocks noChangeAspect="1"/>
          </p:cNvGraphicFramePr>
          <p:nvPr/>
        </p:nvGraphicFramePr>
        <p:xfrm>
          <a:off x="2516188" y="2287588"/>
          <a:ext cx="3273425" cy="2584450"/>
        </p:xfrm>
        <a:graphic>
          <a:graphicData uri="http://schemas.openxmlformats.org/presentationml/2006/ole">
            <mc:AlternateContent xmlns:mc="http://schemas.openxmlformats.org/markup-compatibility/2006">
              <mc:Choice xmlns:v="urn:schemas-microsoft-com:vml" Requires="v">
                <p:oleObj spid="_x0000_s121864" name="文档" r:id="rId3" imgW="2011746" imgH="1577472" progId="Word.Document.8">
                  <p:embed/>
                </p:oleObj>
              </mc:Choice>
              <mc:Fallback>
                <p:oleObj name="文档" r:id="rId3" imgW="2011746" imgH="157747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188" y="2287588"/>
                        <a:ext cx="327342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4C9E6AD8-7A42-4784-B931-16BB2DD35FDB}"/>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如何计算分划间隔？</a:t>
            </a:r>
          </a:p>
        </p:txBody>
      </p:sp>
      <p:graphicFrame>
        <p:nvGraphicFramePr>
          <p:cNvPr id="122883" name="Object 3">
            <a:extLst>
              <a:ext uri="{FF2B5EF4-FFF2-40B4-BE49-F238E27FC236}">
                <a16:creationId xmlns:a16="http://schemas.microsoft.com/office/drawing/2014/main" id="{4788F772-272A-45A8-8034-D53A4A0633AB}"/>
              </a:ext>
            </a:extLst>
          </p:cNvPr>
          <p:cNvGraphicFramePr>
            <a:graphicFrameLocks noGrp="1" noChangeAspect="1"/>
          </p:cNvGraphicFramePr>
          <p:nvPr>
            <p:ph sz="half" idx="1"/>
          </p:nvPr>
        </p:nvGraphicFramePr>
        <p:xfrm>
          <a:off x="436563" y="2276475"/>
          <a:ext cx="4327525" cy="3579813"/>
        </p:xfrm>
        <a:graphic>
          <a:graphicData uri="http://schemas.openxmlformats.org/presentationml/2006/ole">
            <mc:AlternateContent xmlns:mc="http://schemas.openxmlformats.org/markup-compatibility/2006">
              <mc:Choice xmlns:v="urn:schemas-microsoft-com:vml" Requires="v">
                <p:oleObj spid="_x0000_s122892" name="Visio" r:id="rId4" imgW="3704201" imgH="3063735" progId="Visio.Drawing.6">
                  <p:embed/>
                </p:oleObj>
              </mc:Choice>
              <mc:Fallback>
                <p:oleObj name="Visio" r:id="rId4" imgW="3704201" imgH="3063735" progId="Visio.Drawing.6">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563" y="2276475"/>
                        <a:ext cx="4327525" cy="357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884" name="Object 4">
            <a:extLst>
              <a:ext uri="{FF2B5EF4-FFF2-40B4-BE49-F238E27FC236}">
                <a16:creationId xmlns:a16="http://schemas.microsoft.com/office/drawing/2014/main" id="{93925380-9910-40BB-9747-6037400C5511}"/>
              </a:ext>
            </a:extLst>
          </p:cNvPr>
          <p:cNvGraphicFramePr>
            <a:graphicFrameLocks noGrp="1" noChangeAspect="1"/>
          </p:cNvGraphicFramePr>
          <p:nvPr>
            <p:ph sz="half" idx="2"/>
          </p:nvPr>
        </p:nvGraphicFramePr>
        <p:xfrm>
          <a:off x="6630988" y="3627438"/>
          <a:ext cx="122237" cy="190500"/>
        </p:xfrm>
        <a:graphic>
          <a:graphicData uri="http://schemas.openxmlformats.org/presentationml/2006/ole">
            <mc:AlternateContent xmlns:mc="http://schemas.openxmlformats.org/markup-compatibility/2006">
              <mc:Choice xmlns:v="urn:schemas-microsoft-com:vml" Requires="v">
                <p:oleObj spid="_x0000_s122893" name="Equation" r:id="rId6" imgW="114102" imgH="177492" progId="Equation.DSMT4">
                  <p:embed/>
                </p:oleObj>
              </mc:Choice>
              <mc:Fallback>
                <p:oleObj name="Equation" r:id="rId6" imgW="114102" imgH="177492" progId="Equation.DSMT4">
                  <p:embed/>
                  <p:pic>
                    <p:nvPicPr>
                      <p:cNvPr id="0" name="Object 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0988" y="3627438"/>
                        <a:ext cx="122237"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885" name="日期占位符 4">
            <a:extLst>
              <a:ext uri="{FF2B5EF4-FFF2-40B4-BE49-F238E27FC236}">
                <a16:creationId xmlns:a16="http://schemas.microsoft.com/office/drawing/2014/main" id="{474BCF2D-58AB-47AE-834C-D434A06E1A9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7FA9A933-720F-4732-9B6E-5AD192C0C9BB}" type="datetime1">
              <a:rPr lang="zh-CN" altLang="en-US" sz="1400" smtClean="0">
                <a:latin typeface="Tahoma" panose="020B0604030504040204" pitchFamily="34" charset="0"/>
              </a:rPr>
              <a:pPr eaLnBrk="1" hangingPunct="1">
                <a:lnSpc>
                  <a:spcPct val="100000"/>
                </a:lnSpc>
                <a:spcBef>
                  <a:spcPct val="0"/>
                </a:spcBef>
                <a:buClrTx/>
                <a:buFontTx/>
                <a:buNone/>
              </a:pPr>
              <a:t>2021/11/3</a:t>
            </a:fld>
            <a:endParaRPr lang="en-US" altLang="zh-TW" sz="1400">
              <a:latin typeface="Tahoma" panose="020B0604030504040204" pitchFamily="34" charset="0"/>
            </a:endParaRPr>
          </a:p>
        </p:txBody>
      </p:sp>
      <p:sp>
        <p:nvSpPr>
          <p:cNvPr id="122886" name="页脚占位符 5">
            <a:extLst>
              <a:ext uri="{FF2B5EF4-FFF2-40B4-BE49-F238E27FC236}">
                <a16:creationId xmlns:a16="http://schemas.microsoft.com/office/drawing/2014/main" id="{56D85DB9-FA8C-4DF3-8CF1-6C1025EA30D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400">
                <a:latin typeface="Tahoma" panose="020B0604030504040204" pitchFamily="34" charset="0"/>
                <a:ea typeface="PMingLiU" panose="02020500000000000000" pitchFamily="18" charset="-120"/>
              </a:rPr>
              <a:t>史忠植 人工智能导论： 机器学习</a:t>
            </a:r>
            <a:endParaRPr lang="en-US" altLang="zh-TW" sz="1400">
              <a:latin typeface="Tahoma" panose="020B0604030504040204" pitchFamily="34" charset="0"/>
            </a:endParaRPr>
          </a:p>
        </p:txBody>
      </p:sp>
      <p:sp>
        <p:nvSpPr>
          <p:cNvPr id="122887" name="灯片编号占位符 6">
            <a:extLst>
              <a:ext uri="{FF2B5EF4-FFF2-40B4-BE49-F238E27FC236}">
                <a16:creationId xmlns:a16="http://schemas.microsoft.com/office/drawing/2014/main" id="{7BC3B561-1BE7-4A33-8013-4752309809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CFA83A19-F2C8-4085-B7EA-F4EE7B487D6C}" type="slidenum">
              <a:rPr lang="zh-TW" altLang="en-US" sz="1400" smtClean="0">
                <a:latin typeface="Tahoma" panose="020B0604030504040204" pitchFamily="34" charset="0"/>
              </a:rPr>
              <a:pPr eaLnBrk="1" hangingPunct="1">
                <a:lnSpc>
                  <a:spcPct val="100000"/>
                </a:lnSpc>
                <a:spcBef>
                  <a:spcPct val="0"/>
                </a:spcBef>
                <a:buClrTx/>
                <a:buFontTx/>
                <a:buNone/>
              </a:pPr>
              <a:t>59</a:t>
            </a:fld>
            <a:endParaRPr lang="en-US" altLang="zh-TW" sz="1400">
              <a:latin typeface="Tahoma" panose="020B0604030504040204" pitchFamily="34" charset="0"/>
            </a:endParaRPr>
          </a:p>
        </p:txBody>
      </p:sp>
      <p:sp>
        <p:nvSpPr>
          <p:cNvPr id="122888" name="Rectangle 2">
            <a:extLst>
              <a:ext uri="{FF2B5EF4-FFF2-40B4-BE49-F238E27FC236}">
                <a16:creationId xmlns:a16="http://schemas.microsoft.com/office/drawing/2014/main" id="{9C731FCB-AB20-4CEF-BFFC-3FBF8E53353F}"/>
              </a:ext>
            </a:extLst>
          </p:cNvPr>
          <p:cNvSpPr>
            <a:spLocks noChangeArrowheads="1"/>
          </p:cNvSpPr>
          <p:nvPr/>
        </p:nvSpPr>
        <p:spPr bwMode="auto">
          <a:xfrm>
            <a:off x="466725" y="1414463"/>
            <a:ext cx="828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800">
                <a:solidFill>
                  <a:srgbClr val="333300"/>
                </a:solidFill>
                <a:latin typeface="幼圆" panose="02010509060101010101" pitchFamily="49" charset="-122"/>
                <a:ea typeface="幼圆" panose="02010509060101010101" pitchFamily="49" charset="-122"/>
              </a:rPr>
              <a:t>考虑</a:t>
            </a:r>
            <a:r>
              <a:rPr lang="en-US" altLang="zh-CN" sz="2800">
                <a:solidFill>
                  <a:srgbClr val="333300"/>
                </a:solidFill>
                <a:latin typeface="幼圆" panose="02010509060101010101" pitchFamily="49" charset="-122"/>
                <a:ea typeface="幼圆" panose="02010509060101010101" pitchFamily="49" charset="-122"/>
              </a:rPr>
              <a:t>2</a:t>
            </a:r>
            <a:r>
              <a:rPr lang="zh-CN" altLang="en-US" sz="2800">
                <a:solidFill>
                  <a:srgbClr val="333300"/>
                </a:solidFill>
                <a:latin typeface="幼圆" panose="02010509060101010101" pitchFamily="49" charset="-122"/>
                <a:ea typeface="幼圆" panose="02010509060101010101" pitchFamily="49" charset="-122"/>
              </a:rPr>
              <a:t>维空间中极端直线之间的间隔情况</a:t>
            </a:r>
          </a:p>
        </p:txBody>
      </p:sp>
      <p:graphicFrame>
        <p:nvGraphicFramePr>
          <p:cNvPr id="122889" name="Object 5">
            <a:extLst>
              <a:ext uri="{FF2B5EF4-FFF2-40B4-BE49-F238E27FC236}">
                <a16:creationId xmlns:a16="http://schemas.microsoft.com/office/drawing/2014/main" id="{CB155E94-CF5D-482A-AC8C-32B1570E0A25}"/>
              </a:ext>
            </a:extLst>
          </p:cNvPr>
          <p:cNvGraphicFramePr>
            <a:graphicFrameLocks noChangeAspect="1"/>
          </p:cNvGraphicFramePr>
          <p:nvPr/>
        </p:nvGraphicFramePr>
        <p:xfrm>
          <a:off x="4787900" y="2420938"/>
          <a:ext cx="3816350" cy="1463675"/>
        </p:xfrm>
        <a:graphic>
          <a:graphicData uri="http://schemas.openxmlformats.org/presentationml/2006/ole">
            <mc:AlternateContent xmlns:mc="http://schemas.openxmlformats.org/markup-compatibility/2006">
              <mc:Choice xmlns:v="urn:schemas-microsoft-com:vml" Requires="v">
                <p:oleObj spid="_x0000_s122894" name="Equation" r:id="rId8" imgW="1854200" imgH="711200" progId="Equation.DSMT4">
                  <p:embed/>
                </p:oleObj>
              </mc:Choice>
              <mc:Fallback>
                <p:oleObj name="Equation" r:id="rId8" imgW="1854200" imgH="7112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7900" y="2420938"/>
                        <a:ext cx="3816350"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890" name="Object 6">
            <a:extLst>
              <a:ext uri="{FF2B5EF4-FFF2-40B4-BE49-F238E27FC236}">
                <a16:creationId xmlns:a16="http://schemas.microsoft.com/office/drawing/2014/main" id="{292852DE-8663-4F32-A30A-BE037A19DB02}"/>
              </a:ext>
            </a:extLst>
          </p:cNvPr>
          <p:cNvGraphicFramePr>
            <a:graphicFrameLocks noChangeAspect="1"/>
          </p:cNvGraphicFramePr>
          <p:nvPr/>
        </p:nvGraphicFramePr>
        <p:xfrm>
          <a:off x="5064125" y="4868863"/>
          <a:ext cx="2616200" cy="839787"/>
        </p:xfrm>
        <a:graphic>
          <a:graphicData uri="http://schemas.openxmlformats.org/presentationml/2006/ole">
            <mc:AlternateContent xmlns:mc="http://schemas.openxmlformats.org/markup-compatibility/2006">
              <mc:Choice xmlns:v="urn:schemas-microsoft-com:vml" Requires="v">
                <p:oleObj spid="_x0000_s122895" name="Equation" r:id="rId10" imgW="1384300" imgH="444500" progId="Equation.DSMT4">
                  <p:embed/>
                </p:oleObj>
              </mc:Choice>
              <mc:Fallback>
                <p:oleObj name="Equation" r:id="rId10" imgW="1384300" imgH="4445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64125" y="4868863"/>
                        <a:ext cx="2616200"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891" name="Text Box 7">
            <a:extLst>
              <a:ext uri="{FF2B5EF4-FFF2-40B4-BE49-F238E27FC236}">
                <a16:creationId xmlns:a16="http://schemas.microsoft.com/office/drawing/2014/main" id="{6F92D05D-ACF1-485F-8185-73C25F05FEE9}"/>
              </a:ext>
            </a:extLst>
          </p:cNvPr>
          <p:cNvSpPr txBox="1">
            <a:spLocks noChangeArrowheads="1"/>
          </p:cNvSpPr>
          <p:nvPr/>
        </p:nvSpPr>
        <p:spPr bwMode="auto">
          <a:xfrm>
            <a:off x="4606925" y="4292600"/>
            <a:ext cx="453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400">
                <a:solidFill>
                  <a:schemeClr val="bg2"/>
                </a:solidFill>
                <a:latin typeface="幼圆" panose="02010509060101010101" pitchFamily="49" charset="-122"/>
                <a:ea typeface="幼圆" panose="02010509060101010101" pitchFamily="49" charset="-122"/>
              </a:rPr>
              <a:t>求出两条极端直线的距离：</a:t>
            </a:r>
            <a:endParaRPr lang="zh-CN" altLang="en-US" sz="2400">
              <a:latin typeface="幼圆" panose="02010509060101010101" pitchFamily="49" charset="-122"/>
              <a:ea typeface="幼圆" panose="020105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D5BBAC94-3AE5-432B-B0CF-89806AFD30E4}"/>
              </a:ext>
            </a:extLst>
          </p:cNvPr>
          <p:cNvSpPr>
            <a:spLocks noGrp="1" noChangeArrowheads="1"/>
          </p:cNvSpPr>
          <p:nvPr>
            <p:ph type="title"/>
          </p:nvPr>
        </p:nvSpPr>
        <p:spPr>
          <a:xfrm>
            <a:off x="800100" y="22225"/>
            <a:ext cx="7772400" cy="1143000"/>
          </a:xfrm>
        </p:spPr>
        <p:txBody>
          <a:bodyPr/>
          <a:lstStyle/>
          <a:p>
            <a:pPr fontAlgn="auto">
              <a:spcAft>
                <a:spcPts val="0"/>
              </a:spcAft>
              <a:defRPr/>
            </a:pPr>
            <a:r>
              <a:rPr lang="zh-CN" altLang="en-US" b="1" dirty="0">
                <a:solidFill>
                  <a:schemeClr val="accent6"/>
                </a:solidFill>
                <a:latin typeface="黑体" pitchFamily="49" charset="-122"/>
                <a:ea typeface="黑体" pitchFamily="49" charset="-122"/>
              </a:rPr>
              <a:t>机器学习模型</a:t>
            </a:r>
            <a:endParaRPr lang="zh-CN" altLang="zh-CN" b="1" dirty="0">
              <a:solidFill>
                <a:schemeClr val="accent6"/>
              </a:solidFill>
              <a:latin typeface="黑体" pitchFamily="49" charset="-122"/>
              <a:ea typeface="黑体" pitchFamily="49" charset="-122"/>
            </a:endParaRPr>
          </a:p>
        </p:txBody>
      </p:sp>
      <p:sp>
        <p:nvSpPr>
          <p:cNvPr id="17411" name="Rectangle 4">
            <a:extLst>
              <a:ext uri="{FF2B5EF4-FFF2-40B4-BE49-F238E27FC236}">
                <a16:creationId xmlns:a16="http://schemas.microsoft.com/office/drawing/2014/main" id="{09D35EB7-F7A3-4079-8DBF-EA27E8B8FCE7}"/>
              </a:ext>
            </a:extLst>
          </p:cNvPr>
          <p:cNvSpPr>
            <a:spLocks noGrp="1" noChangeArrowheads="1"/>
          </p:cNvSpPr>
          <p:nvPr>
            <p:ph idx="1"/>
          </p:nvPr>
        </p:nvSpPr>
        <p:spPr>
          <a:xfrm>
            <a:off x="881063" y="1268413"/>
            <a:ext cx="7772400" cy="533400"/>
          </a:xfrm>
        </p:spPr>
        <p:txBody>
          <a:bodyPr>
            <a:normAutofit fontScale="25000" lnSpcReduction="20000"/>
          </a:bodyPr>
          <a:lstStyle/>
          <a:p>
            <a:pPr fontAlgn="auto">
              <a:lnSpc>
                <a:spcPct val="90000"/>
              </a:lnSpc>
              <a:spcAft>
                <a:spcPts val="0"/>
              </a:spcAft>
              <a:defRPr/>
            </a:pPr>
            <a:r>
              <a:rPr lang="zh-CN" altLang="en-US" sz="2400">
                <a:latin typeface="幼圆" panose="02010509060101010101" pitchFamily="49" charset="-122"/>
                <a:ea typeface="幼圆" panose="02010509060101010101" pitchFamily="49" charset="-122"/>
              </a:rPr>
              <a:t>学习的一种模型</a:t>
            </a:r>
          </a:p>
          <a:p>
            <a:pPr fontAlgn="auto">
              <a:lnSpc>
                <a:spcPct val="90000"/>
              </a:lnSpc>
              <a:spcAft>
                <a:spcPts val="0"/>
              </a:spcAft>
              <a:defRPr/>
            </a:pPr>
            <a:endParaRPr lang="zh-CN" altLang="en-US" sz="1800"/>
          </a:p>
          <a:p>
            <a:pPr fontAlgn="auto">
              <a:lnSpc>
                <a:spcPct val="90000"/>
              </a:lnSpc>
              <a:spcAft>
                <a:spcPts val="0"/>
              </a:spcAft>
              <a:defRPr/>
            </a:pPr>
            <a:endParaRPr lang="zh-CN" altLang="en-US" sz="1800"/>
          </a:p>
          <a:p>
            <a:pPr fontAlgn="auto">
              <a:lnSpc>
                <a:spcPct val="90000"/>
              </a:lnSpc>
              <a:spcAft>
                <a:spcPts val="0"/>
              </a:spcAft>
              <a:defRPr/>
            </a:pPr>
            <a:endParaRPr lang="zh-CN" altLang="en-US" sz="1800"/>
          </a:p>
          <a:p>
            <a:pPr fontAlgn="auto">
              <a:lnSpc>
                <a:spcPct val="90000"/>
              </a:lnSpc>
              <a:spcAft>
                <a:spcPts val="0"/>
              </a:spcAft>
              <a:defRPr/>
            </a:pPr>
            <a:endParaRPr lang="zh-CN" altLang="en-US" sz="1800">
              <a:latin typeface="宋体" panose="02010600030101010101" pitchFamily="2" charset="-122"/>
            </a:endParaRPr>
          </a:p>
          <a:p>
            <a:pPr fontAlgn="auto">
              <a:lnSpc>
                <a:spcPct val="90000"/>
              </a:lnSpc>
              <a:spcAft>
                <a:spcPts val="0"/>
              </a:spcAft>
              <a:defRPr/>
            </a:pPr>
            <a:endParaRPr lang="zh-CN" altLang="en-US" sz="1800">
              <a:latin typeface="宋体" panose="02010600030101010101" pitchFamily="2" charset="-122"/>
            </a:endParaRPr>
          </a:p>
          <a:p>
            <a:pPr fontAlgn="auto">
              <a:lnSpc>
                <a:spcPts val="2700"/>
              </a:lnSpc>
              <a:spcAft>
                <a:spcPts val="0"/>
              </a:spcAft>
              <a:defRPr/>
            </a:pPr>
            <a:r>
              <a:rPr lang="zh-CN" altLang="en-US">
                <a:latin typeface="幼圆" panose="02010509060101010101" pitchFamily="49" charset="-122"/>
                <a:ea typeface="幼圆" panose="02010509060101010101" pitchFamily="49" charset="-122"/>
              </a:rPr>
              <a:t>环境：外部信息的来源，它将为系统的学习提供有关信息</a:t>
            </a:r>
          </a:p>
          <a:p>
            <a:pPr fontAlgn="auto">
              <a:lnSpc>
                <a:spcPts val="2700"/>
              </a:lnSpc>
              <a:spcAft>
                <a:spcPts val="0"/>
              </a:spcAft>
              <a:defRPr/>
            </a:pPr>
            <a:r>
              <a:rPr lang="zh-CN" altLang="en-US">
                <a:latin typeface="幼圆" panose="02010509060101010101" pitchFamily="49" charset="-122"/>
                <a:ea typeface="幼圆" panose="02010509060101010101" pitchFamily="49" charset="-122"/>
              </a:rPr>
              <a:t>知识库：代表系统已经具有的知识</a:t>
            </a:r>
          </a:p>
          <a:p>
            <a:pPr fontAlgn="auto">
              <a:lnSpc>
                <a:spcPts val="2700"/>
              </a:lnSpc>
              <a:spcAft>
                <a:spcPts val="0"/>
              </a:spcAft>
              <a:defRPr/>
            </a:pPr>
            <a:r>
              <a:rPr lang="zh-CN" altLang="en-US">
                <a:latin typeface="幼圆" panose="02010509060101010101" pitchFamily="49" charset="-122"/>
                <a:ea typeface="幼圆" panose="02010509060101010101" pitchFamily="49" charset="-122"/>
              </a:rPr>
              <a:t>学习环节：系统的学习机构，它通过对环境的感知取得外部信息，然后经分析、综合、类比、归纳等思维过程获得知识，生成新的知识或改进知识库的组织结构。</a:t>
            </a:r>
          </a:p>
          <a:p>
            <a:pPr fontAlgn="auto">
              <a:lnSpc>
                <a:spcPts val="2700"/>
              </a:lnSpc>
              <a:spcAft>
                <a:spcPts val="0"/>
              </a:spcAft>
              <a:defRPr/>
            </a:pPr>
            <a:r>
              <a:rPr lang="zh-CN" altLang="en-US">
                <a:latin typeface="幼圆" panose="02010509060101010101" pitchFamily="49" charset="-122"/>
                <a:ea typeface="幼圆" panose="02010509060101010101" pitchFamily="49" charset="-122"/>
              </a:rPr>
              <a:t>执行环节：基于学习后得到的新的知识库，执行一系列任务，并将运行结果报告学习环节，以完成对新知识库的评价，指导进一步的学习工作,是该模型的核心</a:t>
            </a:r>
            <a:r>
              <a:rPr lang="en-US" altLang="zh-CN">
                <a:latin typeface="幼圆" panose="02010509060101010101" pitchFamily="49" charset="-122"/>
                <a:ea typeface="幼圆" panose="02010509060101010101" pitchFamily="49" charset="-122"/>
              </a:rPr>
              <a:t>。 </a:t>
            </a:r>
          </a:p>
        </p:txBody>
      </p:sp>
      <p:sp>
        <p:nvSpPr>
          <p:cNvPr id="37892" name="日期占位符 2">
            <a:extLst>
              <a:ext uri="{FF2B5EF4-FFF2-40B4-BE49-F238E27FC236}">
                <a16:creationId xmlns:a16="http://schemas.microsoft.com/office/drawing/2014/main" id="{9B382BA0-64B5-4144-9DA1-20747E843C7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EC393C2-553A-4240-AFCB-0DD85671E845}"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37893" name="页脚占位符 3">
            <a:extLst>
              <a:ext uri="{FF2B5EF4-FFF2-40B4-BE49-F238E27FC236}">
                <a16:creationId xmlns:a16="http://schemas.microsoft.com/office/drawing/2014/main" id="{247A79F8-AD67-485F-9120-E335A7199A6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37894" name="灯片编号占位符 4">
            <a:extLst>
              <a:ext uri="{FF2B5EF4-FFF2-40B4-BE49-F238E27FC236}">
                <a16:creationId xmlns:a16="http://schemas.microsoft.com/office/drawing/2014/main" id="{0C5AC999-1DA1-4220-86BD-707A98BDF03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9B6A26B-CA51-4572-B515-1C00AB10C4B2}" type="slidenum">
              <a:rPr lang="zh-CN" altLang="en-US" sz="1400" smtClean="0">
                <a:latin typeface="Arial" panose="020B0604020202020204" pitchFamily="34" charset="0"/>
              </a:rPr>
              <a:pPr>
                <a:lnSpc>
                  <a:spcPct val="100000"/>
                </a:lnSpc>
                <a:spcBef>
                  <a:spcPct val="0"/>
                </a:spcBef>
                <a:buClrTx/>
                <a:buFontTx/>
                <a:buNone/>
              </a:pPr>
              <a:t>6</a:t>
            </a:fld>
            <a:endParaRPr lang="en-US" altLang="zh-CN" sz="1400">
              <a:latin typeface="Arial" panose="020B0604020202020204" pitchFamily="34" charset="0"/>
            </a:endParaRPr>
          </a:p>
        </p:txBody>
      </p:sp>
      <p:grpSp>
        <p:nvGrpSpPr>
          <p:cNvPr id="37895" name="组合 1">
            <a:extLst>
              <a:ext uri="{FF2B5EF4-FFF2-40B4-BE49-F238E27FC236}">
                <a16:creationId xmlns:a16="http://schemas.microsoft.com/office/drawing/2014/main" id="{CE3178D3-B68E-4FA3-88C2-E6C6A80B725E}"/>
              </a:ext>
            </a:extLst>
          </p:cNvPr>
          <p:cNvGrpSpPr>
            <a:grpSpLocks/>
          </p:cNvGrpSpPr>
          <p:nvPr/>
        </p:nvGrpSpPr>
        <p:grpSpPr bwMode="auto">
          <a:xfrm>
            <a:off x="1295400" y="1792288"/>
            <a:ext cx="6934200" cy="1314450"/>
            <a:chOff x="1295400" y="1943100"/>
            <a:chExt cx="6934200" cy="1314450"/>
          </a:xfrm>
        </p:grpSpPr>
        <p:sp>
          <p:nvSpPr>
            <p:cNvPr id="37897" name="Rectangle 2">
              <a:extLst>
                <a:ext uri="{FF2B5EF4-FFF2-40B4-BE49-F238E27FC236}">
                  <a16:creationId xmlns:a16="http://schemas.microsoft.com/office/drawing/2014/main" id="{9F30F5E7-258F-4687-9A97-B3A243575FFC}"/>
                </a:ext>
              </a:extLst>
            </p:cNvPr>
            <p:cNvSpPr>
              <a:spLocks noChangeArrowheads="1"/>
            </p:cNvSpPr>
            <p:nvPr/>
          </p:nvSpPr>
          <p:spPr bwMode="auto">
            <a:xfrm>
              <a:off x="6477000" y="2114550"/>
              <a:ext cx="17526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37898" name="Oval 5">
              <a:extLst>
                <a:ext uri="{FF2B5EF4-FFF2-40B4-BE49-F238E27FC236}">
                  <a16:creationId xmlns:a16="http://schemas.microsoft.com/office/drawing/2014/main" id="{5DEDC1C6-6A71-4661-A222-8B96ECA21378}"/>
                </a:ext>
              </a:extLst>
            </p:cNvPr>
            <p:cNvSpPr>
              <a:spLocks noChangeArrowheads="1"/>
            </p:cNvSpPr>
            <p:nvPr/>
          </p:nvSpPr>
          <p:spPr bwMode="auto">
            <a:xfrm>
              <a:off x="1295400" y="1943100"/>
              <a:ext cx="11430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37899" name="Text Box 6">
              <a:extLst>
                <a:ext uri="{FF2B5EF4-FFF2-40B4-BE49-F238E27FC236}">
                  <a16:creationId xmlns:a16="http://schemas.microsoft.com/office/drawing/2014/main" id="{7D7DB854-40CF-4B33-AC43-14EA274A8AA0}"/>
                </a:ext>
              </a:extLst>
            </p:cNvPr>
            <p:cNvSpPr txBox="1">
              <a:spLocks noChangeArrowheads="1"/>
            </p:cNvSpPr>
            <p:nvPr/>
          </p:nvSpPr>
          <p:spPr bwMode="auto">
            <a:xfrm>
              <a:off x="1447800" y="2114550"/>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zh-CN" altLang="en-US" sz="2800" b="1">
                  <a:latin typeface="Times New Roman" panose="02020603050405020304" pitchFamily="18" charset="0"/>
                </a:rPr>
                <a:t>环境</a:t>
              </a:r>
              <a:endParaRPr lang="zh-CN" altLang="en-US" sz="2400">
                <a:latin typeface="Times New Roman" panose="02020603050405020304" pitchFamily="18" charset="0"/>
              </a:endParaRPr>
            </a:p>
          </p:txBody>
        </p:sp>
        <p:sp>
          <p:nvSpPr>
            <p:cNvPr id="37900" name="Rectangle 7">
              <a:extLst>
                <a:ext uri="{FF2B5EF4-FFF2-40B4-BE49-F238E27FC236}">
                  <a16:creationId xmlns:a16="http://schemas.microsoft.com/office/drawing/2014/main" id="{C66C6D99-778C-461E-8F09-D239B2B96C5D}"/>
                </a:ext>
              </a:extLst>
            </p:cNvPr>
            <p:cNvSpPr>
              <a:spLocks noChangeArrowheads="1"/>
            </p:cNvSpPr>
            <p:nvPr/>
          </p:nvSpPr>
          <p:spPr bwMode="auto">
            <a:xfrm>
              <a:off x="2743200" y="2114550"/>
              <a:ext cx="17526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37901" name="Text Box 8">
              <a:extLst>
                <a:ext uri="{FF2B5EF4-FFF2-40B4-BE49-F238E27FC236}">
                  <a16:creationId xmlns:a16="http://schemas.microsoft.com/office/drawing/2014/main" id="{C2A0FFCC-9A29-4FA8-95A9-24FFDD595509}"/>
                </a:ext>
              </a:extLst>
            </p:cNvPr>
            <p:cNvSpPr txBox="1">
              <a:spLocks noChangeArrowheads="1"/>
            </p:cNvSpPr>
            <p:nvPr/>
          </p:nvSpPr>
          <p:spPr bwMode="auto">
            <a:xfrm>
              <a:off x="2743200" y="219075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zh-CN" altLang="en-US" sz="2800" b="1">
                  <a:latin typeface="Times New Roman" panose="02020603050405020304" pitchFamily="18" charset="0"/>
                </a:rPr>
                <a:t>学习环节</a:t>
              </a:r>
              <a:endParaRPr lang="zh-CN" altLang="en-US" sz="2400">
                <a:latin typeface="Times New Roman" panose="02020603050405020304" pitchFamily="18" charset="0"/>
              </a:endParaRPr>
            </a:p>
          </p:txBody>
        </p:sp>
        <p:sp>
          <p:nvSpPr>
            <p:cNvPr id="37902" name="Oval 9">
              <a:extLst>
                <a:ext uri="{FF2B5EF4-FFF2-40B4-BE49-F238E27FC236}">
                  <a16:creationId xmlns:a16="http://schemas.microsoft.com/office/drawing/2014/main" id="{E083A885-1F2A-4615-826C-3C1A5612B425}"/>
                </a:ext>
              </a:extLst>
            </p:cNvPr>
            <p:cNvSpPr>
              <a:spLocks noChangeArrowheads="1"/>
            </p:cNvSpPr>
            <p:nvPr/>
          </p:nvSpPr>
          <p:spPr bwMode="auto">
            <a:xfrm>
              <a:off x="4876800" y="2038350"/>
              <a:ext cx="13716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endParaRPr lang="zh-CN" altLang="en-US" sz="2400">
                <a:latin typeface="Arial" panose="020B0604020202020204" pitchFamily="34" charset="0"/>
              </a:endParaRPr>
            </a:p>
          </p:txBody>
        </p:sp>
        <p:sp>
          <p:nvSpPr>
            <p:cNvPr id="37903" name="Text Box 10">
              <a:extLst>
                <a:ext uri="{FF2B5EF4-FFF2-40B4-BE49-F238E27FC236}">
                  <a16:creationId xmlns:a16="http://schemas.microsoft.com/office/drawing/2014/main" id="{A44210A0-BFBA-476B-B0E6-9E506544BE0C}"/>
                </a:ext>
              </a:extLst>
            </p:cNvPr>
            <p:cNvSpPr txBox="1">
              <a:spLocks noChangeArrowheads="1"/>
            </p:cNvSpPr>
            <p:nvPr/>
          </p:nvSpPr>
          <p:spPr bwMode="auto">
            <a:xfrm>
              <a:off x="4724400" y="219075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zh-CN" altLang="en-US" sz="2800" b="1">
                  <a:latin typeface="Times New Roman" panose="02020603050405020304" pitchFamily="18" charset="0"/>
                </a:rPr>
                <a:t>知识库</a:t>
              </a:r>
              <a:endParaRPr lang="zh-CN" altLang="en-US" sz="2400">
                <a:latin typeface="Times New Roman" panose="02020603050405020304" pitchFamily="18" charset="0"/>
              </a:endParaRPr>
            </a:p>
          </p:txBody>
        </p:sp>
        <p:sp>
          <p:nvSpPr>
            <p:cNvPr id="37904" name="Text Box 11">
              <a:extLst>
                <a:ext uri="{FF2B5EF4-FFF2-40B4-BE49-F238E27FC236}">
                  <a16:creationId xmlns:a16="http://schemas.microsoft.com/office/drawing/2014/main" id="{A683FFE1-460D-4C71-B6D8-32F294F78B06}"/>
                </a:ext>
              </a:extLst>
            </p:cNvPr>
            <p:cNvSpPr txBox="1">
              <a:spLocks noChangeArrowheads="1"/>
            </p:cNvSpPr>
            <p:nvPr/>
          </p:nvSpPr>
          <p:spPr bwMode="auto">
            <a:xfrm>
              <a:off x="6477000" y="219075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a:lnSpc>
                  <a:spcPct val="100000"/>
                </a:lnSpc>
                <a:spcBef>
                  <a:spcPct val="50000"/>
                </a:spcBef>
                <a:buClrTx/>
                <a:buFontTx/>
                <a:buNone/>
              </a:pPr>
              <a:r>
                <a:rPr lang="zh-CN" altLang="en-US" sz="2800" b="1">
                  <a:latin typeface="Times New Roman" panose="02020603050405020304" pitchFamily="18" charset="0"/>
                </a:rPr>
                <a:t>执行环节</a:t>
              </a:r>
              <a:endParaRPr lang="zh-CN" altLang="en-US" sz="2400">
                <a:latin typeface="Times New Roman" panose="02020603050405020304" pitchFamily="18" charset="0"/>
              </a:endParaRPr>
            </a:p>
          </p:txBody>
        </p:sp>
        <p:sp>
          <p:nvSpPr>
            <p:cNvPr id="37905" name="Line 12">
              <a:extLst>
                <a:ext uri="{FF2B5EF4-FFF2-40B4-BE49-F238E27FC236}">
                  <a16:creationId xmlns:a16="http://schemas.microsoft.com/office/drawing/2014/main" id="{BAD17DCC-6229-4570-A6AF-DEEAFFDF1CEC}"/>
                </a:ext>
              </a:extLst>
            </p:cNvPr>
            <p:cNvSpPr>
              <a:spLocks noChangeShapeType="1"/>
            </p:cNvSpPr>
            <p:nvPr/>
          </p:nvSpPr>
          <p:spPr bwMode="auto">
            <a:xfrm>
              <a:off x="2438400" y="2419350"/>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6" name="Line 13">
              <a:extLst>
                <a:ext uri="{FF2B5EF4-FFF2-40B4-BE49-F238E27FC236}">
                  <a16:creationId xmlns:a16="http://schemas.microsoft.com/office/drawing/2014/main" id="{690EE12C-F17D-44B9-9C97-79ACE3A7E785}"/>
                </a:ext>
              </a:extLst>
            </p:cNvPr>
            <p:cNvSpPr>
              <a:spLocks noChangeShapeType="1"/>
            </p:cNvSpPr>
            <p:nvPr/>
          </p:nvSpPr>
          <p:spPr bwMode="auto">
            <a:xfrm>
              <a:off x="4495800" y="2419350"/>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7" name="Line 14">
              <a:extLst>
                <a:ext uri="{FF2B5EF4-FFF2-40B4-BE49-F238E27FC236}">
                  <a16:creationId xmlns:a16="http://schemas.microsoft.com/office/drawing/2014/main" id="{2F152067-2E82-4A4B-9D4B-FAF0D2A8F622}"/>
                </a:ext>
              </a:extLst>
            </p:cNvPr>
            <p:cNvSpPr>
              <a:spLocks noChangeShapeType="1"/>
            </p:cNvSpPr>
            <p:nvPr/>
          </p:nvSpPr>
          <p:spPr bwMode="auto">
            <a:xfrm>
              <a:off x="6248400" y="2419350"/>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8" name="Line 15">
              <a:extLst>
                <a:ext uri="{FF2B5EF4-FFF2-40B4-BE49-F238E27FC236}">
                  <a16:creationId xmlns:a16="http://schemas.microsoft.com/office/drawing/2014/main" id="{6775D79A-A639-4B40-A62B-83B3BA32DEF1}"/>
                </a:ext>
              </a:extLst>
            </p:cNvPr>
            <p:cNvSpPr>
              <a:spLocks noChangeShapeType="1"/>
            </p:cNvSpPr>
            <p:nvPr/>
          </p:nvSpPr>
          <p:spPr bwMode="auto">
            <a:xfrm>
              <a:off x="7315200" y="280035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9" name="Line 16">
              <a:extLst>
                <a:ext uri="{FF2B5EF4-FFF2-40B4-BE49-F238E27FC236}">
                  <a16:creationId xmlns:a16="http://schemas.microsoft.com/office/drawing/2014/main" id="{A9B410DD-C6A3-40B1-9D49-E4370F3CA17B}"/>
                </a:ext>
              </a:extLst>
            </p:cNvPr>
            <p:cNvSpPr>
              <a:spLocks noChangeShapeType="1"/>
            </p:cNvSpPr>
            <p:nvPr/>
          </p:nvSpPr>
          <p:spPr bwMode="auto">
            <a:xfrm flipH="1">
              <a:off x="3657600" y="3257550"/>
              <a:ext cx="3657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0" name="Line 17">
              <a:extLst>
                <a:ext uri="{FF2B5EF4-FFF2-40B4-BE49-F238E27FC236}">
                  <a16:creationId xmlns:a16="http://schemas.microsoft.com/office/drawing/2014/main" id="{2BE8C548-974C-4E5D-AC93-D00D5F8CE5F8}"/>
                </a:ext>
              </a:extLst>
            </p:cNvPr>
            <p:cNvSpPr>
              <a:spLocks noChangeShapeType="1"/>
            </p:cNvSpPr>
            <p:nvPr/>
          </p:nvSpPr>
          <p:spPr bwMode="auto">
            <a:xfrm flipV="1">
              <a:off x="3657600" y="2800350"/>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896" name="Rectangle 18">
            <a:extLst>
              <a:ext uri="{FF2B5EF4-FFF2-40B4-BE49-F238E27FC236}">
                <a16:creationId xmlns:a16="http://schemas.microsoft.com/office/drawing/2014/main" id="{D49A28D5-4C02-4514-8C6C-9B2AE15EB3CD}"/>
              </a:ext>
            </a:extLst>
          </p:cNvPr>
          <p:cNvSpPr>
            <a:spLocks noChangeArrowheads="1"/>
          </p:cNvSpPr>
          <p:nvPr/>
        </p:nvSpPr>
        <p:spPr bwMode="auto">
          <a:xfrm>
            <a:off x="914400" y="3352800"/>
            <a:ext cx="777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lvl="1">
              <a:lnSpc>
                <a:spcPct val="100000"/>
              </a:lnSpc>
              <a:spcBef>
                <a:spcPct val="20000"/>
              </a:spcBef>
              <a:buClrTx/>
              <a:buFontTx/>
              <a:buChar char="–"/>
            </a:pPr>
            <a:endParaRPr lang="zh-CN" altLang="en-US" sz="2000">
              <a:latin typeface="Arial" panose="020B0604020202020204" pitchFamily="34" charset="0"/>
            </a:endParaRPr>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3C59633-2399-4754-A7B7-CC44889858C2}"/>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特征空间与核函数</a:t>
            </a:r>
          </a:p>
        </p:txBody>
      </p:sp>
      <p:sp>
        <p:nvSpPr>
          <p:cNvPr id="67587" name="Rectangle 3">
            <a:extLst>
              <a:ext uri="{FF2B5EF4-FFF2-40B4-BE49-F238E27FC236}">
                <a16:creationId xmlns:a16="http://schemas.microsoft.com/office/drawing/2014/main" id="{812CCE83-4670-4891-B8CF-64BF2977642F}"/>
              </a:ext>
            </a:extLst>
          </p:cNvPr>
          <p:cNvSpPr>
            <a:spLocks noGrp="1" noChangeArrowheads="1"/>
          </p:cNvSpPr>
          <p:nvPr>
            <p:ph idx="1"/>
          </p:nvPr>
        </p:nvSpPr>
        <p:spPr>
          <a:xfrm>
            <a:off x="684213" y="1268413"/>
            <a:ext cx="7772400" cy="4133850"/>
          </a:xfrm>
        </p:spPr>
        <p:txBody>
          <a:bodyPr>
            <a:normAutofit fontScale="55000" lnSpcReduction="20000"/>
          </a:bodyPr>
          <a:lstStyle/>
          <a:p>
            <a:pPr fontAlgn="auto">
              <a:lnSpc>
                <a:spcPts val="4000"/>
              </a:lnSpc>
              <a:spcAft>
                <a:spcPts val="0"/>
              </a:spcAft>
              <a:defRPr/>
            </a:pPr>
            <a:r>
              <a:rPr lang="en-US" altLang="zh-CN" sz="2400" dirty="0">
                <a:latin typeface="幼圆" panose="02010509060101010101" pitchFamily="49" charset="-122"/>
                <a:ea typeface="幼圆" panose="02010509060101010101" pitchFamily="49" charset="-122"/>
              </a:rPr>
              <a:t>Mercer</a:t>
            </a:r>
            <a:r>
              <a:rPr lang="zh-CN" altLang="en-US" sz="2400" dirty="0">
                <a:latin typeface="幼圆" panose="02010509060101010101" pitchFamily="49" charset="-122"/>
                <a:ea typeface="幼圆" panose="02010509060101010101" pitchFamily="49" charset="-122"/>
              </a:rPr>
              <a:t>定理：要保证</a:t>
            </a:r>
            <a:r>
              <a:rPr lang="en-US" altLang="zh-CN" sz="2400" i="1" dirty="0">
                <a:latin typeface="幼圆" panose="02010509060101010101" pitchFamily="49" charset="-122"/>
                <a:ea typeface="幼圆" panose="02010509060101010101" pitchFamily="49" charset="-122"/>
              </a:rPr>
              <a:t>L</a:t>
            </a:r>
            <a:r>
              <a:rPr lang="en-US" altLang="zh-CN" sz="2400" baseline="-25000" dirty="0">
                <a:latin typeface="幼圆" panose="02010509060101010101" pitchFamily="49" charset="-122"/>
                <a:ea typeface="幼圆" panose="02010509060101010101" pitchFamily="49" charset="-122"/>
              </a:rPr>
              <a:t>2</a:t>
            </a:r>
            <a:r>
              <a:rPr lang="en-US" altLang="zh-CN" sz="2400" dirty="0">
                <a:latin typeface="幼圆" panose="02010509060101010101" pitchFamily="49" charset="-122"/>
                <a:ea typeface="幼圆" panose="02010509060101010101" pitchFamily="49" charset="-122"/>
              </a:rPr>
              <a:t>(</a:t>
            </a:r>
            <a:r>
              <a:rPr lang="en-US" altLang="zh-CN" sz="2400" i="1" dirty="0">
                <a:latin typeface="幼圆" panose="02010509060101010101" pitchFamily="49" charset="-122"/>
                <a:ea typeface="幼圆" panose="02010509060101010101" pitchFamily="49" charset="-122"/>
              </a:rPr>
              <a:t>C</a:t>
            </a: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下的对称函数                		      能以正的系数展开成</a:t>
            </a:r>
          </a:p>
          <a:p>
            <a:pPr lvl="1" fontAlgn="auto">
              <a:lnSpc>
                <a:spcPts val="4000"/>
              </a:lnSpc>
              <a:spcAft>
                <a:spcPts val="0"/>
              </a:spcAft>
              <a:defRPr/>
            </a:pPr>
            <a:endParaRPr lang="zh-CN" altLang="en-US" sz="2400" dirty="0">
              <a:latin typeface="幼圆" panose="02010509060101010101" pitchFamily="49" charset="-122"/>
              <a:ea typeface="幼圆" panose="02010509060101010101" pitchFamily="49" charset="-122"/>
            </a:endParaRPr>
          </a:p>
          <a:p>
            <a:pPr lvl="1" fontAlgn="auto">
              <a:lnSpc>
                <a:spcPts val="4000"/>
              </a:lnSpc>
              <a:spcAft>
                <a:spcPts val="0"/>
              </a:spcAft>
              <a:defRPr/>
            </a:pPr>
            <a:endParaRPr lang="zh-CN" altLang="en-US" sz="2400" dirty="0">
              <a:latin typeface="幼圆" panose="02010509060101010101" pitchFamily="49" charset="-122"/>
              <a:ea typeface="幼圆" panose="02010509060101010101" pitchFamily="49" charset="-122"/>
            </a:endParaRPr>
          </a:p>
          <a:p>
            <a:pPr marL="447675" lvl="1" indent="9525" fontAlgn="auto">
              <a:lnSpc>
                <a:spcPts val="3800"/>
              </a:lnSpc>
              <a:spcAft>
                <a:spcPts val="0"/>
              </a:spcAft>
              <a:buFont typeface="Wingdings" pitchFamily="2" charset="2"/>
              <a:buNone/>
              <a:defRPr/>
            </a:pP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即         描述了在某个特征空间中的一个积</a:t>
            </a: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     其中紧集      ， 充分必要条件是，对使得                               </a:t>
            </a:r>
            <a:endParaRPr lang="en-US" altLang="zh-CN" sz="2400" dirty="0">
              <a:latin typeface="幼圆" panose="02010509060101010101" pitchFamily="49" charset="-122"/>
              <a:ea typeface="幼圆" panose="02010509060101010101" pitchFamily="49" charset="-122"/>
            </a:endParaRPr>
          </a:p>
          <a:p>
            <a:pPr marL="447675" lvl="1" indent="9525" fontAlgn="auto">
              <a:lnSpc>
                <a:spcPts val="3800"/>
              </a:lnSpc>
              <a:spcAft>
                <a:spcPts val="0"/>
              </a:spcAft>
              <a:buFont typeface="Wingdings" pitchFamily="2" charset="2"/>
              <a:buNone/>
              <a:defRPr/>
            </a:pP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的所有      </a:t>
            </a: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条件</a:t>
            </a:r>
          </a:p>
          <a:p>
            <a:pPr lvl="1" fontAlgn="auto">
              <a:lnSpc>
                <a:spcPts val="4000"/>
              </a:lnSpc>
              <a:spcAft>
                <a:spcPts val="0"/>
              </a:spcAft>
              <a:buFont typeface="Wingdings" pitchFamily="2" charset="2"/>
              <a:buNone/>
              <a:defRPr/>
            </a:pPr>
            <a:r>
              <a:rPr lang="zh-CN" altLang="en-US" sz="2400" dirty="0">
                <a:latin typeface="幼圆" panose="02010509060101010101" pitchFamily="49" charset="-122"/>
                <a:ea typeface="幼圆" panose="02010509060101010101" pitchFamily="49" charset="-122"/>
              </a:rPr>
              <a:t>                                                               成立。</a:t>
            </a:r>
          </a:p>
        </p:txBody>
      </p:sp>
      <p:sp>
        <p:nvSpPr>
          <p:cNvPr id="124932" name="日期占位符 1">
            <a:extLst>
              <a:ext uri="{FF2B5EF4-FFF2-40B4-BE49-F238E27FC236}">
                <a16:creationId xmlns:a16="http://schemas.microsoft.com/office/drawing/2014/main" id="{C98EFEFC-0AE4-4D81-AA68-07B620A7B78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4121B35E-E43F-4F7F-9BB1-4E380D6934D3}"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24933" name="页脚占位符 2">
            <a:extLst>
              <a:ext uri="{FF2B5EF4-FFF2-40B4-BE49-F238E27FC236}">
                <a16:creationId xmlns:a16="http://schemas.microsoft.com/office/drawing/2014/main" id="{B7D929B8-F96C-405F-AACC-94B2F1C1655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24934" name="灯片编号占位符 3">
            <a:extLst>
              <a:ext uri="{FF2B5EF4-FFF2-40B4-BE49-F238E27FC236}">
                <a16:creationId xmlns:a16="http://schemas.microsoft.com/office/drawing/2014/main" id="{5A041150-2781-458A-A5E5-E74E9CBC32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EA75F20-EF1C-4EAD-9222-8F8D4A5A3659}" type="slidenum">
              <a:rPr lang="zh-CN" altLang="en-US" sz="1400" smtClean="0">
                <a:latin typeface="Arial" panose="020B0604020202020204" pitchFamily="34" charset="0"/>
              </a:rPr>
              <a:pPr>
                <a:lnSpc>
                  <a:spcPct val="100000"/>
                </a:lnSpc>
                <a:spcBef>
                  <a:spcPct val="0"/>
                </a:spcBef>
                <a:buClrTx/>
                <a:buFontTx/>
                <a:buNone/>
              </a:pPr>
              <a:t>60</a:t>
            </a:fld>
            <a:endParaRPr lang="en-US" altLang="zh-CN" sz="1400">
              <a:latin typeface="Arial" panose="020B0604020202020204" pitchFamily="34" charset="0"/>
            </a:endParaRPr>
          </a:p>
        </p:txBody>
      </p:sp>
      <p:graphicFrame>
        <p:nvGraphicFramePr>
          <p:cNvPr id="124935" name="Object 4">
            <a:extLst>
              <a:ext uri="{FF2B5EF4-FFF2-40B4-BE49-F238E27FC236}">
                <a16:creationId xmlns:a16="http://schemas.microsoft.com/office/drawing/2014/main" id="{32EFF949-0410-4D73-ACCE-08B858513C96}"/>
              </a:ext>
            </a:extLst>
          </p:cNvPr>
          <p:cNvGraphicFramePr>
            <a:graphicFrameLocks noChangeAspect="1"/>
          </p:cNvGraphicFramePr>
          <p:nvPr/>
        </p:nvGraphicFramePr>
        <p:xfrm>
          <a:off x="1116013" y="1916113"/>
          <a:ext cx="2255837" cy="433387"/>
        </p:xfrm>
        <a:graphic>
          <a:graphicData uri="http://schemas.openxmlformats.org/presentationml/2006/ole">
            <mc:AlternateContent xmlns:mc="http://schemas.openxmlformats.org/markup-compatibility/2006">
              <mc:Choice xmlns:v="urn:schemas-microsoft-com:vml" Requires="v">
                <p:oleObj spid="_x0000_s124942" name="Equation" r:id="rId3" imgW="883997" imgH="129486" progId="Equation.3">
                  <p:embed/>
                </p:oleObj>
              </mc:Choice>
              <mc:Fallback>
                <p:oleObj name="Equation" r:id="rId3" imgW="883997" imgH="12948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916113"/>
                        <a:ext cx="22558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36" name="Object 5">
            <a:extLst>
              <a:ext uri="{FF2B5EF4-FFF2-40B4-BE49-F238E27FC236}">
                <a16:creationId xmlns:a16="http://schemas.microsoft.com/office/drawing/2014/main" id="{556D98B3-0431-4626-A3EB-38EB5530C9D1}"/>
              </a:ext>
            </a:extLst>
          </p:cNvPr>
          <p:cNvGraphicFramePr>
            <a:graphicFrameLocks noChangeAspect="1"/>
          </p:cNvGraphicFramePr>
          <p:nvPr/>
        </p:nvGraphicFramePr>
        <p:xfrm>
          <a:off x="2195513" y="2420938"/>
          <a:ext cx="3619500" cy="946150"/>
        </p:xfrm>
        <a:graphic>
          <a:graphicData uri="http://schemas.openxmlformats.org/presentationml/2006/ole">
            <mc:AlternateContent xmlns:mc="http://schemas.openxmlformats.org/markup-compatibility/2006">
              <mc:Choice xmlns:v="urn:schemas-microsoft-com:vml" Requires="v">
                <p:oleObj spid="_x0000_s124943" name="Equation" r:id="rId5" imgW="1607845" imgH="388458" progId="Equation.3">
                  <p:embed/>
                </p:oleObj>
              </mc:Choice>
              <mc:Fallback>
                <p:oleObj name="Equation" r:id="rId5" imgW="1607845" imgH="388458"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2420938"/>
                        <a:ext cx="3619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37" name="Object 6">
            <a:extLst>
              <a:ext uri="{FF2B5EF4-FFF2-40B4-BE49-F238E27FC236}">
                <a16:creationId xmlns:a16="http://schemas.microsoft.com/office/drawing/2014/main" id="{2EF58FFA-AD03-4680-9747-767AE93A0F2D}"/>
              </a:ext>
            </a:extLst>
          </p:cNvPr>
          <p:cNvGraphicFramePr>
            <a:graphicFrameLocks noChangeAspect="1"/>
          </p:cNvGraphicFramePr>
          <p:nvPr/>
        </p:nvGraphicFramePr>
        <p:xfrm>
          <a:off x="1692275" y="3573463"/>
          <a:ext cx="1143000" cy="525462"/>
        </p:xfrm>
        <a:graphic>
          <a:graphicData uri="http://schemas.openxmlformats.org/presentationml/2006/ole">
            <mc:AlternateContent xmlns:mc="http://schemas.openxmlformats.org/markup-compatibility/2006">
              <mc:Choice xmlns:v="urn:schemas-microsoft-com:vml" Requires="v">
                <p:oleObj spid="_x0000_s124944" name="Equation" r:id="rId7" imgW="426830" imgH="167591" progId="Equation.3">
                  <p:embed/>
                </p:oleObj>
              </mc:Choice>
              <mc:Fallback>
                <p:oleObj name="Equation" r:id="rId7" imgW="426830" imgH="167591"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573463"/>
                        <a:ext cx="11430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38" name="Object 7">
            <a:extLst>
              <a:ext uri="{FF2B5EF4-FFF2-40B4-BE49-F238E27FC236}">
                <a16:creationId xmlns:a16="http://schemas.microsoft.com/office/drawing/2014/main" id="{C6D78F55-0E63-44A3-B519-6E47A25DFEEE}"/>
              </a:ext>
            </a:extLst>
          </p:cNvPr>
          <p:cNvGraphicFramePr>
            <a:graphicFrameLocks noChangeAspect="1"/>
          </p:cNvGraphicFramePr>
          <p:nvPr/>
        </p:nvGraphicFramePr>
        <p:xfrm>
          <a:off x="4140200" y="4581525"/>
          <a:ext cx="838200" cy="461963"/>
        </p:xfrm>
        <a:graphic>
          <a:graphicData uri="http://schemas.openxmlformats.org/presentationml/2006/ole">
            <mc:AlternateContent xmlns:mc="http://schemas.openxmlformats.org/markup-compatibility/2006">
              <mc:Choice xmlns:v="urn:schemas-microsoft-com:vml" Requires="v">
                <p:oleObj spid="_x0000_s124945" name="Equation" r:id="rId9" imgW="319946" imgH="160182" progId="Equation.3">
                  <p:embed/>
                </p:oleObj>
              </mc:Choice>
              <mc:Fallback>
                <p:oleObj name="Equation" r:id="rId9" imgW="319946" imgH="160182"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0200" y="4581525"/>
                        <a:ext cx="838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39" name="Object 8">
            <a:extLst>
              <a:ext uri="{FF2B5EF4-FFF2-40B4-BE49-F238E27FC236}">
                <a16:creationId xmlns:a16="http://schemas.microsoft.com/office/drawing/2014/main" id="{F660B883-63D9-4DD2-BE02-4D118BC6C98B}"/>
              </a:ext>
            </a:extLst>
          </p:cNvPr>
          <p:cNvGraphicFramePr>
            <a:graphicFrameLocks noChangeAspect="1"/>
          </p:cNvGraphicFramePr>
          <p:nvPr/>
        </p:nvGraphicFramePr>
        <p:xfrm>
          <a:off x="2339975" y="5084763"/>
          <a:ext cx="4038600" cy="644525"/>
        </p:xfrm>
        <a:graphic>
          <a:graphicData uri="http://schemas.openxmlformats.org/presentationml/2006/ole">
            <mc:AlternateContent xmlns:mc="http://schemas.openxmlformats.org/markup-compatibility/2006">
              <mc:Choice xmlns:v="urn:schemas-microsoft-com:vml" Requires="v">
                <p:oleObj spid="_x0000_s124946" name="Equation" r:id="rId11" imgW="1706968" imgH="236392" progId="Equation.3">
                  <p:embed/>
                </p:oleObj>
              </mc:Choice>
              <mc:Fallback>
                <p:oleObj name="Equation" r:id="rId11" imgW="1706968" imgH="236392"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9975" y="5084763"/>
                        <a:ext cx="4038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40" name="Object 9">
            <a:extLst>
              <a:ext uri="{FF2B5EF4-FFF2-40B4-BE49-F238E27FC236}">
                <a16:creationId xmlns:a16="http://schemas.microsoft.com/office/drawing/2014/main" id="{4E4F121B-289E-4977-A1AD-24F3592F4BED}"/>
              </a:ext>
            </a:extLst>
          </p:cNvPr>
          <p:cNvGraphicFramePr>
            <a:graphicFrameLocks noChangeAspect="1"/>
          </p:cNvGraphicFramePr>
          <p:nvPr/>
        </p:nvGraphicFramePr>
        <p:xfrm>
          <a:off x="1258888" y="4581525"/>
          <a:ext cx="1828800" cy="581025"/>
        </p:xfrm>
        <a:graphic>
          <a:graphicData uri="http://schemas.openxmlformats.org/presentationml/2006/ole">
            <mc:AlternateContent xmlns:mc="http://schemas.openxmlformats.org/markup-compatibility/2006">
              <mc:Choice xmlns:v="urn:schemas-microsoft-com:vml" Requires="v">
                <p:oleObj spid="_x0000_s124947" name="Equation" r:id="rId13" imgW="830732" imgH="236392" progId="Equation.3">
                  <p:embed/>
                </p:oleObj>
              </mc:Choice>
              <mc:Fallback>
                <p:oleObj name="Equation" r:id="rId13" imgW="830732" imgH="236392"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888" y="4581525"/>
                        <a:ext cx="1828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4941" name="Object 10">
            <a:extLst>
              <a:ext uri="{FF2B5EF4-FFF2-40B4-BE49-F238E27FC236}">
                <a16:creationId xmlns:a16="http://schemas.microsoft.com/office/drawing/2014/main" id="{501F8632-C37B-4230-AFE4-99D21EEC0424}"/>
              </a:ext>
            </a:extLst>
          </p:cNvPr>
          <p:cNvGraphicFramePr>
            <a:graphicFrameLocks noChangeAspect="1"/>
          </p:cNvGraphicFramePr>
          <p:nvPr/>
        </p:nvGraphicFramePr>
        <p:xfrm>
          <a:off x="2411413" y="4076700"/>
          <a:ext cx="1268412" cy="495300"/>
        </p:xfrm>
        <a:graphic>
          <a:graphicData uri="http://schemas.openxmlformats.org/presentationml/2006/ole">
            <mc:AlternateContent xmlns:mc="http://schemas.openxmlformats.org/markup-compatibility/2006">
              <mc:Choice xmlns:v="urn:schemas-microsoft-com:vml" Requires="v">
                <p:oleObj spid="_x0000_s124948" name="Equation" r:id="rId15" imgW="472335" imgH="160182" progId="Equation.3">
                  <p:embed/>
                </p:oleObj>
              </mc:Choice>
              <mc:Fallback>
                <p:oleObj name="Equation" r:id="rId15" imgW="472335" imgH="160182"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11413" y="4076700"/>
                        <a:ext cx="126841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062A195-619C-4780-B352-FCA057945CE1}"/>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特征空间与核函数</a:t>
            </a:r>
          </a:p>
        </p:txBody>
      </p:sp>
      <p:sp>
        <p:nvSpPr>
          <p:cNvPr id="68611" name="Rectangle 3">
            <a:extLst>
              <a:ext uri="{FF2B5EF4-FFF2-40B4-BE49-F238E27FC236}">
                <a16:creationId xmlns:a16="http://schemas.microsoft.com/office/drawing/2014/main" id="{6A986788-FEF0-424D-B36C-88721595A376}"/>
              </a:ext>
            </a:extLst>
          </p:cNvPr>
          <p:cNvSpPr>
            <a:spLocks noGrp="1" noChangeArrowheads="1"/>
          </p:cNvSpPr>
          <p:nvPr>
            <p:ph idx="1"/>
          </p:nvPr>
        </p:nvSpPr>
        <p:spPr>
          <a:xfrm>
            <a:off x="684213" y="1268413"/>
            <a:ext cx="7772400" cy="4114800"/>
          </a:xfrm>
        </p:spPr>
        <p:txBody>
          <a:bodyPr/>
          <a:lstStyle/>
          <a:p>
            <a:pPr fontAlgn="auto">
              <a:spcAft>
                <a:spcPts val="0"/>
              </a:spcAft>
              <a:buClr>
                <a:schemeClr val="accent6"/>
              </a:buClr>
              <a:buFont typeface="Wingdings" panose="05000000000000000000" pitchFamily="2" charset="2"/>
              <a:buChar char="n"/>
              <a:defRPr/>
            </a:pPr>
            <a:r>
              <a:rPr lang="en-US" altLang="zh-CN" dirty="0">
                <a:latin typeface="幼圆" panose="02010509060101010101" pitchFamily="49" charset="-122"/>
                <a:ea typeface="幼圆" panose="02010509060101010101" pitchFamily="49" charset="-122"/>
              </a:rPr>
              <a:t>Mercer</a:t>
            </a:r>
            <a:r>
              <a:rPr lang="zh-CN" altLang="en-US" dirty="0">
                <a:latin typeface="幼圆" panose="02010509060101010101" pitchFamily="49" charset="-122"/>
                <a:ea typeface="幼圆" panose="02010509060101010101" pitchFamily="49" charset="-122"/>
              </a:rPr>
              <a:t>核</a:t>
            </a:r>
          </a:p>
          <a:p>
            <a:pPr lvl="1" fontAlgn="auto">
              <a:spcAft>
                <a:spcPts val="0"/>
              </a:spcAft>
              <a:defRPr/>
            </a:pPr>
            <a:r>
              <a:rPr lang="zh-CN" altLang="en-US" dirty="0">
                <a:latin typeface="幼圆" panose="02010509060101010101" pitchFamily="49" charset="-122"/>
                <a:ea typeface="幼圆" panose="02010509060101010101" pitchFamily="49" charset="-122"/>
              </a:rPr>
              <a:t>多项式核</a:t>
            </a:r>
          </a:p>
          <a:p>
            <a:pPr lvl="1" fontAlgn="auto">
              <a:spcAft>
                <a:spcPts val="0"/>
              </a:spcAft>
              <a:defRPr/>
            </a:pPr>
            <a:endParaRPr lang="zh-CN" altLang="en-US" dirty="0">
              <a:latin typeface="幼圆" panose="02010509060101010101" pitchFamily="49" charset="-122"/>
              <a:ea typeface="幼圆" panose="02010509060101010101" pitchFamily="49" charset="-122"/>
            </a:endParaRPr>
          </a:p>
          <a:p>
            <a:pPr lvl="1" fontAlgn="auto">
              <a:spcAft>
                <a:spcPts val="0"/>
              </a:spcAft>
              <a:defRPr/>
            </a:pPr>
            <a:r>
              <a:rPr lang="zh-CN" altLang="en-US" dirty="0">
                <a:latin typeface="幼圆" panose="02010509060101010101" pitchFamily="49" charset="-122"/>
                <a:ea typeface="幼圆" panose="02010509060101010101" pitchFamily="49" charset="-122"/>
              </a:rPr>
              <a:t>高斯径向基函数核</a:t>
            </a:r>
          </a:p>
          <a:p>
            <a:pPr lvl="1" fontAlgn="auto">
              <a:spcAft>
                <a:spcPts val="0"/>
              </a:spcAft>
              <a:defRPr/>
            </a:pPr>
            <a:endParaRPr lang="zh-CN" altLang="en-US" dirty="0">
              <a:latin typeface="幼圆" panose="02010509060101010101" pitchFamily="49" charset="-122"/>
              <a:ea typeface="幼圆" panose="02010509060101010101" pitchFamily="49" charset="-122"/>
            </a:endParaRPr>
          </a:p>
          <a:p>
            <a:pPr lvl="1" fontAlgn="auto">
              <a:spcAft>
                <a:spcPts val="0"/>
              </a:spcAft>
              <a:defRPr/>
            </a:pPr>
            <a:endParaRPr lang="zh-CN" altLang="en-US" dirty="0">
              <a:latin typeface="幼圆" panose="02010509060101010101" pitchFamily="49" charset="-122"/>
              <a:ea typeface="幼圆" panose="02010509060101010101" pitchFamily="49" charset="-122"/>
            </a:endParaRPr>
          </a:p>
          <a:p>
            <a:pPr lvl="1" fontAlgn="auto">
              <a:spcAft>
                <a:spcPts val="0"/>
              </a:spcAft>
              <a:defRPr/>
            </a:pPr>
            <a:r>
              <a:rPr lang="en-US" altLang="zh-CN" dirty="0">
                <a:latin typeface="幼圆" panose="02010509060101010101" pitchFamily="49" charset="-122"/>
                <a:ea typeface="幼圆" panose="02010509060101010101" pitchFamily="49" charset="-122"/>
              </a:rPr>
              <a:t>Sigmoid</a:t>
            </a:r>
            <a:r>
              <a:rPr lang="zh-CN" altLang="en-US" dirty="0">
                <a:latin typeface="幼圆" panose="02010509060101010101" pitchFamily="49" charset="-122"/>
                <a:ea typeface="幼圆" panose="02010509060101010101" pitchFamily="49" charset="-122"/>
              </a:rPr>
              <a:t>核</a:t>
            </a:r>
          </a:p>
          <a:p>
            <a:pPr lvl="1" fontAlgn="auto">
              <a:spcAft>
                <a:spcPts val="0"/>
              </a:spcAft>
              <a:defRPr/>
            </a:pPr>
            <a:endParaRPr lang="zh-CN" altLang="en-US" dirty="0">
              <a:latin typeface="幼圆" panose="02010509060101010101" pitchFamily="49" charset="-122"/>
              <a:ea typeface="幼圆" panose="02010509060101010101" pitchFamily="49" charset="-122"/>
            </a:endParaRPr>
          </a:p>
          <a:p>
            <a:pPr lvl="2" fontAlgn="auto">
              <a:spcAft>
                <a:spcPts val="0"/>
              </a:spcAft>
              <a:buFont typeface="Wingdings" pitchFamily="2" charset="2"/>
              <a:buNone/>
              <a:defRPr/>
            </a:pPr>
            <a:r>
              <a:rPr lang="zh-CN" altLang="en-US" dirty="0">
                <a:latin typeface="幼圆" panose="02010509060101010101" pitchFamily="49" charset="-122"/>
                <a:ea typeface="幼圆" panose="02010509060101010101" pitchFamily="49" charset="-122"/>
              </a:rPr>
              <a:t>（只在部分参数值情况下才满足核函数的定义 ）</a:t>
            </a:r>
          </a:p>
        </p:txBody>
      </p:sp>
      <p:sp>
        <p:nvSpPr>
          <p:cNvPr id="125956" name="日期占位符 1">
            <a:extLst>
              <a:ext uri="{FF2B5EF4-FFF2-40B4-BE49-F238E27FC236}">
                <a16:creationId xmlns:a16="http://schemas.microsoft.com/office/drawing/2014/main" id="{AC487FD0-22F7-4266-8F1F-744D85BA379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21E99A3-BA86-459F-AC51-F4AF5EE0BC59}"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25957" name="页脚占位符 2">
            <a:extLst>
              <a:ext uri="{FF2B5EF4-FFF2-40B4-BE49-F238E27FC236}">
                <a16:creationId xmlns:a16="http://schemas.microsoft.com/office/drawing/2014/main" id="{78D0A3C1-F593-4A0D-BED2-0293043CAFF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25958" name="灯片编号占位符 3">
            <a:extLst>
              <a:ext uri="{FF2B5EF4-FFF2-40B4-BE49-F238E27FC236}">
                <a16:creationId xmlns:a16="http://schemas.microsoft.com/office/drawing/2014/main" id="{616B6982-B3AE-4721-A749-2FD6D6118E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FDE283D-7F76-4004-B099-6BEF87B37A71}" type="slidenum">
              <a:rPr lang="zh-CN" altLang="en-US" sz="1400" smtClean="0">
                <a:latin typeface="Arial" panose="020B0604020202020204" pitchFamily="34" charset="0"/>
              </a:rPr>
              <a:pPr>
                <a:lnSpc>
                  <a:spcPct val="100000"/>
                </a:lnSpc>
                <a:spcBef>
                  <a:spcPct val="0"/>
                </a:spcBef>
                <a:buClrTx/>
                <a:buFontTx/>
                <a:buNone/>
              </a:pPr>
              <a:t>61</a:t>
            </a:fld>
            <a:endParaRPr lang="en-US" altLang="zh-CN" sz="1400">
              <a:latin typeface="Arial" panose="020B0604020202020204" pitchFamily="34" charset="0"/>
            </a:endParaRPr>
          </a:p>
        </p:txBody>
      </p:sp>
      <p:pic>
        <p:nvPicPr>
          <p:cNvPr id="125959" name="Picture 4">
            <a:extLst>
              <a:ext uri="{FF2B5EF4-FFF2-40B4-BE49-F238E27FC236}">
                <a16:creationId xmlns:a16="http://schemas.microsoft.com/office/drawing/2014/main" id="{FA64B1E6-FB0E-45AB-BEB5-EA6E0438C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362200"/>
            <a:ext cx="434340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960" name="Picture 5">
            <a:extLst>
              <a:ext uri="{FF2B5EF4-FFF2-40B4-BE49-F238E27FC236}">
                <a16:creationId xmlns:a16="http://schemas.microsoft.com/office/drawing/2014/main" id="{2266FFDD-45E1-4102-AEDF-3DE018A973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563" y="3357563"/>
            <a:ext cx="4110037"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5961" name="Picture 6">
            <a:extLst>
              <a:ext uri="{FF2B5EF4-FFF2-40B4-BE49-F238E27FC236}">
                <a16:creationId xmlns:a16="http://schemas.microsoft.com/office/drawing/2014/main" id="{03C10E11-D430-4990-9E9B-3ADEE8FBA3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953000"/>
            <a:ext cx="55626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978" name="直接连接符 9">
            <a:extLst>
              <a:ext uri="{FF2B5EF4-FFF2-40B4-BE49-F238E27FC236}">
                <a16:creationId xmlns:a16="http://schemas.microsoft.com/office/drawing/2014/main" id="{3196E27C-C1CA-43A8-867B-741A7611C052}"/>
              </a:ext>
            </a:extLst>
          </p:cNvPr>
          <p:cNvCxnSpPr>
            <a:cxnSpLocks noChangeShapeType="1"/>
          </p:cNvCxnSpPr>
          <p:nvPr/>
        </p:nvCxnSpPr>
        <p:spPr bwMode="auto">
          <a:xfrm>
            <a:off x="0" y="0"/>
            <a:ext cx="914400" cy="0"/>
          </a:xfrm>
          <a:prstGeom prst="line">
            <a:avLst/>
          </a:prstGeom>
          <a:noFill/>
          <a:ln w="0" algn="ctr">
            <a:solidFill>
              <a:srgbClr val="FBFFFF"/>
            </a:solidFill>
            <a:miter lim="800000"/>
            <a:headEnd/>
            <a:tailEnd/>
          </a:ln>
          <a:extLst>
            <a:ext uri="{909E8E84-426E-40DD-AFC4-6F175D3DCCD1}">
              <a14:hiddenFill xmlns:a14="http://schemas.microsoft.com/office/drawing/2010/main">
                <a:noFill/>
              </a14:hiddenFill>
            </a:ext>
          </a:extLst>
        </p:spPr>
      </p:cxnSp>
      <p:sp>
        <p:nvSpPr>
          <p:cNvPr id="106502" name="Rectangle 2">
            <a:extLst>
              <a:ext uri="{FF2B5EF4-FFF2-40B4-BE49-F238E27FC236}">
                <a16:creationId xmlns:a16="http://schemas.microsoft.com/office/drawing/2014/main" id="{45E59FA8-EDD7-42A2-B41E-616273C1DA6E}"/>
              </a:ext>
            </a:extLst>
          </p:cNvPr>
          <p:cNvSpPr>
            <a:spLocks noGrp="1" noChangeArrowheads="1"/>
          </p:cNvSpPr>
          <p:nvPr>
            <p:ph type="title"/>
          </p:nvPr>
        </p:nvSpPr>
        <p:spPr/>
        <p:txBody>
          <a:bodyPr/>
          <a:lstStyle/>
          <a:p>
            <a:pPr fontAlgn="auto">
              <a:spcAft>
                <a:spcPts val="0"/>
              </a:spcAft>
              <a:defRPr/>
            </a:pPr>
            <a:r>
              <a:rPr lang="zh-CN" altLang="en-US" b="1">
                <a:solidFill>
                  <a:srgbClr val="020BC2"/>
                </a:solidFill>
                <a:latin typeface="黑体" panose="02010609060101010101" pitchFamily="49" charset="-122"/>
                <a:ea typeface="黑体" panose="02010609060101010101" pitchFamily="49" charset="-122"/>
              </a:rPr>
              <a:t>提升方法</a:t>
            </a:r>
          </a:p>
        </p:txBody>
      </p:sp>
      <p:sp>
        <p:nvSpPr>
          <p:cNvPr id="106503" name="Rectangle 3">
            <a:extLst>
              <a:ext uri="{FF2B5EF4-FFF2-40B4-BE49-F238E27FC236}">
                <a16:creationId xmlns:a16="http://schemas.microsoft.com/office/drawing/2014/main" id="{14862D19-10C3-491C-9D40-E3F34F6986AF}"/>
              </a:ext>
            </a:extLst>
          </p:cNvPr>
          <p:cNvSpPr>
            <a:spLocks noGrp="1" noChangeArrowheads="1"/>
          </p:cNvSpPr>
          <p:nvPr>
            <p:ph idx="1"/>
          </p:nvPr>
        </p:nvSpPr>
        <p:spPr>
          <a:xfrm>
            <a:off x="611188" y="1341438"/>
            <a:ext cx="7772400" cy="4114800"/>
          </a:xfrm>
        </p:spPr>
        <p:txBody>
          <a:bodyPr>
            <a:normAutofit fontScale="70000" lnSpcReduction="20000"/>
          </a:bodyPr>
          <a:lstStyle/>
          <a:p>
            <a:pPr fontAlgn="auto">
              <a:lnSpc>
                <a:spcPts val="3800"/>
              </a:lnSpc>
              <a:spcAft>
                <a:spcPts val="0"/>
              </a:spcAft>
              <a:defRPr/>
            </a:pPr>
            <a:r>
              <a:rPr lang="zh-CN" altLang="en-US" sz="2400">
                <a:latin typeface="幼圆" panose="02010509060101010101" pitchFamily="49" charset="-122"/>
                <a:ea typeface="幼圆" panose="02010509060101010101" pitchFamily="49" charset="-122"/>
              </a:rPr>
              <a:t>弱学习机（</a:t>
            </a:r>
            <a:r>
              <a:rPr lang="en-US" altLang="zh-CN" sz="2400">
                <a:latin typeface="幼圆" panose="02010509060101010101" pitchFamily="49" charset="-122"/>
                <a:ea typeface="幼圆" panose="02010509060101010101" pitchFamily="49" charset="-122"/>
              </a:rPr>
              <a:t>weak learner):  </a:t>
            </a:r>
            <a:r>
              <a:rPr lang="zh-CN" altLang="en-US" sz="2400">
                <a:latin typeface="幼圆" panose="02010509060101010101" pitchFamily="49" charset="-122"/>
                <a:ea typeface="幼圆" panose="02010509060101010101" pitchFamily="49" charset="-122"/>
              </a:rPr>
              <a:t>对一定分布的训练样本给出假设（仅仅强于随机猜测）</a:t>
            </a:r>
          </a:p>
          <a:p>
            <a:pPr fontAlgn="auto">
              <a:lnSpc>
                <a:spcPts val="3800"/>
              </a:lnSpc>
              <a:spcAft>
                <a:spcPts val="0"/>
              </a:spcAft>
              <a:buFont typeface="Wingdings" panose="05000000000000000000" pitchFamily="2" charset="2"/>
              <a:buNone/>
              <a:defRPr/>
            </a:pPr>
            <a:r>
              <a:rPr lang="zh-CN" altLang="en-US" sz="2400">
                <a:latin typeface="幼圆" panose="02010509060101010101" pitchFamily="49" charset="-122"/>
                <a:ea typeface="幼圆" panose="02010509060101010101" pitchFamily="49" charset="-122"/>
              </a:rPr>
              <a:t>	</a:t>
            </a:r>
            <a:r>
              <a:rPr lang="zh-CN" altLang="en-US" sz="2400">
                <a:solidFill>
                  <a:srgbClr val="020BC2"/>
                </a:solidFill>
                <a:latin typeface="幼圆" panose="02010509060101010101" pitchFamily="49" charset="-122"/>
                <a:ea typeface="幼圆" panose="02010509060101010101" pitchFamily="49" charset="-122"/>
              </a:rPr>
              <a:t>根据有云猜测可能会下雨</a:t>
            </a:r>
          </a:p>
          <a:p>
            <a:pPr fontAlgn="auto">
              <a:lnSpc>
                <a:spcPts val="3800"/>
              </a:lnSpc>
              <a:spcAft>
                <a:spcPts val="0"/>
              </a:spcAft>
              <a:defRPr/>
            </a:pPr>
            <a:r>
              <a:rPr lang="zh-CN" altLang="en-US" sz="2400">
                <a:latin typeface="幼圆" panose="02010509060101010101" pitchFamily="49" charset="-122"/>
                <a:ea typeface="幼圆" panose="02010509060101010101" pitchFamily="49" charset="-122"/>
              </a:rPr>
              <a:t>强学习机（</a:t>
            </a:r>
            <a:r>
              <a:rPr lang="en-US" altLang="zh-CN" sz="2400">
                <a:latin typeface="幼圆" panose="02010509060101010101" pitchFamily="49" charset="-122"/>
                <a:ea typeface="幼圆" panose="02010509060101010101" pitchFamily="49" charset="-122"/>
              </a:rPr>
              <a:t>strong learner): </a:t>
            </a:r>
            <a:r>
              <a:rPr lang="zh-CN" altLang="en-US" sz="2400">
                <a:latin typeface="幼圆" panose="02010509060101010101" pitchFamily="49" charset="-122"/>
                <a:ea typeface="幼圆" panose="02010509060101010101" pitchFamily="49" charset="-122"/>
              </a:rPr>
              <a:t>根据得到的弱学习机和相应的权重给出假设（最大程度上符合实际情况：</a:t>
            </a:r>
            <a:r>
              <a:rPr lang="en-US" altLang="zh-CN" sz="2400">
                <a:latin typeface="幼圆" panose="02010509060101010101" pitchFamily="49" charset="-122"/>
                <a:ea typeface="幼圆" panose="02010509060101010101" pitchFamily="49" charset="-122"/>
              </a:rPr>
              <a:t>almost perfect expert)</a:t>
            </a:r>
          </a:p>
          <a:p>
            <a:pPr fontAlgn="auto">
              <a:lnSpc>
                <a:spcPts val="3800"/>
              </a:lnSpc>
              <a:spcAft>
                <a:spcPts val="0"/>
              </a:spcAft>
              <a:buFont typeface="Wingdings" panose="05000000000000000000" pitchFamily="2" charset="2"/>
              <a:buNone/>
              <a:defRPr/>
            </a:pPr>
            <a:r>
              <a:rPr lang="zh-CN" altLang="en-US" sz="2400">
                <a:latin typeface="幼圆" panose="02010509060101010101" pitchFamily="49" charset="-122"/>
                <a:ea typeface="幼圆" panose="02010509060101010101" pitchFamily="49" charset="-122"/>
              </a:rPr>
              <a:t>	</a:t>
            </a:r>
            <a:r>
              <a:rPr lang="zh-CN" altLang="en-US" sz="2400">
                <a:solidFill>
                  <a:srgbClr val="020BC2"/>
                </a:solidFill>
                <a:latin typeface="幼圆" panose="02010509060101010101" pitchFamily="49" charset="-122"/>
                <a:ea typeface="幼圆" panose="02010509060101010101" pitchFamily="49" charset="-122"/>
              </a:rPr>
              <a:t>根据</a:t>
            </a:r>
            <a:r>
              <a:rPr lang="en-US" altLang="zh-CN" sz="2400">
                <a:solidFill>
                  <a:srgbClr val="020BC2"/>
                </a:solidFill>
                <a:latin typeface="幼圆" panose="02010509060101010101" pitchFamily="49" charset="-122"/>
                <a:ea typeface="幼圆" panose="02010509060101010101" pitchFamily="49" charset="-122"/>
              </a:rPr>
              <a:t>CNN,ABC,CBS</a:t>
            </a:r>
            <a:r>
              <a:rPr lang="zh-CN" altLang="en-US" sz="2400">
                <a:solidFill>
                  <a:srgbClr val="020BC2"/>
                </a:solidFill>
                <a:latin typeface="幼圆" panose="02010509060101010101" pitchFamily="49" charset="-122"/>
                <a:ea typeface="幼圆" panose="02010509060101010101" pitchFamily="49" charset="-122"/>
              </a:rPr>
              <a:t>以往的预测表现及实际天气情况作出综合准确的天气预测</a:t>
            </a:r>
          </a:p>
          <a:p>
            <a:pPr fontAlgn="auto">
              <a:lnSpc>
                <a:spcPts val="3800"/>
              </a:lnSpc>
              <a:spcAft>
                <a:spcPts val="0"/>
              </a:spcAft>
              <a:defRPr/>
            </a:pPr>
            <a:r>
              <a:rPr lang="zh-CN" altLang="en-US" sz="2400">
                <a:latin typeface="幼圆" panose="02010509060101010101" pitchFamily="49" charset="-122"/>
                <a:ea typeface="幼圆" panose="02010509060101010101" pitchFamily="49" charset="-122"/>
              </a:rPr>
              <a:t>弱学习机                     强学习机                  </a:t>
            </a:r>
          </a:p>
        </p:txBody>
      </p:sp>
      <p:sp>
        <p:nvSpPr>
          <p:cNvPr id="126981" name="日期占位符 3">
            <a:extLst>
              <a:ext uri="{FF2B5EF4-FFF2-40B4-BE49-F238E27FC236}">
                <a16:creationId xmlns:a16="http://schemas.microsoft.com/office/drawing/2014/main" id="{A4396B12-D024-428E-A618-DFBA6DBA108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824ED04A-09A8-4994-8469-E92DD026EBC9}" type="datetime1">
              <a:rPr lang="zh-CN" altLang="en-US" sz="1000" smtClean="0">
                <a:latin typeface="Arial" panose="020B0604020202020204" pitchFamily="34" charset="0"/>
              </a:rPr>
              <a:pPr eaLnBrk="1" hangingPunct="1">
                <a:lnSpc>
                  <a:spcPct val="100000"/>
                </a:lnSpc>
                <a:spcBef>
                  <a:spcPct val="0"/>
                </a:spcBef>
                <a:buClrTx/>
                <a:buFontTx/>
                <a:buNone/>
              </a:pPr>
              <a:t>2021/11/3</a:t>
            </a:fld>
            <a:endParaRPr lang="en-US" altLang="zh-CN" sz="1000">
              <a:latin typeface="Arial" panose="020B0604020202020204" pitchFamily="34" charset="0"/>
            </a:endParaRPr>
          </a:p>
        </p:txBody>
      </p:sp>
      <p:sp>
        <p:nvSpPr>
          <p:cNvPr id="126982" name="页脚占位符 4">
            <a:extLst>
              <a:ext uri="{FF2B5EF4-FFF2-40B4-BE49-F238E27FC236}">
                <a16:creationId xmlns:a16="http://schemas.microsoft.com/office/drawing/2014/main" id="{D7527520-66C8-49AF-A2F1-8DAAB0A1DB9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000">
                <a:latin typeface="Arial" panose="020B0604020202020204" pitchFamily="34" charset="0"/>
              </a:rPr>
              <a:t>史忠植 人工智能导论： 机器学习</a:t>
            </a:r>
            <a:endParaRPr lang="en-US" altLang="zh-CN" sz="1000">
              <a:latin typeface="Arial" panose="020B0604020202020204" pitchFamily="34" charset="0"/>
            </a:endParaRPr>
          </a:p>
        </p:txBody>
      </p:sp>
      <p:sp>
        <p:nvSpPr>
          <p:cNvPr id="126983" name="灯片编号占位符 5">
            <a:extLst>
              <a:ext uri="{FF2B5EF4-FFF2-40B4-BE49-F238E27FC236}">
                <a16:creationId xmlns:a16="http://schemas.microsoft.com/office/drawing/2014/main" id="{1F081EAA-3F49-4499-AC35-0E956225B3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3F81B013-6422-4463-9EF9-0881C152EA59}" type="slidenum">
              <a:rPr lang="zh-CN" altLang="en-US" sz="1000" smtClean="0">
                <a:latin typeface="Arial" panose="020B0604020202020204" pitchFamily="34" charset="0"/>
              </a:rPr>
              <a:pPr eaLnBrk="1" hangingPunct="1">
                <a:lnSpc>
                  <a:spcPct val="100000"/>
                </a:lnSpc>
                <a:spcBef>
                  <a:spcPct val="0"/>
                </a:spcBef>
                <a:buClrTx/>
                <a:buFontTx/>
                <a:buNone/>
              </a:pPr>
              <a:t>62</a:t>
            </a:fld>
            <a:endParaRPr lang="en-US" altLang="zh-CN" sz="1000">
              <a:latin typeface="Arial" panose="020B0604020202020204" pitchFamily="34" charset="0"/>
            </a:endParaRPr>
          </a:p>
        </p:txBody>
      </p:sp>
      <p:grpSp>
        <p:nvGrpSpPr>
          <p:cNvPr id="126984" name="Group 4">
            <a:extLst>
              <a:ext uri="{FF2B5EF4-FFF2-40B4-BE49-F238E27FC236}">
                <a16:creationId xmlns:a16="http://schemas.microsoft.com/office/drawing/2014/main" id="{48A6A0AC-E924-4871-B46F-E88547C752DD}"/>
              </a:ext>
            </a:extLst>
          </p:cNvPr>
          <p:cNvGrpSpPr>
            <a:grpSpLocks/>
          </p:cNvGrpSpPr>
          <p:nvPr/>
        </p:nvGrpSpPr>
        <p:grpSpPr bwMode="auto">
          <a:xfrm>
            <a:off x="2357438" y="5445125"/>
            <a:ext cx="3097212" cy="433388"/>
            <a:chOff x="1429" y="2840"/>
            <a:chExt cx="1951" cy="273"/>
          </a:xfrm>
        </p:grpSpPr>
        <p:sp>
          <p:nvSpPr>
            <p:cNvPr id="126985" name="Line 5">
              <a:extLst>
                <a:ext uri="{FF2B5EF4-FFF2-40B4-BE49-F238E27FC236}">
                  <a16:creationId xmlns:a16="http://schemas.microsoft.com/office/drawing/2014/main" id="{EB247FA4-A9D8-4293-ACC0-BE9CD34CDCE7}"/>
                </a:ext>
              </a:extLst>
            </p:cNvPr>
            <p:cNvSpPr>
              <a:spLocks noChangeShapeType="1"/>
            </p:cNvSpPr>
            <p:nvPr/>
          </p:nvSpPr>
          <p:spPr bwMode="auto">
            <a:xfrm>
              <a:off x="1429" y="3113"/>
              <a:ext cx="19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86" name="Text Box 6">
              <a:extLst>
                <a:ext uri="{FF2B5EF4-FFF2-40B4-BE49-F238E27FC236}">
                  <a16:creationId xmlns:a16="http://schemas.microsoft.com/office/drawing/2014/main" id="{9FE29D13-14C1-42BE-935D-04560BA9D425}"/>
                </a:ext>
              </a:extLst>
            </p:cNvPr>
            <p:cNvSpPr txBox="1">
              <a:spLocks noChangeArrowheads="1"/>
            </p:cNvSpPr>
            <p:nvPr/>
          </p:nvSpPr>
          <p:spPr bwMode="auto">
            <a:xfrm>
              <a:off x="1834" y="2840"/>
              <a:ext cx="1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50000"/>
                </a:spcBef>
                <a:buClrTx/>
                <a:buFontTx/>
                <a:buNone/>
              </a:pPr>
              <a:r>
                <a:rPr lang="en-US" altLang="zh-CN" sz="1800">
                  <a:latin typeface="Arial" panose="020B0604020202020204" pitchFamily="34" charset="0"/>
                </a:rPr>
                <a:t>Boosting</a:t>
              </a:r>
            </a:p>
          </p:txBody>
        </p:sp>
      </p:gr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8002" name="直接连接符 12">
            <a:extLst>
              <a:ext uri="{FF2B5EF4-FFF2-40B4-BE49-F238E27FC236}">
                <a16:creationId xmlns:a16="http://schemas.microsoft.com/office/drawing/2014/main" id="{2158CE9E-7F79-4E9A-A9F2-CFF40097D8AD}"/>
              </a:ext>
            </a:extLst>
          </p:cNvPr>
          <p:cNvCxnSpPr>
            <a:cxnSpLocks noChangeShapeType="1"/>
          </p:cNvCxnSpPr>
          <p:nvPr/>
        </p:nvCxnSpPr>
        <p:spPr bwMode="auto">
          <a:xfrm>
            <a:off x="0" y="0"/>
            <a:ext cx="914400" cy="0"/>
          </a:xfrm>
          <a:prstGeom prst="line">
            <a:avLst/>
          </a:prstGeom>
          <a:noFill/>
          <a:ln w="0" algn="ctr">
            <a:solidFill>
              <a:srgbClr val="FBFFFF"/>
            </a:solidFill>
            <a:miter lim="800000"/>
            <a:headEnd/>
            <a:tailEnd/>
          </a:ln>
          <a:extLst>
            <a:ext uri="{909E8E84-426E-40DD-AFC4-6F175D3DCCD1}">
              <a14:hiddenFill xmlns:a14="http://schemas.microsoft.com/office/drawing/2010/main">
                <a:noFill/>
              </a14:hiddenFill>
            </a:ext>
          </a:extLst>
        </p:spPr>
      </p:cxnSp>
      <p:sp>
        <p:nvSpPr>
          <p:cNvPr id="107526" name="Rectangle 2">
            <a:extLst>
              <a:ext uri="{FF2B5EF4-FFF2-40B4-BE49-F238E27FC236}">
                <a16:creationId xmlns:a16="http://schemas.microsoft.com/office/drawing/2014/main" id="{CD843F1E-CCE9-4E2E-9893-923C552B783D}"/>
              </a:ext>
            </a:extLst>
          </p:cNvPr>
          <p:cNvSpPr>
            <a:spLocks noGrp="1" noChangeArrowheads="1"/>
          </p:cNvSpPr>
          <p:nvPr>
            <p:ph type="title"/>
          </p:nvPr>
        </p:nvSpPr>
        <p:spPr/>
        <p:txBody>
          <a:bodyPr/>
          <a:lstStyle/>
          <a:p>
            <a:pPr fontAlgn="auto">
              <a:spcAft>
                <a:spcPts val="0"/>
              </a:spcAft>
              <a:defRPr/>
            </a:pPr>
            <a:r>
              <a:rPr lang="zh-CN" altLang="en-US" b="1">
                <a:solidFill>
                  <a:srgbClr val="020BC2"/>
                </a:solidFill>
                <a:latin typeface="黑体" panose="02010609060101010101" pitchFamily="49" charset="-122"/>
                <a:ea typeface="黑体" panose="02010609060101010101" pitchFamily="49" charset="-122"/>
              </a:rPr>
              <a:t>提升方法</a:t>
            </a:r>
            <a:endParaRPr lang="sv-SE" altLang="zh-CN">
              <a:solidFill>
                <a:srgbClr val="020BC2"/>
              </a:solidFill>
              <a:latin typeface="Arial Black" panose="020B0A04020102020204" pitchFamily="34" charset="0"/>
            </a:endParaRPr>
          </a:p>
        </p:txBody>
      </p:sp>
      <p:sp>
        <p:nvSpPr>
          <p:cNvPr id="107527" name="Rectangle 3">
            <a:extLst>
              <a:ext uri="{FF2B5EF4-FFF2-40B4-BE49-F238E27FC236}">
                <a16:creationId xmlns:a16="http://schemas.microsoft.com/office/drawing/2014/main" id="{66AE1572-523F-41F6-ABFE-62AE31B0D3A9}"/>
              </a:ext>
            </a:extLst>
          </p:cNvPr>
          <p:cNvSpPr>
            <a:spLocks noGrp="1" noChangeArrowheads="1"/>
          </p:cNvSpPr>
          <p:nvPr>
            <p:ph idx="1"/>
          </p:nvPr>
        </p:nvSpPr>
        <p:spPr>
          <a:xfrm>
            <a:off x="539750" y="1412875"/>
            <a:ext cx="7766050" cy="2084388"/>
          </a:xfrm>
        </p:spPr>
        <p:txBody>
          <a:bodyPr/>
          <a:lstStyle/>
          <a:p>
            <a:pPr fontAlgn="auto">
              <a:lnSpc>
                <a:spcPct val="90000"/>
              </a:lnSpc>
              <a:spcAft>
                <a:spcPts val="0"/>
              </a:spcAft>
              <a:defRPr/>
            </a:pPr>
            <a:r>
              <a:rPr lang="zh-CN" altLang="en-US">
                <a:latin typeface="幼圆" panose="02010509060101010101" pitchFamily="49" charset="-122"/>
                <a:ea typeface="幼圆" panose="02010509060101010101" pitchFamily="49" charset="-122"/>
              </a:rPr>
              <a:t>过程</a:t>
            </a:r>
            <a:r>
              <a:rPr lang="en-US" altLang="zh-CN">
                <a:latin typeface="幼圆" panose="02010509060101010101" pitchFamily="49" charset="-122"/>
                <a:ea typeface="幼圆" panose="02010509060101010101" pitchFamily="49" charset="-122"/>
              </a:rPr>
              <a:t>:</a:t>
            </a:r>
          </a:p>
          <a:p>
            <a:pPr lvl="1" fontAlgn="auto">
              <a:lnSpc>
                <a:spcPts val="3600"/>
              </a:lnSpc>
              <a:spcAft>
                <a:spcPts val="0"/>
              </a:spcAft>
              <a:defRPr/>
            </a:pPr>
            <a:r>
              <a:rPr lang="zh-CN" altLang="en-US">
                <a:latin typeface="幼圆" panose="02010509060101010101" pitchFamily="49" charset="-122"/>
                <a:ea typeface="幼圆" panose="02010509060101010101" pitchFamily="49" charset="-122"/>
              </a:rPr>
              <a:t>在一定的权重条件下训练数据，得出分类法</a:t>
            </a:r>
            <a:r>
              <a:rPr lang="en-US" altLang="zh-CN">
                <a:latin typeface="幼圆" panose="02010509060101010101" pitchFamily="49" charset="-122"/>
                <a:ea typeface="幼圆" panose="02010509060101010101" pitchFamily="49" charset="-122"/>
              </a:rPr>
              <a:t>Ct</a:t>
            </a:r>
          </a:p>
          <a:p>
            <a:pPr lvl="1" fontAlgn="auto">
              <a:lnSpc>
                <a:spcPts val="3600"/>
              </a:lnSpc>
              <a:spcAft>
                <a:spcPts val="0"/>
              </a:spcAft>
              <a:defRPr/>
            </a:pPr>
            <a:r>
              <a:rPr lang="zh-CN" altLang="en-US">
                <a:latin typeface="幼圆" panose="02010509060101010101" pitchFamily="49" charset="-122"/>
                <a:ea typeface="幼圆" panose="02010509060101010101" pitchFamily="49" charset="-122"/>
              </a:rPr>
              <a:t>根据</a:t>
            </a:r>
            <a:r>
              <a:rPr lang="en-US" altLang="zh-CN">
                <a:latin typeface="幼圆" panose="02010509060101010101" pitchFamily="49" charset="-122"/>
                <a:ea typeface="幼圆" panose="02010509060101010101" pitchFamily="49" charset="-122"/>
              </a:rPr>
              <a:t>Ct</a:t>
            </a:r>
            <a:r>
              <a:rPr lang="zh-CN" altLang="en-US">
                <a:latin typeface="幼圆" panose="02010509060101010101" pitchFamily="49" charset="-122"/>
                <a:ea typeface="幼圆" panose="02010509060101010101" pitchFamily="49" charset="-122"/>
              </a:rPr>
              <a:t>的错误率调整权重</a:t>
            </a:r>
          </a:p>
        </p:txBody>
      </p:sp>
      <p:sp>
        <p:nvSpPr>
          <p:cNvPr id="128005" name="日期占位符 3">
            <a:extLst>
              <a:ext uri="{FF2B5EF4-FFF2-40B4-BE49-F238E27FC236}">
                <a16:creationId xmlns:a16="http://schemas.microsoft.com/office/drawing/2014/main" id="{432C4960-C41A-4359-8C93-0B51CEDC8DA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6FC61353-33F4-41C7-B63C-8D8E97E41380}" type="datetime1">
              <a:rPr lang="zh-CN" altLang="en-US" sz="1000" smtClean="0">
                <a:latin typeface="Arial" panose="020B0604020202020204" pitchFamily="34" charset="0"/>
              </a:rPr>
              <a:pPr eaLnBrk="1" hangingPunct="1">
                <a:lnSpc>
                  <a:spcPct val="100000"/>
                </a:lnSpc>
                <a:spcBef>
                  <a:spcPct val="0"/>
                </a:spcBef>
                <a:buClrTx/>
                <a:buFontTx/>
                <a:buNone/>
              </a:pPr>
              <a:t>2021/11/3</a:t>
            </a:fld>
            <a:endParaRPr lang="en-US" altLang="zh-CN" sz="1000">
              <a:latin typeface="Arial" panose="020B0604020202020204" pitchFamily="34" charset="0"/>
            </a:endParaRPr>
          </a:p>
        </p:txBody>
      </p:sp>
      <p:sp>
        <p:nvSpPr>
          <p:cNvPr id="128006" name="页脚占位符 4">
            <a:extLst>
              <a:ext uri="{FF2B5EF4-FFF2-40B4-BE49-F238E27FC236}">
                <a16:creationId xmlns:a16="http://schemas.microsoft.com/office/drawing/2014/main" id="{DECC7E51-CE4D-4111-A6AA-6D14BE2DA2C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000">
                <a:latin typeface="Arial" panose="020B0604020202020204" pitchFamily="34" charset="0"/>
              </a:rPr>
              <a:t>史忠植 人工智能导论： 机器学习</a:t>
            </a:r>
            <a:endParaRPr lang="en-US" altLang="zh-CN" sz="1000">
              <a:latin typeface="Arial" panose="020B0604020202020204" pitchFamily="34" charset="0"/>
            </a:endParaRPr>
          </a:p>
        </p:txBody>
      </p:sp>
      <p:sp>
        <p:nvSpPr>
          <p:cNvPr id="128007" name="灯片编号占位符 5">
            <a:extLst>
              <a:ext uri="{FF2B5EF4-FFF2-40B4-BE49-F238E27FC236}">
                <a16:creationId xmlns:a16="http://schemas.microsoft.com/office/drawing/2014/main" id="{B6E45C5E-8FC1-43EA-B5B8-BB3556A192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A5558AEE-385E-447F-8469-6EF7C7CBC4B5}" type="slidenum">
              <a:rPr lang="zh-CN" altLang="en-US" sz="1000" smtClean="0">
                <a:latin typeface="Arial" panose="020B0604020202020204" pitchFamily="34" charset="0"/>
              </a:rPr>
              <a:pPr eaLnBrk="1" hangingPunct="1">
                <a:lnSpc>
                  <a:spcPct val="100000"/>
                </a:lnSpc>
                <a:spcBef>
                  <a:spcPct val="0"/>
                </a:spcBef>
                <a:buClrTx/>
                <a:buFontTx/>
                <a:buNone/>
              </a:pPr>
              <a:t>63</a:t>
            </a:fld>
            <a:endParaRPr lang="en-US" altLang="zh-CN" sz="1000">
              <a:latin typeface="Arial" panose="020B0604020202020204" pitchFamily="34" charset="0"/>
            </a:endParaRPr>
          </a:p>
        </p:txBody>
      </p:sp>
      <p:grpSp>
        <p:nvGrpSpPr>
          <p:cNvPr id="128008" name="组合 1">
            <a:extLst>
              <a:ext uri="{FF2B5EF4-FFF2-40B4-BE49-F238E27FC236}">
                <a16:creationId xmlns:a16="http://schemas.microsoft.com/office/drawing/2014/main" id="{C56E15FC-EDFD-443C-B7D9-8EEEFFEDD47C}"/>
              </a:ext>
            </a:extLst>
          </p:cNvPr>
          <p:cNvGrpSpPr>
            <a:grpSpLocks/>
          </p:cNvGrpSpPr>
          <p:nvPr/>
        </p:nvGrpSpPr>
        <p:grpSpPr bwMode="auto">
          <a:xfrm>
            <a:off x="762000" y="3810000"/>
            <a:ext cx="7543800" cy="1981200"/>
            <a:chOff x="762000" y="4191000"/>
            <a:chExt cx="7543800" cy="1981200"/>
          </a:xfrm>
        </p:grpSpPr>
        <p:sp>
          <p:nvSpPr>
            <p:cNvPr id="128009" name="Rectangle 4">
              <a:extLst>
                <a:ext uri="{FF2B5EF4-FFF2-40B4-BE49-F238E27FC236}">
                  <a16:creationId xmlns:a16="http://schemas.microsoft.com/office/drawing/2014/main" id="{B6B14B89-EE3A-4FFE-B565-01FBDDBB0111}"/>
                </a:ext>
              </a:extLst>
            </p:cNvPr>
            <p:cNvSpPr>
              <a:spLocks noChangeArrowheads="1"/>
            </p:cNvSpPr>
            <p:nvPr/>
          </p:nvSpPr>
          <p:spPr bwMode="auto">
            <a:xfrm>
              <a:off x="762000" y="4495800"/>
              <a:ext cx="2438400" cy="1676400"/>
            </a:xfrm>
            <a:prstGeom prst="rect">
              <a:avLst/>
            </a:prstGeom>
            <a:solidFill>
              <a:srgbClr val="FF9900"/>
            </a:solidFill>
            <a:ln w="9525">
              <a:solidFill>
                <a:schemeClr val="tx1"/>
              </a:solidFill>
              <a:miter lim="800000"/>
              <a:headEnd/>
              <a:tailEnd/>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zh-CN" sz="3200">
                  <a:latin typeface="Tahoma" panose="020B0604030504040204" pitchFamily="34" charset="0"/>
                </a:rPr>
                <a:t>Set of </a:t>
              </a:r>
            </a:p>
            <a:p>
              <a:pPr algn="ctr" eaLnBrk="1" hangingPunct="1">
                <a:lnSpc>
                  <a:spcPct val="100000"/>
                </a:lnSpc>
                <a:spcBef>
                  <a:spcPct val="0"/>
                </a:spcBef>
                <a:buClrTx/>
                <a:buFontTx/>
                <a:buNone/>
              </a:pPr>
              <a:r>
                <a:rPr lang="en-US" altLang="zh-CN" sz="3200">
                  <a:latin typeface="Tahoma" panose="020B0604030504040204" pitchFamily="34" charset="0"/>
                </a:rPr>
                <a:t>weighted</a:t>
              </a:r>
            </a:p>
            <a:p>
              <a:pPr algn="ctr" eaLnBrk="1" hangingPunct="1">
                <a:lnSpc>
                  <a:spcPct val="100000"/>
                </a:lnSpc>
                <a:spcBef>
                  <a:spcPct val="0"/>
                </a:spcBef>
                <a:buClrTx/>
                <a:buFontTx/>
                <a:buNone/>
              </a:pPr>
              <a:r>
                <a:rPr lang="en-US" altLang="zh-CN" sz="3200">
                  <a:latin typeface="Tahoma" panose="020B0604030504040204" pitchFamily="34" charset="0"/>
                </a:rPr>
                <a:t>instances </a:t>
              </a:r>
            </a:p>
          </p:txBody>
        </p:sp>
        <p:sp>
          <p:nvSpPr>
            <p:cNvPr id="128010" name="Rectangle 5">
              <a:extLst>
                <a:ext uri="{FF2B5EF4-FFF2-40B4-BE49-F238E27FC236}">
                  <a16:creationId xmlns:a16="http://schemas.microsoft.com/office/drawing/2014/main" id="{B0CD038D-33B3-47C8-8415-28A9FFB9DA47}"/>
                </a:ext>
              </a:extLst>
            </p:cNvPr>
            <p:cNvSpPr>
              <a:spLocks noChangeArrowheads="1"/>
            </p:cNvSpPr>
            <p:nvPr/>
          </p:nvSpPr>
          <p:spPr bwMode="auto">
            <a:xfrm>
              <a:off x="5715000" y="4495800"/>
              <a:ext cx="2590800" cy="1676400"/>
            </a:xfrm>
            <a:prstGeom prst="rect">
              <a:avLst/>
            </a:prstGeom>
            <a:solidFill>
              <a:srgbClr val="FF9900"/>
            </a:solidFill>
            <a:ln w="9525">
              <a:solidFill>
                <a:schemeClr val="tx1"/>
              </a:solidFill>
              <a:miter lim="800000"/>
              <a:headEnd/>
              <a:tailEnd/>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zh-CN" sz="3200">
                  <a:latin typeface="Tahoma" panose="020B0604030504040204" pitchFamily="34" charset="0"/>
                </a:rPr>
                <a:t>Classifier C</a:t>
              </a:r>
              <a:r>
                <a:rPr lang="en-US" altLang="zh-CN" sz="3200" baseline="30000">
                  <a:latin typeface="Tahoma" panose="020B0604030504040204" pitchFamily="34" charset="0"/>
                </a:rPr>
                <a:t>t</a:t>
              </a:r>
              <a:r>
                <a:rPr lang="en-US" altLang="zh-CN" sz="3200">
                  <a:latin typeface="Tahoma" panose="020B0604030504040204" pitchFamily="34" charset="0"/>
                </a:rPr>
                <a:t> </a:t>
              </a:r>
            </a:p>
          </p:txBody>
        </p:sp>
        <p:sp>
          <p:nvSpPr>
            <p:cNvPr id="128011" name="Line 6">
              <a:extLst>
                <a:ext uri="{FF2B5EF4-FFF2-40B4-BE49-F238E27FC236}">
                  <a16:creationId xmlns:a16="http://schemas.microsoft.com/office/drawing/2014/main" id="{3C1CB1BB-4C55-44B6-BD6C-DDEC9F0D268D}"/>
                </a:ext>
              </a:extLst>
            </p:cNvPr>
            <p:cNvSpPr>
              <a:spLocks noChangeShapeType="1"/>
            </p:cNvSpPr>
            <p:nvPr/>
          </p:nvSpPr>
          <p:spPr bwMode="auto">
            <a:xfrm>
              <a:off x="3200400" y="4800600"/>
              <a:ext cx="2514600"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8012" name="Text Box 7">
              <a:extLst>
                <a:ext uri="{FF2B5EF4-FFF2-40B4-BE49-F238E27FC236}">
                  <a16:creationId xmlns:a16="http://schemas.microsoft.com/office/drawing/2014/main" id="{A7AF93B6-A177-4C73-B9BB-1BA93FC2CB31}"/>
                </a:ext>
              </a:extLst>
            </p:cNvPr>
            <p:cNvSpPr txBox="1">
              <a:spLocks noChangeArrowheads="1"/>
            </p:cNvSpPr>
            <p:nvPr/>
          </p:nvSpPr>
          <p:spPr bwMode="auto">
            <a:xfrm>
              <a:off x="3276600" y="4191000"/>
              <a:ext cx="2349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zh-CN" sz="2800">
                  <a:latin typeface="Tahoma" panose="020B0604030504040204" pitchFamily="34" charset="0"/>
                </a:rPr>
                <a:t>train classifier</a:t>
              </a:r>
            </a:p>
          </p:txBody>
        </p:sp>
        <p:sp>
          <p:nvSpPr>
            <p:cNvPr id="128013" name="Line 8">
              <a:extLst>
                <a:ext uri="{FF2B5EF4-FFF2-40B4-BE49-F238E27FC236}">
                  <a16:creationId xmlns:a16="http://schemas.microsoft.com/office/drawing/2014/main" id="{E6DB2472-F88E-4487-BBEB-46CDD3E0BD7D}"/>
                </a:ext>
              </a:extLst>
            </p:cNvPr>
            <p:cNvSpPr>
              <a:spLocks noChangeShapeType="1"/>
            </p:cNvSpPr>
            <p:nvPr/>
          </p:nvSpPr>
          <p:spPr bwMode="auto">
            <a:xfrm>
              <a:off x="3200400" y="5791200"/>
              <a:ext cx="2438400" cy="0"/>
            </a:xfrm>
            <a:prstGeom prst="line">
              <a:avLst/>
            </a:prstGeom>
            <a:noFill/>
            <a:ln w="57150">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8014" name="Text Box 9">
              <a:extLst>
                <a:ext uri="{FF2B5EF4-FFF2-40B4-BE49-F238E27FC236}">
                  <a16:creationId xmlns:a16="http://schemas.microsoft.com/office/drawing/2014/main" id="{D61890BD-09E6-4E91-A7FD-E1F99C3DA614}"/>
                </a:ext>
              </a:extLst>
            </p:cNvPr>
            <p:cNvSpPr txBox="1">
              <a:spLocks noChangeArrowheads="1"/>
            </p:cNvSpPr>
            <p:nvPr/>
          </p:nvSpPr>
          <p:spPr bwMode="auto">
            <a:xfrm>
              <a:off x="3200400" y="5181600"/>
              <a:ext cx="3048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800">
                  <a:latin typeface="Tahoma" panose="020B0604030504040204" pitchFamily="34" charset="0"/>
                </a:rPr>
                <a:t> </a:t>
              </a:r>
              <a:r>
                <a:rPr lang="en-US" altLang="zh-CN" sz="2800">
                  <a:latin typeface="Tahoma" panose="020B0604030504040204" pitchFamily="34" charset="0"/>
                </a:rPr>
                <a:t>adjust weights</a:t>
              </a:r>
            </a:p>
            <a:p>
              <a:pPr eaLnBrk="1" hangingPunct="1">
                <a:lnSpc>
                  <a:spcPct val="100000"/>
                </a:lnSpc>
                <a:spcBef>
                  <a:spcPct val="0"/>
                </a:spcBef>
                <a:buClrTx/>
                <a:buFontTx/>
                <a:buNone/>
              </a:pPr>
              <a:endParaRPr lang="zh-CN" altLang="en-US" sz="2800">
                <a:latin typeface="Tahoma" panose="020B0604030504040204" pitchFamily="34" charset="0"/>
              </a:endParaRPr>
            </a:p>
          </p:txBody>
        </p:sp>
      </p:gr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050" name="直接连接符 25">
            <a:extLst>
              <a:ext uri="{FF2B5EF4-FFF2-40B4-BE49-F238E27FC236}">
                <a16:creationId xmlns:a16="http://schemas.microsoft.com/office/drawing/2014/main" id="{2637B82E-FBB8-48F8-B51D-44E118BE817F}"/>
              </a:ext>
            </a:extLst>
          </p:cNvPr>
          <p:cNvCxnSpPr>
            <a:cxnSpLocks noChangeShapeType="1"/>
          </p:cNvCxnSpPr>
          <p:nvPr/>
        </p:nvCxnSpPr>
        <p:spPr bwMode="auto">
          <a:xfrm>
            <a:off x="0" y="0"/>
            <a:ext cx="914400" cy="0"/>
          </a:xfrm>
          <a:prstGeom prst="line">
            <a:avLst/>
          </a:prstGeom>
          <a:noFill/>
          <a:ln w="0" algn="ctr">
            <a:solidFill>
              <a:srgbClr val="FBFFFF"/>
            </a:solidFill>
            <a:miter lim="800000"/>
            <a:headEnd/>
            <a:tailEnd/>
          </a:ln>
          <a:extLst>
            <a:ext uri="{909E8E84-426E-40DD-AFC4-6F175D3DCCD1}">
              <a14:hiddenFill xmlns:a14="http://schemas.microsoft.com/office/drawing/2010/main">
                <a:noFill/>
              </a14:hiddenFill>
            </a:ext>
          </a:extLst>
        </p:spPr>
      </p:cxnSp>
      <p:sp>
        <p:nvSpPr>
          <p:cNvPr id="60422" name="Rectangle 2">
            <a:extLst>
              <a:ext uri="{FF2B5EF4-FFF2-40B4-BE49-F238E27FC236}">
                <a16:creationId xmlns:a16="http://schemas.microsoft.com/office/drawing/2014/main" id="{F38EFEAA-2B76-481B-BF73-1FF7A21253DF}"/>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提升流程</a:t>
            </a:r>
            <a:r>
              <a:rPr lang="en-US" altLang="zh-CN" sz="4800" b="1" dirty="0">
                <a:solidFill>
                  <a:schemeClr val="accent6"/>
                </a:solidFill>
                <a:latin typeface="黑体" panose="02010609060101010101" pitchFamily="49" charset="-122"/>
                <a:ea typeface="黑体" panose="02010609060101010101" pitchFamily="49" charset="-122"/>
              </a:rPr>
              <a:t>(loop1)</a:t>
            </a:r>
          </a:p>
        </p:txBody>
      </p:sp>
      <p:sp>
        <p:nvSpPr>
          <p:cNvPr id="130052" name="日期占位符 3">
            <a:extLst>
              <a:ext uri="{FF2B5EF4-FFF2-40B4-BE49-F238E27FC236}">
                <a16:creationId xmlns:a16="http://schemas.microsoft.com/office/drawing/2014/main" id="{7097C189-4A07-4FA2-B253-E60E228E6FA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764A4CA8-9899-44EA-A491-97327B01B960}" type="datetime1">
              <a:rPr lang="zh-CN" altLang="en-US" sz="1000" smtClean="0">
                <a:latin typeface="Arial" panose="020B0604020202020204" pitchFamily="34" charset="0"/>
              </a:rPr>
              <a:pPr eaLnBrk="1" hangingPunct="1">
                <a:lnSpc>
                  <a:spcPct val="100000"/>
                </a:lnSpc>
                <a:spcBef>
                  <a:spcPct val="0"/>
                </a:spcBef>
                <a:buClrTx/>
                <a:buFontTx/>
                <a:buNone/>
              </a:pPr>
              <a:t>2021/11/3</a:t>
            </a:fld>
            <a:endParaRPr lang="en-US" altLang="zh-CN" sz="1000">
              <a:latin typeface="Arial" panose="020B0604020202020204" pitchFamily="34" charset="0"/>
            </a:endParaRPr>
          </a:p>
        </p:txBody>
      </p:sp>
      <p:sp>
        <p:nvSpPr>
          <p:cNvPr id="130053" name="页脚占位符 4">
            <a:extLst>
              <a:ext uri="{FF2B5EF4-FFF2-40B4-BE49-F238E27FC236}">
                <a16:creationId xmlns:a16="http://schemas.microsoft.com/office/drawing/2014/main" id="{B2BD869B-A417-47B8-99ED-FC0439AA576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000">
                <a:latin typeface="Arial" panose="020B0604020202020204" pitchFamily="34" charset="0"/>
              </a:rPr>
              <a:t>史忠植 人工智能导论： 机器学习</a:t>
            </a:r>
            <a:endParaRPr lang="en-US" altLang="zh-CN" sz="1000">
              <a:latin typeface="Arial" panose="020B0604020202020204" pitchFamily="34" charset="0"/>
            </a:endParaRPr>
          </a:p>
        </p:txBody>
      </p:sp>
      <p:sp>
        <p:nvSpPr>
          <p:cNvPr id="130054" name="灯片编号占位符 5">
            <a:extLst>
              <a:ext uri="{FF2B5EF4-FFF2-40B4-BE49-F238E27FC236}">
                <a16:creationId xmlns:a16="http://schemas.microsoft.com/office/drawing/2014/main" id="{CFBA51EC-4582-4F1A-94CD-C801A437FD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64D99FC6-9BAA-4A39-A0C1-D758BC374F1D}" type="slidenum">
              <a:rPr lang="zh-CN" altLang="en-US" sz="1000" smtClean="0">
                <a:latin typeface="Arial" panose="020B0604020202020204" pitchFamily="34" charset="0"/>
              </a:rPr>
              <a:pPr eaLnBrk="1" hangingPunct="1">
                <a:lnSpc>
                  <a:spcPct val="100000"/>
                </a:lnSpc>
                <a:spcBef>
                  <a:spcPct val="0"/>
                </a:spcBef>
                <a:buClrTx/>
                <a:buFontTx/>
                <a:buNone/>
              </a:pPr>
              <a:t>64</a:t>
            </a:fld>
            <a:endParaRPr lang="en-US" altLang="zh-CN" sz="1000">
              <a:latin typeface="Arial" panose="020B0604020202020204" pitchFamily="34" charset="0"/>
            </a:endParaRPr>
          </a:p>
        </p:txBody>
      </p:sp>
      <p:grpSp>
        <p:nvGrpSpPr>
          <p:cNvPr id="130055" name="组合 1">
            <a:extLst>
              <a:ext uri="{FF2B5EF4-FFF2-40B4-BE49-F238E27FC236}">
                <a16:creationId xmlns:a16="http://schemas.microsoft.com/office/drawing/2014/main" id="{CC77571B-3F32-4544-AD7A-6B0000978DA5}"/>
              </a:ext>
            </a:extLst>
          </p:cNvPr>
          <p:cNvGrpSpPr>
            <a:grpSpLocks/>
          </p:cNvGrpSpPr>
          <p:nvPr/>
        </p:nvGrpSpPr>
        <p:grpSpPr bwMode="auto">
          <a:xfrm>
            <a:off x="1065213" y="1597025"/>
            <a:ext cx="7386637" cy="4384675"/>
            <a:chOff x="379413" y="1430338"/>
            <a:chExt cx="8123237" cy="4852987"/>
          </a:xfrm>
        </p:grpSpPr>
        <p:sp>
          <p:nvSpPr>
            <p:cNvPr id="130056" name="Rectangle 3">
              <a:extLst>
                <a:ext uri="{FF2B5EF4-FFF2-40B4-BE49-F238E27FC236}">
                  <a16:creationId xmlns:a16="http://schemas.microsoft.com/office/drawing/2014/main" id="{66DFB536-F168-41B9-A2F0-E414DE5FF1F5}"/>
                </a:ext>
              </a:extLst>
            </p:cNvPr>
            <p:cNvSpPr>
              <a:spLocks noChangeArrowheads="1"/>
            </p:cNvSpPr>
            <p:nvPr/>
          </p:nvSpPr>
          <p:spPr bwMode="auto">
            <a:xfrm>
              <a:off x="4284663" y="3213100"/>
              <a:ext cx="1444625" cy="1439863"/>
            </a:xfrm>
            <a:prstGeom prst="rect">
              <a:avLst/>
            </a:prstGeom>
            <a:solidFill>
              <a:schemeClr val="bg2"/>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solidFill>
                    <a:srgbClr val="C00000"/>
                  </a:solidFill>
                  <a:latin typeface="Times New Roman" panose="02020603050405020304" pitchFamily="18" charset="0"/>
                </a:rPr>
                <a:t>强学习机</a:t>
              </a:r>
            </a:p>
          </p:txBody>
        </p:sp>
        <p:sp>
          <p:nvSpPr>
            <p:cNvPr id="130057" name="Oval 4">
              <a:extLst>
                <a:ext uri="{FF2B5EF4-FFF2-40B4-BE49-F238E27FC236}">
                  <a16:creationId xmlns:a16="http://schemas.microsoft.com/office/drawing/2014/main" id="{0AC2709A-DA95-4C5E-A68B-3ED33D89EF43}"/>
                </a:ext>
              </a:extLst>
            </p:cNvPr>
            <p:cNvSpPr>
              <a:spLocks noChangeArrowheads="1"/>
            </p:cNvSpPr>
            <p:nvPr/>
          </p:nvSpPr>
          <p:spPr bwMode="auto">
            <a:xfrm>
              <a:off x="379413" y="3500438"/>
              <a:ext cx="1600200" cy="1066800"/>
            </a:xfrm>
            <a:prstGeom prst="ellipse">
              <a:avLst/>
            </a:prstGeom>
            <a:solidFill>
              <a:schemeClr val="bg2"/>
            </a:solidFill>
            <a:ln w="12700" cap="sq">
              <a:solidFill>
                <a:schemeClr val="tx1"/>
              </a:solidFill>
              <a:round/>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solidFill>
                    <a:srgbClr val="C00000"/>
                  </a:solidFill>
                  <a:latin typeface="Times New Roman" panose="02020603050405020304" pitchFamily="18" charset="0"/>
                </a:rPr>
                <a:t>弱学习机</a:t>
              </a:r>
            </a:p>
          </p:txBody>
        </p:sp>
        <p:sp>
          <p:nvSpPr>
            <p:cNvPr id="130058" name="Rectangle 5">
              <a:extLst>
                <a:ext uri="{FF2B5EF4-FFF2-40B4-BE49-F238E27FC236}">
                  <a16:creationId xmlns:a16="http://schemas.microsoft.com/office/drawing/2014/main" id="{F79D49E3-070B-4804-BA75-C21B8066A682}"/>
                </a:ext>
              </a:extLst>
            </p:cNvPr>
            <p:cNvSpPr>
              <a:spLocks noChangeArrowheads="1"/>
            </p:cNvSpPr>
            <p:nvPr/>
          </p:nvSpPr>
          <p:spPr bwMode="auto">
            <a:xfrm>
              <a:off x="6300788" y="1646238"/>
              <a:ext cx="762000" cy="990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0059" name="Rectangle 6">
              <a:extLst>
                <a:ext uri="{FF2B5EF4-FFF2-40B4-BE49-F238E27FC236}">
                  <a16:creationId xmlns:a16="http://schemas.microsoft.com/office/drawing/2014/main" id="{36BF87CE-F121-490A-963F-957BC501B5EA}"/>
                </a:ext>
              </a:extLst>
            </p:cNvPr>
            <p:cNvSpPr>
              <a:spLocks noChangeArrowheads="1"/>
            </p:cNvSpPr>
            <p:nvPr/>
          </p:nvSpPr>
          <p:spPr bwMode="auto">
            <a:xfrm>
              <a:off x="6877050" y="1828800"/>
              <a:ext cx="762000" cy="990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0060" name="Rectangle 7">
              <a:extLst>
                <a:ext uri="{FF2B5EF4-FFF2-40B4-BE49-F238E27FC236}">
                  <a16:creationId xmlns:a16="http://schemas.microsoft.com/office/drawing/2014/main" id="{1720C2C1-955F-44CE-A552-C1AE50A24A1A}"/>
                </a:ext>
              </a:extLst>
            </p:cNvPr>
            <p:cNvSpPr>
              <a:spLocks noChangeArrowheads="1"/>
            </p:cNvSpPr>
            <p:nvPr/>
          </p:nvSpPr>
          <p:spPr bwMode="auto">
            <a:xfrm>
              <a:off x="7740650" y="1430338"/>
              <a:ext cx="762000" cy="990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0061" name="Text Box 8">
              <a:extLst>
                <a:ext uri="{FF2B5EF4-FFF2-40B4-BE49-F238E27FC236}">
                  <a16:creationId xmlns:a16="http://schemas.microsoft.com/office/drawing/2014/main" id="{2358DE4E-DAB1-4FBE-B21B-D3B5A6CFC6CB}"/>
                </a:ext>
              </a:extLst>
            </p:cNvPr>
            <p:cNvSpPr txBox="1">
              <a:spLocks noChangeArrowheads="1"/>
            </p:cNvSpPr>
            <p:nvPr/>
          </p:nvSpPr>
          <p:spPr bwMode="auto">
            <a:xfrm>
              <a:off x="6588125" y="2997200"/>
              <a:ext cx="1731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400" b="1">
                  <a:latin typeface="Times New Roman" panose="02020603050405020304" pitchFamily="18" charset="0"/>
                </a:rPr>
                <a:t>原始训练集</a:t>
              </a:r>
            </a:p>
          </p:txBody>
        </p:sp>
        <p:cxnSp>
          <p:nvCxnSpPr>
            <p:cNvPr id="130062" name="AutoShape 9">
              <a:extLst>
                <a:ext uri="{FF2B5EF4-FFF2-40B4-BE49-F238E27FC236}">
                  <a16:creationId xmlns:a16="http://schemas.microsoft.com/office/drawing/2014/main" id="{9933FE13-1D84-43E1-9FF5-ADA75EA9FA52}"/>
                </a:ext>
              </a:extLst>
            </p:cNvPr>
            <p:cNvCxnSpPr>
              <a:cxnSpLocks noChangeShapeType="1"/>
              <a:stCxn id="130058" idx="2"/>
              <a:endCxn id="130056" idx="3"/>
            </p:cNvCxnSpPr>
            <p:nvPr/>
          </p:nvCxnSpPr>
          <p:spPr bwMode="auto">
            <a:xfrm flipH="1">
              <a:off x="5729288" y="2636838"/>
              <a:ext cx="952500" cy="1296987"/>
            </a:xfrm>
            <a:prstGeom prst="straightConnector1">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30063" name="Text Box 10">
              <a:extLst>
                <a:ext uri="{FF2B5EF4-FFF2-40B4-BE49-F238E27FC236}">
                  <a16:creationId xmlns:a16="http://schemas.microsoft.com/office/drawing/2014/main" id="{6352F130-8086-4E0D-831C-DBA931F8DC61}"/>
                </a:ext>
              </a:extLst>
            </p:cNvPr>
            <p:cNvSpPr txBox="1">
              <a:spLocks noChangeArrowheads="1"/>
            </p:cNvSpPr>
            <p:nvPr/>
          </p:nvSpPr>
          <p:spPr bwMode="auto">
            <a:xfrm>
              <a:off x="1692275" y="2971800"/>
              <a:ext cx="2351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400" b="1">
                  <a:latin typeface="Times New Roman" panose="02020603050405020304" pitchFamily="18" charset="0"/>
                </a:rPr>
                <a:t>加权后的训练集</a:t>
              </a:r>
            </a:p>
          </p:txBody>
        </p:sp>
        <p:sp>
          <p:nvSpPr>
            <p:cNvPr id="130064" name="Rectangle 11">
              <a:extLst>
                <a:ext uri="{FF2B5EF4-FFF2-40B4-BE49-F238E27FC236}">
                  <a16:creationId xmlns:a16="http://schemas.microsoft.com/office/drawing/2014/main" id="{09768C28-80B9-481D-A58B-FB66AB196F9D}"/>
                </a:ext>
              </a:extLst>
            </p:cNvPr>
            <p:cNvSpPr>
              <a:spLocks noChangeArrowheads="1"/>
            </p:cNvSpPr>
            <p:nvPr/>
          </p:nvSpPr>
          <p:spPr bwMode="auto">
            <a:xfrm>
              <a:off x="2124075" y="1916113"/>
              <a:ext cx="304800" cy="452437"/>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0065" name="Rectangle 12">
              <a:extLst>
                <a:ext uri="{FF2B5EF4-FFF2-40B4-BE49-F238E27FC236}">
                  <a16:creationId xmlns:a16="http://schemas.microsoft.com/office/drawing/2014/main" id="{F26ABD56-B666-4238-9224-B2FF5232B423}"/>
                </a:ext>
              </a:extLst>
            </p:cNvPr>
            <p:cNvSpPr>
              <a:spLocks noChangeArrowheads="1"/>
            </p:cNvSpPr>
            <p:nvPr/>
          </p:nvSpPr>
          <p:spPr bwMode="auto">
            <a:xfrm>
              <a:off x="2627313" y="2238375"/>
              <a:ext cx="5334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0066" name="Rectangle 13">
              <a:extLst>
                <a:ext uri="{FF2B5EF4-FFF2-40B4-BE49-F238E27FC236}">
                  <a16:creationId xmlns:a16="http://schemas.microsoft.com/office/drawing/2014/main" id="{CCC0BC73-C676-4B4A-BF1B-57458DF6D4CB}"/>
                </a:ext>
              </a:extLst>
            </p:cNvPr>
            <p:cNvSpPr>
              <a:spLocks noChangeArrowheads="1"/>
            </p:cNvSpPr>
            <p:nvPr/>
          </p:nvSpPr>
          <p:spPr bwMode="auto">
            <a:xfrm>
              <a:off x="2843213" y="1484313"/>
              <a:ext cx="990600" cy="1295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cxnSp>
          <p:nvCxnSpPr>
            <p:cNvPr id="130067" name="AutoShape 14">
              <a:extLst>
                <a:ext uri="{FF2B5EF4-FFF2-40B4-BE49-F238E27FC236}">
                  <a16:creationId xmlns:a16="http://schemas.microsoft.com/office/drawing/2014/main" id="{DF713D42-7D89-4A1E-815C-CEAA3CBA516D}"/>
                </a:ext>
              </a:extLst>
            </p:cNvPr>
            <p:cNvCxnSpPr>
              <a:cxnSpLocks noChangeShapeType="1"/>
              <a:stCxn id="130056" idx="0"/>
              <a:endCxn id="130066" idx="3"/>
            </p:cNvCxnSpPr>
            <p:nvPr/>
          </p:nvCxnSpPr>
          <p:spPr bwMode="auto">
            <a:xfrm rot="5400000" flipH="1">
              <a:off x="3879850" y="2085976"/>
              <a:ext cx="1081087" cy="1173162"/>
            </a:xfrm>
            <a:prstGeom prst="curvedConnector2">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30068" name="AutoShape 15">
              <a:extLst>
                <a:ext uri="{FF2B5EF4-FFF2-40B4-BE49-F238E27FC236}">
                  <a16:creationId xmlns:a16="http://schemas.microsoft.com/office/drawing/2014/main" id="{130FAABE-63D8-43D9-87CF-FA0D88007396}"/>
                </a:ext>
              </a:extLst>
            </p:cNvPr>
            <p:cNvCxnSpPr>
              <a:cxnSpLocks noChangeShapeType="1"/>
              <a:stCxn id="130064" idx="1"/>
              <a:endCxn id="130057" idx="0"/>
            </p:cNvCxnSpPr>
            <p:nvPr/>
          </p:nvCxnSpPr>
          <p:spPr bwMode="auto">
            <a:xfrm rot="10800000" flipV="1">
              <a:off x="1179513" y="2143125"/>
              <a:ext cx="944562" cy="1357313"/>
            </a:xfrm>
            <a:prstGeom prst="curvedConnector2">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30069" name="Rectangle 16">
              <a:extLst>
                <a:ext uri="{FF2B5EF4-FFF2-40B4-BE49-F238E27FC236}">
                  <a16:creationId xmlns:a16="http://schemas.microsoft.com/office/drawing/2014/main" id="{C2A87FF3-5512-4B5F-A57C-8A3E7D620CE1}"/>
                </a:ext>
              </a:extLst>
            </p:cNvPr>
            <p:cNvSpPr>
              <a:spLocks noChangeArrowheads="1"/>
            </p:cNvSpPr>
            <p:nvPr/>
          </p:nvSpPr>
          <p:spPr bwMode="auto">
            <a:xfrm>
              <a:off x="7164388" y="5005388"/>
              <a:ext cx="533400" cy="152400"/>
            </a:xfrm>
            <a:prstGeom prst="rect">
              <a:avLst/>
            </a:prstGeom>
            <a:solidFill>
              <a:srgbClr val="33CC33"/>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0070" name="Text Box 17">
              <a:extLst>
                <a:ext uri="{FF2B5EF4-FFF2-40B4-BE49-F238E27FC236}">
                  <a16:creationId xmlns:a16="http://schemas.microsoft.com/office/drawing/2014/main" id="{7DE7C4E4-06D8-485F-95B7-0903DE91B8F9}"/>
                </a:ext>
              </a:extLst>
            </p:cNvPr>
            <p:cNvSpPr txBox="1">
              <a:spLocks noChangeArrowheads="1"/>
            </p:cNvSpPr>
            <p:nvPr/>
          </p:nvSpPr>
          <p:spPr bwMode="auto">
            <a:xfrm>
              <a:off x="5867400" y="5445125"/>
              <a:ext cx="204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400" b="1">
                  <a:latin typeface="Times New Roman" panose="02020603050405020304" pitchFamily="18" charset="0"/>
                </a:rPr>
                <a:t>加权后的假设</a:t>
              </a:r>
            </a:p>
          </p:txBody>
        </p:sp>
        <p:cxnSp>
          <p:nvCxnSpPr>
            <p:cNvPr id="130071" name="AutoShape 18">
              <a:extLst>
                <a:ext uri="{FF2B5EF4-FFF2-40B4-BE49-F238E27FC236}">
                  <a16:creationId xmlns:a16="http://schemas.microsoft.com/office/drawing/2014/main" id="{5337C908-8462-406D-B2BA-E1354FB9A0D2}"/>
                </a:ext>
              </a:extLst>
            </p:cNvPr>
            <p:cNvCxnSpPr>
              <a:cxnSpLocks noChangeShapeType="1"/>
              <a:stCxn id="130056" idx="3"/>
              <a:endCxn id="130069" idx="1"/>
            </p:cNvCxnSpPr>
            <p:nvPr/>
          </p:nvCxnSpPr>
          <p:spPr bwMode="auto">
            <a:xfrm>
              <a:off x="5729288" y="3933825"/>
              <a:ext cx="1435100" cy="1147763"/>
            </a:xfrm>
            <a:prstGeom prst="straightConnector1">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30072" name="Rectangle 19">
              <a:extLst>
                <a:ext uri="{FF2B5EF4-FFF2-40B4-BE49-F238E27FC236}">
                  <a16:creationId xmlns:a16="http://schemas.microsoft.com/office/drawing/2014/main" id="{3A0068D8-2701-4923-A8D1-6228A2A4223A}"/>
                </a:ext>
              </a:extLst>
            </p:cNvPr>
            <p:cNvSpPr>
              <a:spLocks noChangeArrowheads="1"/>
            </p:cNvSpPr>
            <p:nvPr/>
          </p:nvSpPr>
          <p:spPr bwMode="auto">
            <a:xfrm>
              <a:off x="2057400" y="5445125"/>
              <a:ext cx="1828800" cy="838200"/>
            </a:xfrm>
            <a:prstGeom prst="rect">
              <a:avLst/>
            </a:prstGeom>
            <a:solidFill>
              <a:srgbClr val="33CC33"/>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zh-CN" sz="2400">
                  <a:solidFill>
                    <a:schemeClr val="bg1"/>
                  </a:solidFill>
                  <a:latin typeface="Times New Roman" panose="02020603050405020304" pitchFamily="18" charset="0"/>
                </a:rPr>
                <a:t>X&gt;1?1:-1 </a:t>
              </a:r>
            </a:p>
          </p:txBody>
        </p:sp>
        <p:cxnSp>
          <p:nvCxnSpPr>
            <p:cNvPr id="130073" name="AutoShape 20">
              <a:extLst>
                <a:ext uri="{FF2B5EF4-FFF2-40B4-BE49-F238E27FC236}">
                  <a16:creationId xmlns:a16="http://schemas.microsoft.com/office/drawing/2014/main" id="{628295BC-FE2F-4D8B-8BD5-5B233190F3FB}"/>
                </a:ext>
              </a:extLst>
            </p:cNvPr>
            <p:cNvCxnSpPr>
              <a:cxnSpLocks noChangeShapeType="1"/>
              <a:stCxn id="130057" idx="4"/>
              <a:endCxn id="130072" idx="1"/>
            </p:cNvCxnSpPr>
            <p:nvPr/>
          </p:nvCxnSpPr>
          <p:spPr bwMode="auto">
            <a:xfrm rot="16200000" flipH="1">
              <a:off x="969963" y="4776788"/>
              <a:ext cx="1296987" cy="877887"/>
            </a:xfrm>
            <a:prstGeom prst="curvedConnector2">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30074" name="AutoShape 21">
              <a:extLst>
                <a:ext uri="{FF2B5EF4-FFF2-40B4-BE49-F238E27FC236}">
                  <a16:creationId xmlns:a16="http://schemas.microsoft.com/office/drawing/2014/main" id="{817758FD-33B5-4E14-9B92-1B751E4E7601}"/>
                </a:ext>
              </a:extLst>
            </p:cNvPr>
            <p:cNvCxnSpPr>
              <a:cxnSpLocks noChangeShapeType="1"/>
              <a:stCxn id="130072" idx="3"/>
              <a:endCxn id="130056" idx="2"/>
            </p:cNvCxnSpPr>
            <p:nvPr/>
          </p:nvCxnSpPr>
          <p:spPr bwMode="auto">
            <a:xfrm flipV="1">
              <a:off x="3886200" y="4652963"/>
              <a:ext cx="1120775" cy="1211262"/>
            </a:xfrm>
            <a:prstGeom prst="curvedConnector2">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30075" name="Text Box 22">
              <a:extLst>
                <a:ext uri="{FF2B5EF4-FFF2-40B4-BE49-F238E27FC236}">
                  <a16:creationId xmlns:a16="http://schemas.microsoft.com/office/drawing/2014/main" id="{A4171502-0794-4B84-ACE0-A5273845B2FF}"/>
                </a:ext>
              </a:extLst>
            </p:cNvPr>
            <p:cNvSpPr txBox="1">
              <a:spLocks noChangeArrowheads="1"/>
            </p:cNvSpPr>
            <p:nvPr/>
          </p:nvSpPr>
          <p:spPr bwMode="auto">
            <a:xfrm>
              <a:off x="2393950" y="4724400"/>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400" b="1">
                  <a:latin typeface="Times New Roman" panose="02020603050405020304" pitchFamily="18" charset="0"/>
                </a:rPr>
                <a:t>弱假设</a:t>
              </a:r>
            </a:p>
          </p:txBody>
        </p:sp>
      </p:gr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1074" name="直接连接符 26">
            <a:extLst>
              <a:ext uri="{FF2B5EF4-FFF2-40B4-BE49-F238E27FC236}">
                <a16:creationId xmlns:a16="http://schemas.microsoft.com/office/drawing/2014/main" id="{947E6B02-6DBF-4D0F-8429-DB8E4477458D}"/>
              </a:ext>
            </a:extLst>
          </p:cNvPr>
          <p:cNvCxnSpPr>
            <a:cxnSpLocks noChangeShapeType="1"/>
          </p:cNvCxnSpPr>
          <p:nvPr/>
        </p:nvCxnSpPr>
        <p:spPr bwMode="auto">
          <a:xfrm>
            <a:off x="0" y="0"/>
            <a:ext cx="914400" cy="0"/>
          </a:xfrm>
          <a:prstGeom prst="line">
            <a:avLst/>
          </a:prstGeom>
          <a:noFill/>
          <a:ln w="0" algn="ctr">
            <a:solidFill>
              <a:srgbClr val="FBFFFF"/>
            </a:solidFill>
            <a:miter lim="800000"/>
            <a:headEnd/>
            <a:tailEnd/>
          </a:ln>
          <a:extLst>
            <a:ext uri="{909E8E84-426E-40DD-AFC4-6F175D3DCCD1}">
              <a14:hiddenFill xmlns:a14="http://schemas.microsoft.com/office/drawing/2010/main">
                <a:noFill/>
              </a14:hiddenFill>
            </a:ext>
          </a:extLst>
        </p:spPr>
      </p:cxnSp>
      <p:sp>
        <p:nvSpPr>
          <p:cNvPr id="131075" name="日期占位符 3">
            <a:extLst>
              <a:ext uri="{FF2B5EF4-FFF2-40B4-BE49-F238E27FC236}">
                <a16:creationId xmlns:a16="http://schemas.microsoft.com/office/drawing/2014/main" id="{9F585FAD-A6D6-4354-89DB-0912CDA761B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F559A94-0634-4EB6-B902-A349F9F5CDBF}" type="datetime1">
              <a:rPr lang="zh-CN" altLang="en-US" sz="1000" smtClean="0">
                <a:latin typeface="Arial" panose="020B0604020202020204" pitchFamily="34" charset="0"/>
              </a:rPr>
              <a:pPr eaLnBrk="1" hangingPunct="1">
                <a:lnSpc>
                  <a:spcPct val="100000"/>
                </a:lnSpc>
                <a:spcBef>
                  <a:spcPct val="0"/>
                </a:spcBef>
                <a:buClrTx/>
                <a:buFontTx/>
                <a:buNone/>
              </a:pPr>
              <a:t>2021/11/3</a:t>
            </a:fld>
            <a:endParaRPr lang="en-US" altLang="zh-CN" sz="1000">
              <a:latin typeface="Arial" panose="020B0604020202020204" pitchFamily="34" charset="0"/>
            </a:endParaRPr>
          </a:p>
        </p:txBody>
      </p:sp>
      <p:sp>
        <p:nvSpPr>
          <p:cNvPr id="131076" name="页脚占位符 4">
            <a:extLst>
              <a:ext uri="{FF2B5EF4-FFF2-40B4-BE49-F238E27FC236}">
                <a16:creationId xmlns:a16="http://schemas.microsoft.com/office/drawing/2014/main" id="{7E50BB56-9BBC-4AB5-8DB9-28AE458E6AE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000">
                <a:latin typeface="Arial" panose="020B0604020202020204" pitchFamily="34" charset="0"/>
              </a:rPr>
              <a:t>史忠植 人工智能导论： 机器学习</a:t>
            </a:r>
            <a:endParaRPr lang="en-US" altLang="zh-CN" sz="1000">
              <a:latin typeface="Arial" panose="020B0604020202020204" pitchFamily="34" charset="0"/>
            </a:endParaRPr>
          </a:p>
        </p:txBody>
      </p:sp>
      <p:sp>
        <p:nvSpPr>
          <p:cNvPr id="131077" name="灯片编号占位符 5">
            <a:extLst>
              <a:ext uri="{FF2B5EF4-FFF2-40B4-BE49-F238E27FC236}">
                <a16:creationId xmlns:a16="http://schemas.microsoft.com/office/drawing/2014/main" id="{FA6F172E-F767-45F3-9DF7-2DEA9C214E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4748FF04-8CCD-498F-BA10-60FECAB5ECFD}" type="slidenum">
              <a:rPr lang="zh-CN" altLang="en-US" sz="1000" smtClean="0">
                <a:latin typeface="Arial" panose="020B0604020202020204" pitchFamily="34" charset="0"/>
              </a:rPr>
              <a:pPr eaLnBrk="1" hangingPunct="1">
                <a:lnSpc>
                  <a:spcPct val="100000"/>
                </a:lnSpc>
                <a:spcBef>
                  <a:spcPct val="0"/>
                </a:spcBef>
                <a:buClrTx/>
                <a:buFontTx/>
                <a:buNone/>
              </a:pPr>
              <a:t>65</a:t>
            </a:fld>
            <a:endParaRPr lang="en-US" altLang="zh-CN" sz="1000">
              <a:latin typeface="Arial" panose="020B0604020202020204" pitchFamily="34" charset="0"/>
            </a:endParaRPr>
          </a:p>
        </p:txBody>
      </p:sp>
      <p:sp>
        <p:nvSpPr>
          <p:cNvPr id="131078" name="Rectangle 2">
            <a:extLst>
              <a:ext uri="{FF2B5EF4-FFF2-40B4-BE49-F238E27FC236}">
                <a16:creationId xmlns:a16="http://schemas.microsoft.com/office/drawing/2014/main" id="{43B5059F-582E-4390-95C4-E7BD1A31EBF5}"/>
              </a:ext>
            </a:extLst>
          </p:cNvPr>
          <p:cNvSpPr>
            <a:spLocks noChangeArrowheads="1"/>
          </p:cNvSpPr>
          <p:nvPr/>
        </p:nvSpPr>
        <p:spPr bwMode="auto">
          <a:xfrm>
            <a:off x="457200" y="277813"/>
            <a:ext cx="8229600"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4400" b="1">
                <a:solidFill>
                  <a:srgbClr val="020BC2"/>
                </a:solidFill>
                <a:latin typeface="黑体" panose="02010609060101010101" pitchFamily="49" charset="-122"/>
                <a:ea typeface="黑体" panose="02010609060101010101" pitchFamily="49" charset="-122"/>
              </a:rPr>
              <a:t>提升流程</a:t>
            </a:r>
            <a:r>
              <a:rPr lang="en-US" altLang="zh-CN" sz="4400" b="1">
                <a:solidFill>
                  <a:srgbClr val="020BC2"/>
                </a:solidFill>
                <a:latin typeface="华文新魏" panose="02010800040101010101" pitchFamily="2" charset="-122"/>
                <a:ea typeface="华文新魏" panose="02010800040101010101" pitchFamily="2" charset="-122"/>
              </a:rPr>
              <a:t>(loop2)</a:t>
            </a:r>
          </a:p>
        </p:txBody>
      </p:sp>
      <p:grpSp>
        <p:nvGrpSpPr>
          <p:cNvPr id="131079" name="组合 1">
            <a:extLst>
              <a:ext uri="{FF2B5EF4-FFF2-40B4-BE49-F238E27FC236}">
                <a16:creationId xmlns:a16="http://schemas.microsoft.com/office/drawing/2014/main" id="{83DB902D-CA15-4B80-82EA-C2AE0BD14159}"/>
              </a:ext>
            </a:extLst>
          </p:cNvPr>
          <p:cNvGrpSpPr>
            <a:grpSpLocks/>
          </p:cNvGrpSpPr>
          <p:nvPr/>
        </p:nvGrpSpPr>
        <p:grpSpPr bwMode="auto">
          <a:xfrm>
            <a:off x="835025" y="1579563"/>
            <a:ext cx="7588250" cy="4224337"/>
            <a:chOff x="379413" y="1484313"/>
            <a:chExt cx="8123237" cy="4799012"/>
          </a:xfrm>
        </p:grpSpPr>
        <p:sp>
          <p:nvSpPr>
            <p:cNvPr id="131080" name="Rectangle 3">
              <a:extLst>
                <a:ext uri="{FF2B5EF4-FFF2-40B4-BE49-F238E27FC236}">
                  <a16:creationId xmlns:a16="http://schemas.microsoft.com/office/drawing/2014/main" id="{91595891-AE74-4321-9B1E-E5228ADC2A8F}"/>
                </a:ext>
              </a:extLst>
            </p:cNvPr>
            <p:cNvSpPr>
              <a:spLocks noChangeArrowheads="1"/>
            </p:cNvSpPr>
            <p:nvPr/>
          </p:nvSpPr>
          <p:spPr bwMode="auto">
            <a:xfrm>
              <a:off x="4284663" y="3213100"/>
              <a:ext cx="1444625" cy="1439863"/>
            </a:xfrm>
            <a:prstGeom prst="rect">
              <a:avLst/>
            </a:prstGeom>
            <a:solidFill>
              <a:schemeClr val="bg2"/>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solidFill>
                    <a:srgbClr val="C00000"/>
                  </a:solidFill>
                  <a:latin typeface="Times New Roman" panose="02020603050405020304" pitchFamily="18" charset="0"/>
                </a:rPr>
                <a:t>强学习机</a:t>
              </a:r>
            </a:p>
          </p:txBody>
        </p:sp>
        <p:sp>
          <p:nvSpPr>
            <p:cNvPr id="131081" name="Oval 4">
              <a:extLst>
                <a:ext uri="{FF2B5EF4-FFF2-40B4-BE49-F238E27FC236}">
                  <a16:creationId xmlns:a16="http://schemas.microsoft.com/office/drawing/2014/main" id="{3CAF3D85-6065-4CE3-9AF8-099F87719AE4}"/>
                </a:ext>
              </a:extLst>
            </p:cNvPr>
            <p:cNvSpPr>
              <a:spLocks noChangeArrowheads="1"/>
            </p:cNvSpPr>
            <p:nvPr/>
          </p:nvSpPr>
          <p:spPr bwMode="auto">
            <a:xfrm>
              <a:off x="379413" y="3500438"/>
              <a:ext cx="1600200" cy="1066800"/>
            </a:xfrm>
            <a:prstGeom prst="ellipse">
              <a:avLst/>
            </a:prstGeom>
            <a:solidFill>
              <a:schemeClr val="bg2"/>
            </a:solidFill>
            <a:ln w="12700" cap="sq">
              <a:solidFill>
                <a:schemeClr val="tx1"/>
              </a:solidFill>
              <a:round/>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solidFill>
                    <a:srgbClr val="C00000"/>
                  </a:solidFill>
                  <a:latin typeface="Times New Roman" panose="02020603050405020304" pitchFamily="18" charset="0"/>
                </a:rPr>
                <a:t>弱学习机</a:t>
              </a:r>
            </a:p>
          </p:txBody>
        </p:sp>
        <p:sp>
          <p:nvSpPr>
            <p:cNvPr id="131082" name="Rectangle 5">
              <a:extLst>
                <a:ext uri="{FF2B5EF4-FFF2-40B4-BE49-F238E27FC236}">
                  <a16:creationId xmlns:a16="http://schemas.microsoft.com/office/drawing/2014/main" id="{8D7EC73B-7EC7-4104-9EC9-9BCB66955336}"/>
                </a:ext>
              </a:extLst>
            </p:cNvPr>
            <p:cNvSpPr>
              <a:spLocks noChangeArrowheads="1"/>
            </p:cNvSpPr>
            <p:nvPr/>
          </p:nvSpPr>
          <p:spPr bwMode="auto">
            <a:xfrm>
              <a:off x="6300788" y="1646238"/>
              <a:ext cx="762000" cy="990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1083" name="Rectangle 6">
              <a:extLst>
                <a:ext uri="{FF2B5EF4-FFF2-40B4-BE49-F238E27FC236}">
                  <a16:creationId xmlns:a16="http://schemas.microsoft.com/office/drawing/2014/main" id="{C56526E8-41C0-472C-98A8-6BAEE03229AE}"/>
                </a:ext>
              </a:extLst>
            </p:cNvPr>
            <p:cNvSpPr>
              <a:spLocks noChangeArrowheads="1"/>
            </p:cNvSpPr>
            <p:nvPr/>
          </p:nvSpPr>
          <p:spPr bwMode="auto">
            <a:xfrm>
              <a:off x="6877050" y="1828800"/>
              <a:ext cx="762000" cy="990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1084" name="Rectangle 7">
              <a:extLst>
                <a:ext uri="{FF2B5EF4-FFF2-40B4-BE49-F238E27FC236}">
                  <a16:creationId xmlns:a16="http://schemas.microsoft.com/office/drawing/2014/main" id="{0EA4DFB1-C820-4DBA-8012-F79B450A2D74}"/>
                </a:ext>
              </a:extLst>
            </p:cNvPr>
            <p:cNvSpPr>
              <a:spLocks noChangeArrowheads="1"/>
            </p:cNvSpPr>
            <p:nvPr/>
          </p:nvSpPr>
          <p:spPr bwMode="auto">
            <a:xfrm>
              <a:off x="7740650" y="1557338"/>
              <a:ext cx="762000" cy="990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1085" name="Text Box 8">
              <a:extLst>
                <a:ext uri="{FF2B5EF4-FFF2-40B4-BE49-F238E27FC236}">
                  <a16:creationId xmlns:a16="http://schemas.microsoft.com/office/drawing/2014/main" id="{C4373317-793A-4899-8BA4-2DB12EE8AC4F}"/>
                </a:ext>
              </a:extLst>
            </p:cNvPr>
            <p:cNvSpPr txBox="1">
              <a:spLocks noChangeArrowheads="1"/>
            </p:cNvSpPr>
            <p:nvPr/>
          </p:nvSpPr>
          <p:spPr bwMode="auto">
            <a:xfrm>
              <a:off x="6588125" y="2997200"/>
              <a:ext cx="1731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400" b="1">
                  <a:latin typeface="Times New Roman" panose="02020603050405020304" pitchFamily="18" charset="0"/>
                </a:rPr>
                <a:t>原始训练集</a:t>
              </a:r>
            </a:p>
          </p:txBody>
        </p:sp>
        <p:cxnSp>
          <p:nvCxnSpPr>
            <p:cNvPr id="131086" name="AutoShape 9">
              <a:extLst>
                <a:ext uri="{FF2B5EF4-FFF2-40B4-BE49-F238E27FC236}">
                  <a16:creationId xmlns:a16="http://schemas.microsoft.com/office/drawing/2014/main" id="{78C84F89-A92F-4196-B185-ED2E671E5554}"/>
                </a:ext>
              </a:extLst>
            </p:cNvPr>
            <p:cNvCxnSpPr>
              <a:cxnSpLocks noChangeShapeType="1"/>
              <a:stCxn id="131082" idx="2"/>
              <a:endCxn id="131080" idx="3"/>
            </p:cNvCxnSpPr>
            <p:nvPr/>
          </p:nvCxnSpPr>
          <p:spPr bwMode="auto">
            <a:xfrm flipH="1">
              <a:off x="5729288" y="2636838"/>
              <a:ext cx="952500" cy="1296987"/>
            </a:xfrm>
            <a:prstGeom prst="straightConnector1">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31087" name="Text Box 10">
              <a:extLst>
                <a:ext uri="{FF2B5EF4-FFF2-40B4-BE49-F238E27FC236}">
                  <a16:creationId xmlns:a16="http://schemas.microsoft.com/office/drawing/2014/main" id="{021EDEC9-EF1B-4490-928F-172AA822B13F}"/>
                </a:ext>
              </a:extLst>
            </p:cNvPr>
            <p:cNvSpPr txBox="1">
              <a:spLocks noChangeArrowheads="1"/>
            </p:cNvSpPr>
            <p:nvPr/>
          </p:nvSpPr>
          <p:spPr bwMode="auto">
            <a:xfrm>
              <a:off x="1692275" y="2971800"/>
              <a:ext cx="2351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400" b="1">
                  <a:latin typeface="Times New Roman" panose="02020603050405020304" pitchFamily="18" charset="0"/>
                </a:rPr>
                <a:t>加权后的训练集</a:t>
              </a:r>
            </a:p>
          </p:txBody>
        </p:sp>
        <p:sp>
          <p:nvSpPr>
            <p:cNvPr id="131088" name="Rectangle 11">
              <a:extLst>
                <a:ext uri="{FF2B5EF4-FFF2-40B4-BE49-F238E27FC236}">
                  <a16:creationId xmlns:a16="http://schemas.microsoft.com/office/drawing/2014/main" id="{7552B716-6F60-468E-8E99-84E435A29912}"/>
                </a:ext>
              </a:extLst>
            </p:cNvPr>
            <p:cNvSpPr>
              <a:spLocks noChangeArrowheads="1"/>
            </p:cNvSpPr>
            <p:nvPr/>
          </p:nvSpPr>
          <p:spPr bwMode="auto">
            <a:xfrm>
              <a:off x="2133600" y="1700213"/>
              <a:ext cx="422275" cy="57626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1089" name="Rectangle 12">
              <a:extLst>
                <a:ext uri="{FF2B5EF4-FFF2-40B4-BE49-F238E27FC236}">
                  <a16:creationId xmlns:a16="http://schemas.microsoft.com/office/drawing/2014/main" id="{60919972-502D-4304-BDE1-EE661ADFF3C6}"/>
                </a:ext>
              </a:extLst>
            </p:cNvPr>
            <p:cNvSpPr>
              <a:spLocks noChangeArrowheads="1"/>
            </p:cNvSpPr>
            <p:nvPr/>
          </p:nvSpPr>
          <p:spPr bwMode="auto">
            <a:xfrm>
              <a:off x="2627313" y="2238375"/>
              <a:ext cx="288925" cy="542925"/>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1090" name="Rectangle 13">
              <a:extLst>
                <a:ext uri="{FF2B5EF4-FFF2-40B4-BE49-F238E27FC236}">
                  <a16:creationId xmlns:a16="http://schemas.microsoft.com/office/drawing/2014/main" id="{2669D11A-7BCD-495C-BC7C-06D5FC79813B}"/>
                </a:ext>
              </a:extLst>
            </p:cNvPr>
            <p:cNvSpPr>
              <a:spLocks noChangeArrowheads="1"/>
            </p:cNvSpPr>
            <p:nvPr/>
          </p:nvSpPr>
          <p:spPr bwMode="auto">
            <a:xfrm>
              <a:off x="3059113" y="1484313"/>
              <a:ext cx="647700" cy="10795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cxnSp>
          <p:nvCxnSpPr>
            <p:cNvPr id="131091" name="AutoShape 14">
              <a:extLst>
                <a:ext uri="{FF2B5EF4-FFF2-40B4-BE49-F238E27FC236}">
                  <a16:creationId xmlns:a16="http://schemas.microsoft.com/office/drawing/2014/main" id="{1D04B698-162F-4A56-AC1B-967C6472D192}"/>
                </a:ext>
              </a:extLst>
            </p:cNvPr>
            <p:cNvCxnSpPr>
              <a:cxnSpLocks noChangeShapeType="1"/>
              <a:stCxn id="131080" idx="0"/>
              <a:endCxn id="131090" idx="3"/>
            </p:cNvCxnSpPr>
            <p:nvPr/>
          </p:nvCxnSpPr>
          <p:spPr bwMode="auto">
            <a:xfrm rot="5400000" flipH="1">
              <a:off x="3762375" y="1968501"/>
              <a:ext cx="1189037" cy="1300162"/>
            </a:xfrm>
            <a:prstGeom prst="curvedConnector2">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31092" name="AutoShape 15">
              <a:extLst>
                <a:ext uri="{FF2B5EF4-FFF2-40B4-BE49-F238E27FC236}">
                  <a16:creationId xmlns:a16="http://schemas.microsoft.com/office/drawing/2014/main" id="{44A8A501-05D8-481D-B830-CA75D5B6FE5E}"/>
                </a:ext>
              </a:extLst>
            </p:cNvPr>
            <p:cNvCxnSpPr>
              <a:cxnSpLocks noChangeShapeType="1"/>
              <a:stCxn id="131088" idx="1"/>
              <a:endCxn id="131081" idx="0"/>
            </p:cNvCxnSpPr>
            <p:nvPr/>
          </p:nvCxnSpPr>
          <p:spPr bwMode="auto">
            <a:xfrm rot="10800000" flipV="1">
              <a:off x="1179513" y="1989138"/>
              <a:ext cx="954087" cy="1511300"/>
            </a:xfrm>
            <a:prstGeom prst="curvedConnector2">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31093" name="Rectangle 16">
              <a:extLst>
                <a:ext uri="{FF2B5EF4-FFF2-40B4-BE49-F238E27FC236}">
                  <a16:creationId xmlns:a16="http://schemas.microsoft.com/office/drawing/2014/main" id="{03521D99-1D8A-4D48-952F-977DDCFC071E}"/>
                </a:ext>
              </a:extLst>
            </p:cNvPr>
            <p:cNvSpPr>
              <a:spLocks noChangeArrowheads="1"/>
            </p:cNvSpPr>
            <p:nvPr/>
          </p:nvSpPr>
          <p:spPr bwMode="auto">
            <a:xfrm>
              <a:off x="7019925" y="4652963"/>
              <a:ext cx="533400" cy="152400"/>
            </a:xfrm>
            <a:prstGeom prst="rect">
              <a:avLst/>
            </a:prstGeom>
            <a:solidFill>
              <a:srgbClr val="33CC33"/>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1094" name="Text Box 17">
              <a:extLst>
                <a:ext uri="{FF2B5EF4-FFF2-40B4-BE49-F238E27FC236}">
                  <a16:creationId xmlns:a16="http://schemas.microsoft.com/office/drawing/2014/main" id="{D480C645-73C9-4D48-8014-303A6701BE4D}"/>
                </a:ext>
              </a:extLst>
            </p:cNvPr>
            <p:cNvSpPr txBox="1">
              <a:spLocks noChangeArrowheads="1"/>
            </p:cNvSpPr>
            <p:nvPr/>
          </p:nvSpPr>
          <p:spPr bwMode="auto">
            <a:xfrm>
              <a:off x="5867400" y="5708650"/>
              <a:ext cx="204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400" b="1">
                  <a:latin typeface="Times New Roman" panose="02020603050405020304" pitchFamily="18" charset="0"/>
                </a:rPr>
                <a:t>加权后的假设</a:t>
              </a:r>
            </a:p>
          </p:txBody>
        </p:sp>
        <p:cxnSp>
          <p:nvCxnSpPr>
            <p:cNvPr id="131095" name="AutoShape 18">
              <a:extLst>
                <a:ext uri="{FF2B5EF4-FFF2-40B4-BE49-F238E27FC236}">
                  <a16:creationId xmlns:a16="http://schemas.microsoft.com/office/drawing/2014/main" id="{818515EE-9C8C-4FC2-A381-1FACC5305873}"/>
                </a:ext>
              </a:extLst>
            </p:cNvPr>
            <p:cNvCxnSpPr>
              <a:cxnSpLocks noChangeShapeType="1"/>
              <a:stCxn id="131080" idx="3"/>
              <a:endCxn id="131093" idx="1"/>
            </p:cNvCxnSpPr>
            <p:nvPr/>
          </p:nvCxnSpPr>
          <p:spPr bwMode="auto">
            <a:xfrm>
              <a:off x="5729288" y="3933825"/>
              <a:ext cx="1290637" cy="795338"/>
            </a:xfrm>
            <a:prstGeom prst="straightConnector1">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31096" name="Rectangle 19">
              <a:extLst>
                <a:ext uri="{FF2B5EF4-FFF2-40B4-BE49-F238E27FC236}">
                  <a16:creationId xmlns:a16="http://schemas.microsoft.com/office/drawing/2014/main" id="{AD30A935-142C-4C41-94D2-93217668DB2B}"/>
                </a:ext>
              </a:extLst>
            </p:cNvPr>
            <p:cNvSpPr>
              <a:spLocks noChangeArrowheads="1"/>
            </p:cNvSpPr>
            <p:nvPr/>
          </p:nvSpPr>
          <p:spPr bwMode="auto">
            <a:xfrm>
              <a:off x="2057400" y="5445125"/>
              <a:ext cx="1828800" cy="838200"/>
            </a:xfrm>
            <a:prstGeom prst="rect">
              <a:avLst/>
            </a:prstGeom>
            <a:solidFill>
              <a:srgbClr val="33CC33"/>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zh-CN" sz="2400">
                  <a:solidFill>
                    <a:schemeClr val="bg1"/>
                  </a:solidFill>
                  <a:latin typeface="Times New Roman" panose="02020603050405020304" pitchFamily="18" charset="0"/>
                </a:rPr>
                <a:t>Y&gt;3?1:-1 </a:t>
              </a:r>
            </a:p>
          </p:txBody>
        </p:sp>
        <p:cxnSp>
          <p:nvCxnSpPr>
            <p:cNvPr id="131097" name="AutoShape 20">
              <a:extLst>
                <a:ext uri="{FF2B5EF4-FFF2-40B4-BE49-F238E27FC236}">
                  <a16:creationId xmlns:a16="http://schemas.microsoft.com/office/drawing/2014/main" id="{481B3E4B-253F-4AC0-90F4-2D7D056AE756}"/>
                </a:ext>
              </a:extLst>
            </p:cNvPr>
            <p:cNvCxnSpPr>
              <a:cxnSpLocks noChangeShapeType="1"/>
              <a:stCxn id="131081" idx="4"/>
              <a:endCxn id="131096" idx="1"/>
            </p:cNvCxnSpPr>
            <p:nvPr/>
          </p:nvCxnSpPr>
          <p:spPr bwMode="auto">
            <a:xfrm rot="16200000" flipH="1">
              <a:off x="969963" y="4776788"/>
              <a:ext cx="1296987" cy="877887"/>
            </a:xfrm>
            <a:prstGeom prst="curvedConnector2">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31098" name="AutoShape 21">
              <a:extLst>
                <a:ext uri="{FF2B5EF4-FFF2-40B4-BE49-F238E27FC236}">
                  <a16:creationId xmlns:a16="http://schemas.microsoft.com/office/drawing/2014/main" id="{59138D7E-2F7D-4243-8760-F673305B9741}"/>
                </a:ext>
              </a:extLst>
            </p:cNvPr>
            <p:cNvCxnSpPr>
              <a:cxnSpLocks noChangeShapeType="1"/>
              <a:stCxn id="131096" idx="3"/>
              <a:endCxn id="131080" idx="2"/>
            </p:cNvCxnSpPr>
            <p:nvPr/>
          </p:nvCxnSpPr>
          <p:spPr bwMode="auto">
            <a:xfrm flipV="1">
              <a:off x="3886200" y="4652963"/>
              <a:ext cx="1120775" cy="1211262"/>
            </a:xfrm>
            <a:prstGeom prst="curvedConnector2">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31099" name="Text Box 22">
              <a:extLst>
                <a:ext uri="{FF2B5EF4-FFF2-40B4-BE49-F238E27FC236}">
                  <a16:creationId xmlns:a16="http://schemas.microsoft.com/office/drawing/2014/main" id="{4ADE23C9-AE52-4EAB-B3CF-BB5061E18DB5}"/>
                </a:ext>
              </a:extLst>
            </p:cNvPr>
            <p:cNvSpPr txBox="1">
              <a:spLocks noChangeArrowheads="1"/>
            </p:cNvSpPr>
            <p:nvPr/>
          </p:nvSpPr>
          <p:spPr bwMode="auto">
            <a:xfrm>
              <a:off x="2393950" y="4724400"/>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400" b="1">
                  <a:latin typeface="Times New Roman" panose="02020603050405020304" pitchFamily="18" charset="0"/>
                </a:rPr>
                <a:t>弱假设</a:t>
              </a:r>
            </a:p>
          </p:txBody>
        </p:sp>
        <p:sp>
          <p:nvSpPr>
            <p:cNvPr id="131100" name="Rectangle 23">
              <a:extLst>
                <a:ext uri="{FF2B5EF4-FFF2-40B4-BE49-F238E27FC236}">
                  <a16:creationId xmlns:a16="http://schemas.microsoft.com/office/drawing/2014/main" id="{BB015C16-15EB-40ED-9623-A3DA061E5686}"/>
                </a:ext>
              </a:extLst>
            </p:cNvPr>
            <p:cNvSpPr>
              <a:spLocks noChangeArrowheads="1"/>
            </p:cNvSpPr>
            <p:nvPr/>
          </p:nvSpPr>
          <p:spPr bwMode="auto">
            <a:xfrm>
              <a:off x="5940425" y="4868863"/>
              <a:ext cx="1295400" cy="457200"/>
            </a:xfrm>
            <a:prstGeom prst="rect">
              <a:avLst/>
            </a:prstGeom>
            <a:solidFill>
              <a:srgbClr val="33CC33"/>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gr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2098" name="直接连接符 27">
            <a:extLst>
              <a:ext uri="{FF2B5EF4-FFF2-40B4-BE49-F238E27FC236}">
                <a16:creationId xmlns:a16="http://schemas.microsoft.com/office/drawing/2014/main" id="{F84A8CE8-492B-4340-8381-D631262ECFDC}"/>
              </a:ext>
            </a:extLst>
          </p:cNvPr>
          <p:cNvCxnSpPr>
            <a:cxnSpLocks noChangeShapeType="1"/>
          </p:cNvCxnSpPr>
          <p:nvPr/>
        </p:nvCxnSpPr>
        <p:spPr bwMode="auto">
          <a:xfrm>
            <a:off x="0" y="0"/>
            <a:ext cx="914400" cy="0"/>
          </a:xfrm>
          <a:prstGeom prst="line">
            <a:avLst/>
          </a:prstGeom>
          <a:noFill/>
          <a:ln w="0" algn="ctr">
            <a:solidFill>
              <a:srgbClr val="FBFFFF"/>
            </a:solidFill>
            <a:miter lim="800000"/>
            <a:headEnd/>
            <a:tailEnd/>
          </a:ln>
          <a:extLst>
            <a:ext uri="{909E8E84-426E-40DD-AFC4-6F175D3DCCD1}">
              <a14:hiddenFill xmlns:a14="http://schemas.microsoft.com/office/drawing/2010/main">
                <a:noFill/>
              </a14:hiddenFill>
            </a:ext>
          </a:extLst>
        </p:spPr>
      </p:cxnSp>
      <p:sp>
        <p:nvSpPr>
          <p:cNvPr id="132099" name="日期占位符 3">
            <a:extLst>
              <a:ext uri="{FF2B5EF4-FFF2-40B4-BE49-F238E27FC236}">
                <a16:creationId xmlns:a16="http://schemas.microsoft.com/office/drawing/2014/main" id="{17BB525B-951F-4D7D-A395-47166D4B614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2BCE96A2-D987-47F0-B792-BB8C17A7CDC1}" type="datetime1">
              <a:rPr lang="zh-CN" altLang="en-US" sz="1000" smtClean="0">
                <a:latin typeface="Arial" panose="020B0604020202020204" pitchFamily="34" charset="0"/>
              </a:rPr>
              <a:pPr eaLnBrk="1" hangingPunct="1">
                <a:lnSpc>
                  <a:spcPct val="100000"/>
                </a:lnSpc>
                <a:spcBef>
                  <a:spcPct val="0"/>
                </a:spcBef>
                <a:buClrTx/>
                <a:buFontTx/>
                <a:buNone/>
              </a:pPr>
              <a:t>2021/11/3</a:t>
            </a:fld>
            <a:endParaRPr lang="en-US" altLang="zh-CN" sz="1000">
              <a:latin typeface="Arial" panose="020B0604020202020204" pitchFamily="34" charset="0"/>
            </a:endParaRPr>
          </a:p>
        </p:txBody>
      </p:sp>
      <p:sp>
        <p:nvSpPr>
          <p:cNvPr id="132100" name="页脚占位符 4">
            <a:extLst>
              <a:ext uri="{FF2B5EF4-FFF2-40B4-BE49-F238E27FC236}">
                <a16:creationId xmlns:a16="http://schemas.microsoft.com/office/drawing/2014/main" id="{B1A13AAE-F149-4B0C-A20A-8B051161494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000">
                <a:latin typeface="Arial" panose="020B0604020202020204" pitchFamily="34" charset="0"/>
              </a:rPr>
              <a:t>史忠植 人工智能导论： 机器学习</a:t>
            </a:r>
            <a:endParaRPr lang="en-US" altLang="zh-CN" sz="1000">
              <a:latin typeface="Arial" panose="020B0604020202020204" pitchFamily="34" charset="0"/>
            </a:endParaRPr>
          </a:p>
        </p:txBody>
      </p:sp>
      <p:sp>
        <p:nvSpPr>
          <p:cNvPr id="132101" name="灯片编号占位符 5">
            <a:extLst>
              <a:ext uri="{FF2B5EF4-FFF2-40B4-BE49-F238E27FC236}">
                <a16:creationId xmlns:a16="http://schemas.microsoft.com/office/drawing/2014/main" id="{3CAF4AF6-41B9-4365-B5D6-18914CA2F5B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06A4B494-7BDC-454E-9692-D2919195633E}" type="slidenum">
              <a:rPr lang="zh-CN" altLang="en-US" sz="1000" smtClean="0">
                <a:latin typeface="Arial" panose="020B0604020202020204" pitchFamily="34" charset="0"/>
              </a:rPr>
              <a:pPr eaLnBrk="1" hangingPunct="1">
                <a:lnSpc>
                  <a:spcPct val="100000"/>
                </a:lnSpc>
                <a:spcBef>
                  <a:spcPct val="0"/>
                </a:spcBef>
                <a:buClrTx/>
                <a:buFontTx/>
                <a:buNone/>
              </a:pPr>
              <a:t>66</a:t>
            </a:fld>
            <a:endParaRPr lang="en-US" altLang="zh-CN" sz="1000">
              <a:latin typeface="Arial" panose="020B0604020202020204" pitchFamily="34" charset="0"/>
            </a:endParaRPr>
          </a:p>
        </p:txBody>
      </p:sp>
      <p:sp>
        <p:nvSpPr>
          <p:cNvPr id="132102" name="Rectangle 2">
            <a:extLst>
              <a:ext uri="{FF2B5EF4-FFF2-40B4-BE49-F238E27FC236}">
                <a16:creationId xmlns:a16="http://schemas.microsoft.com/office/drawing/2014/main" id="{AA975237-7F8D-4FEB-9586-88D095893471}"/>
              </a:ext>
            </a:extLst>
          </p:cNvPr>
          <p:cNvSpPr>
            <a:spLocks noChangeArrowheads="1"/>
          </p:cNvSpPr>
          <p:nvPr/>
        </p:nvSpPr>
        <p:spPr bwMode="auto">
          <a:xfrm>
            <a:off x="457200" y="277813"/>
            <a:ext cx="8229600"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4400" b="1">
                <a:solidFill>
                  <a:srgbClr val="020BC2"/>
                </a:solidFill>
                <a:latin typeface="黑体" panose="02010609060101010101" pitchFamily="49" charset="-122"/>
                <a:ea typeface="黑体" panose="02010609060101010101" pitchFamily="49" charset="-122"/>
              </a:rPr>
              <a:t>提升流程</a:t>
            </a:r>
            <a:r>
              <a:rPr lang="en-US" altLang="zh-CN" sz="4400" b="1">
                <a:solidFill>
                  <a:srgbClr val="020BC2"/>
                </a:solidFill>
                <a:latin typeface="华文新魏" panose="02010800040101010101" pitchFamily="2" charset="-122"/>
                <a:ea typeface="华文新魏" panose="02010800040101010101" pitchFamily="2" charset="-122"/>
              </a:rPr>
              <a:t>(loop3)</a:t>
            </a:r>
          </a:p>
        </p:txBody>
      </p:sp>
      <p:grpSp>
        <p:nvGrpSpPr>
          <p:cNvPr id="132103" name="组合 1">
            <a:extLst>
              <a:ext uri="{FF2B5EF4-FFF2-40B4-BE49-F238E27FC236}">
                <a16:creationId xmlns:a16="http://schemas.microsoft.com/office/drawing/2014/main" id="{7F5B3E35-490F-44A1-AFFA-3C3BD314413E}"/>
              </a:ext>
            </a:extLst>
          </p:cNvPr>
          <p:cNvGrpSpPr>
            <a:grpSpLocks/>
          </p:cNvGrpSpPr>
          <p:nvPr/>
        </p:nvGrpSpPr>
        <p:grpSpPr bwMode="auto">
          <a:xfrm>
            <a:off x="774700" y="1506538"/>
            <a:ext cx="7531100" cy="4379912"/>
            <a:chOff x="379413" y="1484313"/>
            <a:chExt cx="8123237" cy="4799012"/>
          </a:xfrm>
        </p:grpSpPr>
        <p:sp>
          <p:nvSpPr>
            <p:cNvPr id="132104" name="Rectangle 3">
              <a:extLst>
                <a:ext uri="{FF2B5EF4-FFF2-40B4-BE49-F238E27FC236}">
                  <a16:creationId xmlns:a16="http://schemas.microsoft.com/office/drawing/2014/main" id="{996D49A9-C732-4971-8FE1-1ADB4CC5F086}"/>
                </a:ext>
              </a:extLst>
            </p:cNvPr>
            <p:cNvSpPr>
              <a:spLocks noChangeArrowheads="1"/>
            </p:cNvSpPr>
            <p:nvPr/>
          </p:nvSpPr>
          <p:spPr bwMode="auto">
            <a:xfrm>
              <a:off x="4284663" y="3213100"/>
              <a:ext cx="1444625" cy="1439863"/>
            </a:xfrm>
            <a:prstGeom prst="rect">
              <a:avLst/>
            </a:prstGeom>
            <a:solidFill>
              <a:schemeClr val="bg2"/>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solidFill>
                    <a:srgbClr val="C00000"/>
                  </a:solidFill>
                  <a:latin typeface="Times New Roman" panose="02020603050405020304" pitchFamily="18" charset="0"/>
                </a:rPr>
                <a:t>强学习机</a:t>
              </a:r>
            </a:p>
          </p:txBody>
        </p:sp>
        <p:sp>
          <p:nvSpPr>
            <p:cNvPr id="132105" name="Oval 4">
              <a:extLst>
                <a:ext uri="{FF2B5EF4-FFF2-40B4-BE49-F238E27FC236}">
                  <a16:creationId xmlns:a16="http://schemas.microsoft.com/office/drawing/2014/main" id="{D26EA8FB-BBF1-40A5-9E6F-047DB8D32F3B}"/>
                </a:ext>
              </a:extLst>
            </p:cNvPr>
            <p:cNvSpPr>
              <a:spLocks noChangeArrowheads="1"/>
            </p:cNvSpPr>
            <p:nvPr/>
          </p:nvSpPr>
          <p:spPr bwMode="auto">
            <a:xfrm>
              <a:off x="379413" y="3500438"/>
              <a:ext cx="1600200" cy="1066800"/>
            </a:xfrm>
            <a:prstGeom prst="ellipse">
              <a:avLst/>
            </a:prstGeom>
            <a:solidFill>
              <a:schemeClr val="bg2"/>
            </a:solidFill>
            <a:ln w="12700" cap="sq">
              <a:solidFill>
                <a:schemeClr val="tx1"/>
              </a:solidFill>
              <a:round/>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solidFill>
                    <a:srgbClr val="C00000"/>
                  </a:solidFill>
                  <a:latin typeface="Times New Roman" panose="02020603050405020304" pitchFamily="18" charset="0"/>
                </a:rPr>
                <a:t>弱学习机</a:t>
              </a:r>
            </a:p>
          </p:txBody>
        </p:sp>
        <p:sp>
          <p:nvSpPr>
            <p:cNvPr id="132106" name="Rectangle 5">
              <a:extLst>
                <a:ext uri="{FF2B5EF4-FFF2-40B4-BE49-F238E27FC236}">
                  <a16:creationId xmlns:a16="http://schemas.microsoft.com/office/drawing/2014/main" id="{E16DB4F8-B7B3-4D8B-B3D1-7F64A75BEFAB}"/>
                </a:ext>
              </a:extLst>
            </p:cNvPr>
            <p:cNvSpPr>
              <a:spLocks noChangeArrowheads="1"/>
            </p:cNvSpPr>
            <p:nvPr/>
          </p:nvSpPr>
          <p:spPr bwMode="auto">
            <a:xfrm>
              <a:off x="6300788" y="1646238"/>
              <a:ext cx="762000" cy="990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2107" name="Rectangle 6">
              <a:extLst>
                <a:ext uri="{FF2B5EF4-FFF2-40B4-BE49-F238E27FC236}">
                  <a16:creationId xmlns:a16="http://schemas.microsoft.com/office/drawing/2014/main" id="{7612986B-24A7-41EA-8C93-04D7F802E85E}"/>
                </a:ext>
              </a:extLst>
            </p:cNvPr>
            <p:cNvSpPr>
              <a:spLocks noChangeArrowheads="1"/>
            </p:cNvSpPr>
            <p:nvPr/>
          </p:nvSpPr>
          <p:spPr bwMode="auto">
            <a:xfrm>
              <a:off x="6877050" y="1828800"/>
              <a:ext cx="762000" cy="990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2108" name="Rectangle 7">
              <a:extLst>
                <a:ext uri="{FF2B5EF4-FFF2-40B4-BE49-F238E27FC236}">
                  <a16:creationId xmlns:a16="http://schemas.microsoft.com/office/drawing/2014/main" id="{4994F236-EAD9-4FBE-AE13-849D34A28A19}"/>
                </a:ext>
              </a:extLst>
            </p:cNvPr>
            <p:cNvSpPr>
              <a:spLocks noChangeArrowheads="1"/>
            </p:cNvSpPr>
            <p:nvPr/>
          </p:nvSpPr>
          <p:spPr bwMode="auto">
            <a:xfrm>
              <a:off x="7740650" y="1484313"/>
              <a:ext cx="762000" cy="990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2109" name="Text Box 8">
              <a:extLst>
                <a:ext uri="{FF2B5EF4-FFF2-40B4-BE49-F238E27FC236}">
                  <a16:creationId xmlns:a16="http://schemas.microsoft.com/office/drawing/2014/main" id="{FEEA994A-2859-47C6-A213-7BDE53C7198C}"/>
                </a:ext>
              </a:extLst>
            </p:cNvPr>
            <p:cNvSpPr txBox="1">
              <a:spLocks noChangeArrowheads="1"/>
            </p:cNvSpPr>
            <p:nvPr/>
          </p:nvSpPr>
          <p:spPr bwMode="auto">
            <a:xfrm>
              <a:off x="6588125" y="2997200"/>
              <a:ext cx="1731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400" b="1">
                  <a:latin typeface="Times New Roman" panose="02020603050405020304" pitchFamily="18" charset="0"/>
                </a:rPr>
                <a:t>原始训练集</a:t>
              </a:r>
            </a:p>
          </p:txBody>
        </p:sp>
        <p:cxnSp>
          <p:nvCxnSpPr>
            <p:cNvPr id="132110" name="AutoShape 9">
              <a:extLst>
                <a:ext uri="{FF2B5EF4-FFF2-40B4-BE49-F238E27FC236}">
                  <a16:creationId xmlns:a16="http://schemas.microsoft.com/office/drawing/2014/main" id="{83A10209-C9C0-46D5-A4AF-D541760787DB}"/>
                </a:ext>
              </a:extLst>
            </p:cNvPr>
            <p:cNvCxnSpPr>
              <a:cxnSpLocks noChangeShapeType="1"/>
              <a:stCxn id="132106" idx="2"/>
              <a:endCxn id="132104" idx="3"/>
            </p:cNvCxnSpPr>
            <p:nvPr/>
          </p:nvCxnSpPr>
          <p:spPr bwMode="auto">
            <a:xfrm flipH="1">
              <a:off x="5729288" y="2636838"/>
              <a:ext cx="952500" cy="1296987"/>
            </a:xfrm>
            <a:prstGeom prst="straightConnector1">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32111" name="Text Box 10">
              <a:extLst>
                <a:ext uri="{FF2B5EF4-FFF2-40B4-BE49-F238E27FC236}">
                  <a16:creationId xmlns:a16="http://schemas.microsoft.com/office/drawing/2014/main" id="{69E60131-664C-4113-942C-CD784B025853}"/>
                </a:ext>
              </a:extLst>
            </p:cNvPr>
            <p:cNvSpPr txBox="1">
              <a:spLocks noChangeArrowheads="1"/>
            </p:cNvSpPr>
            <p:nvPr/>
          </p:nvSpPr>
          <p:spPr bwMode="auto">
            <a:xfrm>
              <a:off x="1692275" y="2971800"/>
              <a:ext cx="2351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400" b="1">
                  <a:latin typeface="Times New Roman" panose="02020603050405020304" pitchFamily="18" charset="0"/>
                </a:rPr>
                <a:t>加权后的训练集</a:t>
              </a:r>
            </a:p>
          </p:txBody>
        </p:sp>
        <p:sp>
          <p:nvSpPr>
            <p:cNvPr id="132112" name="Rectangle 11">
              <a:extLst>
                <a:ext uri="{FF2B5EF4-FFF2-40B4-BE49-F238E27FC236}">
                  <a16:creationId xmlns:a16="http://schemas.microsoft.com/office/drawing/2014/main" id="{9DA317BF-8DDC-4D70-A570-3EA32F63893E}"/>
                </a:ext>
              </a:extLst>
            </p:cNvPr>
            <p:cNvSpPr>
              <a:spLocks noChangeArrowheads="1"/>
            </p:cNvSpPr>
            <p:nvPr/>
          </p:nvSpPr>
          <p:spPr bwMode="auto">
            <a:xfrm>
              <a:off x="2195513" y="1484313"/>
              <a:ext cx="709612" cy="935037"/>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2113" name="Rectangle 12">
              <a:extLst>
                <a:ext uri="{FF2B5EF4-FFF2-40B4-BE49-F238E27FC236}">
                  <a16:creationId xmlns:a16="http://schemas.microsoft.com/office/drawing/2014/main" id="{254F94C7-A379-47A6-A529-536B50468AC7}"/>
                </a:ext>
              </a:extLst>
            </p:cNvPr>
            <p:cNvSpPr>
              <a:spLocks noChangeArrowheads="1"/>
            </p:cNvSpPr>
            <p:nvPr/>
          </p:nvSpPr>
          <p:spPr bwMode="auto">
            <a:xfrm>
              <a:off x="2771775" y="2205038"/>
              <a:ext cx="360363" cy="431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2114" name="Rectangle 13">
              <a:extLst>
                <a:ext uri="{FF2B5EF4-FFF2-40B4-BE49-F238E27FC236}">
                  <a16:creationId xmlns:a16="http://schemas.microsoft.com/office/drawing/2014/main" id="{7B642407-6548-479A-8ECE-8C23B4529E18}"/>
                </a:ext>
              </a:extLst>
            </p:cNvPr>
            <p:cNvSpPr>
              <a:spLocks noChangeArrowheads="1"/>
            </p:cNvSpPr>
            <p:nvPr/>
          </p:nvSpPr>
          <p:spPr bwMode="auto">
            <a:xfrm>
              <a:off x="3276600" y="1630363"/>
              <a:ext cx="431800" cy="719137"/>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cxnSp>
          <p:nvCxnSpPr>
            <p:cNvPr id="132115" name="AutoShape 14">
              <a:extLst>
                <a:ext uri="{FF2B5EF4-FFF2-40B4-BE49-F238E27FC236}">
                  <a16:creationId xmlns:a16="http://schemas.microsoft.com/office/drawing/2014/main" id="{A6AB1B45-A6FD-4095-8DAC-0616652DDB26}"/>
                </a:ext>
              </a:extLst>
            </p:cNvPr>
            <p:cNvCxnSpPr>
              <a:cxnSpLocks noChangeShapeType="1"/>
              <a:stCxn id="132104" idx="0"/>
              <a:endCxn id="132114" idx="3"/>
            </p:cNvCxnSpPr>
            <p:nvPr/>
          </p:nvCxnSpPr>
          <p:spPr bwMode="auto">
            <a:xfrm rot="5400000" flipH="1">
              <a:off x="3746500" y="1952625"/>
              <a:ext cx="1222375" cy="1298575"/>
            </a:xfrm>
            <a:prstGeom prst="curvedConnector2">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32116" name="AutoShape 15">
              <a:extLst>
                <a:ext uri="{FF2B5EF4-FFF2-40B4-BE49-F238E27FC236}">
                  <a16:creationId xmlns:a16="http://schemas.microsoft.com/office/drawing/2014/main" id="{4C732AE6-238D-4FAF-845F-41F315171E0D}"/>
                </a:ext>
              </a:extLst>
            </p:cNvPr>
            <p:cNvCxnSpPr>
              <a:cxnSpLocks noChangeShapeType="1"/>
              <a:stCxn id="132112" idx="1"/>
              <a:endCxn id="132105" idx="0"/>
            </p:cNvCxnSpPr>
            <p:nvPr/>
          </p:nvCxnSpPr>
          <p:spPr bwMode="auto">
            <a:xfrm rot="10800000" flipV="1">
              <a:off x="1179513" y="1952625"/>
              <a:ext cx="1016000" cy="1547813"/>
            </a:xfrm>
            <a:prstGeom prst="curvedConnector2">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32117" name="Rectangle 16">
              <a:extLst>
                <a:ext uri="{FF2B5EF4-FFF2-40B4-BE49-F238E27FC236}">
                  <a16:creationId xmlns:a16="http://schemas.microsoft.com/office/drawing/2014/main" id="{AC92F50F-70A5-4670-81B7-6B5C63AD9614}"/>
                </a:ext>
              </a:extLst>
            </p:cNvPr>
            <p:cNvSpPr>
              <a:spLocks noChangeArrowheads="1"/>
            </p:cNvSpPr>
            <p:nvPr/>
          </p:nvSpPr>
          <p:spPr bwMode="auto">
            <a:xfrm>
              <a:off x="7019925" y="4652963"/>
              <a:ext cx="533400" cy="152400"/>
            </a:xfrm>
            <a:prstGeom prst="rect">
              <a:avLst/>
            </a:prstGeom>
            <a:solidFill>
              <a:srgbClr val="33CC33"/>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2118" name="Text Box 17">
              <a:extLst>
                <a:ext uri="{FF2B5EF4-FFF2-40B4-BE49-F238E27FC236}">
                  <a16:creationId xmlns:a16="http://schemas.microsoft.com/office/drawing/2014/main" id="{800FA78A-194B-4F24-AA8A-DFF959CA9B95}"/>
                </a:ext>
              </a:extLst>
            </p:cNvPr>
            <p:cNvSpPr txBox="1">
              <a:spLocks noChangeArrowheads="1"/>
            </p:cNvSpPr>
            <p:nvPr/>
          </p:nvSpPr>
          <p:spPr bwMode="auto">
            <a:xfrm>
              <a:off x="5867400" y="5708650"/>
              <a:ext cx="2041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400" b="1">
                  <a:latin typeface="Times New Roman" panose="02020603050405020304" pitchFamily="18" charset="0"/>
                </a:rPr>
                <a:t>加权后的假设</a:t>
              </a:r>
            </a:p>
          </p:txBody>
        </p:sp>
        <p:cxnSp>
          <p:nvCxnSpPr>
            <p:cNvPr id="132119" name="AutoShape 18">
              <a:extLst>
                <a:ext uri="{FF2B5EF4-FFF2-40B4-BE49-F238E27FC236}">
                  <a16:creationId xmlns:a16="http://schemas.microsoft.com/office/drawing/2014/main" id="{C43DB27A-BAC9-4BB2-84CB-CCF5ACC4C3D0}"/>
                </a:ext>
              </a:extLst>
            </p:cNvPr>
            <p:cNvCxnSpPr>
              <a:cxnSpLocks noChangeShapeType="1"/>
              <a:stCxn id="132104" idx="3"/>
              <a:endCxn id="132117" idx="1"/>
            </p:cNvCxnSpPr>
            <p:nvPr/>
          </p:nvCxnSpPr>
          <p:spPr bwMode="auto">
            <a:xfrm>
              <a:off x="5729288" y="3933825"/>
              <a:ext cx="1290637" cy="795338"/>
            </a:xfrm>
            <a:prstGeom prst="straightConnector1">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32120" name="Rectangle 19">
              <a:extLst>
                <a:ext uri="{FF2B5EF4-FFF2-40B4-BE49-F238E27FC236}">
                  <a16:creationId xmlns:a16="http://schemas.microsoft.com/office/drawing/2014/main" id="{3FF9F606-C487-4094-B437-1A6B3AAA8AE4}"/>
                </a:ext>
              </a:extLst>
            </p:cNvPr>
            <p:cNvSpPr>
              <a:spLocks noChangeArrowheads="1"/>
            </p:cNvSpPr>
            <p:nvPr/>
          </p:nvSpPr>
          <p:spPr bwMode="auto">
            <a:xfrm>
              <a:off x="2057400" y="5445125"/>
              <a:ext cx="1828800" cy="838200"/>
            </a:xfrm>
            <a:prstGeom prst="rect">
              <a:avLst/>
            </a:prstGeom>
            <a:solidFill>
              <a:srgbClr val="33CC33"/>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zh-CN" sz="2400">
                  <a:solidFill>
                    <a:schemeClr val="bg1"/>
                  </a:solidFill>
                  <a:latin typeface="Times New Roman" panose="02020603050405020304" pitchFamily="18" charset="0"/>
                </a:rPr>
                <a:t>Z&gt;7?1:-1</a:t>
              </a:r>
            </a:p>
          </p:txBody>
        </p:sp>
        <p:cxnSp>
          <p:nvCxnSpPr>
            <p:cNvPr id="132121" name="AutoShape 20">
              <a:extLst>
                <a:ext uri="{FF2B5EF4-FFF2-40B4-BE49-F238E27FC236}">
                  <a16:creationId xmlns:a16="http://schemas.microsoft.com/office/drawing/2014/main" id="{A33165B3-BD60-42B4-AD03-DB834BA8C23F}"/>
                </a:ext>
              </a:extLst>
            </p:cNvPr>
            <p:cNvCxnSpPr>
              <a:cxnSpLocks noChangeShapeType="1"/>
              <a:stCxn id="132105" idx="4"/>
              <a:endCxn id="132120" idx="1"/>
            </p:cNvCxnSpPr>
            <p:nvPr/>
          </p:nvCxnSpPr>
          <p:spPr bwMode="auto">
            <a:xfrm rot="16200000" flipH="1">
              <a:off x="969963" y="4776788"/>
              <a:ext cx="1296987" cy="877887"/>
            </a:xfrm>
            <a:prstGeom prst="curvedConnector2">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cxnSp>
          <p:nvCxnSpPr>
            <p:cNvPr id="132122" name="AutoShape 21">
              <a:extLst>
                <a:ext uri="{FF2B5EF4-FFF2-40B4-BE49-F238E27FC236}">
                  <a16:creationId xmlns:a16="http://schemas.microsoft.com/office/drawing/2014/main" id="{82DED7F3-9498-431F-9824-35F1A9D7B504}"/>
                </a:ext>
              </a:extLst>
            </p:cNvPr>
            <p:cNvCxnSpPr>
              <a:cxnSpLocks noChangeShapeType="1"/>
              <a:stCxn id="132120" idx="3"/>
              <a:endCxn id="132104" idx="2"/>
            </p:cNvCxnSpPr>
            <p:nvPr/>
          </p:nvCxnSpPr>
          <p:spPr bwMode="auto">
            <a:xfrm flipV="1">
              <a:off x="3886200" y="4652963"/>
              <a:ext cx="1120775" cy="1211262"/>
            </a:xfrm>
            <a:prstGeom prst="curvedConnector2">
              <a:avLst/>
            </a:prstGeom>
            <a:noFill/>
            <a:ln w="12700" cap="sq">
              <a:solidFill>
                <a:schemeClr val="tx1"/>
              </a:solidFill>
              <a:round/>
              <a:headEnd type="none" w="sm" len="sm"/>
              <a:tailEnd type="triangle" w="lg" len="lg"/>
            </a:ln>
            <a:extLst>
              <a:ext uri="{909E8E84-426E-40DD-AFC4-6F175D3DCCD1}">
                <a14:hiddenFill xmlns:a14="http://schemas.microsoft.com/office/drawing/2010/main">
                  <a:noFill/>
                </a14:hiddenFill>
              </a:ext>
            </a:extLst>
          </p:spPr>
        </p:cxnSp>
        <p:sp>
          <p:nvSpPr>
            <p:cNvPr id="132123" name="Text Box 22">
              <a:extLst>
                <a:ext uri="{FF2B5EF4-FFF2-40B4-BE49-F238E27FC236}">
                  <a16:creationId xmlns:a16="http://schemas.microsoft.com/office/drawing/2014/main" id="{4F40D349-920C-4791-A038-82EDBA37E672}"/>
                </a:ext>
              </a:extLst>
            </p:cNvPr>
            <p:cNvSpPr txBox="1">
              <a:spLocks noChangeArrowheads="1"/>
            </p:cNvSpPr>
            <p:nvPr/>
          </p:nvSpPr>
          <p:spPr bwMode="auto">
            <a:xfrm>
              <a:off x="2393950" y="4724400"/>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400" b="1">
                  <a:latin typeface="Times New Roman" panose="02020603050405020304" pitchFamily="18" charset="0"/>
                </a:rPr>
                <a:t>弱假设</a:t>
              </a:r>
            </a:p>
          </p:txBody>
        </p:sp>
        <p:sp>
          <p:nvSpPr>
            <p:cNvPr id="132124" name="Rectangle 23">
              <a:extLst>
                <a:ext uri="{FF2B5EF4-FFF2-40B4-BE49-F238E27FC236}">
                  <a16:creationId xmlns:a16="http://schemas.microsoft.com/office/drawing/2014/main" id="{78F60FF5-3C76-4273-B397-2BC5441A0320}"/>
                </a:ext>
              </a:extLst>
            </p:cNvPr>
            <p:cNvSpPr>
              <a:spLocks noChangeArrowheads="1"/>
            </p:cNvSpPr>
            <p:nvPr/>
          </p:nvSpPr>
          <p:spPr bwMode="auto">
            <a:xfrm>
              <a:off x="5940425" y="4868863"/>
              <a:ext cx="1295400" cy="457200"/>
            </a:xfrm>
            <a:prstGeom prst="rect">
              <a:avLst/>
            </a:prstGeom>
            <a:solidFill>
              <a:srgbClr val="33CC33"/>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32125" name="Rectangle 24">
              <a:extLst>
                <a:ext uri="{FF2B5EF4-FFF2-40B4-BE49-F238E27FC236}">
                  <a16:creationId xmlns:a16="http://schemas.microsoft.com/office/drawing/2014/main" id="{F1E55AD0-3A27-401F-AF7C-A19A07AFD08D}"/>
                </a:ext>
              </a:extLst>
            </p:cNvPr>
            <p:cNvSpPr>
              <a:spLocks noChangeArrowheads="1"/>
            </p:cNvSpPr>
            <p:nvPr/>
          </p:nvSpPr>
          <p:spPr bwMode="auto">
            <a:xfrm>
              <a:off x="7451725" y="4941888"/>
              <a:ext cx="685800" cy="228600"/>
            </a:xfrm>
            <a:prstGeom prst="rect">
              <a:avLst/>
            </a:prstGeom>
            <a:solidFill>
              <a:srgbClr val="33CC33"/>
            </a:solidFill>
            <a:ln w="12700" cap="sq">
              <a:solidFill>
                <a:schemeClr val="tx1"/>
              </a:solidFill>
              <a:miter lim="800000"/>
              <a:headEnd type="none" w="sm" len="sm"/>
              <a:tailEnd type="none" w="sm" len="sm"/>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gr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2">
            <a:extLst>
              <a:ext uri="{FF2B5EF4-FFF2-40B4-BE49-F238E27FC236}">
                <a16:creationId xmlns:a16="http://schemas.microsoft.com/office/drawing/2014/main" id="{9C6ADB5A-BA36-476B-92C9-34DBD3658806}"/>
              </a:ext>
            </a:extLst>
          </p:cNvPr>
          <p:cNvSpPr>
            <a:spLocks noGrp="1" noChangeArrowheads="1"/>
          </p:cNvSpPr>
          <p:nvPr>
            <p:ph type="title"/>
          </p:nvPr>
        </p:nvSpPr>
        <p:spPr>
          <a:xfrm>
            <a:off x="609600" y="0"/>
            <a:ext cx="7772400" cy="114300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A5752613-3A3C-43C6-A8D3-D6034EB2599A}"/>
              </a:ext>
            </a:extLst>
          </p:cNvPr>
          <p:cNvSpPr>
            <a:spLocks noGrp="1" noChangeArrowheads="1"/>
          </p:cNvSpPr>
          <p:nvPr>
            <p:ph idx="1"/>
          </p:nvPr>
        </p:nvSpPr>
        <p:spPr>
          <a:xfrm>
            <a:off x="1428750" y="1285875"/>
            <a:ext cx="6337300" cy="4114800"/>
          </a:xfrm>
        </p:spPr>
        <p:txBody>
          <a:bodyPr>
            <a:normAutofit fontScale="25000" lnSpcReduction="20000"/>
          </a:bodyPr>
          <a:lstStyle/>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5.1  </a:t>
            </a:r>
            <a:r>
              <a:rPr lang="zh-CN" altLang="zh-CN" sz="2800" b="1" dirty="0">
                <a:latin typeface="幼圆" panose="02010509060101010101" pitchFamily="49" charset="-122"/>
                <a:ea typeface="幼圆" panose="02010509060101010101" pitchFamily="49" charset="-122"/>
              </a:rPr>
              <a:t>机器学习概述</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5.2  </a:t>
            </a:r>
            <a:r>
              <a:rPr lang="zh-CN" altLang="zh-CN" sz="2800" b="1" dirty="0">
                <a:latin typeface="幼圆" panose="02010509060101010101" pitchFamily="49" charset="-122"/>
                <a:ea typeface="幼圆" panose="02010509060101010101" pitchFamily="49" charset="-122"/>
              </a:rPr>
              <a:t>归纳学习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5.3  </a:t>
            </a:r>
            <a:r>
              <a:rPr lang="zh-CN" altLang="zh-CN" sz="2800" b="1" dirty="0">
                <a:latin typeface="幼圆" panose="02010509060101010101" pitchFamily="49" charset="-122"/>
                <a:ea typeface="幼圆" panose="02010509060101010101" pitchFamily="49" charset="-122"/>
              </a:rPr>
              <a:t>类比学习</a:t>
            </a:r>
            <a:r>
              <a:rPr lang="en-US" altLang="zh-CN" sz="2800" b="1" dirty="0">
                <a:solidFill>
                  <a:srgbClr val="FF0000"/>
                </a:solidFill>
                <a:latin typeface="幼圆" panose="02010509060101010101" pitchFamily="49" charset="-122"/>
                <a:ea typeface="幼圆" panose="02010509060101010101" pitchFamily="49" charset="-122"/>
              </a:rPr>
              <a:t>	</a:t>
            </a:r>
            <a:endParaRPr lang="zh-CN" altLang="zh-CN" sz="2800" b="1" dirty="0">
              <a:solidFill>
                <a:srgbClr val="FF0000"/>
              </a:solidFill>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5.4  </a:t>
            </a:r>
            <a:r>
              <a:rPr lang="zh-CN" altLang="zh-CN" sz="2800" b="1" dirty="0">
                <a:latin typeface="幼圆" panose="02010509060101010101" pitchFamily="49" charset="-122"/>
                <a:ea typeface="幼圆" panose="02010509060101010101" pitchFamily="49" charset="-122"/>
              </a:rPr>
              <a:t>统计学习</a:t>
            </a:r>
            <a:endParaRPr lang="en-US"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5.5  </a:t>
            </a:r>
            <a:r>
              <a:rPr lang="zh-CN" altLang="en-US" sz="2800" b="1" dirty="0">
                <a:solidFill>
                  <a:srgbClr val="FF0000"/>
                </a:solidFill>
                <a:latin typeface="幼圆" panose="02010509060101010101" pitchFamily="49" charset="-122"/>
                <a:ea typeface="幼圆" panose="02010509060101010101" pitchFamily="49" charset="-122"/>
              </a:rPr>
              <a:t>聚类</a:t>
            </a:r>
            <a:r>
              <a:rPr lang="en-US" altLang="zh-CN" sz="2800" b="1" dirty="0">
                <a:solidFill>
                  <a:srgbClr val="FF0000"/>
                </a:solidFill>
                <a:latin typeface="幼圆" panose="02010509060101010101" pitchFamily="49" charset="-122"/>
                <a:ea typeface="幼圆" panose="02010509060101010101" pitchFamily="49" charset="-122"/>
              </a:rPr>
              <a:t>	</a:t>
            </a:r>
            <a:endParaRPr lang="zh-CN" altLang="zh-CN" sz="2800" b="1" dirty="0">
              <a:solidFill>
                <a:srgbClr val="FF0000"/>
              </a:solidFill>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5.6  </a:t>
            </a:r>
            <a:r>
              <a:rPr lang="zh-CN" altLang="zh-CN" sz="2800" b="1" dirty="0">
                <a:latin typeface="幼圆" panose="02010509060101010101" pitchFamily="49" charset="-122"/>
                <a:ea typeface="幼圆" panose="02010509060101010101" pitchFamily="49" charset="-122"/>
              </a:rPr>
              <a:t>强化学习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5.7  </a:t>
            </a:r>
            <a:r>
              <a:rPr lang="zh-CN" altLang="zh-CN" sz="2800" b="1" dirty="0">
                <a:latin typeface="幼圆" panose="02010509060101010101" pitchFamily="49" charset="-122"/>
                <a:ea typeface="幼圆" panose="02010509060101010101" pitchFamily="49" charset="-122"/>
              </a:rPr>
              <a:t>进化计算</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5.8  </a:t>
            </a:r>
            <a:r>
              <a:rPr lang="zh-CN" altLang="zh-CN" sz="2800" b="1" dirty="0">
                <a:latin typeface="幼圆" panose="02010509060101010101" pitchFamily="49" charset="-122"/>
                <a:ea typeface="幼圆" panose="02010509060101010101" pitchFamily="49" charset="-122"/>
              </a:rPr>
              <a:t>群体智能</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5.9  </a:t>
            </a:r>
            <a:r>
              <a:rPr lang="zh-CN" altLang="zh-CN" sz="2800" b="1" dirty="0">
                <a:latin typeface="幼圆" panose="02010509060101010101" pitchFamily="49" charset="-122"/>
                <a:ea typeface="幼圆" panose="02010509060101010101" pitchFamily="49" charset="-122"/>
              </a:rPr>
              <a:t>小结</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fontAlgn="auto">
              <a:spcAft>
                <a:spcPts val="0"/>
              </a:spcAft>
              <a:defRPr/>
            </a:pPr>
            <a:endParaRPr lang="zh-CN" altLang="zh-CN" sz="3600" dirty="0"/>
          </a:p>
          <a:p>
            <a:pPr fontAlgn="auto">
              <a:lnSpc>
                <a:spcPct val="80000"/>
              </a:lnSpc>
              <a:spcAft>
                <a:spcPts val="0"/>
              </a:spcAft>
              <a:buFontTx/>
              <a:buNone/>
              <a:defRPr/>
            </a:pPr>
            <a:endParaRPr lang="en-US" altLang="zh-CN" b="1" dirty="0">
              <a:latin typeface="隶书" pitchFamily="49" charset="-122"/>
              <a:ea typeface="隶书" pitchFamily="49" charset="-122"/>
            </a:endParaRPr>
          </a:p>
        </p:txBody>
      </p:sp>
      <p:sp>
        <p:nvSpPr>
          <p:cNvPr id="133124" name="日期占位符 3">
            <a:extLst>
              <a:ext uri="{FF2B5EF4-FFF2-40B4-BE49-F238E27FC236}">
                <a16:creationId xmlns:a16="http://schemas.microsoft.com/office/drawing/2014/main" id="{AE9D5156-068A-4416-B85A-B6870552C34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5F5AAA4-55ED-49D2-BD9C-704F329600C7}"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33125" name="页脚占位符 4">
            <a:extLst>
              <a:ext uri="{FF2B5EF4-FFF2-40B4-BE49-F238E27FC236}">
                <a16:creationId xmlns:a16="http://schemas.microsoft.com/office/drawing/2014/main" id="{61D25C3B-1B85-41BC-80FE-086A516FE99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33126" name="灯片编号占位符 5">
            <a:extLst>
              <a:ext uri="{FF2B5EF4-FFF2-40B4-BE49-F238E27FC236}">
                <a16:creationId xmlns:a16="http://schemas.microsoft.com/office/drawing/2014/main" id="{1EB837E6-F6C0-4D4B-89E1-4C746C119F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6066C3E-2AA8-49A7-8AFB-69022B2DD54C}" type="slidenum">
              <a:rPr lang="zh-CN" altLang="en-US" sz="1400" smtClean="0">
                <a:latin typeface="Arial" panose="020B0604020202020204" pitchFamily="34" charset="0"/>
              </a:rPr>
              <a:pPr>
                <a:lnSpc>
                  <a:spcPct val="100000"/>
                </a:lnSpc>
                <a:spcBef>
                  <a:spcPct val="0"/>
                </a:spcBef>
                <a:buClrTx/>
                <a:buFontTx/>
                <a:buNone/>
              </a:pPr>
              <a:t>67</a:t>
            </a:fld>
            <a:endParaRPr lang="en-US" altLang="zh-CN" sz="1400">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0BF5FC1A-9DE7-4D3E-8C09-203A41D49142}"/>
              </a:ext>
            </a:extLst>
          </p:cNvPr>
          <p:cNvSpPr>
            <a:spLocks noGrp="1" noRot="1" noChangeArrowheads="1"/>
          </p:cNvSpPr>
          <p:nvPr>
            <p:ph type="title"/>
          </p:nvPr>
        </p:nvSpPr>
        <p:spPr/>
        <p:txBody>
          <a:bodyPr/>
          <a:lstStyle/>
          <a:p>
            <a:pPr fontAlgn="auto">
              <a:spcAft>
                <a:spcPts val="0"/>
              </a:spcAft>
              <a:defRPr/>
            </a:pPr>
            <a:r>
              <a:rPr lang="zh-CN" altLang="zh-CN" b="1">
                <a:solidFill>
                  <a:schemeClr val="accent2"/>
                </a:solidFill>
                <a:latin typeface="黑体" panose="02010609060101010101" pitchFamily="49" charset="-122"/>
                <a:ea typeface="黑体" panose="02010609060101010101" pitchFamily="49" charset="-122"/>
              </a:rPr>
              <a:t>聚</a:t>
            </a:r>
            <a:r>
              <a:rPr lang="en-US" altLang="zh-CN" b="1">
                <a:solidFill>
                  <a:schemeClr val="accent2"/>
                </a:solidFill>
                <a:latin typeface="黑体" panose="02010609060101010101" pitchFamily="49" charset="-122"/>
                <a:ea typeface="黑体" panose="02010609060101010101" pitchFamily="49" charset="-122"/>
              </a:rPr>
              <a:t>  </a:t>
            </a:r>
            <a:r>
              <a:rPr lang="zh-CN" altLang="zh-CN" b="1">
                <a:solidFill>
                  <a:schemeClr val="accent2"/>
                </a:solidFill>
                <a:latin typeface="黑体" panose="02010609060101010101" pitchFamily="49" charset="-122"/>
                <a:ea typeface="黑体" panose="02010609060101010101" pitchFamily="49" charset="-122"/>
              </a:rPr>
              <a:t>类</a:t>
            </a:r>
            <a:endParaRPr lang="zh-CN" altLang="en-US" b="1">
              <a:solidFill>
                <a:schemeClr val="accent2"/>
              </a:solidFill>
              <a:latin typeface="黑体" panose="02010609060101010101" pitchFamily="49" charset="-122"/>
              <a:ea typeface="黑体" panose="02010609060101010101" pitchFamily="49" charset="-122"/>
            </a:endParaRPr>
          </a:p>
        </p:txBody>
      </p:sp>
      <p:sp>
        <p:nvSpPr>
          <p:cNvPr id="114691" name="Rectangle 3">
            <a:extLst>
              <a:ext uri="{FF2B5EF4-FFF2-40B4-BE49-F238E27FC236}">
                <a16:creationId xmlns:a16="http://schemas.microsoft.com/office/drawing/2014/main" id="{611D2F70-EB0E-42BE-9771-40E8CAC007D5}"/>
              </a:ext>
            </a:extLst>
          </p:cNvPr>
          <p:cNvSpPr>
            <a:spLocks noGrp="1" noRot="1" noChangeAspect="1" noChangeArrowheads="1"/>
          </p:cNvSpPr>
          <p:nvPr>
            <p:ph idx="1"/>
          </p:nvPr>
        </p:nvSpPr>
        <p:spPr>
          <a:xfrm>
            <a:off x="500063" y="1500188"/>
            <a:ext cx="8229600" cy="4411662"/>
          </a:xfrm>
        </p:spPr>
        <p:txBody>
          <a:bodyPr>
            <a:normAutofit lnSpcReduction="10000"/>
          </a:bodyPr>
          <a:lstStyle/>
          <a:p>
            <a:pPr fontAlgn="auto">
              <a:lnSpc>
                <a:spcPct val="150000"/>
              </a:lnSpc>
              <a:spcAft>
                <a:spcPts val="0"/>
              </a:spcAft>
              <a:defRPr/>
            </a:pPr>
            <a:r>
              <a:rPr lang="en-US" altLang="zh-CN" sz="2400">
                <a:latin typeface="华文细黑" panose="02010600040101010101" pitchFamily="2" charset="-122"/>
                <a:ea typeface="华文细黑" panose="02010600040101010101" pitchFamily="2" charset="-122"/>
              </a:rPr>
              <a:t> “</a:t>
            </a:r>
            <a:r>
              <a:rPr lang="zh-CN" altLang="en-US" sz="2400">
                <a:latin typeface="华文细黑" panose="02010600040101010101" pitchFamily="2" charset="-122"/>
                <a:ea typeface="华文细黑" panose="02010600040101010101" pitchFamily="2" charset="-122"/>
              </a:rPr>
              <a:t>物以类聚，人以群分”。</a:t>
            </a:r>
            <a:endParaRPr lang="en-US" altLang="zh-CN" sz="2400">
              <a:latin typeface="华文细黑" panose="02010600040101010101" pitchFamily="2" charset="-122"/>
              <a:ea typeface="华文细黑" panose="02010600040101010101" pitchFamily="2" charset="-122"/>
            </a:endParaRPr>
          </a:p>
          <a:p>
            <a:pPr fontAlgn="auto">
              <a:lnSpc>
                <a:spcPct val="150000"/>
              </a:lnSpc>
              <a:spcAft>
                <a:spcPts val="0"/>
              </a:spcAft>
              <a:defRPr/>
            </a:pPr>
            <a:r>
              <a:rPr lang="zh-CN" altLang="zh-CN" sz="2400">
                <a:latin typeface="华文细黑" panose="02010600040101010101" pitchFamily="2" charset="-122"/>
                <a:ea typeface="华文细黑" panose="02010600040101010101" pitchFamily="2" charset="-122"/>
              </a:rPr>
              <a:t>一般的聚类算法是先选择若干个模式点作为聚类的中心。每一中心代表一个类别，按照某种相似性度量方法（如最小距离方法）将各模式归于各聚类中心所代表的类别，形成初始分类。然后由聚类准则判断初始分类是否合理，如果不合理就修改分类，如此反复</a:t>
            </a:r>
            <a:r>
              <a:rPr lang="en-US" altLang="zh-CN" sz="2400">
                <a:latin typeface="华文细黑" panose="02010600040101010101" pitchFamily="2" charset="-122"/>
                <a:ea typeface="华文细黑" panose="02010600040101010101" pitchFamily="2" charset="-122"/>
              </a:rPr>
              <a:t>迭代</a:t>
            </a:r>
            <a:r>
              <a:rPr lang="zh-CN" altLang="zh-CN" sz="2400">
                <a:latin typeface="华文细黑" panose="02010600040101010101" pitchFamily="2" charset="-122"/>
                <a:ea typeface="华文细黑" panose="02010600040101010101" pitchFamily="2" charset="-122"/>
              </a:rPr>
              <a:t>运算，直到合理为止。与监督学习不同，无监督法是边学习边分类，通过学习找到相同的类别，然后将该类与其它类区分开。</a:t>
            </a:r>
            <a:endParaRPr lang="zh-CN" altLang="en-US" sz="2400">
              <a:latin typeface="华文细黑" panose="02010600040101010101" pitchFamily="2" charset="-122"/>
              <a:ea typeface="华文细黑" panose="02010600040101010101" pitchFamily="2" charset="-122"/>
            </a:endParaRP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7C576B97-FAC1-4B5B-81A9-54E30C381DA1}"/>
              </a:ext>
            </a:extLst>
          </p:cNvPr>
          <p:cNvSpPr>
            <a:spLocks noGrp="1" noChangeArrowheads="1"/>
          </p:cNvSpPr>
          <p:nvPr>
            <p:ph type="title"/>
          </p:nvPr>
        </p:nvSpPr>
        <p:spPr>
          <a:xfrm>
            <a:off x="685800" y="381000"/>
            <a:ext cx="7772400" cy="838200"/>
          </a:xfrm>
        </p:spPr>
        <p:txBody>
          <a:bodyPr/>
          <a:lstStyle/>
          <a:p>
            <a:pPr fontAlgn="auto">
              <a:spcAft>
                <a:spcPts val="0"/>
              </a:spcAft>
              <a:defRPr/>
            </a:pPr>
            <a:r>
              <a:rPr lang="zh-CN" altLang="en-US">
                <a:solidFill>
                  <a:schemeClr val="accent2"/>
                </a:solidFill>
                <a:latin typeface="黑体" panose="02010609060101010101" pitchFamily="49" charset="-122"/>
                <a:ea typeface="黑体" panose="02010609060101010101" pitchFamily="49" charset="-122"/>
              </a:rPr>
              <a:t>聚类分析</a:t>
            </a:r>
          </a:p>
        </p:txBody>
      </p:sp>
      <p:sp>
        <p:nvSpPr>
          <p:cNvPr id="115715" name="Rectangle 3">
            <a:extLst>
              <a:ext uri="{FF2B5EF4-FFF2-40B4-BE49-F238E27FC236}">
                <a16:creationId xmlns:a16="http://schemas.microsoft.com/office/drawing/2014/main" id="{613F66CA-71EF-488E-B045-2DBFC4C4BA78}"/>
              </a:ext>
            </a:extLst>
          </p:cNvPr>
          <p:cNvSpPr>
            <a:spLocks noGrp="1" noChangeArrowheads="1"/>
          </p:cNvSpPr>
          <p:nvPr>
            <p:ph idx="1"/>
          </p:nvPr>
        </p:nvSpPr>
        <p:spPr>
          <a:xfrm>
            <a:off x="342900" y="1341438"/>
            <a:ext cx="8458200" cy="4495800"/>
          </a:xfrm>
        </p:spPr>
        <p:txBody>
          <a:bodyPr/>
          <a:lstStyle/>
          <a:p>
            <a:pPr fontAlgn="auto">
              <a:lnSpc>
                <a:spcPts val="3400"/>
              </a:lnSpc>
              <a:spcAft>
                <a:spcPts val="0"/>
              </a:spcAft>
              <a:defRPr/>
            </a:pPr>
            <a:r>
              <a:rPr lang="zh-CN" altLang="en-US" sz="2400">
                <a:solidFill>
                  <a:srgbClr val="C00000"/>
                </a:solidFill>
                <a:latin typeface="幼圆" panose="02010509060101010101" pitchFamily="49" charset="-122"/>
                <a:ea typeface="幼圆" panose="02010509060101010101" pitchFamily="49" charset="-122"/>
              </a:rPr>
              <a:t>聚类分析</a:t>
            </a:r>
            <a:r>
              <a:rPr lang="en-US" altLang="zh-CN" sz="2400">
                <a:solidFill>
                  <a:srgbClr val="C00000"/>
                </a:solidFill>
                <a:latin typeface="幼圆" panose="02010509060101010101" pitchFamily="49" charset="-122"/>
                <a:ea typeface="幼圆" panose="02010509060101010101" pitchFamily="49" charset="-122"/>
              </a:rPr>
              <a:t>(cluster analysis)</a:t>
            </a:r>
            <a:r>
              <a:rPr lang="zh-CN" altLang="en-US" sz="2400">
                <a:latin typeface="幼圆" panose="02010509060101010101" pitchFamily="49" charset="-122"/>
                <a:ea typeface="幼圆" panose="02010509060101010101" pitchFamily="49" charset="-122"/>
              </a:rPr>
              <a:t>是将样品个体或指标变量按其具有的特性进行分类的一种统计分析方法。</a:t>
            </a:r>
          </a:p>
          <a:p>
            <a:pPr lvl="1" fontAlgn="auto">
              <a:lnSpc>
                <a:spcPts val="3400"/>
              </a:lnSpc>
              <a:spcAft>
                <a:spcPts val="0"/>
              </a:spcAft>
              <a:buFontTx/>
              <a:buChar char="o"/>
              <a:defRPr/>
            </a:pPr>
            <a:r>
              <a:rPr lang="zh-CN" altLang="en-US" sz="2400">
                <a:latin typeface="幼圆" panose="02010509060101010101" pitchFamily="49" charset="-122"/>
                <a:ea typeface="幼圆" panose="02010509060101010101" pitchFamily="49" charset="-122"/>
              </a:rPr>
              <a:t>对样品进行聚类，称为样品</a:t>
            </a:r>
            <a:r>
              <a:rPr lang="en-US" altLang="zh-CN" sz="2400">
                <a:latin typeface="幼圆" panose="02010509060101010101" pitchFamily="49" charset="-122"/>
                <a:ea typeface="幼圆" panose="02010509060101010101" pitchFamily="49" charset="-122"/>
              </a:rPr>
              <a:t>(Q</a:t>
            </a:r>
            <a:r>
              <a:rPr lang="zh-CN" altLang="en-US" sz="2400">
                <a:latin typeface="幼圆" panose="02010509060101010101" pitchFamily="49" charset="-122"/>
                <a:ea typeface="幼圆" panose="02010509060101010101" pitchFamily="49" charset="-122"/>
              </a:rPr>
              <a:t>型</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聚类分析。其目的是将分类不明确的样品按性质相似程度分成若干组，从而发现同类样品的共性和不同类样品间的差异。</a:t>
            </a:r>
          </a:p>
          <a:p>
            <a:pPr lvl="1" fontAlgn="auto">
              <a:lnSpc>
                <a:spcPts val="3400"/>
              </a:lnSpc>
              <a:spcAft>
                <a:spcPts val="0"/>
              </a:spcAft>
              <a:buFontTx/>
              <a:buChar char="o"/>
              <a:defRPr/>
            </a:pPr>
            <a:r>
              <a:rPr lang="zh-CN" altLang="en-US" sz="2400">
                <a:latin typeface="幼圆" panose="02010509060101010101" pitchFamily="49" charset="-122"/>
                <a:ea typeface="幼圆" panose="02010509060101010101" pitchFamily="49" charset="-122"/>
              </a:rPr>
              <a:t>对指标进行聚类，称为指标（</a:t>
            </a:r>
            <a:r>
              <a:rPr lang="en-US" altLang="zh-CN" sz="2400">
                <a:latin typeface="幼圆" panose="02010509060101010101" pitchFamily="49" charset="-122"/>
                <a:ea typeface="幼圆" panose="02010509060101010101" pitchFamily="49" charset="-122"/>
              </a:rPr>
              <a:t>R</a:t>
            </a:r>
            <a:r>
              <a:rPr lang="zh-CN" altLang="en-US" sz="2400">
                <a:latin typeface="幼圆" panose="02010509060101010101" pitchFamily="49" charset="-122"/>
                <a:ea typeface="幼圆" panose="02010509060101010101" pitchFamily="49" charset="-122"/>
              </a:rPr>
              <a:t>型）聚类分析。其目的是将分类不明确的指标按性质相似程度分成若干组，从而在尽量不损失信息的条件下，用一组少量的指标来代替原来的多个指标（主成分分析？因子分析？）</a:t>
            </a:r>
            <a:endParaRPr lang="zh-CN" altLang="en-US" sz="2400">
              <a:solidFill>
                <a:schemeClr val="bg1"/>
              </a:solidFill>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B336E86E-80B7-4ECF-BF27-99871BEE1B50}"/>
              </a:ext>
            </a:extLst>
          </p:cNvPr>
          <p:cNvSpPr>
            <a:spLocks noGrp="1" noChangeArrowheads="1"/>
          </p:cNvSpPr>
          <p:nvPr>
            <p:ph type="title"/>
          </p:nvPr>
        </p:nvSpPr>
        <p:spPr>
          <a:xfrm>
            <a:off x="914400" y="44450"/>
            <a:ext cx="7772400" cy="1143000"/>
          </a:xfrm>
        </p:spPr>
        <p:txBody>
          <a:bodyPr/>
          <a:lstStyle/>
          <a:p>
            <a:pPr fontAlgn="auto">
              <a:spcAft>
                <a:spcPts val="0"/>
              </a:spcAft>
              <a:defRPr/>
            </a:pPr>
            <a:r>
              <a:rPr lang="zh-CN" altLang="en-US" b="1" dirty="0">
                <a:solidFill>
                  <a:schemeClr val="accent6"/>
                </a:solidFill>
                <a:latin typeface="黑体" pitchFamily="49" charset="-122"/>
                <a:ea typeface="黑体" pitchFamily="49" charset="-122"/>
              </a:rPr>
              <a:t>机器学习发展阶段</a:t>
            </a:r>
            <a:endParaRPr lang="zh-CN" altLang="zh-CN" b="1" dirty="0">
              <a:solidFill>
                <a:schemeClr val="accent6"/>
              </a:solidFill>
              <a:latin typeface="黑体" pitchFamily="49" charset="-122"/>
              <a:ea typeface="黑体" pitchFamily="49" charset="-122"/>
            </a:endParaRPr>
          </a:p>
        </p:txBody>
      </p:sp>
      <p:sp>
        <p:nvSpPr>
          <p:cNvPr id="12291" name="Rectangle 4">
            <a:extLst>
              <a:ext uri="{FF2B5EF4-FFF2-40B4-BE49-F238E27FC236}">
                <a16:creationId xmlns:a16="http://schemas.microsoft.com/office/drawing/2014/main" id="{DE366631-0EAD-41DA-A5EE-DB1B9FBCCB39}"/>
              </a:ext>
            </a:extLst>
          </p:cNvPr>
          <p:cNvSpPr>
            <a:spLocks noGrp="1" noChangeArrowheads="1"/>
          </p:cNvSpPr>
          <p:nvPr>
            <p:ph idx="1"/>
          </p:nvPr>
        </p:nvSpPr>
        <p:spPr>
          <a:xfrm>
            <a:off x="684213" y="1268413"/>
            <a:ext cx="7772400" cy="4529137"/>
          </a:xfrm>
        </p:spPr>
        <p:txBody>
          <a:bodyPr>
            <a:normAutofit fontScale="70000" lnSpcReduction="20000"/>
          </a:bodyPr>
          <a:lstStyle/>
          <a:p>
            <a:pPr fontAlgn="auto">
              <a:lnSpc>
                <a:spcPts val="3600"/>
              </a:lnSpc>
              <a:spcAft>
                <a:spcPts val="0"/>
              </a:spcAft>
              <a:buFontTx/>
              <a:buNone/>
              <a:defRPr/>
            </a:pPr>
            <a:r>
              <a:rPr lang="zh-CN" altLang="en-US" sz="2400" dirty="0">
                <a:latin typeface="幼圆" panose="02010509060101010101" pitchFamily="49" charset="-122"/>
                <a:ea typeface="幼圆" panose="02010509060101010101" pitchFamily="49" charset="-122"/>
              </a:rPr>
              <a:t>机器学习的研究大致可以分为三个阶段：</a:t>
            </a:r>
          </a:p>
          <a:p>
            <a:pPr fontAlgn="auto">
              <a:lnSpc>
                <a:spcPts val="36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五六十年代的探索阶段：</a:t>
            </a:r>
          </a:p>
          <a:p>
            <a:pPr fontAlgn="auto">
              <a:lnSpc>
                <a:spcPts val="3600"/>
              </a:lnSpc>
              <a:spcAft>
                <a:spcPts val="0"/>
              </a:spcAft>
              <a:buFontTx/>
              <a:buNone/>
              <a:defRPr/>
            </a:pPr>
            <a:r>
              <a:rPr lang="zh-CN" altLang="en-US" sz="2400" dirty="0">
                <a:latin typeface="幼圆" panose="02010509060101010101" pitchFamily="49" charset="-122"/>
                <a:ea typeface="幼圆" panose="02010509060101010101" pitchFamily="49" charset="-122"/>
              </a:rPr>
              <a:t>   主要受神经生理学、生理学和生物学的影响，研究主  要侧重于非符号的神经元模型的研究，主要研制通用学习系统，即神经网络或自组织系统。</a:t>
            </a:r>
          </a:p>
          <a:p>
            <a:pPr fontAlgn="auto">
              <a:lnSpc>
                <a:spcPts val="3600"/>
              </a:lnSpc>
              <a:spcAft>
                <a:spcPts val="0"/>
              </a:spcAft>
              <a:buFontTx/>
              <a:buNone/>
              <a:defRPr/>
            </a:pPr>
            <a:r>
              <a:rPr lang="zh-CN" altLang="en-US" sz="2400" dirty="0">
                <a:latin typeface="幼圆" panose="02010509060101010101" pitchFamily="49" charset="-122"/>
                <a:ea typeface="幼圆" panose="02010509060101010101" pitchFamily="49" charset="-122"/>
              </a:rPr>
              <a:t>   主要成果有：</a:t>
            </a:r>
          </a:p>
          <a:p>
            <a:pPr indent="-76200" fontAlgn="auto">
              <a:lnSpc>
                <a:spcPts val="3600"/>
              </a:lnSpc>
              <a:spcAft>
                <a:spcPts val="0"/>
              </a:spcAft>
              <a:buFont typeface="幼圆" panose="02010509060101010101" pitchFamily="49" charset="-122"/>
              <a:buChar char="—"/>
              <a:defRPr/>
            </a:pPr>
            <a:r>
              <a:rPr lang="zh-CN" altLang="en-US" sz="2400" dirty="0">
                <a:latin typeface="幼圆" panose="02010509060101010101" pitchFamily="49" charset="-122"/>
                <a:ea typeface="幼圆" panose="02010509060101010101" pitchFamily="49" charset="-122"/>
              </a:rPr>
              <a:t> 感知机（</a:t>
            </a:r>
            <a:r>
              <a:rPr lang="en-US" altLang="zh-CN" sz="2400" dirty="0">
                <a:latin typeface="幼圆" panose="02010509060101010101" pitchFamily="49" charset="-122"/>
                <a:ea typeface="幼圆" panose="02010509060101010101" pitchFamily="49" charset="-122"/>
              </a:rPr>
              <a:t>Perceptron）</a:t>
            </a:r>
          </a:p>
          <a:p>
            <a:pPr indent="-76200" fontAlgn="auto">
              <a:lnSpc>
                <a:spcPts val="3600"/>
              </a:lnSpc>
              <a:spcAft>
                <a:spcPts val="0"/>
              </a:spcAft>
              <a:buClr>
                <a:schemeClr val="accent6"/>
              </a:buClr>
              <a:buFont typeface="幼圆" panose="02010509060101010101" pitchFamily="49" charset="-122"/>
              <a:buChar char="—"/>
              <a:defRPr/>
            </a:pPr>
            <a:r>
              <a:rPr lang="en-US" altLang="zh-CN" sz="2400" dirty="0">
                <a:latin typeface="幼圆" panose="02010509060101010101" pitchFamily="49" charset="-122"/>
                <a:ea typeface="幼圆" panose="02010509060101010101" pitchFamily="49" charset="-122"/>
              </a:rPr>
              <a:t> Friedberg</a:t>
            </a:r>
            <a:r>
              <a:rPr lang="zh-CN" altLang="en-US" sz="2400" dirty="0">
                <a:latin typeface="幼圆" panose="02010509060101010101" pitchFamily="49" charset="-122"/>
                <a:ea typeface="幼圆" panose="02010509060101010101" pitchFamily="49" charset="-122"/>
              </a:rPr>
              <a:t>等模拟随机突变和自然选择过程的程序，</a:t>
            </a:r>
          </a:p>
          <a:p>
            <a:pPr indent="-76200" fontAlgn="auto">
              <a:lnSpc>
                <a:spcPts val="3600"/>
              </a:lnSpc>
              <a:spcAft>
                <a:spcPts val="0"/>
              </a:spcAft>
              <a:buClr>
                <a:schemeClr val="accent6"/>
              </a:buClr>
              <a:buFont typeface="幼圆" panose="02010509060101010101" pitchFamily="49" charset="-122"/>
              <a:buChar char="—"/>
              <a:defRPr/>
            </a:pPr>
            <a:r>
              <a:rPr lang="en-US" altLang="zh-CN" sz="2400" dirty="0">
                <a:latin typeface="幼圆" panose="02010509060101010101" pitchFamily="49" charset="-122"/>
                <a:ea typeface="幼圆" panose="02010509060101010101" pitchFamily="49" charset="-122"/>
              </a:rPr>
              <a:t> Hunt</a:t>
            </a:r>
            <a:r>
              <a:rPr lang="zh-CN" altLang="en-US" sz="2400" dirty="0">
                <a:latin typeface="幼圆" panose="02010509060101010101" pitchFamily="49" charset="-122"/>
                <a:ea typeface="幼圆" panose="02010509060101010101" pitchFamily="49" charset="-122"/>
              </a:rPr>
              <a:t>等的决策树归纳程序</a:t>
            </a:r>
            <a:r>
              <a:rPr lang="en-US" altLang="zh-CN" sz="2400" dirty="0">
                <a:latin typeface="幼圆" panose="02010509060101010101" pitchFamily="49" charset="-122"/>
                <a:ea typeface="幼圆" panose="02010509060101010101" pitchFamily="49" charset="-122"/>
              </a:rPr>
              <a:t>CLS。 </a:t>
            </a:r>
            <a:r>
              <a:rPr lang="zh-CN" altLang="en-US" sz="2400" dirty="0">
                <a:latin typeface="幼圆" panose="02010509060101010101" pitchFamily="49" charset="-122"/>
                <a:ea typeface="幼圆" panose="02010509060101010101" pitchFamily="49" charset="-122"/>
              </a:rPr>
              <a:t> </a:t>
            </a:r>
          </a:p>
        </p:txBody>
      </p:sp>
      <p:sp>
        <p:nvSpPr>
          <p:cNvPr id="39940" name="日期占位符 1">
            <a:extLst>
              <a:ext uri="{FF2B5EF4-FFF2-40B4-BE49-F238E27FC236}">
                <a16:creationId xmlns:a16="http://schemas.microsoft.com/office/drawing/2014/main" id="{D5DBA7AB-FA96-4992-82DD-87461FF99D3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F57D964-6822-4E48-A246-B04C1E679B83}"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39941" name="页脚占位符 2">
            <a:extLst>
              <a:ext uri="{FF2B5EF4-FFF2-40B4-BE49-F238E27FC236}">
                <a16:creationId xmlns:a16="http://schemas.microsoft.com/office/drawing/2014/main" id="{6C174F3D-A366-4B42-8F8A-78D7907B1B2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39942" name="灯片编号占位符 3">
            <a:extLst>
              <a:ext uri="{FF2B5EF4-FFF2-40B4-BE49-F238E27FC236}">
                <a16:creationId xmlns:a16="http://schemas.microsoft.com/office/drawing/2014/main" id="{CF445EE8-408E-4E32-B53D-0C58F461C4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46A84E3-BE23-47A1-AF8E-3D0720DC12BE}" type="slidenum">
              <a:rPr lang="zh-CN" altLang="en-US" sz="1400" smtClean="0">
                <a:latin typeface="Arial" panose="020B0604020202020204" pitchFamily="34" charset="0"/>
              </a:rPr>
              <a:pPr>
                <a:lnSpc>
                  <a:spcPct val="100000"/>
                </a:lnSpc>
                <a:spcBef>
                  <a:spcPct val="0"/>
                </a:spcBef>
                <a:buClrTx/>
                <a:buFontTx/>
                <a:buNone/>
              </a:pPr>
              <a:t>7</a:t>
            </a:fld>
            <a:endParaRPr lang="en-US" altLang="zh-CN" sz="1400">
              <a:latin typeface="Arial" panose="020B0604020202020204" pitchFamily="34" charset="0"/>
            </a:endParaRPr>
          </a:p>
        </p:txBody>
      </p:sp>
      <p:sp>
        <p:nvSpPr>
          <p:cNvPr id="39943" name="Rectangle 18">
            <a:extLst>
              <a:ext uri="{FF2B5EF4-FFF2-40B4-BE49-F238E27FC236}">
                <a16:creationId xmlns:a16="http://schemas.microsoft.com/office/drawing/2014/main" id="{A2045532-4468-47C1-9577-306645189DF4}"/>
              </a:ext>
            </a:extLst>
          </p:cNvPr>
          <p:cNvSpPr>
            <a:spLocks noChangeArrowheads="1"/>
          </p:cNvSpPr>
          <p:nvPr/>
        </p:nvSpPr>
        <p:spPr bwMode="auto">
          <a:xfrm>
            <a:off x="914400" y="3352800"/>
            <a:ext cx="777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lvl="1">
              <a:lnSpc>
                <a:spcPct val="100000"/>
              </a:lnSpc>
              <a:spcBef>
                <a:spcPct val="20000"/>
              </a:spcBef>
              <a:buClrTx/>
              <a:buFontTx/>
              <a:buChar char="–"/>
            </a:pPr>
            <a:endParaRPr lang="zh-CN" altLang="en-US" sz="2000">
              <a:latin typeface="Arial" panose="020B0604020202020204" pitchFamily="34" charset="0"/>
            </a:endParaRPr>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4">
            <a:extLst>
              <a:ext uri="{FF2B5EF4-FFF2-40B4-BE49-F238E27FC236}">
                <a16:creationId xmlns:a16="http://schemas.microsoft.com/office/drawing/2014/main" id="{29D67721-63CA-47E1-896E-CB50D19CC683}"/>
              </a:ext>
            </a:extLst>
          </p:cNvPr>
          <p:cNvSpPr>
            <a:spLocks noGrp="1" noChangeArrowheads="1"/>
          </p:cNvSpPr>
          <p:nvPr>
            <p:ph type="title"/>
          </p:nvPr>
        </p:nvSpPr>
        <p:spPr>
          <a:xfrm>
            <a:off x="838200" y="304800"/>
            <a:ext cx="7772400" cy="838200"/>
          </a:xfrm>
        </p:spPr>
        <p:txBody>
          <a:bodyPr/>
          <a:lstStyle/>
          <a:p>
            <a:pPr fontAlgn="auto">
              <a:spcAft>
                <a:spcPts val="0"/>
              </a:spcAft>
              <a:defRPr/>
            </a:pPr>
            <a:r>
              <a:rPr lang="zh-CN" altLang="en-US">
                <a:solidFill>
                  <a:schemeClr val="accent2"/>
                </a:solidFill>
                <a:latin typeface="黑体" panose="02010609060101010101" pitchFamily="49" charset="-122"/>
                <a:ea typeface="黑体" panose="02010609060101010101" pitchFamily="49" charset="-122"/>
              </a:rPr>
              <a:t>聚类分析</a:t>
            </a:r>
          </a:p>
        </p:txBody>
      </p:sp>
      <p:sp>
        <p:nvSpPr>
          <p:cNvPr id="116738" name="Rectangle 3">
            <a:extLst>
              <a:ext uri="{FF2B5EF4-FFF2-40B4-BE49-F238E27FC236}">
                <a16:creationId xmlns:a16="http://schemas.microsoft.com/office/drawing/2014/main" id="{7855BF91-E83B-4545-9E33-8DF774F2D839}"/>
              </a:ext>
            </a:extLst>
          </p:cNvPr>
          <p:cNvSpPr>
            <a:spLocks noGrp="1" noChangeArrowheads="1"/>
          </p:cNvSpPr>
          <p:nvPr>
            <p:ph idx="1"/>
          </p:nvPr>
        </p:nvSpPr>
        <p:spPr>
          <a:xfrm>
            <a:off x="642938" y="1524000"/>
            <a:ext cx="8001000" cy="4405313"/>
          </a:xfrm>
        </p:spPr>
        <p:txBody>
          <a:bodyPr/>
          <a:lstStyle/>
          <a:p>
            <a:pPr fontAlgn="auto">
              <a:lnSpc>
                <a:spcPct val="150000"/>
              </a:lnSpc>
              <a:spcAft>
                <a:spcPts val="0"/>
              </a:spcAft>
              <a:buFont typeface="Wingdings" panose="05000000000000000000" pitchFamily="2" charset="2"/>
              <a:buNone/>
              <a:defRPr/>
            </a:pPr>
            <a:r>
              <a:rPr lang="zh-CN" altLang="zh-CN" sz="2400">
                <a:latin typeface="幼圆" panose="02010509060101010101" pitchFamily="49" charset="-122"/>
                <a:ea typeface="幼圆" panose="02010509060101010101" pitchFamily="49" charset="-122"/>
              </a:rPr>
              <a:t>典型的数据聚类基本步骤如下：</a:t>
            </a:r>
          </a:p>
          <a:p>
            <a:pPr fontAlgn="auto">
              <a:lnSpc>
                <a:spcPct val="150000"/>
              </a:lnSpc>
              <a:spcAft>
                <a:spcPts val="0"/>
              </a:spcAft>
              <a:defRPr/>
            </a:pPr>
            <a:r>
              <a:rPr lang="en-US" altLang="zh-CN" sz="2400">
                <a:latin typeface="幼圆" panose="02010509060101010101" pitchFamily="49" charset="-122"/>
                <a:ea typeface="幼圆" panose="02010509060101010101" pitchFamily="49" charset="-122"/>
              </a:rPr>
              <a:t>    (1)</a:t>
            </a:r>
            <a:r>
              <a:rPr lang="zh-CN" altLang="zh-CN" sz="2400">
                <a:latin typeface="幼圆" panose="02010509060101010101" pitchFamily="49" charset="-122"/>
                <a:ea typeface="幼圆" panose="02010509060101010101" pitchFamily="49" charset="-122"/>
              </a:rPr>
              <a:t>对数据集进行表示和预处理，包括数据清洗、特征选择或特征抽取；</a:t>
            </a:r>
          </a:p>
          <a:p>
            <a:pPr fontAlgn="auto">
              <a:lnSpc>
                <a:spcPct val="150000"/>
              </a:lnSpc>
              <a:spcAft>
                <a:spcPts val="0"/>
              </a:spcAft>
              <a:defRPr/>
            </a:pPr>
            <a:r>
              <a:rPr lang="en-US" altLang="zh-CN" sz="2400">
                <a:latin typeface="幼圆" panose="02010509060101010101" pitchFamily="49" charset="-122"/>
                <a:ea typeface="幼圆" panose="02010509060101010101" pitchFamily="49" charset="-122"/>
              </a:rPr>
              <a:t>    (2)</a:t>
            </a:r>
            <a:r>
              <a:rPr lang="zh-CN" altLang="zh-CN" sz="2400">
                <a:latin typeface="幼圆" panose="02010509060101010101" pitchFamily="49" charset="-122"/>
                <a:ea typeface="幼圆" panose="02010509060101010101" pitchFamily="49" charset="-122"/>
              </a:rPr>
              <a:t>给定数据之间的相似度或相异度及其定义方法；</a:t>
            </a:r>
          </a:p>
          <a:p>
            <a:pPr fontAlgn="auto">
              <a:lnSpc>
                <a:spcPct val="150000"/>
              </a:lnSpc>
              <a:spcAft>
                <a:spcPts val="0"/>
              </a:spcAft>
              <a:defRPr/>
            </a:pPr>
            <a:r>
              <a:rPr lang="en-US" altLang="zh-CN" sz="2400">
                <a:latin typeface="幼圆" panose="02010509060101010101" pitchFamily="49" charset="-122"/>
                <a:ea typeface="幼圆" panose="02010509060101010101" pitchFamily="49" charset="-122"/>
              </a:rPr>
              <a:t>    (3)</a:t>
            </a:r>
            <a:r>
              <a:rPr lang="zh-CN" altLang="zh-CN" sz="2400">
                <a:latin typeface="幼圆" panose="02010509060101010101" pitchFamily="49" charset="-122"/>
                <a:ea typeface="幼圆" panose="02010509060101010101" pitchFamily="49" charset="-122"/>
              </a:rPr>
              <a:t>根据相似度，对数据进行划分，即聚类；</a:t>
            </a:r>
          </a:p>
          <a:p>
            <a:pPr fontAlgn="auto">
              <a:lnSpc>
                <a:spcPct val="150000"/>
              </a:lnSpc>
              <a:spcAft>
                <a:spcPts val="0"/>
              </a:spcAft>
              <a:defRPr/>
            </a:pPr>
            <a:r>
              <a:rPr lang="en-US" altLang="zh-CN" sz="2400">
                <a:latin typeface="幼圆" panose="02010509060101010101" pitchFamily="49" charset="-122"/>
                <a:ea typeface="幼圆" panose="02010509060101010101" pitchFamily="49" charset="-122"/>
              </a:rPr>
              <a:t>    (4)</a:t>
            </a:r>
            <a:r>
              <a:rPr lang="zh-CN" altLang="zh-CN" sz="2400">
                <a:latin typeface="幼圆" panose="02010509060101010101" pitchFamily="49" charset="-122"/>
                <a:ea typeface="幼圆" panose="02010509060101010101" pitchFamily="49" charset="-122"/>
              </a:rPr>
              <a:t>对聚类结果进行评估。</a:t>
            </a: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3">
            <a:extLst>
              <a:ext uri="{FF2B5EF4-FFF2-40B4-BE49-F238E27FC236}">
                <a16:creationId xmlns:a16="http://schemas.microsoft.com/office/drawing/2014/main" id="{815ADED9-6029-498B-A60E-9F8071F7DAF7}"/>
              </a:ext>
            </a:extLst>
          </p:cNvPr>
          <p:cNvSpPr>
            <a:spLocks noGrp="1" noRot="1" noChangeArrowheads="1"/>
          </p:cNvSpPr>
          <p:nvPr>
            <p:ph type="title"/>
          </p:nvPr>
        </p:nvSpPr>
        <p:spPr>
          <a:xfrm>
            <a:off x="2071688" y="500063"/>
            <a:ext cx="5934075" cy="482600"/>
          </a:xfrm>
        </p:spPr>
        <p:txBody>
          <a:bodyPr>
            <a:normAutofit fontScale="90000"/>
          </a:bodyPr>
          <a:lstStyle/>
          <a:p>
            <a:pPr fontAlgn="auto">
              <a:spcAft>
                <a:spcPts val="0"/>
              </a:spcAft>
              <a:defRPr/>
            </a:pPr>
            <a:r>
              <a:rPr lang="zh-CN" altLang="en-US">
                <a:solidFill>
                  <a:schemeClr val="accent2"/>
                </a:solidFill>
                <a:latin typeface="黑体" panose="02010609060101010101" pitchFamily="49" charset="-122"/>
                <a:ea typeface="黑体" panose="02010609060101010101" pitchFamily="49" charset="-122"/>
              </a:rPr>
              <a:t>相似性度量 </a:t>
            </a:r>
          </a:p>
        </p:txBody>
      </p:sp>
      <p:sp>
        <p:nvSpPr>
          <p:cNvPr id="9" name="Rectangle 3">
            <a:extLst>
              <a:ext uri="{FF2B5EF4-FFF2-40B4-BE49-F238E27FC236}">
                <a16:creationId xmlns:a16="http://schemas.microsoft.com/office/drawing/2014/main" id="{E45013FA-165D-4CD4-ABBD-B194EEEE2861}"/>
              </a:ext>
            </a:extLst>
          </p:cNvPr>
          <p:cNvSpPr txBox="1">
            <a:spLocks noChangeArrowheads="1"/>
          </p:cNvSpPr>
          <p:nvPr/>
        </p:nvSpPr>
        <p:spPr bwMode="auto">
          <a:xfrm>
            <a:off x="428625" y="1571625"/>
            <a:ext cx="8229600" cy="1285875"/>
          </a:xfrm>
          <a:prstGeom prst="rect">
            <a:avLst/>
          </a:prstGeom>
          <a:noFill/>
          <a:ln w="9525">
            <a:noFill/>
            <a:miter lim="800000"/>
            <a:headEnd/>
            <a:tailEnd/>
          </a:ln>
          <a:effectLst/>
        </p:spPr>
        <p:txBody>
          <a:bodyPr/>
          <a:lstStyle/>
          <a:p>
            <a:pPr marL="342900" indent="-342900">
              <a:lnSpc>
                <a:spcPts val="4500"/>
              </a:lnSpc>
              <a:spcBef>
                <a:spcPct val="20000"/>
              </a:spcBef>
              <a:buClr>
                <a:srgbClr val="FF0000"/>
              </a:buClr>
              <a:buSzPct val="70000"/>
              <a:defRPr/>
            </a:pPr>
            <a:r>
              <a:rPr lang="en-US" altLang="zh-CN" sz="4000" kern="0" dirty="0">
                <a:latin typeface="+mn-lt"/>
                <a:ea typeface="+mn-ea"/>
              </a:rPr>
              <a:t>        </a:t>
            </a:r>
            <a:r>
              <a:rPr lang="zh-CN" altLang="en-US" sz="3200" kern="0" dirty="0">
                <a:latin typeface="幼圆" panose="02010509060101010101" pitchFamily="49" charset="-122"/>
                <a:ea typeface="幼圆" panose="02010509060101010101" pitchFamily="49" charset="-122"/>
              </a:rPr>
              <a:t>如何刻画样品</a:t>
            </a:r>
            <a:r>
              <a:rPr lang="en-US" altLang="zh-CN" sz="3200" kern="0" dirty="0">
                <a:latin typeface="幼圆" panose="02010509060101010101" pitchFamily="49" charset="-122"/>
                <a:ea typeface="幼圆" panose="02010509060101010101" pitchFamily="49" charset="-122"/>
              </a:rPr>
              <a:t>/</a:t>
            </a:r>
            <a:r>
              <a:rPr lang="zh-CN" altLang="en-US" sz="3200" kern="0" dirty="0">
                <a:latin typeface="幼圆" panose="02010509060101010101" pitchFamily="49" charset="-122"/>
                <a:ea typeface="幼圆" panose="02010509060101010101" pitchFamily="49" charset="-122"/>
              </a:rPr>
              <a:t>（指标）变量间的亲疏关系或相似程度？</a:t>
            </a:r>
            <a:endParaRPr lang="en-US" altLang="zh-CN" sz="3200" kern="0" dirty="0">
              <a:latin typeface="幼圆" panose="02010509060101010101" pitchFamily="49" charset="-122"/>
              <a:ea typeface="幼圆" panose="02010509060101010101" pitchFamily="49" charset="-122"/>
            </a:endParaRPr>
          </a:p>
          <a:p>
            <a:pPr marL="342900" indent="-342900">
              <a:lnSpc>
                <a:spcPts val="4500"/>
              </a:lnSpc>
              <a:spcBef>
                <a:spcPct val="20000"/>
              </a:spcBef>
              <a:buClr>
                <a:srgbClr val="FF0000"/>
              </a:buClr>
              <a:buSzPct val="70000"/>
              <a:defRPr/>
            </a:pPr>
            <a:endParaRPr lang="en-US" altLang="zh-CN" sz="3200" kern="0" dirty="0">
              <a:latin typeface="幼圆" panose="02010509060101010101" pitchFamily="49" charset="-122"/>
              <a:ea typeface="幼圆" panose="02010509060101010101" pitchFamily="49" charset="-122"/>
            </a:endParaRPr>
          </a:p>
          <a:p>
            <a:pPr marL="342900" indent="-342900">
              <a:lnSpc>
                <a:spcPts val="4500"/>
              </a:lnSpc>
              <a:spcBef>
                <a:spcPct val="20000"/>
              </a:spcBef>
              <a:buClr>
                <a:srgbClr val="FF0000"/>
              </a:buClr>
              <a:buSzPct val="70000"/>
              <a:defRPr/>
            </a:pPr>
            <a:r>
              <a:rPr lang="zh-CN" altLang="en-US" sz="3200" dirty="0">
                <a:latin typeface="幼圆" panose="02010509060101010101" pitchFamily="49" charset="-122"/>
                <a:ea typeface="幼圆" panose="02010509060101010101" pitchFamily="49" charset="-122"/>
              </a:rPr>
              <a:t>           样品相似性的度量</a:t>
            </a:r>
            <a:endParaRPr lang="en-US" altLang="zh-CN" sz="3200" dirty="0">
              <a:latin typeface="幼圆" panose="02010509060101010101" pitchFamily="49" charset="-122"/>
              <a:ea typeface="幼圆" panose="02010509060101010101" pitchFamily="49" charset="-122"/>
            </a:endParaRPr>
          </a:p>
          <a:p>
            <a:pPr marL="342900" indent="-342900">
              <a:lnSpc>
                <a:spcPts val="4500"/>
              </a:lnSpc>
              <a:spcBef>
                <a:spcPct val="20000"/>
              </a:spcBef>
              <a:buClr>
                <a:srgbClr val="FF0000"/>
              </a:buClr>
              <a:buSzPct val="70000"/>
              <a:defRPr/>
            </a:pPr>
            <a:r>
              <a:rPr lang="zh-CN" altLang="en-US" sz="3200" dirty="0">
                <a:latin typeface="幼圆" panose="02010509060101010101" pitchFamily="49" charset="-122"/>
                <a:ea typeface="幼圆" panose="02010509060101010101" pitchFamily="49" charset="-122"/>
              </a:rPr>
              <a:t>     </a:t>
            </a:r>
            <a:endParaRPr lang="en-US" altLang="zh-CN" sz="3200" dirty="0">
              <a:latin typeface="幼圆" panose="02010509060101010101" pitchFamily="49" charset="-122"/>
              <a:ea typeface="幼圆" panose="02010509060101010101" pitchFamily="49" charset="-122"/>
            </a:endParaRPr>
          </a:p>
          <a:p>
            <a:pPr marL="342900" indent="-342900">
              <a:lnSpc>
                <a:spcPts val="4500"/>
              </a:lnSpc>
              <a:spcBef>
                <a:spcPct val="20000"/>
              </a:spcBef>
              <a:buClr>
                <a:srgbClr val="FF0000"/>
              </a:buClr>
              <a:buSzPct val="70000"/>
              <a:defRPr/>
            </a:pPr>
            <a:r>
              <a:rPr lang="en-US" altLang="zh-CN" sz="3200" dirty="0">
                <a:latin typeface="幼圆" panose="02010509060101010101" pitchFamily="49" charset="-122"/>
                <a:ea typeface="幼圆" panose="02010509060101010101" pitchFamily="49" charset="-122"/>
              </a:rPr>
              <a:t>           </a:t>
            </a:r>
            <a:r>
              <a:rPr lang="zh-CN" altLang="en-US" sz="3200" dirty="0">
                <a:latin typeface="幼圆" panose="02010509060101010101" pitchFamily="49" charset="-122"/>
                <a:ea typeface="幼圆" panose="02010509060101010101" pitchFamily="49" charset="-122"/>
              </a:rPr>
              <a:t>变量相似性的度量</a:t>
            </a:r>
            <a:endParaRPr lang="zh-CN" altLang="en-US" sz="3200" kern="0" dirty="0">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979E695D-7B5B-4B00-97EF-803393EEAA6A}"/>
              </a:ext>
            </a:extLst>
          </p:cNvPr>
          <p:cNvSpPr>
            <a:spLocks noGrp="1" noRot="1" noChangeArrowheads="1"/>
          </p:cNvSpPr>
          <p:nvPr>
            <p:ph type="title"/>
          </p:nvPr>
        </p:nvSpPr>
        <p:spPr>
          <a:xfrm>
            <a:off x="2500313" y="571500"/>
            <a:ext cx="5934075" cy="433388"/>
          </a:xfrm>
        </p:spPr>
        <p:txBody>
          <a:bodyPr>
            <a:normAutofit fontScale="90000"/>
          </a:bodyPr>
          <a:lstStyle/>
          <a:p>
            <a:pPr fontAlgn="auto">
              <a:spcAft>
                <a:spcPts val="0"/>
              </a:spcAft>
              <a:defRPr/>
            </a:pPr>
            <a:r>
              <a:rPr lang="en-US" altLang="zh-CN">
                <a:solidFill>
                  <a:schemeClr val="accent2"/>
                </a:solidFill>
                <a:latin typeface="黑体" panose="02010609060101010101" pitchFamily="49" charset="-122"/>
                <a:ea typeface="黑体" panose="02010609060101010101" pitchFamily="49" charset="-122"/>
              </a:rPr>
              <a:t>K</a:t>
            </a:r>
            <a:r>
              <a:rPr lang="zh-CN" altLang="en-US">
                <a:solidFill>
                  <a:schemeClr val="accent2"/>
                </a:solidFill>
                <a:latin typeface="黑体" panose="02010609060101010101" pitchFamily="49" charset="-122"/>
                <a:ea typeface="黑体" panose="02010609060101010101" pitchFamily="49" charset="-122"/>
              </a:rPr>
              <a:t>均值聚类分析 </a:t>
            </a:r>
          </a:p>
        </p:txBody>
      </p:sp>
      <p:sp>
        <p:nvSpPr>
          <p:cNvPr id="118787" name="Rectangle 12">
            <a:extLst>
              <a:ext uri="{FF2B5EF4-FFF2-40B4-BE49-F238E27FC236}">
                <a16:creationId xmlns:a16="http://schemas.microsoft.com/office/drawing/2014/main" id="{836A8029-1535-43E1-AF67-262EB5072A06}"/>
              </a:ext>
            </a:extLst>
          </p:cNvPr>
          <p:cNvSpPr>
            <a:spLocks noGrp="1" noRot="1" noChangeAspect="1" noChangeArrowheads="1"/>
          </p:cNvSpPr>
          <p:nvPr>
            <p:ph idx="1"/>
          </p:nvPr>
        </p:nvSpPr>
        <p:spPr>
          <a:xfrm>
            <a:off x="428625" y="1428750"/>
            <a:ext cx="8229600" cy="4411663"/>
          </a:xfrm>
        </p:spPr>
        <p:txBody>
          <a:bodyPr>
            <a:normAutofit fontScale="70000" lnSpcReduction="20000"/>
          </a:bodyPr>
          <a:lstStyle/>
          <a:p>
            <a:pPr fontAlgn="auto">
              <a:lnSpc>
                <a:spcPts val="3400"/>
              </a:lnSpc>
              <a:spcAft>
                <a:spcPts val="0"/>
              </a:spcAft>
              <a:buFont typeface="Wingdings" panose="05000000000000000000" pitchFamily="2" charset="2"/>
              <a:buNone/>
              <a:defRPr/>
            </a:pPr>
            <a:r>
              <a:rPr lang="en-US" altLang="zh-CN" sz="2400">
                <a:latin typeface="华文细黑" panose="02010600040101010101" pitchFamily="2" charset="-122"/>
                <a:ea typeface="华文细黑" panose="02010600040101010101" pitchFamily="2" charset="-122"/>
              </a:rPr>
              <a:t>     K</a:t>
            </a:r>
            <a:r>
              <a:rPr lang="zh-CN" altLang="en-US" sz="2400">
                <a:latin typeface="华文细黑" panose="02010600040101010101" pitchFamily="2" charset="-122"/>
                <a:ea typeface="华文细黑" panose="02010600040101010101" pitchFamily="2" charset="-122"/>
              </a:rPr>
              <a:t>均值法是麦奎因（</a:t>
            </a:r>
            <a:r>
              <a:rPr lang="en-US" altLang="zh-CN" sz="2400">
                <a:latin typeface="华文细黑" panose="02010600040101010101" pitchFamily="2" charset="-122"/>
                <a:ea typeface="华文细黑" panose="02010600040101010101" pitchFamily="2" charset="-122"/>
              </a:rPr>
              <a:t>MacQueen</a:t>
            </a:r>
            <a:r>
              <a:rPr lang="zh-CN" altLang="en-US" sz="2400">
                <a:latin typeface="华文细黑" panose="02010600040101010101" pitchFamily="2" charset="-122"/>
                <a:ea typeface="华文细黑" panose="02010600040101010101" pitchFamily="2" charset="-122"/>
              </a:rPr>
              <a:t>，</a:t>
            </a:r>
            <a:r>
              <a:rPr lang="en-US" altLang="zh-CN" sz="2400">
                <a:latin typeface="华文细黑" panose="02010600040101010101" pitchFamily="2" charset="-122"/>
                <a:ea typeface="华文细黑" panose="02010600040101010101" pitchFamily="2" charset="-122"/>
              </a:rPr>
              <a:t>1967</a:t>
            </a:r>
            <a:r>
              <a:rPr lang="zh-CN" altLang="en-US" sz="2400">
                <a:latin typeface="华文细黑" panose="02010600040101010101" pitchFamily="2" charset="-122"/>
                <a:ea typeface="华文细黑" panose="02010600040101010101" pitchFamily="2" charset="-122"/>
              </a:rPr>
              <a:t>）提出的，这种算法的基本思想是将每一个样品分配给最近中心（均值）的类中，具体的算法至少包括以下三个步骤：</a:t>
            </a:r>
            <a:endParaRPr lang="en-US" altLang="zh-CN" sz="2400">
              <a:latin typeface="华文细黑" panose="02010600040101010101" pitchFamily="2" charset="-122"/>
              <a:ea typeface="华文细黑" panose="02010600040101010101" pitchFamily="2" charset="-122"/>
            </a:endParaRPr>
          </a:p>
          <a:p>
            <a:pPr fontAlgn="auto">
              <a:lnSpc>
                <a:spcPts val="3400"/>
              </a:lnSpc>
              <a:spcAft>
                <a:spcPts val="0"/>
              </a:spcAft>
              <a:buFont typeface="Wingdings" panose="05000000000000000000" pitchFamily="2" charset="2"/>
              <a:buNone/>
              <a:defRPr/>
            </a:pPr>
            <a:r>
              <a:rPr lang="en-US" altLang="zh-CN" sz="2400">
                <a:latin typeface="华文细黑" panose="02010600040101010101" pitchFamily="2" charset="-122"/>
                <a:ea typeface="华文细黑" panose="02010600040101010101" pitchFamily="2" charset="-122"/>
              </a:rPr>
              <a:t>    (1)</a:t>
            </a:r>
            <a:r>
              <a:rPr lang="zh-CN" altLang="en-US" sz="2400">
                <a:latin typeface="华文细黑" panose="02010600040101010101" pitchFamily="2" charset="-122"/>
                <a:ea typeface="华文细黑" panose="02010600040101010101" pitchFamily="2" charset="-122"/>
              </a:rPr>
              <a:t>从</a:t>
            </a:r>
            <a:r>
              <a:rPr lang="en-US" altLang="zh-CN" sz="2400" i="1">
                <a:latin typeface="华文细黑" panose="02010600040101010101" pitchFamily="2" charset="-122"/>
                <a:ea typeface="华文细黑" panose="02010600040101010101" pitchFamily="2" charset="-122"/>
              </a:rPr>
              <a:t>n</a:t>
            </a:r>
            <a:r>
              <a:rPr lang="zh-CN" altLang="en-US" sz="2400">
                <a:latin typeface="华文细黑" panose="02010600040101010101" pitchFamily="2" charset="-122"/>
                <a:ea typeface="华文细黑" panose="02010600040101010101" pitchFamily="2" charset="-122"/>
              </a:rPr>
              <a:t>个数据对象随机选取</a:t>
            </a:r>
            <a:r>
              <a:rPr lang="en-US" altLang="zh-CN" sz="2400" i="1">
                <a:latin typeface="华文细黑" panose="02010600040101010101" pitchFamily="2" charset="-122"/>
                <a:ea typeface="华文细黑" panose="02010600040101010101" pitchFamily="2" charset="-122"/>
              </a:rPr>
              <a:t>k</a:t>
            </a:r>
            <a:r>
              <a:rPr lang="zh-CN" altLang="en-US" sz="2400">
                <a:latin typeface="华文细黑" panose="02010600040101010101" pitchFamily="2" charset="-122"/>
                <a:ea typeface="华文细黑" panose="02010600040101010101" pitchFamily="2" charset="-122"/>
              </a:rPr>
              <a:t>个对象作为初始簇中心。</a:t>
            </a:r>
          </a:p>
          <a:p>
            <a:pPr fontAlgn="auto">
              <a:lnSpc>
                <a:spcPts val="3400"/>
              </a:lnSpc>
              <a:spcAft>
                <a:spcPts val="0"/>
              </a:spcAft>
              <a:buFont typeface="Wingdings" panose="05000000000000000000" pitchFamily="2" charset="2"/>
              <a:buNone/>
              <a:defRPr/>
            </a:pPr>
            <a:r>
              <a:rPr lang="en-US" altLang="zh-CN" sz="2400">
                <a:latin typeface="华文细黑" panose="02010600040101010101" pitchFamily="2" charset="-122"/>
                <a:ea typeface="华文细黑" panose="02010600040101010101" pitchFamily="2" charset="-122"/>
              </a:rPr>
              <a:t>    (2)</a:t>
            </a:r>
            <a:r>
              <a:rPr lang="zh-CN" altLang="en-US" sz="2400">
                <a:latin typeface="华文细黑" panose="02010600040101010101" pitchFamily="2" charset="-122"/>
                <a:ea typeface="华文细黑" panose="02010600040101010101" pitchFamily="2" charset="-122"/>
              </a:rPr>
              <a:t>计算每个簇的平均值，并用该平均值代表相应的簇。</a:t>
            </a:r>
          </a:p>
          <a:p>
            <a:pPr fontAlgn="auto">
              <a:lnSpc>
                <a:spcPts val="3400"/>
              </a:lnSpc>
              <a:spcAft>
                <a:spcPts val="0"/>
              </a:spcAft>
              <a:buFont typeface="Wingdings" panose="05000000000000000000" pitchFamily="2" charset="2"/>
              <a:buNone/>
              <a:defRPr/>
            </a:pPr>
            <a:r>
              <a:rPr lang="en-US" altLang="zh-CN" sz="2400">
                <a:latin typeface="华文细黑" panose="02010600040101010101" pitchFamily="2" charset="-122"/>
                <a:ea typeface="华文细黑" panose="02010600040101010101" pitchFamily="2" charset="-122"/>
              </a:rPr>
              <a:t>    (3)</a:t>
            </a:r>
            <a:r>
              <a:rPr lang="zh-CN" altLang="en-US" sz="2400">
                <a:latin typeface="华文细黑" panose="02010600040101010101" pitchFamily="2" charset="-122"/>
                <a:ea typeface="华文细黑" panose="02010600040101010101" pitchFamily="2" charset="-122"/>
              </a:rPr>
              <a:t>计算每个对象与这些中心对象的距离，并根据最小距离重新对相应对象进行划分。</a:t>
            </a:r>
          </a:p>
          <a:p>
            <a:pPr fontAlgn="auto">
              <a:lnSpc>
                <a:spcPts val="3400"/>
              </a:lnSpc>
              <a:spcAft>
                <a:spcPts val="0"/>
              </a:spcAft>
              <a:buFont typeface="Wingdings" panose="05000000000000000000" pitchFamily="2" charset="2"/>
              <a:buNone/>
              <a:defRPr/>
            </a:pPr>
            <a:r>
              <a:rPr lang="en-US" altLang="zh-CN" sz="2400">
                <a:latin typeface="华文细黑" panose="02010600040101010101" pitchFamily="2" charset="-122"/>
                <a:ea typeface="华文细黑" panose="02010600040101010101" pitchFamily="2" charset="-122"/>
              </a:rPr>
              <a:t>    (4)</a:t>
            </a:r>
            <a:r>
              <a:rPr lang="zh-CN" altLang="en-US" sz="2400">
                <a:latin typeface="华文细黑" panose="02010600040101010101" pitchFamily="2" charset="-122"/>
                <a:ea typeface="华文细黑" panose="02010600040101010101" pitchFamily="2" charset="-122"/>
              </a:rPr>
              <a:t>转步骤</a:t>
            </a:r>
            <a:r>
              <a:rPr lang="en-US" altLang="zh-CN" sz="2400">
                <a:latin typeface="华文细黑" panose="02010600040101010101" pitchFamily="2" charset="-122"/>
                <a:ea typeface="华文细黑" panose="02010600040101010101" pitchFamily="2" charset="-122"/>
              </a:rPr>
              <a:t>(2)</a:t>
            </a:r>
            <a:r>
              <a:rPr lang="zh-CN" altLang="en-US" sz="2400">
                <a:latin typeface="华文细黑" panose="02010600040101010101" pitchFamily="2" charset="-122"/>
                <a:ea typeface="华文细黑" panose="02010600040101010101" pitchFamily="2" charset="-122"/>
              </a:rPr>
              <a:t>，重新计算每个</a:t>
            </a:r>
            <a:r>
              <a:rPr lang="en-US" altLang="zh-CN" sz="2400">
                <a:latin typeface="华文细黑" panose="02010600040101010101" pitchFamily="2" charset="-122"/>
                <a:ea typeface="华文细黑" panose="02010600040101010101" pitchFamily="2" charset="-122"/>
              </a:rPr>
              <a:t>(</a:t>
            </a:r>
            <a:r>
              <a:rPr lang="zh-CN" altLang="en-US" sz="2400">
                <a:latin typeface="华文细黑" panose="02010600040101010101" pitchFamily="2" charset="-122"/>
                <a:ea typeface="华文细黑" panose="02010600040101010101" pitchFamily="2" charset="-122"/>
              </a:rPr>
              <a:t>自变化</a:t>
            </a:r>
            <a:r>
              <a:rPr lang="en-US" altLang="zh-CN" sz="2400">
                <a:latin typeface="华文细黑" panose="02010600040101010101" pitchFamily="2" charset="-122"/>
                <a:ea typeface="华文细黑" panose="02010600040101010101" pitchFamily="2" charset="-122"/>
              </a:rPr>
              <a:t>)</a:t>
            </a:r>
            <a:r>
              <a:rPr lang="zh-CN" altLang="en-US" sz="2400">
                <a:latin typeface="华文细黑" panose="02010600040101010101" pitchFamily="2" charset="-122"/>
                <a:ea typeface="华文细黑" panose="02010600040101010101" pitchFamily="2" charset="-122"/>
              </a:rPr>
              <a:t>簇的平均值。这个过程不断重复直到某个准则函数不再明显变化或者聚类的对象不再变化为止。</a:t>
            </a: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447427C3-2979-44FB-B7BA-99B7DBB39798}"/>
              </a:ext>
            </a:extLst>
          </p:cNvPr>
          <p:cNvSpPr>
            <a:spLocks noGrp="1" noRot="1" noChangeArrowheads="1"/>
          </p:cNvSpPr>
          <p:nvPr>
            <p:ph type="title"/>
          </p:nvPr>
        </p:nvSpPr>
        <p:spPr/>
        <p:txBody>
          <a:bodyPr/>
          <a:lstStyle/>
          <a:p>
            <a:pPr fontAlgn="auto">
              <a:spcAft>
                <a:spcPts val="0"/>
              </a:spcAft>
              <a:defRPr/>
            </a:pPr>
            <a:r>
              <a:rPr lang="en-US" altLang="zh-CN">
                <a:solidFill>
                  <a:schemeClr val="accent2"/>
                </a:solidFill>
                <a:latin typeface="黑体" panose="02010609060101010101" pitchFamily="49" charset="-122"/>
                <a:ea typeface="黑体" panose="02010609060101010101" pitchFamily="49" charset="-122"/>
              </a:rPr>
              <a:t>K</a:t>
            </a:r>
            <a:r>
              <a:rPr lang="zh-CN" altLang="en-US">
                <a:solidFill>
                  <a:schemeClr val="accent2"/>
                </a:solidFill>
                <a:latin typeface="黑体" panose="02010609060101010101" pitchFamily="49" charset="-122"/>
                <a:ea typeface="黑体" panose="02010609060101010101" pitchFamily="49" charset="-122"/>
              </a:rPr>
              <a:t>均值聚类分析 </a:t>
            </a:r>
            <a:endParaRPr lang="zh-CN" altLang="zh-CN">
              <a:solidFill>
                <a:schemeClr val="accent2"/>
              </a:solidFill>
              <a:latin typeface="黑体" panose="02010609060101010101" pitchFamily="49" charset="-122"/>
              <a:ea typeface="黑体" panose="02010609060101010101" pitchFamily="49" charset="-122"/>
            </a:endParaRPr>
          </a:p>
        </p:txBody>
      </p:sp>
      <p:graphicFrame>
        <p:nvGraphicFramePr>
          <p:cNvPr id="140291" name="Object 4">
            <a:extLst>
              <a:ext uri="{FF2B5EF4-FFF2-40B4-BE49-F238E27FC236}">
                <a16:creationId xmlns:a16="http://schemas.microsoft.com/office/drawing/2014/main" id="{76A5B8F8-A7C9-450D-9F05-D8073409C37C}"/>
              </a:ext>
            </a:extLst>
          </p:cNvPr>
          <p:cNvGraphicFramePr>
            <a:graphicFrameLocks noGrp="1" noChangeAspect="1"/>
          </p:cNvGraphicFramePr>
          <p:nvPr>
            <p:ph idx="1"/>
          </p:nvPr>
        </p:nvGraphicFramePr>
        <p:xfrm>
          <a:off x="900113" y="2498725"/>
          <a:ext cx="7704137" cy="2689225"/>
        </p:xfrm>
        <a:graphic>
          <a:graphicData uri="http://schemas.openxmlformats.org/presentationml/2006/ole">
            <mc:AlternateContent xmlns:mc="http://schemas.openxmlformats.org/markup-compatibility/2006">
              <mc:Choice xmlns:v="urn:schemas-microsoft-com:vml" Requires="v">
                <p:oleObj spid="_x0000_s140294" name="Document" r:id="rId3" imgW="3989966" imgH="1392898" progId="Word.Document.8">
                  <p:embed/>
                </p:oleObj>
              </mc:Choice>
              <mc:Fallback>
                <p:oleObj name="Document" r:id="rId3" imgW="3989966" imgH="1392898" progId="Word.Document.8">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498725"/>
                        <a:ext cx="7704137"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9811" name="Rectangle 3">
            <a:extLst>
              <a:ext uri="{FF2B5EF4-FFF2-40B4-BE49-F238E27FC236}">
                <a16:creationId xmlns:a16="http://schemas.microsoft.com/office/drawing/2014/main" id="{B4B470F4-A72D-4ED1-B8AC-C4728FE62C45}"/>
              </a:ext>
            </a:extLst>
          </p:cNvPr>
          <p:cNvSpPr>
            <a:spLocks noGrp="1" noRot="1" noChangeAspect="1" noChangeArrowheads="1"/>
          </p:cNvSpPr>
          <p:nvPr>
            <p:ph type="body" idx="4294967295"/>
          </p:nvPr>
        </p:nvSpPr>
        <p:spPr>
          <a:xfrm>
            <a:off x="1371600" y="1773238"/>
            <a:ext cx="7772400" cy="4114800"/>
          </a:xfrm>
        </p:spPr>
        <p:txBody>
          <a:bodyPr>
            <a:normAutofit fontScale="92500" lnSpcReduction="10000"/>
          </a:bodyPr>
          <a:lstStyle/>
          <a:p>
            <a:pPr fontAlgn="auto">
              <a:spcAft>
                <a:spcPts val="0"/>
              </a:spcAft>
              <a:defRPr/>
            </a:pPr>
            <a:r>
              <a:rPr lang="en-US" altLang="zh-CN" sz="2400"/>
              <a:t>【</a:t>
            </a:r>
            <a:r>
              <a:rPr lang="zh-CN" altLang="en-US" sz="2400"/>
              <a:t>例</a:t>
            </a:r>
            <a:r>
              <a:rPr lang="en-US" altLang="zh-CN" sz="2400"/>
              <a:t>】</a:t>
            </a:r>
            <a:r>
              <a:rPr lang="zh-CN" altLang="en-US" sz="2400"/>
              <a:t>假定我们对</a:t>
            </a:r>
            <a:r>
              <a:rPr lang="en-US" altLang="zh-CN" sz="2400"/>
              <a:t>A</a:t>
            </a:r>
            <a:r>
              <a:rPr lang="zh-CN" altLang="en-US" sz="2400"/>
              <a:t>、</a:t>
            </a:r>
            <a:r>
              <a:rPr lang="en-US" altLang="zh-CN" sz="2400"/>
              <a:t>B</a:t>
            </a:r>
            <a:r>
              <a:rPr lang="zh-CN" altLang="en-US" sz="2400"/>
              <a:t>、</a:t>
            </a:r>
            <a:r>
              <a:rPr lang="en-US" altLang="zh-CN" sz="2400"/>
              <a:t>C</a:t>
            </a:r>
            <a:r>
              <a:rPr lang="zh-CN" altLang="en-US" sz="2400"/>
              <a:t>、</a:t>
            </a:r>
            <a:r>
              <a:rPr lang="en-US" altLang="zh-CN" sz="2400"/>
              <a:t>D</a:t>
            </a:r>
            <a:r>
              <a:rPr lang="zh-CN" altLang="en-US" sz="2400"/>
              <a:t>四个样品分别测量两个变量和得到结果见表。</a:t>
            </a:r>
          </a:p>
          <a:p>
            <a:pPr fontAlgn="auto">
              <a:spcAft>
                <a:spcPts val="0"/>
              </a:spcAft>
              <a:defRPr/>
            </a:pPr>
            <a:endParaRPr lang="zh-CN" altLang="en-US"/>
          </a:p>
          <a:p>
            <a:pPr fontAlgn="auto">
              <a:spcAft>
                <a:spcPts val="0"/>
              </a:spcAft>
              <a:defRPr/>
            </a:pPr>
            <a:endParaRPr lang="zh-CN" altLang="en-US"/>
          </a:p>
          <a:p>
            <a:pPr fontAlgn="auto">
              <a:spcAft>
                <a:spcPts val="0"/>
              </a:spcAft>
              <a:defRPr/>
            </a:pPr>
            <a:endParaRPr lang="zh-CN" altLang="en-US"/>
          </a:p>
          <a:p>
            <a:pPr fontAlgn="auto">
              <a:spcAft>
                <a:spcPts val="0"/>
              </a:spcAft>
              <a:defRPr/>
            </a:pPr>
            <a:endParaRPr lang="zh-CN" altLang="en-US"/>
          </a:p>
          <a:p>
            <a:pPr fontAlgn="auto">
              <a:spcAft>
                <a:spcPts val="0"/>
              </a:spcAft>
              <a:defRPr/>
            </a:pPr>
            <a:endParaRPr lang="zh-CN" altLang="en-US"/>
          </a:p>
          <a:p>
            <a:pPr fontAlgn="auto">
              <a:spcAft>
                <a:spcPts val="0"/>
              </a:spcAft>
              <a:defRPr/>
            </a:pPr>
            <a:endParaRPr lang="zh-CN" altLang="en-US"/>
          </a:p>
          <a:p>
            <a:pPr fontAlgn="auto">
              <a:spcAft>
                <a:spcPts val="0"/>
              </a:spcAft>
              <a:buFont typeface="Wingdings" panose="05000000000000000000" pitchFamily="2" charset="2"/>
              <a:buNone/>
              <a:defRPr/>
            </a:pPr>
            <a:r>
              <a:rPr lang="zh-CN" altLang="en-US"/>
              <a:t>	</a:t>
            </a:r>
            <a:r>
              <a:rPr lang="zh-CN" altLang="en-US" sz="2800"/>
              <a:t>试将以上的样品聚成两类。 </a:t>
            </a:r>
          </a:p>
        </p:txBody>
      </p:sp>
      <p:sp>
        <p:nvSpPr>
          <p:cNvPr id="140293" name="Rectangle 8">
            <a:extLst>
              <a:ext uri="{FF2B5EF4-FFF2-40B4-BE49-F238E27FC236}">
                <a16:creationId xmlns:a16="http://schemas.microsoft.com/office/drawing/2014/main" id="{A174E077-4E8D-4D5A-91B0-36430F7EC3AD}"/>
              </a:ext>
            </a:extLst>
          </p:cNvPr>
          <p:cNvSpPr>
            <a:spLocks noChangeArrowheads="1"/>
          </p:cNvSpPr>
          <p:nvPr/>
        </p:nvSpPr>
        <p:spPr bwMode="auto">
          <a:xfrm>
            <a:off x="3143250" y="4929188"/>
            <a:ext cx="3041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             样品测量结果</a:t>
            </a: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56F05897-1162-4BEC-8977-9E611D8FFF42}"/>
              </a:ext>
            </a:extLst>
          </p:cNvPr>
          <p:cNvSpPr>
            <a:spLocks noGrp="1" noRot="1" noChangeArrowheads="1"/>
          </p:cNvSpPr>
          <p:nvPr>
            <p:ph type="title"/>
          </p:nvPr>
        </p:nvSpPr>
        <p:spPr/>
        <p:txBody>
          <a:bodyPr/>
          <a:lstStyle/>
          <a:p>
            <a:pPr fontAlgn="auto">
              <a:spcAft>
                <a:spcPts val="0"/>
              </a:spcAft>
              <a:defRPr/>
            </a:pPr>
            <a:r>
              <a:rPr lang="en-US" altLang="zh-CN" b="1">
                <a:solidFill>
                  <a:schemeClr val="accent2"/>
                </a:solidFill>
                <a:latin typeface="黑体" panose="02010609060101010101" pitchFamily="49" charset="-122"/>
                <a:ea typeface="黑体" panose="02010609060101010101" pitchFamily="49" charset="-122"/>
              </a:rPr>
              <a:t>K</a:t>
            </a:r>
            <a:r>
              <a:rPr lang="zh-CN" altLang="en-US" b="1">
                <a:solidFill>
                  <a:schemeClr val="accent2"/>
                </a:solidFill>
                <a:latin typeface="黑体" panose="02010609060101010101" pitchFamily="49" charset="-122"/>
                <a:ea typeface="黑体" panose="02010609060101010101" pitchFamily="49" charset="-122"/>
              </a:rPr>
              <a:t>均值聚类分析 </a:t>
            </a:r>
            <a:endParaRPr lang="zh-CN" altLang="zh-CN" b="1">
              <a:solidFill>
                <a:schemeClr val="accent2"/>
              </a:solidFill>
              <a:latin typeface="黑体" panose="02010609060101010101" pitchFamily="49" charset="-122"/>
              <a:ea typeface="黑体" panose="02010609060101010101" pitchFamily="49" charset="-122"/>
            </a:endParaRPr>
          </a:p>
        </p:txBody>
      </p:sp>
      <p:graphicFrame>
        <p:nvGraphicFramePr>
          <p:cNvPr id="141315" name="Object 4">
            <a:extLst>
              <a:ext uri="{FF2B5EF4-FFF2-40B4-BE49-F238E27FC236}">
                <a16:creationId xmlns:a16="http://schemas.microsoft.com/office/drawing/2014/main" id="{B9470EC5-054F-4F74-8171-4CF2892FFEC7}"/>
              </a:ext>
            </a:extLst>
          </p:cNvPr>
          <p:cNvGraphicFramePr>
            <a:graphicFrameLocks noGrp="1" noChangeAspect="1"/>
          </p:cNvGraphicFramePr>
          <p:nvPr>
            <p:ph idx="1"/>
          </p:nvPr>
        </p:nvGraphicFramePr>
        <p:xfrm>
          <a:off x="714375" y="2786063"/>
          <a:ext cx="7847013" cy="2187575"/>
        </p:xfrm>
        <a:graphic>
          <a:graphicData uri="http://schemas.openxmlformats.org/presentationml/2006/ole">
            <mc:AlternateContent xmlns:mc="http://schemas.openxmlformats.org/markup-compatibility/2006">
              <mc:Choice xmlns:v="urn:schemas-microsoft-com:vml" Requires="v">
                <p:oleObj spid="_x0000_s141318" name="文档" r:id="rId3" imgW="3491258" imgH="973899" progId="Word.Document.8">
                  <p:embed/>
                </p:oleObj>
              </mc:Choice>
              <mc:Fallback>
                <p:oleObj name="文档" r:id="rId3" imgW="3491258" imgH="973899" progId="Word.Document.8">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2786063"/>
                        <a:ext cx="7847013"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835" name="Rectangle 3">
            <a:extLst>
              <a:ext uri="{FF2B5EF4-FFF2-40B4-BE49-F238E27FC236}">
                <a16:creationId xmlns:a16="http://schemas.microsoft.com/office/drawing/2014/main" id="{CA554E70-DCBD-4876-AE4A-E7C1285ED44F}"/>
              </a:ext>
            </a:extLst>
          </p:cNvPr>
          <p:cNvSpPr>
            <a:spLocks noGrp="1" noRot="1" noChangeAspect="1" noChangeArrowheads="1"/>
          </p:cNvSpPr>
          <p:nvPr>
            <p:ph type="body" idx="4294967295"/>
          </p:nvPr>
        </p:nvSpPr>
        <p:spPr>
          <a:xfrm>
            <a:off x="0" y="1571625"/>
            <a:ext cx="8229600" cy="3357563"/>
          </a:xfrm>
        </p:spPr>
        <p:txBody>
          <a:bodyPr>
            <a:normAutofit fontScale="92500" lnSpcReduction="10000"/>
          </a:bodyPr>
          <a:lstStyle/>
          <a:p>
            <a:pPr fontAlgn="auto">
              <a:lnSpc>
                <a:spcPct val="90000"/>
              </a:lnSpc>
              <a:spcAft>
                <a:spcPts val="0"/>
              </a:spcAft>
              <a:buFont typeface="Wingdings" panose="05000000000000000000" pitchFamily="2" charset="2"/>
              <a:buNone/>
              <a:defRPr/>
            </a:pPr>
            <a:r>
              <a:rPr lang="en-US" altLang="zh-CN"/>
              <a:t>	</a:t>
            </a:r>
            <a:r>
              <a:rPr lang="zh-CN" altLang="en-US" sz="2400"/>
              <a:t>第一步：按要求取</a:t>
            </a:r>
            <a:r>
              <a:rPr lang="en-US" altLang="zh-CN" sz="2400"/>
              <a:t>K=2</a:t>
            </a:r>
            <a:r>
              <a:rPr lang="zh-CN" altLang="en-US" sz="2400"/>
              <a:t>，为了实施均值法聚类，我们将这些样品随意分成两类，比如（</a:t>
            </a:r>
            <a:r>
              <a:rPr lang="en-US" altLang="zh-CN" sz="2400"/>
              <a:t>A</a:t>
            </a:r>
            <a:r>
              <a:rPr lang="zh-CN" altLang="en-US" sz="2400"/>
              <a:t>、</a:t>
            </a:r>
            <a:r>
              <a:rPr lang="en-US" altLang="zh-CN" sz="2400"/>
              <a:t>B</a:t>
            </a:r>
            <a:r>
              <a:rPr lang="zh-CN" altLang="en-US" sz="2400"/>
              <a:t>）和（</a:t>
            </a:r>
            <a:r>
              <a:rPr lang="en-US" altLang="zh-CN" sz="2400"/>
              <a:t>C</a:t>
            </a:r>
            <a:r>
              <a:rPr lang="zh-CN" altLang="en-US" sz="2400"/>
              <a:t>、</a:t>
            </a:r>
            <a:r>
              <a:rPr lang="en-US" altLang="zh-CN" sz="2400"/>
              <a:t>D</a:t>
            </a:r>
            <a:r>
              <a:rPr lang="zh-CN" altLang="en-US" sz="2400"/>
              <a:t>），然后计算这两个聚类的中心坐标，见下表所示。</a:t>
            </a:r>
          </a:p>
          <a:p>
            <a:pPr fontAlgn="auto">
              <a:lnSpc>
                <a:spcPct val="90000"/>
              </a:lnSpc>
              <a:spcAft>
                <a:spcPts val="0"/>
              </a:spcAft>
              <a:defRPr/>
            </a:pPr>
            <a:endParaRPr lang="zh-CN" altLang="en-US"/>
          </a:p>
          <a:p>
            <a:pPr fontAlgn="auto">
              <a:lnSpc>
                <a:spcPct val="90000"/>
              </a:lnSpc>
              <a:spcAft>
                <a:spcPts val="0"/>
              </a:spcAft>
              <a:defRPr/>
            </a:pPr>
            <a:endParaRPr lang="zh-CN" altLang="en-US"/>
          </a:p>
          <a:p>
            <a:pPr fontAlgn="auto">
              <a:lnSpc>
                <a:spcPct val="90000"/>
              </a:lnSpc>
              <a:spcAft>
                <a:spcPts val="0"/>
              </a:spcAft>
              <a:defRPr/>
            </a:pPr>
            <a:endParaRPr lang="zh-CN" altLang="en-US"/>
          </a:p>
          <a:p>
            <a:pPr fontAlgn="auto">
              <a:lnSpc>
                <a:spcPct val="90000"/>
              </a:lnSpc>
              <a:spcAft>
                <a:spcPts val="0"/>
              </a:spcAft>
              <a:defRPr/>
            </a:pPr>
            <a:endParaRPr lang="zh-CN" altLang="en-US"/>
          </a:p>
          <a:p>
            <a:pPr fontAlgn="auto">
              <a:lnSpc>
                <a:spcPct val="90000"/>
              </a:lnSpc>
              <a:spcAft>
                <a:spcPts val="0"/>
              </a:spcAft>
              <a:defRPr/>
            </a:pPr>
            <a:endParaRPr lang="zh-CN" altLang="en-US"/>
          </a:p>
          <a:p>
            <a:pPr fontAlgn="auto">
              <a:lnSpc>
                <a:spcPct val="90000"/>
              </a:lnSpc>
              <a:spcAft>
                <a:spcPts val="0"/>
              </a:spcAft>
              <a:buFont typeface="Wingdings" panose="05000000000000000000" pitchFamily="2" charset="2"/>
              <a:buNone/>
              <a:defRPr/>
            </a:pPr>
            <a:r>
              <a:rPr lang="zh-CN" altLang="en-US" sz="2400"/>
              <a:t>    中心坐标是通过原始数据计算得来的，比如（</a:t>
            </a:r>
            <a:r>
              <a:rPr lang="en-US" altLang="zh-CN" sz="2400"/>
              <a:t>A</a:t>
            </a:r>
            <a:r>
              <a:rPr lang="zh-CN" altLang="en-US" sz="2400"/>
              <a:t>、 </a:t>
            </a:r>
            <a:r>
              <a:rPr lang="en-US" altLang="zh-CN" sz="2400"/>
              <a:t>B</a:t>
            </a:r>
            <a:r>
              <a:rPr lang="zh-CN" altLang="en-US" sz="2400"/>
              <a:t>）类的，                                 等等。</a:t>
            </a:r>
          </a:p>
        </p:txBody>
      </p:sp>
      <p:graphicFrame>
        <p:nvGraphicFramePr>
          <p:cNvPr id="141317" name="Object 9">
            <a:extLst>
              <a:ext uri="{FF2B5EF4-FFF2-40B4-BE49-F238E27FC236}">
                <a16:creationId xmlns:a16="http://schemas.microsoft.com/office/drawing/2014/main" id="{2510555D-292B-4948-B772-61622D6ADDF7}"/>
              </a:ext>
            </a:extLst>
          </p:cNvPr>
          <p:cNvGraphicFramePr>
            <a:graphicFrameLocks noChangeAspect="1"/>
          </p:cNvGraphicFramePr>
          <p:nvPr/>
        </p:nvGraphicFramePr>
        <p:xfrm>
          <a:off x="1571625" y="5643563"/>
          <a:ext cx="2160588" cy="787400"/>
        </p:xfrm>
        <a:graphic>
          <a:graphicData uri="http://schemas.openxmlformats.org/presentationml/2006/ole">
            <mc:AlternateContent xmlns:mc="http://schemas.openxmlformats.org/markup-compatibility/2006">
              <mc:Choice xmlns:v="urn:schemas-microsoft-com:vml" Requires="v">
                <p:oleObj spid="_x0000_s141319" name="Equation" r:id="rId5" imgW="1079032" imgH="393529" progId="Word.Document.8">
                  <p:embed/>
                </p:oleObj>
              </mc:Choice>
              <mc:Fallback>
                <p:oleObj name="Equation" r:id="rId5" imgW="1079032" imgH="393529" progId="Word.Document.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25" y="5643563"/>
                        <a:ext cx="2160588"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1">
            <a:extLst>
              <a:ext uri="{FF2B5EF4-FFF2-40B4-BE49-F238E27FC236}">
                <a16:creationId xmlns:a16="http://schemas.microsoft.com/office/drawing/2014/main" id="{7CA3F923-7639-4E3F-8F62-167AAB15C261}"/>
              </a:ext>
            </a:extLst>
          </p:cNvPr>
          <p:cNvSpPr>
            <a:spLocks noGrp="1" noRot="1" noChangeArrowheads="1"/>
          </p:cNvSpPr>
          <p:nvPr>
            <p:ph type="title"/>
          </p:nvPr>
        </p:nvSpPr>
        <p:spPr/>
        <p:txBody>
          <a:bodyPr/>
          <a:lstStyle/>
          <a:p>
            <a:pPr fontAlgn="auto">
              <a:spcAft>
                <a:spcPts val="0"/>
              </a:spcAft>
              <a:defRPr/>
            </a:pPr>
            <a:r>
              <a:rPr lang="en-US" altLang="zh-CN" b="1">
                <a:solidFill>
                  <a:schemeClr val="accent2"/>
                </a:solidFill>
                <a:latin typeface="黑体" panose="02010609060101010101" pitchFamily="49" charset="-122"/>
                <a:ea typeface="黑体" panose="02010609060101010101" pitchFamily="49" charset="-122"/>
              </a:rPr>
              <a:t>K</a:t>
            </a:r>
            <a:r>
              <a:rPr lang="zh-CN" altLang="en-US" b="1">
                <a:solidFill>
                  <a:schemeClr val="accent2"/>
                </a:solidFill>
                <a:latin typeface="黑体" panose="02010609060101010101" pitchFamily="49" charset="-122"/>
                <a:ea typeface="黑体" panose="02010609060101010101" pitchFamily="49" charset="-122"/>
              </a:rPr>
              <a:t>均值聚类分析 </a:t>
            </a:r>
            <a:endParaRPr lang="zh-CN" altLang="zh-CN" b="1">
              <a:solidFill>
                <a:schemeClr val="accent2"/>
              </a:solidFill>
              <a:latin typeface="黑体" panose="02010609060101010101" pitchFamily="49" charset="-122"/>
              <a:ea typeface="黑体" panose="02010609060101010101" pitchFamily="49" charset="-122"/>
            </a:endParaRPr>
          </a:p>
        </p:txBody>
      </p:sp>
      <p:graphicFrame>
        <p:nvGraphicFramePr>
          <p:cNvPr id="142339" name="Object 4">
            <a:extLst>
              <a:ext uri="{FF2B5EF4-FFF2-40B4-BE49-F238E27FC236}">
                <a16:creationId xmlns:a16="http://schemas.microsoft.com/office/drawing/2014/main" id="{51822B4F-ECA7-4327-AA93-AA3127C8B458}"/>
              </a:ext>
            </a:extLst>
          </p:cNvPr>
          <p:cNvGraphicFramePr>
            <a:graphicFrameLocks noGrp="1" noChangeAspect="1"/>
          </p:cNvGraphicFramePr>
          <p:nvPr>
            <p:ph idx="1"/>
          </p:nvPr>
        </p:nvGraphicFramePr>
        <p:xfrm>
          <a:off x="2051050" y="3500438"/>
          <a:ext cx="5545138" cy="968375"/>
        </p:xfrm>
        <a:graphic>
          <a:graphicData uri="http://schemas.openxmlformats.org/presentationml/2006/ole">
            <mc:AlternateContent xmlns:mc="http://schemas.openxmlformats.org/markup-compatibility/2006">
              <mc:Choice xmlns:v="urn:schemas-microsoft-com:vml" Requires="v">
                <p:oleObj spid="_x0000_s142342" name="文档" r:id="rId3" imgW="2563304" imgH="447526" progId="Word.Document.8">
                  <p:embed/>
                </p:oleObj>
              </mc:Choice>
              <mc:Fallback>
                <p:oleObj name="文档" r:id="rId3" imgW="2563304" imgH="447526" progId="Word.Document.8">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500438"/>
                        <a:ext cx="554513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59" name="Rectangle 3">
            <a:extLst>
              <a:ext uri="{FF2B5EF4-FFF2-40B4-BE49-F238E27FC236}">
                <a16:creationId xmlns:a16="http://schemas.microsoft.com/office/drawing/2014/main" id="{F841FAF6-D735-4153-ACAB-A79DFC3B4259}"/>
              </a:ext>
            </a:extLst>
          </p:cNvPr>
          <p:cNvSpPr>
            <a:spLocks noGrp="1" noRot="1" noChangeAspect="1" noChangeArrowheads="1"/>
          </p:cNvSpPr>
          <p:nvPr>
            <p:ph type="body" idx="4294967295"/>
          </p:nvPr>
        </p:nvSpPr>
        <p:spPr>
          <a:xfrm>
            <a:off x="1371600" y="1773238"/>
            <a:ext cx="7772400" cy="4114800"/>
          </a:xfrm>
        </p:spPr>
        <p:txBody>
          <a:bodyPr>
            <a:normAutofit fontScale="92500" lnSpcReduction="10000"/>
          </a:bodyPr>
          <a:lstStyle/>
          <a:p>
            <a:pPr fontAlgn="auto">
              <a:spcAft>
                <a:spcPts val="0"/>
              </a:spcAft>
              <a:buFont typeface="Wingdings" panose="05000000000000000000" pitchFamily="2" charset="2"/>
              <a:buNone/>
              <a:defRPr/>
            </a:pPr>
            <a:r>
              <a:rPr lang="en-US" altLang="zh-CN"/>
              <a:t>	</a:t>
            </a:r>
            <a:r>
              <a:rPr lang="zh-CN" altLang="en-US" sz="2400"/>
              <a:t>第二步：计算某个样品到各类中心的欧氏平方距离，然后将该样品分配给最近的一类。对于样品有变动的类，重新计算它们的中心坐标，为下一步聚类做准备。先计算</a:t>
            </a:r>
            <a:r>
              <a:rPr lang="en-US" altLang="zh-CN" sz="2400"/>
              <a:t>A</a:t>
            </a:r>
            <a:r>
              <a:rPr lang="zh-CN" altLang="en-US" sz="2400"/>
              <a:t>到两个类的平方距离：</a:t>
            </a:r>
          </a:p>
          <a:p>
            <a:pPr fontAlgn="auto">
              <a:spcAft>
                <a:spcPts val="0"/>
              </a:spcAft>
              <a:buFont typeface="Wingdings" panose="05000000000000000000" pitchFamily="2" charset="2"/>
              <a:buNone/>
              <a:defRPr/>
            </a:pPr>
            <a:endParaRPr lang="zh-CN" altLang="en-US" sz="2400"/>
          </a:p>
          <a:p>
            <a:pPr fontAlgn="auto">
              <a:spcAft>
                <a:spcPts val="0"/>
              </a:spcAft>
              <a:defRPr/>
            </a:pPr>
            <a:endParaRPr lang="zh-CN" altLang="en-US" sz="2400"/>
          </a:p>
          <a:p>
            <a:pPr fontAlgn="auto">
              <a:spcAft>
                <a:spcPts val="0"/>
              </a:spcAft>
              <a:defRPr/>
            </a:pPr>
            <a:endParaRPr lang="zh-CN" altLang="en-US" sz="2400"/>
          </a:p>
          <a:p>
            <a:pPr fontAlgn="auto">
              <a:spcAft>
                <a:spcPts val="0"/>
              </a:spcAft>
              <a:buFont typeface="Wingdings" panose="05000000000000000000" pitchFamily="2" charset="2"/>
              <a:buNone/>
              <a:defRPr/>
            </a:pPr>
            <a:r>
              <a:rPr lang="zh-CN" altLang="en-US" sz="2400"/>
              <a:t>	由于</a:t>
            </a:r>
            <a:r>
              <a:rPr lang="en-US" altLang="zh-CN" sz="2400"/>
              <a:t>A</a:t>
            </a:r>
            <a:r>
              <a:rPr lang="zh-CN" altLang="en-US" sz="2400"/>
              <a:t>到（</a:t>
            </a:r>
            <a:r>
              <a:rPr lang="en-US" altLang="zh-CN" sz="2400"/>
              <a:t>A</a:t>
            </a:r>
            <a:r>
              <a:rPr lang="zh-CN" altLang="en-US" sz="2400"/>
              <a:t>、</a:t>
            </a:r>
            <a:r>
              <a:rPr lang="en-US" altLang="zh-CN" sz="2400"/>
              <a:t>B</a:t>
            </a:r>
            <a:r>
              <a:rPr lang="zh-CN" altLang="en-US" sz="2400"/>
              <a:t>）的距离小于到（</a:t>
            </a:r>
            <a:r>
              <a:rPr lang="en-US" altLang="zh-CN" sz="2400"/>
              <a:t>C</a:t>
            </a:r>
            <a:r>
              <a:rPr lang="zh-CN" altLang="en-US" sz="2400"/>
              <a:t>、</a:t>
            </a:r>
            <a:r>
              <a:rPr lang="en-US" altLang="zh-CN" sz="2400"/>
              <a:t>D</a:t>
            </a:r>
            <a:r>
              <a:rPr lang="zh-CN" altLang="en-US" sz="2400"/>
              <a:t>）的距离，因此</a:t>
            </a:r>
            <a:r>
              <a:rPr lang="en-US" altLang="zh-CN" sz="2400"/>
              <a:t>A</a:t>
            </a:r>
            <a:r>
              <a:rPr lang="zh-CN" altLang="en-US" sz="2400"/>
              <a:t>不用重新分配。计算</a:t>
            </a:r>
            <a:r>
              <a:rPr lang="en-US" altLang="zh-CN" sz="2400"/>
              <a:t>B</a:t>
            </a:r>
            <a:r>
              <a:rPr lang="zh-CN" altLang="en-US" sz="2400"/>
              <a:t>到两类的平方距离：</a:t>
            </a:r>
          </a:p>
          <a:p>
            <a:pPr fontAlgn="auto">
              <a:spcAft>
                <a:spcPts val="0"/>
              </a:spcAft>
              <a:defRPr/>
            </a:pPr>
            <a:endParaRPr lang="zh-CN" altLang="en-US"/>
          </a:p>
          <a:p>
            <a:pPr fontAlgn="auto">
              <a:spcAft>
                <a:spcPts val="0"/>
              </a:spcAft>
              <a:defRPr/>
            </a:pPr>
            <a:endParaRPr lang="zh-CN" altLang="en-US"/>
          </a:p>
          <a:p>
            <a:pPr fontAlgn="auto">
              <a:spcAft>
                <a:spcPts val="0"/>
              </a:spcAft>
              <a:defRPr/>
            </a:pPr>
            <a:endParaRPr lang="zh-CN" altLang="en-US"/>
          </a:p>
          <a:p>
            <a:pPr fontAlgn="auto">
              <a:spcAft>
                <a:spcPts val="0"/>
              </a:spcAft>
              <a:defRPr/>
            </a:pPr>
            <a:endParaRPr lang="en-US" altLang="zh-CN"/>
          </a:p>
        </p:txBody>
      </p:sp>
      <p:graphicFrame>
        <p:nvGraphicFramePr>
          <p:cNvPr id="142341" name="Object 8">
            <a:extLst>
              <a:ext uri="{FF2B5EF4-FFF2-40B4-BE49-F238E27FC236}">
                <a16:creationId xmlns:a16="http://schemas.microsoft.com/office/drawing/2014/main" id="{1572A2B5-C181-4D38-AFFE-963030C6A569}"/>
              </a:ext>
            </a:extLst>
          </p:cNvPr>
          <p:cNvGraphicFramePr>
            <a:graphicFrameLocks noChangeAspect="1"/>
          </p:cNvGraphicFramePr>
          <p:nvPr>
            <p:ph sz="half" idx="4294967295"/>
          </p:nvPr>
        </p:nvGraphicFramePr>
        <p:xfrm>
          <a:off x="3240088" y="5445125"/>
          <a:ext cx="5903912" cy="1033463"/>
        </p:xfrm>
        <a:graphic>
          <a:graphicData uri="http://schemas.openxmlformats.org/presentationml/2006/ole">
            <mc:AlternateContent xmlns:mc="http://schemas.openxmlformats.org/markup-compatibility/2006">
              <mc:Choice xmlns:v="urn:schemas-microsoft-com:vml" Requires="v">
                <p:oleObj spid="_x0000_s142343" name="文档" r:id="rId5" imgW="2575788" imgH="451486" progId="Word.Document.8">
                  <p:embed/>
                </p:oleObj>
              </mc:Choice>
              <mc:Fallback>
                <p:oleObj name="文档" r:id="rId5" imgW="2575788" imgH="451486" progId="Word.Document.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0088" y="5445125"/>
                        <a:ext cx="5903912"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8">
            <a:extLst>
              <a:ext uri="{FF2B5EF4-FFF2-40B4-BE49-F238E27FC236}">
                <a16:creationId xmlns:a16="http://schemas.microsoft.com/office/drawing/2014/main" id="{FBA477CF-BAA5-4601-8288-0A8C82A7D050}"/>
              </a:ext>
            </a:extLst>
          </p:cNvPr>
          <p:cNvSpPr>
            <a:spLocks noGrp="1" noRot="1" noChangeArrowheads="1"/>
          </p:cNvSpPr>
          <p:nvPr>
            <p:ph type="title"/>
          </p:nvPr>
        </p:nvSpPr>
        <p:spPr/>
        <p:txBody>
          <a:bodyPr/>
          <a:lstStyle/>
          <a:p>
            <a:pPr fontAlgn="auto">
              <a:spcAft>
                <a:spcPts val="0"/>
              </a:spcAft>
              <a:defRPr/>
            </a:pPr>
            <a:r>
              <a:rPr lang="en-US" altLang="zh-CN" b="1">
                <a:solidFill>
                  <a:schemeClr val="accent2"/>
                </a:solidFill>
                <a:latin typeface="黑体" panose="02010609060101010101" pitchFamily="49" charset="-122"/>
                <a:ea typeface="黑体" panose="02010609060101010101" pitchFamily="49" charset="-122"/>
              </a:rPr>
              <a:t>K</a:t>
            </a:r>
            <a:r>
              <a:rPr lang="zh-CN" altLang="en-US" b="1">
                <a:solidFill>
                  <a:schemeClr val="accent2"/>
                </a:solidFill>
                <a:latin typeface="黑体" panose="02010609060101010101" pitchFamily="49" charset="-122"/>
                <a:ea typeface="黑体" panose="02010609060101010101" pitchFamily="49" charset="-122"/>
              </a:rPr>
              <a:t>均值聚类分析 </a:t>
            </a:r>
            <a:endParaRPr lang="zh-CN" altLang="zh-CN" b="1">
              <a:solidFill>
                <a:schemeClr val="accent2"/>
              </a:solidFill>
              <a:latin typeface="黑体" panose="02010609060101010101" pitchFamily="49" charset="-122"/>
              <a:ea typeface="黑体" panose="02010609060101010101" pitchFamily="49" charset="-122"/>
            </a:endParaRPr>
          </a:p>
        </p:txBody>
      </p:sp>
      <p:graphicFrame>
        <p:nvGraphicFramePr>
          <p:cNvPr id="143363" name="Object 4">
            <a:extLst>
              <a:ext uri="{FF2B5EF4-FFF2-40B4-BE49-F238E27FC236}">
                <a16:creationId xmlns:a16="http://schemas.microsoft.com/office/drawing/2014/main" id="{F1DE183A-A8E6-4370-B787-80B9C08D9C8D}"/>
              </a:ext>
            </a:extLst>
          </p:cNvPr>
          <p:cNvGraphicFramePr>
            <a:graphicFrameLocks noGrp="1" noChangeAspect="1"/>
          </p:cNvGraphicFramePr>
          <p:nvPr>
            <p:ph idx="1"/>
          </p:nvPr>
        </p:nvGraphicFramePr>
        <p:xfrm>
          <a:off x="827088" y="3319463"/>
          <a:ext cx="7165975" cy="2306637"/>
        </p:xfrm>
        <a:graphic>
          <a:graphicData uri="http://schemas.openxmlformats.org/presentationml/2006/ole">
            <mc:AlternateContent xmlns:mc="http://schemas.openxmlformats.org/markup-compatibility/2006">
              <mc:Choice xmlns:v="urn:schemas-microsoft-com:vml" Requires="v">
                <p:oleObj spid="_x0000_s143366" name="文档" r:id="rId3" imgW="2999282" imgH="965258" progId="Word.Document.8">
                  <p:embed/>
                </p:oleObj>
              </mc:Choice>
              <mc:Fallback>
                <p:oleObj name="文档" r:id="rId3" imgW="2999282" imgH="965258" progId="Word.Document.8">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319463"/>
                        <a:ext cx="7165975" cy="230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883" name="Rectangle 9">
            <a:extLst>
              <a:ext uri="{FF2B5EF4-FFF2-40B4-BE49-F238E27FC236}">
                <a16:creationId xmlns:a16="http://schemas.microsoft.com/office/drawing/2014/main" id="{B44BD051-3B75-4D32-BD02-70B410820043}"/>
              </a:ext>
            </a:extLst>
          </p:cNvPr>
          <p:cNvSpPr>
            <a:spLocks noGrp="1" noRot="1" noChangeAspect="1" noChangeArrowheads="1"/>
          </p:cNvSpPr>
          <p:nvPr>
            <p:ph type="body" idx="4294967295"/>
          </p:nvPr>
        </p:nvSpPr>
        <p:spPr>
          <a:xfrm>
            <a:off x="1371600" y="1773238"/>
            <a:ext cx="7772400" cy="4114800"/>
          </a:xfrm>
        </p:spPr>
        <p:txBody>
          <a:bodyPr/>
          <a:lstStyle/>
          <a:p>
            <a:pPr fontAlgn="auto">
              <a:spcAft>
                <a:spcPts val="0"/>
              </a:spcAft>
              <a:defRPr/>
            </a:pPr>
            <a:r>
              <a:rPr lang="zh-CN" altLang="en-US" sz="2400"/>
              <a:t>由于</a:t>
            </a:r>
            <a:r>
              <a:rPr lang="en-US" altLang="zh-CN" sz="2400"/>
              <a:t>B</a:t>
            </a:r>
            <a:r>
              <a:rPr lang="zh-CN" altLang="en-US" sz="2400"/>
              <a:t>到（</a:t>
            </a:r>
            <a:r>
              <a:rPr lang="en-US" altLang="zh-CN" sz="2400"/>
              <a:t>A</a:t>
            </a:r>
            <a:r>
              <a:rPr lang="zh-CN" altLang="en-US" sz="2400"/>
              <a:t>、</a:t>
            </a:r>
            <a:r>
              <a:rPr lang="en-US" altLang="zh-CN" sz="2400"/>
              <a:t>B</a:t>
            </a:r>
            <a:r>
              <a:rPr lang="zh-CN" altLang="en-US" sz="2400"/>
              <a:t>）的距离大于到（</a:t>
            </a:r>
            <a:r>
              <a:rPr lang="en-US" altLang="zh-CN" sz="2400"/>
              <a:t>C</a:t>
            </a:r>
            <a:r>
              <a:rPr lang="zh-CN" altLang="en-US" sz="2400"/>
              <a:t>、</a:t>
            </a:r>
            <a:r>
              <a:rPr lang="en-US" altLang="zh-CN" sz="2400"/>
              <a:t>D</a:t>
            </a:r>
            <a:r>
              <a:rPr lang="zh-CN" altLang="en-US" sz="2400"/>
              <a:t>）的距离，因此</a:t>
            </a:r>
            <a:r>
              <a:rPr lang="en-US" altLang="zh-CN" sz="2400"/>
              <a:t>B</a:t>
            </a:r>
            <a:r>
              <a:rPr lang="zh-CN" altLang="en-US" sz="2400"/>
              <a:t>要分配给（</a:t>
            </a:r>
            <a:r>
              <a:rPr lang="en-US" altLang="zh-CN" sz="2400"/>
              <a:t>C</a:t>
            </a:r>
            <a:r>
              <a:rPr lang="zh-CN" altLang="en-US" sz="2400"/>
              <a:t>、</a:t>
            </a:r>
            <a:r>
              <a:rPr lang="en-US" altLang="zh-CN" sz="2400"/>
              <a:t>D</a:t>
            </a:r>
            <a:r>
              <a:rPr lang="zh-CN" altLang="en-US" sz="2400"/>
              <a:t>）类，得到新的聚类是（</a:t>
            </a:r>
            <a:r>
              <a:rPr lang="en-US" altLang="zh-CN" sz="2400"/>
              <a:t>A</a:t>
            </a:r>
            <a:r>
              <a:rPr lang="zh-CN" altLang="en-US" sz="2400"/>
              <a:t>）和（</a:t>
            </a:r>
            <a:r>
              <a:rPr lang="en-US" altLang="zh-CN" sz="2400"/>
              <a:t>B</a:t>
            </a:r>
            <a:r>
              <a:rPr lang="zh-CN" altLang="en-US" sz="2400"/>
              <a:t>、</a:t>
            </a:r>
            <a:r>
              <a:rPr lang="en-US" altLang="zh-CN" sz="2400"/>
              <a:t>C</a:t>
            </a:r>
            <a:r>
              <a:rPr lang="zh-CN" altLang="en-US" sz="2400"/>
              <a:t>、</a:t>
            </a:r>
            <a:r>
              <a:rPr lang="en-US" altLang="zh-CN" sz="2400"/>
              <a:t>D</a:t>
            </a:r>
            <a:r>
              <a:rPr lang="zh-CN" altLang="en-US" sz="2400"/>
              <a:t>）。更新中心坐标如下表所示。</a:t>
            </a:r>
          </a:p>
          <a:p>
            <a:pPr fontAlgn="auto">
              <a:spcAft>
                <a:spcPts val="0"/>
              </a:spcAft>
              <a:defRPr/>
            </a:pPr>
            <a:endParaRPr lang="en-US" altLang="zh-CN"/>
          </a:p>
        </p:txBody>
      </p:sp>
      <p:sp>
        <p:nvSpPr>
          <p:cNvPr id="143365" name="Rectangle 7">
            <a:extLst>
              <a:ext uri="{FF2B5EF4-FFF2-40B4-BE49-F238E27FC236}">
                <a16:creationId xmlns:a16="http://schemas.microsoft.com/office/drawing/2014/main" id="{0C80A2A3-1968-4744-B73D-F1623EC6CCC4}"/>
              </a:ext>
            </a:extLst>
          </p:cNvPr>
          <p:cNvSpPr>
            <a:spLocks noChangeArrowheads="1"/>
          </p:cNvSpPr>
          <p:nvPr/>
        </p:nvSpPr>
        <p:spPr bwMode="auto">
          <a:xfrm>
            <a:off x="2000250" y="5500688"/>
            <a:ext cx="3352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zh-CN" sz="2400">
                <a:latin typeface="Times New Roman" panose="02020603050405020304" pitchFamily="18" charset="0"/>
              </a:rPr>
              <a:t>         </a:t>
            </a:r>
            <a:r>
              <a:rPr lang="zh-CN" altLang="en-US" sz="2400">
                <a:latin typeface="Times New Roman" panose="02020603050405020304" pitchFamily="18" charset="0"/>
              </a:rPr>
              <a:t>更新后的中心坐标</a:t>
            </a: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896E1BED-B365-42F8-A8A4-D73C8BEE92FE}"/>
              </a:ext>
            </a:extLst>
          </p:cNvPr>
          <p:cNvSpPr>
            <a:spLocks noGrp="1" noRot="1" noChangeArrowheads="1"/>
          </p:cNvSpPr>
          <p:nvPr>
            <p:ph type="title"/>
          </p:nvPr>
        </p:nvSpPr>
        <p:spPr/>
        <p:txBody>
          <a:bodyPr/>
          <a:lstStyle/>
          <a:p>
            <a:pPr fontAlgn="auto">
              <a:spcAft>
                <a:spcPts val="0"/>
              </a:spcAft>
              <a:defRPr/>
            </a:pPr>
            <a:r>
              <a:rPr lang="en-US" altLang="zh-CN" b="1">
                <a:solidFill>
                  <a:schemeClr val="accent2"/>
                </a:solidFill>
                <a:latin typeface="黑体" panose="02010609060101010101" pitchFamily="49" charset="-122"/>
                <a:ea typeface="黑体" panose="02010609060101010101" pitchFamily="49" charset="-122"/>
              </a:rPr>
              <a:t>K</a:t>
            </a:r>
            <a:r>
              <a:rPr lang="zh-CN" altLang="en-US" b="1">
                <a:solidFill>
                  <a:schemeClr val="accent2"/>
                </a:solidFill>
                <a:latin typeface="黑体" panose="02010609060101010101" pitchFamily="49" charset="-122"/>
                <a:ea typeface="黑体" panose="02010609060101010101" pitchFamily="49" charset="-122"/>
              </a:rPr>
              <a:t>均值聚类分析 </a:t>
            </a:r>
            <a:endParaRPr lang="zh-CN" altLang="zh-CN" b="1">
              <a:solidFill>
                <a:schemeClr val="accent2"/>
              </a:solidFill>
              <a:latin typeface="黑体" panose="02010609060101010101" pitchFamily="49" charset="-122"/>
              <a:ea typeface="黑体" panose="02010609060101010101" pitchFamily="49" charset="-122"/>
            </a:endParaRPr>
          </a:p>
        </p:txBody>
      </p:sp>
      <p:graphicFrame>
        <p:nvGraphicFramePr>
          <p:cNvPr id="144387" name="Object 4">
            <a:extLst>
              <a:ext uri="{FF2B5EF4-FFF2-40B4-BE49-F238E27FC236}">
                <a16:creationId xmlns:a16="http://schemas.microsoft.com/office/drawing/2014/main" id="{64E60AF4-56B3-44C0-BD16-EBD52C49F141}"/>
              </a:ext>
            </a:extLst>
          </p:cNvPr>
          <p:cNvGraphicFramePr>
            <a:graphicFrameLocks noGrp="1" noChangeAspect="1"/>
          </p:cNvGraphicFramePr>
          <p:nvPr>
            <p:ph idx="1"/>
          </p:nvPr>
        </p:nvGraphicFramePr>
        <p:xfrm>
          <a:off x="652463" y="2781300"/>
          <a:ext cx="7773987" cy="2065338"/>
        </p:xfrm>
        <a:graphic>
          <a:graphicData uri="http://schemas.openxmlformats.org/presentationml/2006/ole">
            <mc:AlternateContent xmlns:mc="http://schemas.openxmlformats.org/markup-compatibility/2006">
              <mc:Choice xmlns:v="urn:schemas-microsoft-com:vml" Requires="v">
                <p:oleObj spid="_x0000_s144389" name="文档" r:id="rId3" imgW="3346764" imgH="889651" progId="Word.Document.8">
                  <p:embed/>
                </p:oleObj>
              </mc:Choice>
              <mc:Fallback>
                <p:oleObj name="文档" r:id="rId3" imgW="3346764" imgH="889651" progId="Word.Document.8">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63" y="2781300"/>
                        <a:ext cx="7773987" cy="206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07" name="Rectangle 3">
            <a:extLst>
              <a:ext uri="{FF2B5EF4-FFF2-40B4-BE49-F238E27FC236}">
                <a16:creationId xmlns:a16="http://schemas.microsoft.com/office/drawing/2014/main" id="{114E7977-9376-4D41-94E1-22423BE832A5}"/>
              </a:ext>
            </a:extLst>
          </p:cNvPr>
          <p:cNvSpPr>
            <a:spLocks noGrp="1" noRot="1" noChangeAspect="1" noChangeArrowheads="1"/>
          </p:cNvSpPr>
          <p:nvPr>
            <p:ph type="body" idx="4294967295"/>
          </p:nvPr>
        </p:nvSpPr>
        <p:spPr>
          <a:xfrm>
            <a:off x="1371600" y="1773238"/>
            <a:ext cx="7772400" cy="4114800"/>
          </a:xfrm>
        </p:spPr>
        <p:txBody>
          <a:bodyPr/>
          <a:lstStyle/>
          <a:p>
            <a:pPr fontAlgn="auto">
              <a:lnSpc>
                <a:spcPct val="90000"/>
              </a:lnSpc>
              <a:spcAft>
                <a:spcPts val="0"/>
              </a:spcAft>
              <a:buFont typeface="Wingdings" panose="05000000000000000000" pitchFamily="2" charset="2"/>
              <a:buNone/>
              <a:defRPr/>
            </a:pPr>
            <a:r>
              <a:rPr lang="en-US" altLang="zh-CN"/>
              <a:t>   </a:t>
            </a:r>
            <a:r>
              <a:rPr lang="zh-CN" altLang="en-US" sz="2400"/>
              <a:t>第三步：再次检查每个样品，以决定是否需要重新分类。计算各样品到各中心的距离平方，结果见下表。</a:t>
            </a:r>
          </a:p>
          <a:p>
            <a:pPr fontAlgn="auto">
              <a:lnSpc>
                <a:spcPct val="90000"/>
              </a:lnSpc>
              <a:spcAft>
                <a:spcPts val="0"/>
              </a:spcAft>
              <a:defRPr/>
            </a:pPr>
            <a:endParaRPr lang="zh-CN" altLang="en-US"/>
          </a:p>
          <a:p>
            <a:pPr fontAlgn="auto">
              <a:lnSpc>
                <a:spcPct val="90000"/>
              </a:lnSpc>
              <a:spcAft>
                <a:spcPts val="0"/>
              </a:spcAft>
              <a:defRPr/>
            </a:pPr>
            <a:endParaRPr lang="zh-CN" altLang="en-US"/>
          </a:p>
          <a:p>
            <a:pPr fontAlgn="auto">
              <a:lnSpc>
                <a:spcPct val="90000"/>
              </a:lnSpc>
              <a:spcAft>
                <a:spcPts val="0"/>
              </a:spcAft>
              <a:defRPr/>
            </a:pPr>
            <a:endParaRPr lang="zh-CN" altLang="en-US"/>
          </a:p>
          <a:p>
            <a:pPr fontAlgn="auto">
              <a:lnSpc>
                <a:spcPct val="90000"/>
              </a:lnSpc>
              <a:spcAft>
                <a:spcPts val="0"/>
              </a:spcAft>
              <a:defRPr/>
            </a:pPr>
            <a:endParaRPr lang="zh-CN" altLang="en-US"/>
          </a:p>
          <a:p>
            <a:pPr fontAlgn="auto">
              <a:lnSpc>
                <a:spcPct val="90000"/>
              </a:lnSpc>
              <a:spcAft>
                <a:spcPts val="0"/>
              </a:spcAft>
              <a:defRPr/>
            </a:pPr>
            <a:r>
              <a:rPr lang="zh-CN" altLang="en-US" sz="2400"/>
              <a:t>到现在为止，每个样品都已经分配给距离中心最近的类，因此聚类过程到此结束。最终得到</a:t>
            </a:r>
            <a:r>
              <a:rPr lang="en-US" altLang="zh-CN" sz="2400"/>
              <a:t>K=2</a:t>
            </a:r>
            <a:r>
              <a:rPr lang="zh-CN" altLang="en-US" sz="2400"/>
              <a:t>的聚类结果是</a:t>
            </a:r>
            <a:r>
              <a:rPr lang="en-US" altLang="zh-CN" sz="2400"/>
              <a:t>A</a:t>
            </a:r>
            <a:r>
              <a:rPr lang="zh-CN" altLang="en-US" sz="2400"/>
              <a:t>独自成一类，</a:t>
            </a:r>
            <a:r>
              <a:rPr lang="en-US" altLang="zh-CN" sz="2400"/>
              <a:t>B</a:t>
            </a:r>
            <a:r>
              <a:rPr lang="zh-CN" altLang="en-US" sz="2400"/>
              <a:t>、</a:t>
            </a:r>
            <a:r>
              <a:rPr lang="en-US" altLang="zh-CN" sz="2400"/>
              <a:t>C</a:t>
            </a:r>
            <a:r>
              <a:rPr lang="zh-CN" altLang="en-US" sz="2400"/>
              <a:t>、</a:t>
            </a:r>
            <a:r>
              <a:rPr lang="en-US" altLang="zh-CN" sz="2400"/>
              <a:t>D</a:t>
            </a:r>
            <a:r>
              <a:rPr lang="zh-CN" altLang="en-US" sz="2400"/>
              <a:t>聚成一类。</a:t>
            </a:r>
          </a:p>
          <a:p>
            <a:pPr fontAlgn="auto">
              <a:lnSpc>
                <a:spcPct val="90000"/>
              </a:lnSpc>
              <a:spcAft>
                <a:spcPts val="0"/>
              </a:spcAft>
              <a:defRPr/>
            </a:pPr>
            <a:endParaRPr lang="zh-CN" altLang="en-US"/>
          </a:p>
          <a:p>
            <a:pPr fontAlgn="auto">
              <a:lnSpc>
                <a:spcPct val="90000"/>
              </a:lnSpc>
              <a:spcAft>
                <a:spcPts val="0"/>
              </a:spcAft>
              <a:defRPr/>
            </a:pPr>
            <a:endParaRPr lang="zh-CN" altLang="en-US"/>
          </a:p>
          <a:p>
            <a:pPr fontAlgn="auto">
              <a:lnSpc>
                <a:spcPct val="90000"/>
              </a:lnSpc>
              <a:spcAft>
                <a:spcPts val="0"/>
              </a:spcAft>
              <a:defRPr/>
            </a:pPr>
            <a:endParaRPr lang="zh-CN" altLang="en-US"/>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Rectangle 2">
            <a:extLst>
              <a:ext uri="{FF2B5EF4-FFF2-40B4-BE49-F238E27FC236}">
                <a16:creationId xmlns:a16="http://schemas.microsoft.com/office/drawing/2014/main" id="{1113CC08-C218-4F93-994A-E7CC1A2DBB5D}"/>
              </a:ext>
            </a:extLst>
          </p:cNvPr>
          <p:cNvSpPr>
            <a:spLocks noGrp="1" noChangeArrowheads="1"/>
          </p:cNvSpPr>
          <p:nvPr>
            <p:ph type="title"/>
          </p:nvPr>
        </p:nvSpPr>
        <p:spPr>
          <a:xfrm>
            <a:off x="609600" y="0"/>
            <a:ext cx="7772400" cy="114300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6D8798CE-11FD-4669-8B01-7FFCEE8B379F}"/>
              </a:ext>
            </a:extLst>
          </p:cNvPr>
          <p:cNvSpPr>
            <a:spLocks noGrp="1" noChangeArrowheads="1"/>
          </p:cNvSpPr>
          <p:nvPr>
            <p:ph idx="1"/>
          </p:nvPr>
        </p:nvSpPr>
        <p:spPr>
          <a:xfrm>
            <a:off x="1428750" y="1285875"/>
            <a:ext cx="6337300" cy="4114800"/>
          </a:xfrm>
        </p:spPr>
        <p:txBody>
          <a:bodyPr>
            <a:normAutofit fontScale="25000" lnSpcReduction="20000"/>
          </a:bodyPr>
          <a:lstStyle/>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5.1  </a:t>
            </a:r>
            <a:r>
              <a:rPr lang="zh-CN" altLang="zh-CN" sz="2800" b="1" dirty="0">
                <a:latin typeface="幼圆" panose="02010509060101010101" pitchFamily="49" charset="-122"/>
                <a:ea typeface="幼圆" panose="02010509060101010101" pitchFamily="49" charset="-122"/>
              </a:rPr>
              <a:t>机器学习概述</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5.2  </a:t>
            </a:r>
            <a:r>
              <a:rPr lang="zh-CN" altLang="zh-CN" sz="2800" b="1" dirty="0">
                <a:latin typeface="幼圆" panose="02010509060101010101" pitchFamily="49" charset="-122"/>
                <a:ea typeface="幼圆" panose="02010509060101010101" pitchFamily="49" charset="-122"/>
              </a:rPr>
              <a:t>归纳学习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5.3  </a:t>
            </a:r>
            <a:r>
              <a:rPr lang="zh-CN" altLang="zh-CN" sz="2800" b="1" dirty="0">
                <a:latin typeface="幼圆" panose="02010509060101010101" pitchFamily="49" charset="-122"/>
                <a:ea typeface="幼圆" panose="02010509060101010101" pitchFamily="49" charset="-122"/>
              </a:rPr>
              <a:t>类比学习</a:t>
            </a:r>
            <a:r>
              <a:rPr lang="en-US" altLang="zh-CN" sz="2800" b="1" dirty="0">
                <a:solidFill>
                  <a:srgbClr val="FF0000"/>
                </a:solidFill>
                <a:latin typeface="幼圆" panose="02010509060101010101" pitchFamily="49" charset="-122"/>
                <a:ea typeface="幼圆" panose="02010509060101010101" pitchFamily="49" charset="-122"/>
              </a:rPr>
              <a:t>	</a:t>
            </a:r>
            <a:endParaRPr lang="zh-CN" altLang="zh-CN" sz="2800" b="1" dirty="0">
              <a:solidFill>
                <a:srgbClr val="FF0000"/>
              </a:solidFill>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5.4  </a:t>
            </a:r>
            <a:r>
              <a:rPr lang="zh-CN" altLang="zh-CN" sz="2800" b="1" dirty="0">
                <a:latin typeface="幼圆" panose="02010509060101010101" pitchFamily="49" charset="-122"/>
                <a:ea typeface="幼圆" panose="02010509060101010101" pitchFamily="49" charset="-122"/>
              </a:rPr>
              <a:t>统计学习</a:t>
            </a:r>
            <a:endParaRPr lang="en-US"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5.5  </a:t>
            </a:r>
            <a:r>
              <a:rPr lang="zh-CN" altLang="en-US" sz="2800" b="1" dirty="0">
                <a:latin typeface="幼圆" panose="02010509060101010101" pitchFamily="49" charset="-122"/>
                <a:ea typeface="幼圆" panose="02010509060101010101" pitchFamily="49" charset="-122"/>
              </a:rPr>
              <a:t>聚类</a:t>
            </a:r>
            <a:r>
              <a:rPr lang="en-US" altLang="zh-CN" sz="2800" b="1" dirty="0">
                <a:solidFill>
                  <a:srgbClr val="FF0000"/>
                </a:solidFill>
                <a:latin typeface="幼圆" panose="02010509060101010101" pitchFamily="49" charset="-122"/>
                <a:ea typeface="幼圆" panose="02010509060101010101" pitchFamily="49" charset="-122"/>
              </a:rPr>
              <a:t>	</a:t>
            </a:r>
            <a:endParaRPr lang="zh-CN" altLang="zh-CN" sz="2800" b="1" dirty="0">
              <a:solidFill>
                <a:srgbClr val="FF0000"/>
              </a:solidFill>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5.6  </a:t>
            </a:r>
            <a:r>
              <a:rPr lang="zh-CN" altLang="zh-CN" sz="2800" b="1" dirty="0">
                <a:solidFill>
                  <a:srgbClr val="FF0000"/>
                </a:solidFill>
                <a:latin typeface="幼圆" panose="02010509060101010101" pitchFamily="49" charset="-122"/>
                <a:ea typeface="幼圆" panose="02010509060101010101" pitchFamily="49" charset="-122"/>
              </a:rPr>
              <a:t>强化学习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5.7  </a:t>
            </a:r>
            <a:r>
              <a:rPr lang="zh-CN" altLang="zh-CN" sz="2800" b="1" dirty="0">
                <a:latin typeface="幼圆" panose="02010509060101010101" pitchFamily="49" charset="-122"/>
                <a:ea typeface="幼圆" panose="02010509060101010101" pitchFamily="49" charset="-122"/>
              </a:rPr>
              <a:t>进化计算</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5.8  </a:t>
            </a:r>
            <a:r>
              <a:rPr lang="zh-CN" altLang="zh-CN" sz="2800" b="1" dirty="0">
                <a:latin typeface="幼圆" panose="02010509060101010101" pitchFamily="49" charset="-122"/>
                <a:ea typeface="幼圆" panose="02010509060101010101" pitchFamily="49" charset="-122"/>
              </a:rPr>
              <a:t>群体智能</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5.9  </a:t>
            </a:r>
            <a:r>
              <a:rPr lang="zh-CN" altLang="zh-CN" sz="2800" b="1" dirty="0">
                <a:latin typeface="幼圆" panose="02010509060101010101" pitchFamily="49" charset="-122"/>
                <a:ea typeface="幼圆" panose="02010509060101010101" pitchFamily="49" charset="-122"/>
              </a:rPr>
              <a:t>小结</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fontAlgn="auto">
              <a:spcAft>
                <a:spcPts val="0"/>
              </a:spcAft>
              <a:defRPr/>
            </a:pPr>
            <a:endParaRPr lang="zh-CN" altLang="zh-CN" sz="3600" dirty="0"/>
          </a:p>
          <a:p>
            <a:pPr fontAlgn="auto">
              <a:lnSpc>
                <a:spcPct val="80000"/>
              </a:lnSpc>
              <a:spcAft>
                <a:spcPts val="0"/>
              </a:spcAft>
              <a:buFontTx/>
              <a:buNone/>
              <a:defRPr/>
            </a:pPr>
            <a:endParaRPr lang="en-US" altLang="zh-CN" b="1" dirty="0">
              <a:latin typeface="隶书" pitchFamily="49" charset="-122"/>
              <a:ea typeface="隶书" pitchFamily="49" charset="-122"/>
            </a:endParaRPr>
          </a:p>
        </p:txBody>
      </p:sp>
      <p:sp>
        <p:nvSpPr>
          <p:cNvPr id="145412" name="日期占位符 3">
            <a:extLst>
              <a:ext uri="{FF2B5EF4-FFF2-40B4-BE49-F238E27FC236}">
                <a16:creationId xmlns:a16="http://schemas.microsoft.com/office/drawing/2014/main" id="{723F0E38-A27D-4BA1-917B-A088BAC998B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1AAB031-9E1C-4894-BF54-143D9F754A31}"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45413" name="页脚占位符 4">
            <a:extLst>
              <a:ext uri="{FF2B5EF4-FFF2-40B4-BE49-F238E27FC236}">
                <a16:creationId xmlns:a16="http://schemas.microsoft.com/office/drawing/2014/main" id="{5A0B16DE-A071-419F-BF56-405E6828F05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45414" name="灯片编号占位符 5">
            <a:extLst>
              <a:ext uri="{FF2B5EF4-FFF2-40B4-BE49-F238E27FC236}">
                <a16:creationId xmlns:a16="http://schemas.microsoft.com/office/drawing/2014/main" id="{74F12C34-FBCE-4985-90EA-36CC7ACF35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E37FA38E-99C9-4FA6-B8FC-B873FD01582F}" type="slidenum">
              <a:rPr lang="zh-CN" altLang="en-US" sz="1400" smtClean="0">
                <a:latin typeface="Arial" panose="020B0604020202020204" pitchFamily="34" charset="0"/>
              </a:rPr>
              <a:pPr>
                <a:lnSpc>
                  <a:spcPct val="100000"/>
                </a:lnSpc>
                <a:spcBef>
                  <a:spcPct val="0"/>
                </a:spcBef>
                <a:buClrTx/>
                <a:buFontTx/>
                <a:buNone/>
              </a:pPr>
              <a:t>78</a:t>
            </a:fld>
            <a:endParaRPr lang="en-US" altLang="zh-CN" sz="1400">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DB11BD3-1442-44E2-BE22-92463044BE5F}"/>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强化学习</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126979" name="Rectangle 3">
            <a:extLst>
              <a:ext uri="{FF2B5EF4-FFF2-40B4-BE49-F238E27FC236}">
                <a16:creationId xmlns:a16="http://schemas.microsoft.com/office/drawing/2014/main" id="{54424313-980F-4D3A-839A-BDF698819DB4}"/>
              </a:ext>
            </a:extLst>
          </p:cNvPr>
          <p:cNvSpPr>
            <a:spLocks noGrp="1" noChangeArrowheads="1"/>
          </p:cNvSpPr>
          <p:nvPr>
            <p:ph idx="1"/>
          </p:nvPr>
        </p:nvSpPr>
        <p:spPr>
          <a:xfrm>
            <a:off x="611188" y="1268413"/>
            <a:ext cx="7772400" cy="4114800"/>
          </a:xfrm>
        </p:spPr>
        <p:txBody>
          <a:bodyPr>
            <a:normAutofit fontScale="92500" lnSpcReduction="20000"/>
          </a:bodyPr>
          <a:lstStyle/>
          <a:p>
            <a:pPr algn="just" fontAlgn="auto">
              <a:spcAft>
                <a:spcPts val="0"/>
              </a:spcAft>
              <a:defRPr/>
            </a:pPr>
            <a:r>
              <a:rPr lang="zh-CN" altLang="en-US" sz="2400">
                <a:latin typeface="幼圆" panose="02010509060101010101" pitchFamily="49" charset="-122"/>
                <a:ea typeface="幼圆" panose="02010509060101010101" pitchFamily="49" charset="-122"/>
              </a:rPr>
              <a:t>人类（通常）从与外界环境的交互中学习。但是，动作的反馈并不总是立即的和直接的。例如，经常需要比较长时间才能充分知道我们的动作所得出的结果。</a:t>
            </a:r>
          </a:p>
          <a:p>
            <a:pPr algn="just" fontAlgn="auto">
              <a:spcAft>
                <a:spcPts val="0"/>
              </a:spcAft>
              <a:defRPr/>
            </a:pPr>
            <a:r>
              <a:rPr lang="zh-CN" altLang="en-US" sz="2400">
                <a:latin typeface="幼圆" panose="02010509060101010101" pitchFamily="49" charset="-122"/>
                <a:ea typeface="幼圆" panose="02010509060101010101" pitchFamily="49" charset="-122"/>
              </a:rPr>
              <a:t>在强化学习中，学习系统根据从环境中反馈的信号的状态（奖励</a:t>
            </a:r>
            <a:r>
              <a:rPr lang="en-US" altLang="zh-CN" sz="2400">
                <a:latin typeface="幼圆" panose="02010509060101010101" pitchFamily="49" charset="-122"/>
                <a:ea typeface="幼圆" panose="02010509060101010101" pitchFamily="49" charset="-122"/>
              </a:rPr>
              <a:t>/</a:t>
            </a:r>
            <a:r>
              <a:rPr lang="zh-CN" altLang="en-US" sz="2400">
                <a:latin typeface="幼圆" panose="02010509060101010101" pitchFamily="49" charset="-122"/>
                <a:ea typeface="幼圆" panose="02010509060101010101" pitchFamily="49" charset="-122"/>
              </a:rPr>
              <a:t>惩罚），调整系统的参数。 </a:t>
            </a:r>
          </a:p>
          <a:p>
            <a:pPr algn="just" fontAlgn="auto">
              <a:spcAft>
                <a:spcPts val="0"/>
              </a:spcAft>
              <a:defRPr/>
            </a:pPr>
            <a:r>
              <a:rPr lang="zh-CN" altLang="en-US" sz="2400">
                <a:latin typeface="幼圆" panose="02010509060101010101" pitchFamily="49" charset="-122"/>
                <a:ea typeface="幼圆" panose="02010509060101010101" pitchFamily="49" charset="-122"/>
              </a:rPr>
              <a:t>强化学习由于其方法的通用性，对学习背景知识要求较少，以及适用于复杂、动态的环境等特点，在近年，引起了许多研究者的注意，成为机器学习的主要的方式之一。 </a:t>
            </a:r>
          </a:p>
          <a:p>
            <a:pPr algn="just" fontAlgn="auto">
              <a:spcAft>
                <a:spcPts val="0"/>
              </a:spcAft>
              <a:defRPr/>
            </a:pPr>
            <a:r>
              <a:rPr lang="zh-CN" altLang="en-US" sz="2400">
                <a:latin typeface="幼圆" panose="02010509060101010101" pitchFamily="49" charset="-122"/>
                <a:ea typeface="幼圆" panose="02010509060101010101" pitchFamily="49" charset="-122"/>
              </a:rPr>
              <a:t>强化学习一般比较困难，主要是因为学习系统并不知道哪个动作是正确的，也不知道哪个奖惩赋予哪个动作。  </a:t>
            </a:r>
            <a:endParaRPr lang="en-US" altLang="zh-CN" sz="2400">
              <a:latin typeface="幼圆" panose="02010509060101010101" pitchFamily="49" charset="-122"/>
              <a:ea typeface="幼圆" panose="02010509060101010101" pitchFamily="49" charset="-122"/>
            </a:endParaRPr>
          </a:p>
        </p:txBody>
      </p:sp>
      <p:sp>
        <p:nvSpPr>
          <p:cNvPr id="147460" name="日期占位符 1">
            <a:extLst>
              <a:ext uri="{FF2B5EF4-FFF2-40B4-BE49-F238E27FC236}">
                <a16:creationId xmlns:a16="http://schemas.microsoft.com/office/drawing/2014/main" id="{8D4ABF91-3ADB-4C72-B23F-83E5F18318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6E56D61-A4A8-4880-8967-6703159820ED}"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47461" name="页脚占位符 2">
            <a:extLst>
              <a:ext uri="{FF2B5EF4-FFF2-40B4-BE49-F238E27FC236}">
                <a16:creationId xmlns:a16="http://schemas.microsoft.com/office/drawing/2014/main" id="{233F0244-5DE8-44DA-BDBC-1685C92DF64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47462" name="灯片编号占位符 3">
            <a:extLst>
              <a:ext uri="{FF2B5EF4-FFF2-40B4-BE49-F238E27FC236}">
                <a16:creationId xmlns:a16="http://schemas.microsoft.com/office/drawing/2014/main" id="{15922590-5D24-4942-A9EB-A8B8AC476A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6A434E4-9B7E-4DAB-BA59-A7A2CBCF6920}" type="slidenum">
              <a:rPr lang="zh-CN" altLang="en-US" sz="1400" smtClean="0">
                <a:latin typeface="Arial" panose="020B0604020202020204" pitchFamily="34" charset="0"/>
              </a:rPr>
              <a:pPr>
                <a:lnSpc>
                  <a:spcPct val="100000"/>
                </a:lnSpc>
                <a:spcBef>
                  <a:spcPct val="0"/>
                </a:spcBef>
                <a:buClrTx/>
                <a:buFontTx/>
                <a:buNone/>
              </a:pPr>
              <a:t>79</a:t>
            </a:fld>
            <a:endParaRPr lang="en-US" altLang="zh-CN" sz="140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685C369B-D724-4048-B377-EDF3D8F29630}"/>
              </a:ext>
            </a:extLst>
          </p:cNvPr>
          <p:cNvSpPr>
            <a:spLocks noGrp="1" noChangeArrowheads="1"/>
          </p:cNvSpPr>
          <p:nvPr>
            <p:ph type="title"/>
          </p:nvPr>
        </p:nvSpPr>
        <p:spPr>
          <a:xfrm>
            <a:off x="914400" y="44450"/>
            <a:ext cx="7772400" cy="1143000"/>
          </a:xfrm>
        </p:spPr>
        <p:txBody>
          <a:bodyPr/>
          <a:lstStyle/>
          <a:p>
            <a:pPr fontAlgn="auto">
              <a:spcAft>
                <a:spcPts val="0"/>
              </a:spcAft>
              <a:defRPr/>
            </a:pPr>
            <a:r>
              <a:rPr lang="zh-CN" altLang="en-US" b="1" dirty="0">
                <a:solidFill>
                  <a:schemeClr val="accent6"/>
                </a:solidFill>
                <a:latin typeface="黑体" pitchFamily="49" charset="-122"/>
                <a:ea typeface="黑体" pitchFamily="49" charset="-122"/>
              </a:rPr>
              <a:t>机器学习发展阶段</a:t>
            </a:r>
            <a:endParaRPr lang="zh-CN" altLang="zh-CN" b="1" dirty="0">
              <a:solidFill>
                <a:schemeClr val="accent6"/>
              </a:solidFill>
              <a:latin typeface="黑体" pitchFamily="49" charset="-122"/>
              <a:ea typeface="黑体" pitchFamily="49" charset="-122"/>
            </a:endParaRPr>
          </a:p>
        </p:txBody>
      </p:sp>
      <p:sp>
        <p:nvSpPr>
          <p:cNvPr id="13315" name="Rectangle 3">
            <a:extLst>
              <a:ext uri="{FF2B5EF4-FFF2-40B4-BE49-F238E27FC236}">
                <a16:creationId xmlns:a16="http://schemas.microsoft.com/office/drawing/2014/main" id="{68571E19-16E1-408B-92AE-19E45C4DE40B}"/>
              </a:ext>
            </a:extLst>
          </p:cNvPr>
          <p:cNvSpPr>
            <a:spLocks noGrp="1" noChangeArrowheads="1"/>
          </p:cNvSpPr>
          <p:nvPr>
            <p:ph idx="1"/>
          </p:nvPr>
        </p:nvSpPr>
        <p:spPr>
          <a:xfrm>
            <a:off x="827088" y="1268413"/>
            <a:ext cx="7772400" cy="4529137"/>
          </a:xfrm>
        </p:spPr>
        <p:txBody>
          <a:bodyPr>
            <a:normAutofit fontScale="85000" lnSpcReduction="20000"/>
          </a:bodyPr>
          <a:lstStyle/>
          <a:p>
            <a:pPr fontAlgn="auto">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七十年代的发展阶段：</a:t>
            </a:r>
          </a:p>
          <a:p>
            <a:pPr fontAlgn="auto">
              <a:spcAft>
                <a:spcPts val="0"/>
              </a:spcAft>
              <a:buFontTx/>
              <a:buNone/>
              <a:defRPr/>
            </a:pPr>
            <a:r>
              <a:rPr lang="zh-CN" altLang="en-US" sz="2400" dirty="0">
                <a:latin typeface="幼圆" panose="02010509060101010101" pitchFamily="49" charset="-122"/>
                <a:ea typeface="幼圆" panose="02010509060101010101" pitchFamily="49" charset="-122"/>
              </a:rPr>
              <a:t>   由于当时专家系统的蓬勃发展，知识获取成为当务之急，这给机器学习带来了契机，主要侧重于符号学习的研究。机器学习的研究脱离了基于统计的以优化理论为基础的研究方法，提出了基于符号运算为基础的机器学习方法，并产生了许多相关的学习系统， </a:t>
            </a:r>
          </a:p>
          <a:p>
            <a:pPr fontAlgn="auto">
              <a:spcAft>
                <a:spcPts val="0"/>
              </a:spcAft>
              <a:buFontTx/>
              <a:buNone/>
              <a:defRPr/>
            </a:pPr>
            <a:r>
              <a:rPr lang="zh-CN" altLang="en-US" sz="2400" dirty="0">
                <a:latin typeface="幼圆" panose="02010509060101010101" pitchFamily="49" charset="-122"/>
                <a:ea typeface="幼圆" panose="02010509060101010101" pitchFamily="49" charset="-122"/>
              </a:rPr>
              <a:t>    主要系统和算法包括：</a:t>
            </a:r>
          </a:p>
          <a:p>
            <a:pPr fontAlgn="auto">
              <a:spcAft>
                <a:spcPts val="0"/>
              </a:spcAft>
              <a:buFontTx/>
              <a:buNone/>
              <a:defRPr/>
            </a:pPr>
            <a:r>
              <a:rPr lang="en-US" altLang="zh-CN" sz="2400" dirty="0">
                <a:latin typeface="幼圆" panose="02010509060101010101" pitchFamily="49" charset="-122"/>
                <a:ea typeface="幼圆" panose="02010509060101010101" pitchFamily="49" charset="-122"/>
              </a:rPr>
              <a:t>     Winston</a:t>
            </a:r>
            <a:r>
              <a:rPr lang="zh-CN" altLang="en-US" sz="2400" dirty="0">
                <a:latin typeface="幼圆" panose="02010509060101010101" pitchFamily="49" charset="-122"/>
                <a:ea typeface="幼圆" panose="02010509060101010101" pitchFamily="49" charset="-122"/>
              </a:rPr>
              <a:t>的积木世界学习系统；</a:t>
            </a:r>
          </a:p>
          <a:p>
            <a:pPr fontAlgn="auto">
              <a:spcAft>
                <a:spcPts val="0"/>
              </a:spcAft>
              <a:buFontTx/>
              <a:buNone/>
              <a:defRPr/>
            </a:pPr>
            <a:r>
              <a:rPr lang="en-US" altLang="zh-CN" sz="2400" dirty="0">
                <a:latin typeface="幼圆" panose="02010509060101010101" pitchFamily="49" charset="-122"/>
                <a:ea typeface="幼圆" panose="02010509060101010101" pitchFamily="49" charset="-122"/>
              </a:rPr>
              <a:t>     Michalski</a:t>
            </a:r>
            <a:r>
              <a:rPr lang="zh-CN" altLang="en-US" sz="2400" dirty="0">
                <a:latin typeface="幼圆" panose="02010509060101010101" pitchFamily="49" charset="-122"/>
                <a:ea typeface="幼圆" panose="02010509060101010101" pitchFamily="49" charset="-122"/>
              </a:rPr>
              <a:t>基于逻辑的归纳学习系统</a:t>
            </a:r>
            <a:r>
              <a:rPr lang="en-US" altLang="zh-CN" sz="2400" dirty="0">
                <a:latin typeface="幼圆" panose="02010509060101010101" pitchFamily="49" charset="-122"/>
                <a:ea typeface="幼圆" panose="02010509060101010101" pitchFamily="49" charset="-122"/>
              </a:rPr>
              <a:t>AQVAL；</a:t>
            </a:r>
          </a:p>
          <a:p>
            <a:pPr fontAlgn="auto">
              <a:spcAft>
                <a:spcPts val="0"/>
              </a:spcAft>
              <a:buFontTx/>
              <a:buNone/>
              <a:defRPr/>
            </a:pPr>
            <a:r>
              <a:rPr lang="en-US" altLang="zh-CN" sz="2400" dirty="0">
                <a:latin typeface="幼圆" panose="02010509060101010101" pitchFamily="49" charset="-122"/>
                <a:ea typeface="幼圆" panose="02010509060101010101" pitchFamily="49" charset="-122"/>
              </a:rPr>
              <a:t>     Michalski</a:t>
            </a:r>
            <a:r>
              <a:rPr lang="zh-CN" altLang="en-US" sz="2400" dirty="0">
                <a:latin typeface="幼圆" panose="02010509060101010101" pitchFamily="49" charset="-122"/>
                <a:ea typeface="幼圆" panose="02010509060101010101" pitchFamily="49" charset="-122"/>
              </a:rPr>
              <a:t>和</a:t>
            </a:r>
            <a:r>
              <a:rPr lang="en-US" altLang="zh-CN" sz="2400" dirty="0" err="1">
                <a:latin typeface="幼圆" panose="02010509060101010101" pitchFamily="49" charset="-122"/>
                <a:ea typeface="幼圆" panose="02010509060101010101" pitchFamily="49" charset="-122"/>
              </a:rPr>
              <a:t>Chilausky</a:t>
            </a:r>
            <a:r>
              <a:rPr lang="zh-CN" altLang="en-US" sz="2400" dirty="0">
                <a:latin typeface="幼圆" panose="02010509060101010101" pitchFamily="49" charset="-122"/>
                <a:ea typeface="幼圆" panose="02010509060101010101" pitchFamily="49" charset="-122"/>
              </a:rPr>
              <a:t>的</a:t>
            </a:r>
            <a:r>
              <a:rPr lang="en-US" altLang="zh-CN" sz="2400" dirty="0">
                <a:latin typeface="幼圆" panose="02010509060101010101" pitchFamily="49" charset="-122"/>
                <a:ea typeface="幼圆" panose="02010509060101010101" pitchFamily="49" charset="-122"/>
              </a:rPr>
              <a:t>AQ11；</a:t>
            </a:r>
            <a:endParaRPr lang="zh-CN" altLang="en-US" sz="2400" dirty="0">
              <a:latin typeface="幼圆" panose="02010509060101010101" pitchFamily="49" charset="-122"/>
              <a:ea typeface="幼圆" panose="02010509060101010101" pitchFamily="49" charset="-122"/>
            </a:endParaRPr>
          </a:p>
          <a:p>
            <a:pPr fontAlgn="auto">
              <a:spcAft>
                <a:spcPts val="0"/>
              </a:spcAft>
              <a:buFontTx/>
              <a:buNone/>
              <a:defRPr/>
            </a:pPr>
            <a:r>
              <a:rPr lang="en-US" altLang="zh-CN" sz="2400" dirty="0">
                <a:latin typeface="幼圆" panose="02010509060101010101" pitchFamily="49" charset="-122"/>
                <a:ea typeface="幼圆" panose="02010509060101010101" pitchFamily="49" charset="-122"/>
              </a:rPr>
              <a:t>     Quinlan</a:t>
            </a:r>
            <a:r>
              <a:rPr lang="zh-CN" altLang="en-US" sz="2400" dirty="0">
                <a:latin typeface="幼圆" panose="02010509060101010101" pitchFamily="49" charset="-122"/>
                <a:ea typeface="幼圆" panose="02010509060101010101" pitchFamily="49" charset="-122"/>
              </a:rPr>
              <a:t>的</a:t>
            </a:r>
            <a:r>
              <a:rPr lang="en-US" altLang="zh-CN" sz="2400" dirty="0">
                <a:latin typeface="幼圆" panose="02010509060101010101" pitchFamily="49" charset="-122"/>
                <a:ea typeface="幼圆" panose="02010509060101010101" pitchFamily="49" charset="-122"/>
              </a:rPr>
              <a:t>ID3</a:t>
            </a:r>
            <a:r>
              <a:rPr lang="zh-CN" altLang="en-US" sz="2400" dirty="0">
                <a:latin typeface="幼圆" panose="02010509060101010101" pitchFamily="49" charset="-122"/>
                <a:ea typeface="幼圆" panose="02010509060101010101" pitchFamily="49" charset="-122"/>
              </a:rPr>
              <a:t>程序</a:t>
            </a:r>
          </a:p>
          <a:p>
            <a:pPr fontAlgn="auto">
              <a:spcAft>
                <a:spcPts val="0"/>
              </a:spcAft>
              <a:buFontTx/>
              <a:buNone/>
              <a:defRPr/>
            </a:pPr>
            <a:r>
              <a:rPr lang="en-US" altLang="zh-CN" sz="2400" dirty="0">
                <a:latin typeface="幼圆" panose="02010509060101010101" pitchFamily="49" charset="-122"/>
                <a:ea typeface="幼圆" panose="02010509060101010101" pitchFamily="49" charset="-122"/>
              </a:rPr>
              <a:t>     Mitchell</a:t>
            </a:r>
            <a:r>
              <a:rPr lang="zh-CN" altLang="en-US" sz="2400" dirty="0">
                <a:latin typeface="幼圆" panose="02010509060101010101" pitchFamily="49" charset="-122"/>
                <a:ea typeface="幼圆" panose="02010509060101010101" pitchFamily="49" charset="-122"/>
              </a:rPr>
              <a:t>的版本空间方法。</a:t>
            </a:r>
          </a:p>
        </p:txBody>
      </p:sp>
      <p:sp>
        <p:nvSpPr>
          <p:cNvPr id="41988" name="日期占位符 2">
            <a:extLst>
              <a:ext uri="{FF2B5EF4-FFF2-40B4-BE49-F238E27FC236}">
                <a16:creationId xmlns:a16="http://schemas.microsoft.com/office/drawing/2014/main" id="{286DEBA6-8BCF-4CD8-8CBE-7C8B30A4183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5D84563-6F81-4186-88F7-A10211FCBBC8}"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41989" name="页脚占位符 3">
            <a:extLst>
              <a:ext uri="{FF2B5EF4-FFF2-40B4-BE49-F238E27FC236}">
                <a16:creationId xmlns:a16="http://schemas.microsoft.com/office/drawing/2014/main" id="{0D1A0557-3AA5-4AA1-80A9-E8DCC2BCC2E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41990" name="灯片编号占位符 4">
            <a:extLst>
              <a:ext uri="{FF2B5EF4-FFF2-40B4-BE49-F238E27FC236}">
                <a16:creationId xmlns:a16="http://schemas.microsoft.com/office/drawing/2014/main" id="{97147AE0-A966-497C-8CE2-4D61DC01E9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F1C0A92-14EE-4490-A86D-AF78D101A455}" type="slidenum">
              <a:rPr lang="zh-CN" altLang="en-US" sz="1400" smtClean="0">
                <a:latin typeface="Arial" panose="020B0604020202020204" pitchFamily="34" charset="0"/>
              </a:rPr>
              <a:pPr>
                <a:lnSpc>
                  <a:spcPct val="100000"/>
                </a:lnSpc>
                <a:spcBef>
                  <a:spcPct val="0"/>
                </a:spcBef>
                <a:buClrTx/>
                <a:buFontTx/>
                <a:buNone/>
              </a:pPr>
              <a:t>8</a:t>
            </a:fld>
            <a:endParaRPr lang="en-US" altLang="zh-CN" sz="1400">
              <a:latin typeface="Arial" panose="020B0604020202020204" pitchFamily="34" charset="0"/>
            </a:endParaRPr>
          </a:p>
        </p:txBody>
      </p:sp>
      <p:sp>
        <p:nvSpPr>
          <p:cNvPr id="41991" name="Rectangle 4">
            <a:extLst>
              <a:ext uri="{FF2B5EF4-FFF2-40B4-BE49-F238E27FC236}">
                <a16:creationId xmlns:a16="http://schemas.microsoft.com/office/drawing/2014/main" id="{E7DFDEE1-0D7C-4723-9B86-ED9E9747B595}"/>
              </a:ext>
            </a:extLst>
          </p:cNvPr>
          <p:cNvSpPr>
            <a:spLocks noChangeArrowheads="1"/>
          </p:cNvSpPr>
          <p:nvPr/>
        </p:nvSpPr>
        <p:spPr bwMode="auto">
          <a:xfrm>
            <a:off x="914400" y="3352800"/>
            <a:ext cx="777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lvl="1">
              <a:lnSpc>
                <a:spcPct val="100000"/>
              </a:lnSpc>
              <a:spcBef>
                <a:spcPct val="20000"/>
              </a:spcBef>
              <a:buClrTx/>
              <a:buFontTx/>
              <a:buChar char="–"/>
            </a:pPr>
            <a:endParaRPr lang="zh-CN" altLang="en-US" sz="2000">
              <a:latin typeface="Arial" panose="020B0604020202020204" pitchFamily="34" charset="0"/>
            </a:endParaRPr>
          </a:p>
        </p:txBody>
      </p:sp>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72AD131-6810-48EC-AC31-DE4A48A7B913}"/>
              </a:ext>
            </a:extLst>
          </p:cNvPr>
          <p:cNvSpPr>
            <a:spLocks noGrp="1" noChangeArrowheads="1"/>
          </p:cNvSpPr>
          <p:nvPr>
            <p:ph type="title"/>
          </p:nvPr>
        </p:nvSpPr>
        <p:spPr/>
        <p:txBody>
          <a:bodyPr/>
          <a:lstStyle/>
          <a:p>
            <a:pPr fontAlgn="auto">
              <a:spcAft>
                <a:spcPts val="0"/>
              </a:spcAft>
              <a:defRPr/>
            </a:pPr>
            <a:r>
              <a:rPr lang="zh-CN" altLang="en-US" b="1" dirty="0">
                <a:solidFill>
                  <a:schemeClr val="accent6"/>
                </a:solidFill>
                <a:latin typeface="黑体" panose="02010609060101010101" pitchFamily="49" charset="-122"/>
                <a:ea typeface="黑体" panose="02010609060101010101" pitchFamily="49" charset="-122"/>
              </a:rPr>
              <a:t>强化学习</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129027" name="Rectangle 3">
            <a:extLst>
              <a:ext uri="{FF2B5EF4-FFF2-40B4-BE49-F238E27FC236}">
                <a16:creationId xmlns:a16="http://schemas.microsoft.com/office/drawing/2014/main" id="{D2E3BBA7-C39D-4FE3-8F0F-12C0653433BA}"/>
              </a:ext>
            </a:extLst>
          </p:cNvPr>
          <p:cNvSpPr>
            <a:spLocks noGrp="1" noChangeArrowheads="1"/>
          </p:cNvSpPr>
          <p:nvPr>
            <p:ph idx="1"/>
          </p:nvPr>
        </p:nvSpPr>
        <p:spPr>
          <a:xfrm>
            <a:off x="611188" y="1268413"/>
            <a:ext cx="7772400" cy="4114800"/>
          </a:xfrm>
        </p:spPr>
        <p:txBody>
          <a:bodyPr>
            <a:normAutofit fontScale="92500" lnSpcReduction="20000"/>
          </a:bodyPr>
          <a:lstStyle/>
          <a:p>
            <a:pPr fontAlgn="auto">
              <a:spcAft>
                <a:spcPts val="0"/>
              </a:spcAft>
              <a:defRPr/>
            </a:pPr>
            <a:r>
              <a:rPr lang="zh-CN" altLang="en-US">
                <a:latin typeface="幼圆" panose="02010509060101010101" pitchFamily="49" charset="-122"/>
                <a:ea typeface="幼圆" panose="02010509060101010101" pitchFamily="49" charset="-122"/>
              </a:rPr>
              <a:t>强化学习由四部分组成：策略</a:t>
            </a:r>
            <a:r>
              <a:rPr lang="en-US" altLang="zh-CN">
                <a:latin typeface="幼圆" panose="02010509060101010101" pitchFamily="49" charset="-122"/>
                <a:ea typeface="幼圆" panose="02010509060101010101" pitchFamily="49" charset="-122"/>
              </a:rPr>
              <a:t>π</a:t>
            </a:r>
            <a:r>
              <a:rPr lang="zh-CN" altLang="en-US">
                <a:latin typeface="幼圆" panose="02010509060101010101" pitchFamily="49" charset="-122"/>
                <a:ea typeface="幼圆" panose="02010509060101010101" pitchFamily="49" charset="-122"/>
              </a:rPr>
              <a:t>，报酬函数</a:t>
            </a:r>
            <a:r>
              <a:rPr lang="en-US" altLang="zh-CN">
                <a:latin typeface="幼圆" panose="02010509060101010101" pitchFamily="49" charset="-122"/>
                <a:ea typeface="幼圆" panose="02010509060101010101" pitchFamily="49" charset="-122"/>
              </a:rPr>
              <a:t>r</a:t>
            </a:r>
            <a:r>
              <a:rPr lang="zh-CN" altLang="en-US">
                <a:latin typeface="幼圆" panose="02010509060101010101" pitchFamily="49" charset="-122"/>
                <a:ea typeface="幼圆" panose="02010509060101010101" pitchFamily="49" charset="-122"/>
              </a:rPr>
              <a:t>，值映射</a:t>
            </a:r>
            <a:r>
              <a:rPr lang="en-US" altLang="zh-CN">
                <a:latin typeface="幼圆" panose="02010509060101010101" pitchFamily="49" charset="-122"/>
                <a:ea typeface="幼圆" panose="02010509060101010101" pitchFamily="49" charset="-122"/>
              </a:rPr>
              <a:t>V</a:t>
            </a:r>
            <a:r>
              <a:rPr lang="zh-CN" altLang="en-US">
                <a:latin typeface="幼圆" panose="02010509060101010101" pitchFamily="49" charset="-122"/>
                <a:ea typeface="幼圆" panose="02010509060101010101" pitchFamily="49" charset="-122"/>
              </a:rPr>
              <a:t>和环境的模型。</a:t>
            </a:r>
          </a:p>
          <a:p>
            <a:pPr lvl="1" fontAlgn="auto">
              <a:spcAft>
                <a:spcPts val="0"/>
              </a:spcAft>
              <a:defRPr/>
            </a:pPr>
            <a:r>
              <a:rPr lang="zh-CN" altLang="en-US" sz="2000">
                <a:latin typeface="幼圆" panose="02010509060101010101" pitchFamily="49" charset="-122"/>
                <a:ea typeface="幼圆" panose="02010509060101010101" pitchFamily="49" charset="-122"/>
              </a:rPr>
              <a:t>策略</a:t>
            </a:r>
            <a:r>
              <a:rPr lang="en-US" altLang="zh-CN" sz="2000">
                <a:latin typeface="幼圆" panose="02010509060101010101" pitchFamily="49" charset="-122"/>
                <a:ea typeface="幼圆" panose="02010509060101010101" pitchFamily="49" charset="-122"/>
              </a:rPr>
              <a:t>π</a:t>
            </a:r>
            <a:r>
              <a:rPr lang="zh-CN" altLang="en-US" sz="2000">
                <a:latin typeface="幼圆" panose="02010509060101010101" pitchFamily="49" charset="-122"/>
                <a:ea typeface="幼圆" panose="02010509060101010101" pitchFamily="49" charset="-122"/>
              </a:rPr>
              <a:t>：定义在任何给定时刻学习系统的选择和动作的方法。这样，策略可以通过一组产生式规则或者一个简单的查找表来表示。</a:t>
            </a:r>
          </a:p>
          <a:p>
            <a:pPr lvl="1" fontAlgn="auto">
              <a:spcAft>
                <a:spcPts val="0"/>
              </a:spcAft>
              <a:defRPr/>
            </a:pPr>
            <a:r>
              <a:rPr lang="zh-CN" altLang="en-US" sz="2000">
                <a:latin typeface="幼圆" panose="02010509060101010101" pitchFamily="49" charset="-122"/>
                <a:ea typeface="幼圆" panose="02010509060101010101" pitchFamily="49" charset="-122"/>
              </a:rPr>
              <a:t>报酬函数</a:t>
            </a:r>
            <a:r>
              <a:rPr lang="en-US" altLang="zh-CN" sz="2000">
                <a:latin typeface="幼圆" panose="02010509060101010101" pitchFamily="49" charset="-122"/>
                <a:ea typeface="幼圆" panose="02010509060101010101" pitchFamily="49" charset="-122"/>
              </a:rPr>
              <a:t>r</a:t>
            </a:r>
            <a:r>
              <a:rPr lang="zh-CN" altLang="en-US" sz="2000">
                <a:latin typeface="幼圆" panose="02010509060101010101" pitchFamily="49" charset="-122"/>
                <a:ea typeface="幼圆" panose="02010509060101010101" pitchFamily="49" charset="-122"/>
              </a:rPr>
              <a:t>：定义了在时刻</a:t>
            </a:r>
            <a:r>
              <a:rPr lang="en-US" altLang="zh-CN" sz="2000">
                <a:latin typeface="幼圆" panose="02010509060101010101" pitchFamily="49" charset="-122"/>
                <a:ea typeface="幼圆" panose="02010509060101010101" pitchFamily="49" charset="-122"/>
              </a:rPr>
              <a:t>t</a:t>
            </a:r>
            <a:r>
              <a:rPr lang="zh-CN" altLang="en-US" sz="2000">
                <a:latin typeface="幼圆" panose="02010509060101010101" pitchFamily="49" charset="-122"/>
                <a:ea typeface="幼圆" panose="02010509060101010101" pitchFamily="49" charset="-122"/>
              </a:rPr>
              <a:t>问题的状态</a:t>
            </a:r>
            <a:r>
              <a:rPr lang="en-US" altLang="zh-CN" sz="2000">
                <a:latin typeface="幼圆" panose="02010509060101010101" pitchFamily="49" charset="-122"/>
                <a:ea typeface="幼圆" panose="02010509060101010101" pitchFamily="49" charset="-122"/>
              </a:rPr>
              <a:t>/</a:t>
            </a:r>
            <a:r>
              <a:rPr lang="zh-CN" altLang="en-US" sz="2000">
                <a:latin typeface="幼圆" panose="02010509060101010101" pitchFamily="49" charset="-122"/>
                <a:ea typeface="幼圆" panose="02010509060101010101" pitchFamily="49" charset="-122"/>
              </a:rPr>
              <a:t>目标关系。它把每个动作，或更精细的每个状态</a:t>
            </a:r>
            <a:r>
              <a:rPr lang="en-US" altLang="zh-CN" sz="2000">
                <a:latin typeface="幼圆" panose="02010509060101010101" pitchFamily="49" charset="-122"/>
                <a:ea typeface="幼圆" panose="02010509060101010101" pitchFamily="49" charset="-122"/>
              </a:rPr>
              <a:t>-</a:t>
            </a:r>
            <a:r>
              <a:rPr lang="zh-CN" altLang="en-US" sz="2000">
                <a:latin typeface="幼圆" panose="02010509060101010101" pitchFamily="49" charset="-122"/>
                <a:ea typeface="幼圆" panose="02010509060101010101" pitchFamily="49" charset="-122"/>
              </a:rPr>
              <a:t>响应对，映射为一个报酬量，以指出那个状态完成目标的愿望的大小。</a:t>
            </a:r>
          </a:p>
          <a:p>
            <a:pPr lvl="1" fontAlgn="auto">
              <a:spcAft>
                <a:spcPts val="0"/>
              </a:spcAft>
              <a:defRPr/>
            </a:pPr>
            <a:r>
              <a:rPr lang="zh-CN" altLang="en-US" sz="2000">
                <a:latin typeface="幼圆" panose="02010509060101010101" pitchFamily="49" charset="-122"/>
                <a:ea typeface="幼圆" panose="02010509060101010101" pitchFamily="49" charset="-122"/>
              </a:rPr>
              <a:t>赋值函数</a:t>
            </a:r>
            <a:r>
              <a:rPr lang="en-US" altLang="zh-CN" sz="2000">
                <a:latin typeface="幼圆" panose="02010509060101010101" pitchFamily="49" charset="-122"/>
                <a:ea typeface="幼圆" panose="02010509060101010101" pitchFamily="49" charset="-122"/>
              </a:rPr>
              <a:t>V</a:t>
            </a:r>
            <a:r>
              <a:rPr lang="zh-CN" altLang="en-US" sz="2000">
                <a:latin typeface="幼圆" panose="02010509060101010101" pitchFamily="49" charset="-122"/>
                <a:ea typeface="幼圆" panose="02010509060101010101" pitchFamily="49" charset="-122"/>
              </a:rPr>
              <a:t>：是环境中每个状态的一个属性，它指出对从这个状态继续下去的动作系统可以期望的报酬。报酬函数度量状态</a:t>
            </a:r>
            <a:r>
              <a:rPr lang="en-US" altLang="zh-CN" sz="2000">
                <a:latin typeface="幼圆" panose="02010509060101010101" pitchFamily="49" charset="-122"/>
                <a:ea typeface="幼圆" panose="02010509060101010101" pitchFamily="49" charset="-122"/>
              </a:rPr>
              <a:t>-</a:t>
            </a:r>
            <a:r>
              <a:rPr lang="zh-CN" altLang="en-US" sz="2000">
                <a:latin typeface="幼圆" panose="02010509060101010101" pitchFamily="49" charset="-122"/>
                <a:ea typeface="幼圆" panose="02010509060101010101" pitchFamily="49" charset="-122"/>
              </a:rPr>
              <a:t>响应对的立即的期望值，而赋值函数指出环境中一个状态的长期的期望值。</a:t>
            </a:r>
          </a:p>
          <a:p>
            <a:pPr lvl="1" fontAlgn="auto">
              <a:spcAft>
                <a:spcPts val="0"/>
              </a:spcAft>
              <a:defRPr/>
            </a:pPr>
            <a:r>
              <a:rPr lang="zh-CN" altLang="en-US" sz="2000">
                <a:latin typeface="幼圆" panose="02010509060101010101" pitchFamily="49" charset="-122"/>
                <a:ea typeface="幼圆" panose="02010509060101010101" pitchFamily="49" charset="-122"/>
              </a:rPr>
              <a:t>模型：是抓住环境行为的方面的一个机制。模型让我们在没有实际试验它们的情况下估计未来可能的动作。</a:t>
            </a:r>
            <a:endParaRPr lang="en-US" altLang="zh-CN" sz="2000">
              <a:latin typeface="幼圆" panose="02010509060101010101" pitchFamily="49" charset="-122"/>
              <a:ea typeface="幼圆" panose="02010509060101010101" pitchFamily="49" charset="-122"/>
            </a:endParaRPr>
          </a:p>
        </p:txBody>
      </p:sp>
      <p:sp>
        <p:nvSpPr>
          <p:cNvPr id="149508" name="日期占位符 1">
            <a:extLst>
              <a:ext uri="{FF2B5EF4-FFF2-40B4-BE49-F238E27FC236}">
                <a16:creationId xmlns:a16="http://schemas.microsoft.com/office/drawing/2014/main" id="{E55A30A8-C31B-4E36-BCBC-5716AD52D74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5F8795E-CE15-453B-8A27-BD7A1F4C1D18}"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49509" name="页脚占位符 2">
            <a:extLst>
              <a:ext uri="{FF2B5EF4-FFF2-40B4-BE49-F238E27FC236}">
                <a16:creationId xmlns:a16="http://schemas.microsoft.com/office/drawing/2014/main" id="{E93B0E9C-7199-4C52-A9E6-351E69E7B9C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49510" name="灯片编号占位符 3">
            <a:extLst>
              <a:ext uri="{FF2B5EF4-FFF2-40B4-BE49-F238E27FC236}">
                <a16:creationId xmlns:a16="http://schemas.microsoft.com/office/drawing/2014/main" id="{B5960B76-8C83-4B9C-971D-CDDA333A6EF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990A0C0-CAED-4BBF-84E2-9430373177D3}" type="slidenum">
              <a:rPr lang="zh-CN" altLang="en-US" sz="1400" smtClean="0">
                <a:latin typeface="Arial" panose="020B0604020202020204" pitchFamily="34" charset="0"/>
              </a:rPr>
              <a:pPr>
                <a:lnSpc>
                  <a:spcPct val="100000"/>
                </a:lnSpc>
                <a:spcBef>
                  <a:spcPct val="0"/>
                </a:spcBef>
                <a:buClrTx/>
                <a:buFontTx/>
                <a:buNone/>
              </a:pPr>
              <a:t>80</a:t>
            </a:fld>
            <a:endParaRPr lang="en-US" altLang="zh-CN" sz="1400">
              <a:latin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日期占位符 1">
            <a:extLst>
              <a:ext uri="{FF2B5EF4-FFF2-40B4-BE49-F238E27FC236}">
                <a16:creationId xmlns:a16="http://schemas.microsoft.com/office/drawing/2014/main" id="{357B6BA5-6289-42AC-8A24-9FC4EE88506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4AA4397-C5C2-4F6D-B873-9BBCE3602D41}" type="datetime1">
              <a:rPr lang="zh-CN" altLang="en-US" sz="140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51555" name="页脚占位符 2">
            <a:extLst>
              <a:ext uri="{FF2B5EF4-FFF2-40B4-BE49-F238E27FC236}">
                <a16:creationId xmlns:a16="http://schemas.microsoft.com/office/drawing/2014/main" id="{44C77AFC-ED19-43D2-904A-507C1898856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51556" name="灯片编号占位符 3">
            <a:extLst>
              <a:ext uri="{FF2B5EF4-FFF2-40B4-BE49-F238E27FC236}">
                <a16:creationId xmlns:a16="http://schemas.microsoft.com/office/drawing/2014/main" id="{D46576C0-83D7-4FBE-BE7F-365113B142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3A20AE2-EDF9-430A-86CE-A93561A4C622}" type="slidenum">
              <a:rPr lang="zh-CN" altLang="en-US" sz="1400">
                <a:latin typeface="Arial" panose="020B0604020202020204" pitchFamily="34" charset="0"/>
              </a:rPr>
              <a:pPr>
                <a:lnSpc>
                  <a:spcPct val="100000"/>
                </a:lnSpc>
                <a:spcBef>
                  <a:spcPct val="0"/>
                </a:spcBef>
                <a:buClrTx/>
                <a:buFontTx/>
                <a:buNone/>
              </a:pPr>
              <a:t>81</a:t>
            </a:fld>
            <a:endParaRPr lang="en-US" altLang="zh-CN" sz="1400">
              <a:latin typeface="Arial" panose="020B0604020202020204" pitchFamily="34" charset="0"/>
            </a:endParaRPr>
          </a:p>
        </p:txBody>
      </p:sp>
      <p:sp>
        <p:nvSpPr>
          <p:cNvPr id="226341" name="Rectangle 37">
            <a:extLst>
              <a:ext uri="{FF2B5EF4-FFF2-40B4-BE49-F238E27FC236}">
                <a16:creationId xmlns:a16="http://schemas.microsoft.com/office/drawing/2014/main" id="{4755F0E8-05C5-4955-93B4-1CE958C77118}"/>
              </a:ext>
            </a:extLst>
          </p:cNvPr>
          <p:cNvSpPr>
            <a:spLocks noChangeArrowheads="1"/>
          </p:cNvSpPr>
          <p:nvPr/>
        </p:nvSpPr>
        <p:spPr bwMode="auto">
          <a:xfrm>
            <a:off x="3624263" y="1844675"/>
            <a:ext cx="1524000" cy="504825"/>
          </a:xfrm>
          <a:prstGeom prst="rect">
            <a:avLst/>
          </a:prstGeom>
          <a:solidFill>
            <a:schemeClr val="accent1">
              <a:alpha val="46001"/>
            </a:schemeClr>
          </a:solidFill>
          <a:ln>
            <a:noFill/>
          </a:ln>
          <a:effectLst/>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defRPr/>
            </a:pPr>
            <a:r>
              <a:rPr lang="zh-CN" altLang="en-US" b="1">
                <a:effectLst>
                  <a:outerShdw blurRad="38100" dist="38100" dir="2700000" algn="tl">
                    <a:srgbClr val="FFFFFF"/>
                  </a:outerShdw>
                </a:effectLst>
              </a:rPr>
              <a:t>主体</a:t>
            </a:r>
          </a:p>
        </p:txBody>
      </p:sp>
      <p:sp>
        <p:nvSpPr>
          <p:cNvPr id="151558" name="Text Box 3">
            <a:extLst>
              <a:ext uri="{FF2B5EF4-FFF2-40B4-BE49-F238E27FC236}">
                <a16:creationId xmlns:a16="http://schemas.microsoft.com/office/drawing/2014/main" id="{57295F9D-A618-478D-9907-E181EB4F8805}"/>
              </a:ext>
            </a:extLst>
          </p:cNvPr>
          <p:cNvSpPr txBox="1">
            <a:spLocks noChangeArrowheads="1"/>
          </p:cNvSpPr>
          <p:nvPr/>
        </p:nvSpPr>
        <p:spPr bwMode="auto">
          <a:xfrm>
            <a:off x="1476375" y="5373688"/>
            <a:ext cx="6048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endParaRPr lang="zh-CN" altLang="en-US" sz="1800">
              <a:latin typeface="Arial" panose="020B0604020202020204" pitchFamily="34" charset="0"/>
            </a:endParaRPr>
          </a:p>
        </p:txBody>
      </p:sp>
      <p:sp>
        <p:nvSpPr>
          <p:cNvPr id="151559" name="Text Box 4">
            <a:extLst>
              <a:ext uri="{FF2B5EF4-FFF2-40B4-BE49-F238E27FC236}">
                <a16:creationId xmlns:a16="http://schemas.microsoft.com/office/drawing/2014/main" id="{06C82876-8AB1-4C49-9AF4-2850C62822D6}"/>
              </a:ext>
            </a:extLst>
          </p:cNvPr>
          <p:cNvSpPr txBox="1">
            <a:spLocks noChangeArrowheads="1"/>
          </p:cNvSpPr>
          <p:nvPr/>
        </p:nvSpPr>
        <p:spPr bwMode="auto">
          <a:xfrm>
            <a:off x="2897188" y="188913"/>
            <a:ext cx="35798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4400" b="1">
                <a:solidFill>
                  <a:srgbClr val="0000FF"/>
                </a:solidFill>
                <a:latin typeface="黑体" panose="02010609060101010101" pitchFamily="49" charset="-122"/>
                <a:ea typeface="黑体" panose="02010609060101010101" pitchFamily="49" charset="-122"/>
              </a:rPr>
              <a:t>强化学习模型</a:t>
            </a:r>
          </a:p>
        </p:txBody>
      </p:sp>
      <p:sp>
        <p:nvSpPr>
          <p:cNvPr id="151560" name="Text Box 5">
            <a:extLst>
              <a:ext uri="{FF2B5EF4-FFF2-40B4-BE49-F238E27FC236}">
                <a16:creationId xmlns:a16="http://schemas.microsoft.com/office/drawing/2014/main" id="{B45EE209-B6BF-46F6-B12F-D0186F1A96B1}"/>
              </a:ext>
            </a:extLst>
          </p:cNvPr>
          <p:cNvSpPr txBox="1">
            <a:spLocks noChangeArrowheads="1"/>
          </p:cNvSpPr>
          <p:nvPr/>
        </p:nvSpPr>
        <p:spPr bwMode="auto">
          <a:xfrm>
            <a:off x="1606550" y="4598988"/>
            <a:ext cx="5865813"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zh-CN" sz="2800">
                <a:latin typeface="Arial" panose="020B0604020202020204" pitchFamily="34" charset="0"/>
              </a:rPr>
              <a:t>i: input  </a:t>
            </a:r>
            <a:r>
              <a:rPr lang="zh-CN" altLang="en-US" sz="2800">
                <a:latin typeface="Arial" panose="020B0604020202020204" pitchFamily="34" charset="0"/>
              </a:rPr>
              <a:t>输入        </a:t>
            </a:r>
            <a:r>
              <a:rPr lang="en-US" altLang="zh-CN" sz="2800">
                <a:latin typeface="Arial" panose="020B0604020202020204" pitchFamily="34" charset="0"/>
              </a:rPr>
              <a:t>r: reward  </a:t>
            </a:r>
            <a:r>
              <a:rPr lang="zh-CN" altLang="en-US" sz="2800">
                <a:latin typeface="Arial" panose="020B0604020202020204" pitchFamily="34" charset="0"/>
              </a:rPr>
              <a:t>奖励</a:t>
            </a:r>
            <a:endParaRPr lang="en-US" altLang="zh-CN" sz="2800">
              <a:latin typeface="Arial" panose="020B0604020202020204" pitchFamily="34" charset="0"/>
            </a:endParaRPr>
          </a:p>
          <a:p>
            <a:pPr eaLnBrk="1" hangingPunct="1">
              <a:lnSpc>
                <a:spcPct val="100000"/>
              </a:lnSpc>
              <a:spcBef>
                <a:spcPct val="0"/>
              </a:spcBef>
              <a:buClrTx/>
              <a:buFont typeface="Wingdings" panose="05000000000000000000" pitchFamily="2" charset="2"/>
              <a:buNone/>
            </a:pPr>
            <a:r>
              <a:rPr lang="en-US" altLang="zh-CN" sz="2800">
                <a:latin typeface="Arial" panose="020B0604020202020204" pitchFamily="34" charset="0"/>
              </a:rPr>
              <a:t>s: state </a:t>
            </a:r>
            <a:r>
              <a:rPr lang="zh-CN" altLang="en-US" sz="2800">
                <a:latin typeface="Arial" panose="020B0604020202020204" pitchFamily="34" charset="0"/>
              </a:rPr>
              <a:t>状态        </a:t>
            </a:r>
            <a:r>
              <a:rPr lang="en-US" altLang="zh-CN" sz="2800">
                <a:latin typeface="Arial" panose="020B0604020202020204" pitchFamily="34" charset="0"/>
              </a:rPr>
              <a:t>a: action   </a:t>
            </a:r>
            <a:r>
              <a:rPr lang="zh-CN" altLang="en-US" sz="2800">
                <a:latin typeface="Arial" panose="020B0604020202020204" pitchFamily="34" charset="0"/>
              </a:rPr>
              <a:t>动作</a:t>
            </a:r>
            <a:endParaRPr lang="en-US" altLang="zh-CN" sz="2800">
              <a:latin typeface="Arial" panose="020B0604020202020204" pitchFamily="34" charset="0"/>
            </a:endParaRPr>
          </a:p>
          <a:p>
            <a:pPr eaLnBrk="1" hangingPunct="1">
              <a:lnSpc>
                <a:spcPct val="100000"/>
              </a:lnSpc>
              <a:spcBef>
                <a:spcPct val="0"/>
              </a:spcBef>
              <a:buClrTx/>
              <a:buFontTx/>
              <a:buNone/>
            </a:pPr>
            <a:endParaRPr lang="en-US" altLang="zh-CN" sz="2800">
              <a:latin typeface="Arial" panose="020B0604020202020204" pitchFamily="34" charset="0"/>
            </a:endParaRPr>
          </a:p>
        </p:txBody>
      </p:sp>
      <p:sp>
        <p:nvSpPr>
          <p:cNvPr id="151561" name="Text Box 9">
            <a:extLst>
              <a:ext uri="{FF2B5EF4-FFF2-40B4-BE49-F238E27FC236}">
                <a16:creationId xmlns:a16="http://schemas.microsoft.com/office/drawing/2014/main" id="{742820CC-E69F-4FF4-A746-6BF1D18941C6}"/>
              </a:ext>
            </a:extLst>
          </p:cNvPr>
          <p:cNvSpPr txBox="1">
            <a:spLocks noChangeArrowheads="1"/>
          </p:cNvSpPr>
          <p:nvPr/>
        </p:nvSpPr>
        <p:spPr bwMode="auto">
          <a:xfrm>
            <a:off x="903288" y="2503488"/>
            <a:ext cx="998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200">
                <a:latin typeface="Tahoma" panose="020B0604030504040204" pitchFamily="34" charset="0"/>
              </a:rPr>
              <a:t>状态 </a:t>
            </a:r>
            <a:r>
              <a:rPr lang="en-US" altLang="zh-CN" sz="2200">
                <a:latin typeface="Tahoma" panose="020B0604030504040204" pitchFamily="34" charset="0"/>
              </a:rPr>
              <a:t>s</a:t>
            </a:r>
            <a:r>
              <a:rPr lang="en-US" altLang="zh-CN" sz="2200" baseline="-25000">
                <a:latin typeface="Tahoma" panose="020B0604030504040204" pitchFamily="34" charset="0"/>
              </a:rPr>
              <a:t>i</a:t>
            </a:r>
          </a:p>
        </p:txBody>
      </p:sp>
      <p:sp>
        <p:nvSpPr>
          <p:cNvPr id="151562" name="Text Box 10">
            <a:extLst>
              <a:ext uri="{FF2B5EF4-FFF2-40B4-BE49-F238E27FC236}">
                <a16:creationId xmlns:a16="http://schemas.microsoft.com/office/drawing/2014/main" id="{925434A4-4BF9-4604-86AC-24CFCD5B2CC6}"/>
              </a:ext>
            </a:extLst>
          </p:cNvPr>
          <p:cNvSpPr txBox="1">
            <a:spLocks noChangeArrowheads="1"/>
          </p:cNvSpPr>
          <p:nvPr/>
        </p:nvSpPr>
        <p:spPr bwMode="auto">
          <a:xfrm>
            <a:off x="3003550" y="386715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zh-CN">
                <a:latin typeface="Tahoma" panose="020B0604030504040204" pitchFamily="34" charset="0"/>
              </a:rPr>
              <a:t>s</a:t>
            </a:r>
            <a:r>
              <a:rPr lang="en-US" altLang="zh-CN" baseline="-25000">
                <a:latin typeface="Tahoma" panose="020B0604030504040204" pitchFamily="34" charset="0"/>
              </a:rPr>
              <a:t>i+1</a:t>
            </a:r>
          </a:p>
        </p:txBody>
      </p:sp>
      <p:sp>
        <p:nvSpPr>
          <p:cNvPr id="151563" name="Text Box 11">
            <a:extLst>
              <a:ext uri="{FF2B5EF4-FFF2-40B4-BE49-F238E27FC236}">
                <a16:creationId xmlns:a16="http://schemas.microsoft.com/office/drawing/2014/main" id="{F5AE839E-BA7E-4E58-B0FA-BF5CA7D33BE3}"/>
              </a:ext>
            </a:extLst>
          </p:cNvPr>
          <p:cNvSpPr txBox="1">
            <a:spLocks noChangeArrowheads="1"/>
          </p:cNvSpPr>
          <p:nvPr/>
        </p:nvSpPr>
        <p:spPr bwMode="auto">
          <a:xfrm>
            <a:off x="3003550" y="3387725"/>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zh-CN">
                <a:latin typeface="Tahoma" panose="020B0604030504040204" pitchFamily="34" charset="0"/>
              </a:rPr>
              <a:t>r</a:t>
            </a:r>
            <a:r>
              <a:rPr lang="en-US" altLang="zh-CN" baseline="-25000">
                <a:latin typeface="Tahoma" panose="020B0604030504040204" pitchFamily="34" charset="0"/>
              </a:rPr>
              <a:t>i+1</a:t>
            </a:r>
          </a:p>
        </p:txBody>
      </p:sp>
      <p:sp>
        <p:nvSpPr>
          <p:cNvPr id="151564" name="Text Box 12">
            <a:extLst>
              <a:ext uri="{FF2B5EF4-FFF2-40B4-BE49-F238E27FC236}">
                <a16:creationId xmlns:a16="http://schemas.microsoft.com/office/drawing/2014/main" id="{C79925BA-212E-4CB5-A830-074467F02774}"/>
              </a:ext>
            </a:extLst>
          </p:cNvPr>
          <p:cNvSpPr txBox="1">
            <a:spLocks noChangeArrowheads="1"/>
          </p:cNvSpPr>
          <p:nvPr/>
        </p:nvSpPr>
        <p:spPr bwMode="auto">
          <a:xfrm>
            <a:off x="2184400" y="2517775"/>
            <a:ext cx="9731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200">
                <a:latin typeface="Tahoma" panose="020B0604030504040204" pitchFamily="34" charset="0"/>
              </a:rPr>
              <a:t>奖励 </a:t>
            </a:r>
            <a:r>
              <a:rPr lang="en-US" altLang="zh-CN" sz="2200">
                <a:latin typeface="Tahoma" panose="020B0604030504040204" pitchFamily="34" charset="0"/>
              </a:rPr>
              <a:t>r</a:t>
            </a:r>
            <a:r>
              <a:rPr lang="en-US" altLang="zh-CN" sz="2200" baseline="-25000">
                <a:latin typeface="Tahoma" panose="020B0604030504040204" pitchFamily="34" charset="0"/>
              </a:rPr>
              <a:t>i</a:t>
            </a:r>
          </a:p>
        </p:txBody>
      </p:sp>
      <p:sp>
        <p:nvSpPr>
          <p:cNvPr id="226317" name="Rectangle 13">
            <a:extLst>
              <a:ext uri="{FF2B5EF4-FFF2-40B4-BE49-F238E27FC236}">
                <a16:creationId xmlns:a16="http://schemas.microsoft.com/office/drawing/2014/main" id="{56E45019-F1B0-45CB-8F2A-EF13F9143F92}"/>
              </a:ext>
            </a:extLst>
          </p:cNvPr>
          <p:cNvSpPr>
            <a:spLocks noChangeArrowheads="1"/>
          </p:cNvSpPr>
          <p:nvPr/>
        </p:nvSpPr>
        <p:spPr bwMode="auto">
          <a:xfrm>
            <a:off x="3697288" y="3644900"/>
            <a:ext cx="2603500" cy="457200"/>
          </a:xfrm>
          <a:prstGeom prst="rect">
            <a:avLst/>
          </a:prstGeom>
          <a:solidFill>
            <a:schemeClr val="hlink"/>
          </a:solidFill>
          <a:ln>
            <a:noFill/>
          </a:ln>
          <a:effectLst/>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defRPr/>
            </a:pPr>
            <a:r>
              <a:rPr lang="zh-CN" altLang="en-US" b="1">
                <a:effectLst>
                  <a:outerShdw blurRad="38100" dist="38100" dir="2700000" algn="tl">
                    <a:srgbClr val="FFFFFF"/>
                  </a:outerShdw>
                </a:effectLst>
                <a:latin typeface="Tahoma" pitchFamily="34" charset="0"/>
              </a:rPr>
              <a:t>环境</a:t>
            </a:r>
          </a:p>
        </p:txBody>
      </p:sp>
      <p:sp>
        <p:nvSpPr>
          <p:cNvPr id="151566" name="Freeform 14">
            <a:extLst>
              <a:ext uri="{FF2B5EF4-FFF2-40B4-BE49-F238E27FC236}">
                <a16:creationId xmlns:a16="http://schemas.microsoft.com/office/drawing/2014/main" id="{A88AC085-5A4C-4910-BF1F-71B1342663BE}"/>
              </a:ext>
            </a:extLst>
          </p:cNvPr>
          <p:cNvSpPr>
            <a:spLocks/>
          </p:cNvSpPr>
          <p:nvPr/>
        </p:nvSpPr>
        <p:spPr bwMode="auto">
          <a:xfrm>
            <a:off x="1897063" y="1984375"/>
            <a:ext cx="1733550" cy="2020888"/>
          </a:xfrm>
          <a:custGeom>
            <a:avLst/>
            <a:gdLst>
              <a:gd name="T0" fmla="*/ 2147483646 w 1200"/>
              <a:gd name="T1" fmla="*/ 2147483646 h 1296"/>
              <a:gd name="T2" fmla="*/ 0 w 1200"/>
              <a:gd name="T3" fmla="*/ 2147483646 h 1296"/>
              <a:gd name="T4" fmla="*/ 0 w 1200"/>
              <a:gd name="T5" fmla="*/ 0 h 1296"/>
              <a:gd name="T6" fmla="*/ 2147483646 w 1200"/>
              <a:gd name="T7" fmla="*/ 0 h 1296"/>
              <a:gd name="T8" fmla="*/ 0 60000 65536"/>
              <a:gd name="T9" fmla="*/ 0 60000 65536"/>
              <a:gd name="T10" fmla="*/ 0 60000 65536"/>
              <a:gd name="T11" fmla="*/ 0 60000 65536"/>
              <a:gd name="T12" fmla="*/ 0 w 1200"/>
              <a:gd name="T13" fmla="*/ 0 h 1296"/>
              <a:gd name="T14" fmla="*/ 1200 w 1200"/>
              <a:gd name="T15" fmla="*/ 1296 h 1296"/>
            </a:gdLst>
            <a:ahLst/>
            <a:cxnLst>
              <a:cxn ang="T8">
                <a:pos x="T0" y="T1"/>
              </a:cxn>
              <a:cxn ang="T9">
                <a:pos x="T2" y="T3"/>
              </a:cxn>
              <a:cxn ang="T10">
                <a:pos x="T4" y="T5"/>
              </a:cxn>
              <a:cxn ang="T11">
                <a:pos x="T6" y="T7"/>
              </a:cxn>
            </a:cxnLst>
            <a:rect l="T12" t="T13" r="T14" b="T15"/>
            <a:pathLst>
              <a:path w="1200" h="1296">
                <a:moveTo>
                  <a:pt x="528" y="1296"/>
                </a:moveTo>
                <a:lnTo>
                  <a:pt x="0" y="1296"/>
                </a:lnTo>
                <a:lnTo>
                  <a:pt x="0" y="0"/>
                </a:lnTo>
                <a:lnTo>
                  <a:pt x="1200" y="0"/>
                </a:lnTo>
              </a:path>
            </a:pathLst>
          </a:custGeom>
          <a:noFill/>
          <a:ln w="3810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1567" name="Line 15">
            <a:extLst>
              <a:ext uri="{FF2B5EF4-FFF2-40B4-BE49-F238E27FC236}">
                <a16:creationId xmlns:a16="http://schemas.microsoft.com/office/drawing/2014/main" id="{46DD0087-7AEA-425B-AD80-6F25264FEB0A}"/>
              </a:ext>
            </a:extLst>
          </p:cNvPr>
          <p:cNvSpPr>
            <a:spLocks noChangeShapeType="1"/>
          </p:cNvSpPr>
          <p:nvPr/>
        </p:nvSpPr>
        <p:spPr bwMode="auto">
          <a:xfrm>
            <a:off x="2660650" y="3611563"/>
            <a:ext cx="0" cy="609600"/>
          </a:xfrm>
          <a:prstGeom prst="line">
            <a:avLst/>
          </a:prstGeom>
          <a:noFill/>
          <a:ln w="57150">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68" name="Line 16">
            <a:extLst>
              <a:ext uri="{FF2B5EF4-FFF2-40B4-BE49-F238E27FC236}">
                <a16:creationId xmlns:a16="http://schemas.microsoft.com/office/drawing/2014/main" id="{A6F22A71-ED56-4CF3-9749-9EAC9F8CA401}"/>
              </a:ext>
            </a:extLst>
          </p:cNvPr>
          <p:cNvSpPr>
            <a:spLocks noChangeShapeType="1"/>
          </p:cNvSpPr>
          <p:nvPr/>
        </p:nvSpPr>
        <p:spPr bwMode="auto">
          <a:xfrm flipH="1">
            <a:off x="2640013" y="3994150"/>
            <a:ext cx="10668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1569" name="Line 17">
            <a:extLst>
              <a:ext uri="{FF2B5EF4-FFF2-40B4-BE49-F238E27FC236}">
                <a16:creationId xmlns:a16="http://schemas.microsoft.com/office/drawing/2014/main" id="{00EED73A-08F6-4CF2-A043-D975E41DF860}"/>
              </a:ext>
            </a:extLst>
          </p:cNvPr>
          <p:cNvSpPr>
            <a:spLocks noChangeShapeType="1"/>
          </p:cNvSpPr>
          <p:nvPr/>
        </p:nvSpPr>
        <p:spPr bwMode="auto">
          <a:xfrm flipH="1">
            <a:off x="2640013" y="3790950"/>
            <a:ext cx="106680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1570" name="Freeform 18">
            <a:extLst>
              <a:ext uri="{FF2B5EF4-FFF2-40B4-BE49-F238E27FC236}">
                <a16:creationId xmlns:a16="http://schemas.microsoft.com/office/drawing/2014/main" id="{2033F6B1-E96D-41B3-8E32-1447F8F136EB}"/>
              </a:ext>
            </a:extLst>
          </p:cNvPr>
          <p:cNvSpPr>
            <a:spLocks/>
          </p:cNvSpPr>
          <p:nvPr/>
        </p:nvSpPr>
        <p:spPr bwMode="auto">
          <a:xfrm>
            <a:off x="2255838" y="2212975"/>
            <a:ext cx="1395412" cy="1576388"/>
          </a:xfrm>
          <a:custGeom>
            <a:avLst/>
            <a:gdLst>
              <a:gd name="T0" fmla="*/ 2147483646 w 960"/>
              <a:gd name="T1" fmla="*/ 2147483646 h 768"/>
              <a:gd name="T2" fmla="*/ 0 w 960"/>
              <a:gd name="T3" fmla="*/ 2147483646 h 768"/>
              <a:gd name="T4" fmla="*/ 0 w 960"/>
              <a:gd name="T5" fmla="*/ 0 h 768"/>
              <a:gd name="T6" fmla="*/ 2147483646 w 960"/>
              <a:gd name="T7" fmla="*/ 0 h 768"/>
              <a:gd name="T8" fmla="*/ 0 60000 65536"/>
              <a:gd name="T9" fmla="*/ 0 60000 65536"/>
              <a:gd name="T10" fmla="*/ 0 60000 65536"/>
              <a:gd name="T11" fmla="*/ 0 60000 65536"/>
              <a:gd name="T12" fmla="*/ 0 w 960"/>
              <a:gd name="T13" fmla="*/ 0 h 768"/>
              <a:gd name="T14" fmla="*/ 960 w 960"/>
              <a:gd name="T15" fmla="*/ 768 h 768"/>
            </a:gdLst>
            <a:ahLst/>
            <a:cxnLst>
              <a:cxn ang="T8">
                <a:pos x="T0" y="T1"/>
              </a:cxn>
              <a:cxn ang="T9">
                <a:pos x="T2" y="T3"/>
              </a:cxn>
              <a:cxn ang="T10">
                <a:pos x="T4" y="T5"/>
              </a:cxn>
              <a:cxn ang="T11">
                <a:pos x="T6" y="T7"/>
              </a:cxn>
            </a:cxnLst>
            <a:rect l="T12" t="T13" r="T14" b="T15"/>
            <a:pathLst>
              <a:path w="960" h="768">
                <a:moveTo>
                  <a:pt x="288" y="768"/>
                </a:moveTo>
                <a:lnTo>
                  <a:pt x="0" y="768"/>
                </a:lnTo>
                <a:lnTo>
                  <a:pt x="0" y="0"/>
                </a:lnTo>
                <a:lnTo>
                  <a:pt x="960" y="0"/>
                </a:lnTo>
              </a:path>
            </a:pathLst>
          </a:custGeom>
          <a:noFill/>
          <a:ln w="3810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1571" name="Freeform 19">
            <a:extLst>
              <a:ext uri="{FF2B5EF4-FFF2-40B4-BE49-F238E27FC236}">
                <a16:creationId xmlns:a16="http://schemas.microsoft.com/office/drawing/2014/main" id="{8ED277C1-FB04-497C-867D-03743C1D9AE9}"/>
              </a:ext>
            </a:extLst>
          </p:cNvPr>
          <p:cNvSpPr>
            <a:spLocks/>
          </p:cNvSpPr>
          <p:nvPr/>
        </p:nvSpPr>
        <p:spPr bwMode="auto">
          <a:xfrm>
            <a:off x="6013450" y="2060575"/>
            <a:ext cx="838200" cy="1800225"/>
          </a:xfrm>
          <a:custGeom>
            <a:avLst/>
            <a:gdLst>
              <a:gd name="T0" fmla="*/ 0 w 720"/>
              <a:gd name="T1" fmla="*/ 0 h 1104"/>
              <a:gd name="T2" fmla="*/ 2147483646 w 720"/>
              <a:gd name="T3" fmla="*/ 0 h 1104"/>
              <a:gd name="T4" fmla="*/ 2147483646 w 720"/>
              <a:gd name="T5" fmla="*/ 2147483646 h 1104"/>
              <a:gd name="T6" fmla="*/ 0 w 720"/>
              <a:gd name="T7" fmla="*/ 2147483646 h 1104"/>
              <a:gd name="T8" fmla="*/ 0 60000 65536"/>
              <a:gd name="T9" fmla="*/ 0 60000 65536"/>
              <a:gd name="T10" fmla="*/ 0 60000 65536"/>
              <a:gd name="T11" fmla="*/ 0 60000 65536"/>
              <a:gd name="T12" fmla="*/ 0 w 720"/>
              <a:gd name="T13" fmla="*/ 0 h 1104"/>
              <a:gd name="T14" fmla="*/ 720 w 720"/>
              <a:gd name="T15" fmla="*/ 1104 h 1104"/>
            </a:gdLst>
            <a:ahLst/>
            <a:cxnLst>
              <a:cxn ang="T8">
                <a:pos x="T0" y="T1"/>
              </a:cxn>
              <a:cxn ang="T9">
                <a:pos x="T2" y="T3"/>
              </a:cxn>
              <a:cxn ang="T10">
                <a:pos x="T4" y="T5"/>
              </a:cxn>
              <a:cxn ang="T11">
                <a:pos x="T6" y="T7"/>
              </a:cxn>
            </a:cxnLst>
            <a:rect l="T12" t="T13" r="T14" b="T15"/>
            <a:pathLst>
              <a:path w="720" h="1104">
                <a:moveTo>
                  <a:pt x="0" y="0"/>
                </a:moveTo>
                <a:lnTo>
                  <a:pt x="720" y="0"/>
                </a:lnTo>
                <a:lnTo>
                  <a:pt x="720" y="1104"/>
                </a:lnTo>
                <a:lnTo>
                  <a:pt x="0" y="1104"/>
                </a:lnTo>
              </a:path>
            </a:pathLst>
          </a:custGeom>
          <a:noFill/>
          <a:ln w="3810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1572" name="Text Box 20">
            <a:extLst>
              <a:ext uri="{FF2B5EF4-FFF2-40B4-BE49-F238E27FC236}">
                <a16:creationId xmlns:a16="http://schemas.microsoft.com/office/drawing/2014/main" id="{B167E22E-E06E-4EE8-9A4E-32DEC0FC164B}"/>
              </a:ext>
            </a:extLst>
          </p:cNvPr>
          <p:cNvSpPr txBox="1">
            <a:spLocks noChangeArrowheads="1"/>
          </p:cNvSpPr>
          <p:nvPr/>
        </p:nvSpPr>
        <p:spPr bwMode="auto">
          <a:xfrm>
            <a:off x="6851650" y="2578100"/>
            <a:ext cx="1752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200" b="1">
                <a:latin typeface="Tahoma" panose="020B0604030504040204" pitchFamily="34" charset="0"/>
              </a:rPr>
              <a:t>动作</a:t>
            </a:r>
            <a:r>
              <a:rPr lang="zh-CN" altLang="en-US" sz="2200">
                <a:latin typeface="Tahoma" panose="020B0604030504040204" pitchFamily="34" charset="0"/>
              </a:rPr>
              <a:t> </a:t>
            </a:r>
            <a:r>
              <a:rPr lang="en-US" altLang="zh-CN" sz="2200">
                <a:latin typeface="Tahoma" panose="020B0604030504040204" pitchFamily="34" charset="0"/>
              </a:rPr>
              <a:t>a</a:t>
            </a:r>
            <a:r>
              <a:rPr lang="en-US" altLang="zh-CN" sz="2200" baseline="-25000">
                <a:latin typeface="Tahoma" panose="020B0604030504040204" pitchFamily="34" charset="0"/>
              </a:rPr>
              <a:t>i</a:t>
            </a:r>
          </a:p>
        </p:txBody>
      </p:sp>
      <p:sp>
        <p:nvSpPr>
          <p:cNvPr id="151573" name="Line 22">
            <a:extLst>
              <a:ext uri="{FF2B5EF4-FFF2-40B4-BE49-F238E27FC236}">
                <a16:creationId xmlns:a16="http://schemas.microsoft.com/office/drawing/2014/main" id="{5323751F-66A8-4091-A2FC-BE710050C931}"/>
              </a:ext>
            </a:extLst>
          </p:cNvPr>
          <p:cNvSpPr>
            <a:spLocks noChangeShapeType="1"/>
          </p:cNvSpPr>
          <p:nvPr/>
        </p:nvSpPr>
        <p:spPr bwMode="auto">
          <a:xfrm flipH="1">
            <a:off x="4921250" y="2060575"/>
            <a:ext cx="1092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1574" name="Group 24">
            <a:extLst>
              <a:ext uri="{FF2B5EF4-FFF2-40B4-BE49-F238E27FC236}">
                <a16:creationId xmlns:a16="http://schemas.microsoft.com/office/drawing/2014/main" id="{28EA0D2F-A0E9-4A23-B56D-832672C8A65D}"/>
              </a:ext>
            </a:extLst>
          </p:cNvPr>
          <p:cNvGrpSpPr>
            <a:grpSpLocks/>
          </p:cNvGrpSpPr>
          <p:nvPr/>
        </p:nvGrpSpPr>
        <p:grpSpPr bwMode="auto">
          <a:xfrm>
            <a:off x="3575050" y="3025775"/>
            <a:ext cx="2806700" cy="619125"/>
            <a:chOff x="1872" y="3210"/>
            <a:chExt cx="1768" cy="390"/>
          </a:xfrm>
        </p:grpSpPr>
        <p:sp>
          <p:nvSpPr>
            <p:cNvPr id="151575" name="Text Box 25">
              <a:extLst>
                <a:ext uri="{FF2B5EF4-FFF2-40B4-BE49-F238E27FC236}">
                  <a16:creationId xmlns:a16="http://schemas.microsoft.com/office/drawing/2014/main" id="{290A2E9E-BAFB-4FC3-B467-B075261A4657}"/>
                </a:ext>
              </a:extLst>
            </p:cNvPr>
            <p:cNvSpPr txBox="1">
              <a:spLocks noChangeArrowheads="1"/>
            </p:cNvSpPr>
            <p:nvPr/>
          </p:nvSpPr>
          <p:spPr bwMode="auto">
            <a:xfrm>
              <a:off x="2047" y="3210"/>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zh-CN">
                  <a:latin typeface="Tahoma" panose="020B0604030504040204" pitchFamily="34" charset="0"/>
                </a:rPr>
                <a:t>a</a:t>
              </a:r>
              <a:r>
                <a:rPr lang="en-US" altLang="zh-CN" baseline="-25000">
                  <a:latin typeface="Tahoma" panose="020B0604030504040204" pitchFamily="34" charset="0"/>
                </a:rPr>
                <a:t>0</a:t>
              </a:r>
            </a:p>
          </p:txBody>
        </p:sp>
        <p:sp>
          <p:nvSpPr>
            <p:cNvPr id="151576" name="Text Box 26">
              <a:extLst>
                <a:ext uri="{FF2B5EF4-FFF2-40B4-BE49-F238E27FC236}">
                  <a16:creationId xmlns:a16="http://schemas.microsoft.com/office/drawing/2014/main" id="{4B6E28D4-89A1-4F39-B0B6-C6A5D5452F3B}"/>
                </a:ext>
              </a:extLst>
            </p:cNvPr>
            <p:cNvSpPr txBox="1">
              <a:spLocks noChangeArrowheads="1"/>
            </p:cNvSpPr>
            <p:nvPr/>
          </p:nvSpPr>
          <p:spPr bwMode="auto">
            <a:xfrm>
              <a:off x="2544" y="3210"/>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zh-CN">
                  <a:latin typeface="Tahoma" panose="020B0604030504040204" pitchFamily="34" charset="0"/>
                </a:rPr>
                <a:t>a</a:t>
              </a:r>
              <a:r>
                <a:rPr lang="en-US" altLang="zh-CN" baseline="-25000">
                  <a:latin typeface="Tahoma" panose="020B0604030504040204" pitchFamily="34" charset="0"/>
                </a:rPr>
                <a:t>1</a:t>
              </a:r>
            </a:p>
          </p:txBody>
        </p:sp>
        <p:sp>
          <p:nvSpPr>
            <p:cNvPr id="151577" name="Text Box 27">
              <a:extLst>
                <a:ext uri="{FF2B5EF4-FFF2-40B4-BE49-F238E27FC236}">
                  <a16:creationId xmlns:a16="http://schemas.microsoft.com/office/drawing/2014/main" id="{A3716BB9-8738-4A83-A567-4FB507AECCC1}"/>
                </a:ext>
              </a:extLst>
            </p:cNvPr>
            <p:cNvSpPr txBox="1">
              <a:spLocks noChangeArrowheads="1"/>
            </p:cNvSpPr>
            <p:nvPr/>
          </p:nvSpPr>
          <p:spPr bwMode="auto">
            <a:xfrm>
              <a:off x="3007" y="3210"/>
              <a:ext cx="2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zh-CN">
                  <a:latin typeface="Tahoma" panose="020B0604030504040204" pitchFamily="34" charset="0"/>
                </a:rPr>
                <a:t>a</a:t>
              </a:r>
              <a:r>
                <a:rPr lang="en-US" altLang="zh-CN" baseline="-25000">
                  <a:latin typeface="Tahoma" panose="020B0604030504040204" pitchFamily="34" charset="0"/>
                </a:rPr>
                <a:t>2</a:t>
              </a:r>
            </a:p>
          </p:txBody>
        </p:sp>
        <p:grpSp>
          <p:nvGrpSpPr>
            <p:cNvPr id="151578" name="Group 28">
              <a:extLst>
                <a:ext uri="{FF2B5EF4-FFF2-40B4-BE49-F238E27FC236}">
                  <a16:creationId xmlns:a16="http://schemas.microsoft.com/office/drawing/2014/main" id="{853084AD-7368-4C5F-802E-ED185ECD45A8}"/>
                </a:ext>
              </a:extLst>
            </p:cNvPr>
            <p:cNvGrpSpPr>
              <a:grpSpLocks/>
            </p:cNvGrpSpPr>
            <p:nvPr/>
          </p:nvGrpSpPr>
          <p:grpSpPr bwMode="auto">
            <a:xfrm>
              <a:off x="1872" y="3312"/>
              <a:ext cx="1768" cy="288"/>
              <a:chOff x="1872" y="3312"/>
              <a:chExt cx="1768" cy="288"/>
            </a:xfrm>
          </p:grpSpPr>
          <p:sp>
            <p:nvSpPr>
              <p:cNvPr id="151579" name="Text Box 29">
                <a:extLst>
                  <a:ext uri="{FF2B5EF4-FFF2-40B4-BE49-F238E27FC236}">
                    <a16:creationId xmlns:a16="http://schemas.microsoft.com/office/drawing/2014/main" id="{C643084B-AEF6-45EB-B679-9FAFD8B6D003}"/>
                  </a:ext>
                </a:extLst>
              </p:cNvPr>
              <p:cNvSpPr txBox="1">
                <a:spLocks noChangeArrowheads="1"/>
              </p:cNvSpPr>
              <p:nvPr/>
            </p:nvSpPr>
            <p:spPr bwMode="auto">
              <a:xfrm>
                <a:off x="1872" y="331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zh-CN">
                    <a:latin typeface="Tahoma" panose="020B0604030504040204" pitchFamily="34" charset="0"/>
                  </a:rPr>
                  <a:t>s</a:t>
                </a:r>
                <a:r>
                  <a:rPr lang="en-US" altLang="zh-CN" baseline="-25000">
                    <a:latin typeface="Tahoma" panose="020B0604030504040204" pitchFamily="34" charset="0"/>
                  </a:rPr>
                  <a:t>0</a:t>
                </a:r>
              </a:p>
            </p:txBody>
          </p:sp>
          <p:sp>
            <p:nvSpPr>
              <p:cNvPr id="151580" name="Line 30">
                <a:extLst>
                  <a:ext uri="{FF2B5EF4-FFF2-40B4-BE49-F238E27FC236}">
                    <a16:creationId xmlns:a16="http://schemas.microsoft.com/office/drawing/2014/main" id="{392202EA-6F08-4A77-BEFD-792B93C713DD}"/>
                  </a:ext>
                </a:extLst>
              </p:cNvPr>
              <p:cNvSpPr>
                <a:spLocks noChangeShapeType="1"/>
              </p:cNvSpPr>
              <p:nvPr/>
            </p:nvSpPr>
            <p:spPr bwMode="auto">
              <a:xfrm>
                <a:off x="2064" y="3482"/>
                <a:ext cx="331"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1581" name="Text Box 31">
                <a:extLst>
                  <a:ext uri="{FF2B5EF4-FFF2-40B4-BE49-F238E27FC236}">
                    <a16:creationId xmlns:a16="http://schemas.microsoft.com/office/drawing/2014/main" id="{A3F5F8D0-52D0-4201-970D-D67DF383124B}"/>
                  </a:ext>
                </a:extLst>
              </p:cNvPr>
              <p:cNvSpPr txBox="1">
                <a:spLocks noChangeArrowheads="1"/>
              </p:cNvSpPr>
              <p:nvPr/>
            </p:nvSpPr>
            <p:spPr bwMode="auto">
              <a:xfrm>
                <a:off x="2352" y="3312"/>
                <a:ext cx="2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zh-CN">
                    <a:latin typeface="Tahoma" panose="020B0604030504040204" pitchFamily="34" charset="0"/>
                  </a:rPr>
                  <a:t>s</a:t>
                </a:r>
                <a:r>
                  <a:rPr lang="en-US" altLang="zh-CN" baseline="-25000">
                    <a:latin typeface="Tahoma" panose="020B0604030504040204" pitchFamily="34" charset="0"/>
                  </a:rPr>
                  <a:t>1</a:t>
                </a:r>
              </a:p>
            </p:txBody>
          </p:sp>
          <p:sp>
            <p:nvSpPr>
              <p:cNvPr id="151582" name="Line 32">
                <a:extLst>
                  <a:ext uri="{FF2B5EF4-FFF2-40B4-BE49-F238E27FC236}">
                    <a16:creationId xmlns:a16="http://schemas.microsoft.com/office/drawing/2014/main" id="{A6352213-4E5F-47C2-9E8C-0801C752FDEB}"/>
                  </a:ext>
                </a:extLst>
              </p:cNvPr>
              <p:cNvSpPr>
                <a:spLocks noChangeShapeType="1"/>
              </p:cNvSpPr>
              <p:nvPr/>
            </p:nvSpPr>
            <p:spPr bwMode="auto">
              <a:xfrm>
                <a:off x="2550" y="3482"/>
                <a:ext cx="331"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1583" name="Text Box 33">
                <a:extLst>
                  <a:ext uri="{FF2B5EF4-FFF2-40B4-BE49-F238E27FC236}">
                    <a16:creationId xmlns:a16="http://schemas.microsoft.com/office/drawing/2014/main" id="{214E9A00-F4E0-4321-8A57-333215F2D02C}"/>
                  </a:ext>
                </a:extLst>
              </p:cNvPr>
              <p:cNvSpPr txBox="1">
                <a:spLocks noChangeArrowheads="1"/>
              </p:cNvSpPr>
              <p:nvPr/>
            </p:nvSpPr>
            <p:spPr bwMode="auto">
              <a:xfrm>
                <a:off x="2832" y="3350"/>
                <a:ext cx="3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zh-CN">
                    <a:latin typeface="Tahoma" panose="020B0604030504040204" pitchFamily="34" charset="0"/>
                  </a:rPr>
                  <a:t>s</a:t>
                </a:r>
                <a:r>
                  <a:rPr lang="en-US" altLang="zh-CN" baseline="-25000">
                    <a:latin typeface="Tahoma" panose="020B0604030504040204" pitchFamily="34" charset="0"/>
                  </a:rPr>
                  <a:t>2</a:t>
                </a:r>
              </a:p>
            </p:txBody>
          </p:sp>
          <p:sp>
            <p:nvSpPr>
              <p:cNvPr id="151584" name="Line 34">
                <a:extLst>
                  <a:ext uri="{FF2B5EF4-FFF2-40B4-BE49-F238E27FC236}">
                    <a16:creationId xmlns:a16="http://schemas.microsoft.com/office/drawing/2014/main" id="{45C24753-9059-4247-90BD-7E2945C7DA35}"/>
                  </a:ext>
                </a:extLst>
              </p:cNvPr>
              <p:cNvSpPr>
                <a:spLocks noChangeShapeType="1"/>
              </p:cNvSpPr>
              <p:nvPr/>
            </p:nvSpPr>
            <p:spPr bwMode="auto">
              <a:xfrm>
                <a:off x="3015" y="3482"/>
                <a:ext cx="331"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1585" name="Text Box 35">
                <a:extLst>
                  <a:ext uri="{FF2B5EF4-FFF2-40B4-BE49-F238E27FC236}">
                    <a16:creationId xmlns:a16="http://schemas.microsoft.com/office/drawing/2014/main" id="{9352D5F3-7C66-4831-8106-1570FDA06540}"/>
                  </a:ext>
                </a:extLst>
              </p:cNvPr>
              <p:cNvSpPr txBox="1">
                <a:spLocks noChangeArrowheads="1"/>
              </p:cNvSpPr>
              <p:nvPr/>
            </p:nvSpPr>
            <p:spPr bwMode="auto">
              <a:xfrm>
                <a:off x="3312" y="3350"/>
                <a:ext cx="3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zh-CN">
                    <a:latin typeface="Tahoma" panose="020B0604030504040204" pitchFamily="34" charset="0"/>
                  </a:rPr>
                  <a:t>s</a:t>
                </a:r>
                <a:r>
                  <a:rPr lang="en-US" altLang="zh-CN" baseline="-25000">
                    <a:latin typeface="Tahoma" panose="020B0604030504040204" pitchFamily="34" charset="0"/>
                  </a:rPr>
                  <a:t>3</a:t>
                </a:r>
              </a:p>
            </p:txBody>
          </p:sp>
        </p:grpSp>
      </p:gr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日期占位符 1">
            <a:extLst>
              <a:ext uri="{FF2B5EF4-FFF2-40B4-BE49-F238E27FC236}">
                <a16:creationId xmlns:a16="http://schemas.microsoft.com/office/drawing/2014/main" id="{62AAC78D-7000-4DBE-8217-8EE27CD30E3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DCD999AB-2C18-4272-9692-D60A6AF53337}" type="datetime1">
              <a:rPr lang="zh-CN" altLang="en-US" sz="140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53603" name="页脚占位符 2">
            <a:extLst>
              <a:ext uri="{FF2B5EF4-FFF2-40B4-BE49-F238E27FC236}">
                <a16:creationId xmlns:a16="http://schemas.microsoft.com/office/drawing/2014/main" id="{31562199-FF8D-4BE6-9ED3-176001649F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53604" name="灯片编号占位符 3">
            <a:extLst>
              <a:ext uri="{FF2B5EF4-FFF2-40B4-BE49-F238E27FC236}">
                <a16:creationId xmlns:a16="http://schemas.microsoft.com/office/drawing/2014/main" id="{8987D1A0-6BED-4D4D-A9E1-8054E27CCDC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6B68879C-9F7D-42CB-9DC7-1D3BBA5DC425}" type="slidenum">
              <a:rPr lang="zh-CN" altLang="en-US" sz="1400">
                <a:latin typeface="Arial" panose="020B0604020202020204" pitchFamily="34" charset="0"/>
              </a:rPr>
              <a:pPr>
                <a:lnSpc>
                  <a:spcPct val="100000"/>
                </a:lnSpc>
                <a:spcBef>
                  <a:spcPct val="0"/>
                </a:spcBef>
                <a:buClrTx/>
                <a:buFontTx/>
                <a:buNone/>
              </a:pPr>
              <a:t>82</a:t>
            </a:fld>
            <a:endParaRPr lang="en-US" altLang="zh-CN" sz="1400">
              <a:latin typeface="Arial" panose="020B0604020202020204" pitchFamily="34" charset="0"/>
            </a:endParaRPr>
          </a:p>
        </p:txBody>
      </p:sp>
      <p:sp>
        <p:nvSpPr>
          <p:cNvPr id="153605" name="Text Box 4">
            <a:extLst>
              <a:ext uri="{FF2B5EF4-FFF2-40B4-BE49-F238E27FC236}">
                <a16:creationId xmlns:a16="http://schemas.microsoft.com/office/drawing/2014/main" id="{383BA589-7985-4EB1-862A-C801545B33DE}"/>
              </a:ext>
            </a:extLst>
          </p:cNvPr>
          <p:cNvSpPr txBox="1">
            <a:spLocks noChangeArrowheads="1"/>
          </p:cNvSpPr>
          <p:nvPr/>
        </p:nvSpPr>
        <p:spPr bwMode="auto">
          <a:xfrm>
            <a:off x="2897188" y="188913"/>
            <a:ext cx="30130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4400" b="1">
                <a:solidFill>
                  <a:srgbClr val="0000FF"/>
                </a:solidFill>
                <a:latin typeface="黑体" panose="02010609060101010101" pitchFamily="49" charset="-122"/>
                <a:ea typeface="黑体" panose="02010609060101010101" pitchFamily="49" charset="-122"/>
              </a:rPr>
              <a:t>学习自动机</a:t>
            </a:r>
          </a:p>
        </p:txBody>
      </p:sp>
      <p:sp>
        <p:nvSpPr>
          <p:cNvPr id="153606" name="矩形 8">
            <a:extLst>
              <a:ext uri="{FF2B5EF4-FFF2-40B4-BE49-F238E27FC236}">
                <a16:creationId xmlns:a16="http://schemas.microsoft.com/office/drawing/2014/main" id="{CB368725-0F3E-4552-90A4-C3763E17298B}"/>
              </a:ext>
            </a:extLst>
          </p:cNvPr>
          <p:cNvSpPr>
            <a:spLocks noChangeArrowheads="1"/>
          </p:cNvSpPr>
          <p:nvPr/>
        </p:nvSpPr>
        <p:spPr bwMode="auto">
          <a:xfrm>
            <a:off x="827088" y="1628775"/>
            <a:ext cx="7200900"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50000"/>
              </a:lnSpc>
              <a:spcBef>
                <a:spcPct val="0"/>
              </a:spcBef>
              <a:buClrTx/>
              <a:buFontTx/>
              <a:buNone/>
            </a:pPr>
            <a:r>
              <a:rPr lang="zh-CN" altLang="zh-CN" sz="2400">
                <a:latin typeface="幼圆" panose="02010509060101010101" pitchFamily="49" charset="-122"/>
                <a:ea typeface="幼圆" panose="02010509060101010101" pitchFamily="49" charset="-122"/>
              </a:rPr>
              <a:t>在强化学习方法中，学习自动机是最普通的方法。这种系统的学习机制包括两个模块：学习自动机和环境。学习过程是根据环境产生的刺激开始的。自动机根据所接收到的刺激，对环境做出反应，环境接收到该反应对其做出评估，并向自动机提供新的刺激。学习系统根据自动机上次的反应和当前的输入自动地调整其参数。</a:t>
            </a:r>
            <a:endParaRPr lang="zh-CN" altLang="en-US" sz="2400">
              <a:latin typeface="幼圆" panose="02010509060101010101" pitchFamily="49" charset="-122"/>
              <a:ea typeface="幼圆" panose="02010509060101010101" pitchFamily="49" charset="-122"/>
            </a:endParaRP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日期占位符 1">
            <a:extLst>
              <a:ext uri="{FF2B5EF4-FFF2-40B4-BE49-F238E27FC236}">
                <a16:creationId xmlns:a16="http://schemas.microsoft.com/office/drawing/2014/main" id="{99BC5DCC-6F2C-41D9-ACEF-14D55A19D1A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7240D67-700D-41F8-A18B-6F22606F23BB}" type="datetime1">
              <a:rPr lang="zh-CN" altLang="en-US" sz="140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55651" name="页脚占位符 2">
            <a:extLst>
              <a:ext uri="{FF2B5EF4-FFF2-40B4-BE49-F238E27FC236}">
                <a16:creationId xmlns:a16="http://schemas.microsoft.com/office/drawing/2014/main" id="{B629A57A-8A26-41F7-8779-63E3B4AC045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55652" name="灯片编号占位符 3">
            <a:extLst>
              <a:ext uri="{FF2B5EF4-FFF2-40B4-BE49-F238E27FC236}">
                <a16:creationId xmlns:a16="http://schemas.microsoft.com/office/drawing/2014/main" id="{E35128A0-ABA9-4470-902D-450562E2DA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1AF4825-D3DE-47D4-AF06-930FF185A643}" type="slidenum">
              <a:rPr lang="zh-CN" altLang="en-US" sz="1400">
                <a:latin typeface="Arial" panose="020B0604020202020204" pitchFamily="34" charset="0"/>
              </a:rPr>
              <a:pPr>
                <a:lnSpc>
                  <a:spcPct val="100000"/>
                </a:lnSpc>
                <a:spcBef>
                  <a:spcPct val="0"/>
                </a:spcBef>
                <a:buClrTx/>
                <a:buFontTx/>
                <a:buNone/>
              </a:pPr>
              <a:t>83</a:t>
            </a:fld>
            <a:endParaRPr lang="en-US" altLang="zh-CN" sz="1400">
              <a:latin typeface="Arial" panose="020B0604020202020204" pitchFamily="34" charset="0"/>
            </a:endParaRPr>
          </a:p>
        </p:txBody>
      </p:sp>
      <p:sp>
        <p:nvSpPr>
          <p:cNvPr id="155653" name="Text Box 4">
            <a:extLst>
              <a:ext uri="{FF2B5EF4-FFF2-40B4-BE49-F238E27FC236}">
                <a16:creationId xmlns:a16="http://schemas.microsoft.com/office/drawing/2014/main" id="{8F33E361-3AE9-48C2-A1F9-954F682163B3}"/>
              </a:ext>
            </a:extLst>
          </p:cNvPr>
          <p:cNvSpPr txBox="1">
            <a:spLocks noChangeArrowheads="1"/>
          </p:cNvSpPr>
          <p:nvPr/>
        </p:nvSpPr>
        <p:spPr bwMode="auto">
          <a:xfrm>
            <a:off x="1547813" y="196850"/>
            <a:ext cx="52768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4400" b="1">
                <a:solidFill>
                  <a:srgbClr val="0000FF"/>
                </a:solidFill>
                <a:latin typeface="黑体" panose="02010609060101010101" pitchFamily="49" charset="-122"/>
                <a:ea typeface="黑体" panose="02010609060101010101" pitchFamily="49" charset="-122"/>
              </a:rPr>
              <a:t>自适应动态程序设计</a:t>
            </a:r>
          </a:p>
        </p:txBody>
      </p:sp>
      <p:sp>
        <p:nvSpPr>
          <p:cNvPr id="155654" name="矩形 8">
            <a:extLst>
              <a:ext uri="{FF2B5EF4-FFF2-40B4-BE49-F238E27FC236}">
                <a16:creationId xmlns:a16="http://schemas.microsoft.com/office/drawing/2014/main" id="{F18BC5F6-CE99-4D00-BF1C-2D2BF8870AB7}"/>
              </a:ext>
            </a:extLst>
          </p:cNvPr>
          <p:cNvSpPr>
            <a:spLocks noChangeArrowheads="1"/>
          </p:cNvSpPr>
          <p:nvPr/>
        </p:nvSpPr>
        <p:spPr bwMode="auto">
          <a:xfrm>
            <a:off x="827088" y="1341438"/>
            <a:ext cx="72009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50000"/>
              </a:lnSpc>
              <a:spcBef>
                <a:spcPct val="0"/>
              </a:spcBef>
              <a:buClrTx/>
              <a:buFontTx/>
              <a:buNone/>
            </a:pPr>
            <a:r>
              <a:rPr lang="zh-CN" altLang="zh-CN" sz="2400">
                <a:latin typeface="幼圆" panose="02010509060101010101" pitchFamily="49" charset="-122"/>
                <a:ea typeface="幼圆" panose="02010509060101010101" pitchFamily="49" charset="-122"/>
              </a:rPr>
              <a:t>在自适应动态程序设计中，状态</a:t>
            </a:r>
            <a:r>
              <a:rPr lang="en-US" altLang="zh-CN" sz="2400" i="1">
                <a:latin typeface="幼圆" panose="02010509060101010101" pitchFamily="49" charset="-122"/>
                <a:ea typeface="幼圆" panose="02010509060101010101" pitchFamily="49" charset="-122"/>
              </a:rPr>
              <a:t>i</a:t>
            </a:r>
            <a:r>
              <a:rPr lang="zh-CN" altLang="zh-CN" sz="2400">
                <a:latin typeface="幼圆" panose="02010509060101010101" pitchFamily="49" charset="-122"/>
                <a:ea typeface="幼圆" panose="02010509060101010101" pitchFamily="49" charset="-122"/>
              </a:rPr>
              <a:t>的效用值</a:t>
            </a:r>
            <a:r>
              <a:rPr lang="en-US" altLang="zh-CN" sz="2400" i="1">
                <a:latin typeface="幼圆" panose="02010509060101010101" pitchFamily="49" charset="-122"/>
                <a:ea typeface="幼圆" panose="02010509060101010101" pitchFamily="49" charset="-122"/>
              </a:rPr>
              <a:t>U</a:t>
            </a:r>
            <a:r>
              <a:rPr lang="en-US" altLang="zh-CN" sz="2400">
                <a:latin typeface="幼圆" panose="02010509060101010101" pitchFamily="49" charset="-122"/>
                <a:ea typeface="幼圆" panose="02010509060101010101" pitchFamily="49" charset="-122"/>
              </a:rPr>
              <a:t>(</a:t>
            </a:r>
            <a:r>
              <a:rPr lang="en-US" altLang="zh-CN" sz="2400" i="1">
                <a:latin typeface="幼圆" panose="02010509060101010101" pitchFamily="49" charset="-122"/>
                <a:ea typeface="幼圆" panose="02010509060101010101" pitchFamily="49" charset="-122"/>
              </a:rPr>
              <a:t>i</a:t>
            </a:r>
            <a:r>
              <a:rPr lang="en-US" altLang="zh-CN" sz="2400">
                <a:latin typeface="幼圆" panose="02010509060101010101" pitchFamily="49" charset="-122"/>
                <a:ea typeface="幼圆" panose="02010509060101010101" pitchFamily="49" charset="-122"/>
              </a:rPr>
              <a:t>)</a:t>
            </a:r>
            <a:r>
              <a:rPr lang="zh-CN" altLang="zh-CN" sz="2400">
                <a:latin typeface="幼圆" panose="02010509060101010101" pitchFamily="49" charset="-122"/>
                <a:ea typeface="幼圆" panose="02010509060101010101" pitchFamily="49" charset="-122"/>
              </a:rPr>
              <a:t>可以用下式计算：</a:t>
            </a:r>
            <a:r>
              <a:rPr lang="en-US" altLang="zh-CN" sz="2400">
                <a:latin typeface="幼圆" panose="02010509060101010101" pitchFamily="49" charset="-122"/>
                <a:ea typeface="幼圆" panose="02010509060101010101" pitchFamily="49" charset="-122"/>
              </a:rPr>
              <a:t>                                       </a:t>
            </a:r>
            <a:endParaRPr lang="zh-CN" altLang="zh-CN" sz="2400">
              <a:latin typeface="幼圆" panose="02010509060101010101" pitchFamily="49" charset="-122"/>
              <a:ea typeface="幼圆" panose="02010509060101010101" pitchFamily="49" charset="-122"/>
            </a:endParaRPr>
          </a:p>
        </p:txBody>
      </p:sp>
      <p:sp>
        <p:nvSpPr>
          <p:cNvPr id="155655" name="矩形 6">
            <a:extLst>
              <a:ext uri="{FF2B5EF4-FFF2-40B4-BE49-F238E27FC236}">
                <a16:creationId xmlns:a16="http://schemas.microsoft.com/office/drawing/2014/main" id="{D7049095-E9BA-4F52-955B-F8B1CFDB13B2}"/>
              </a:ext>
            </a:extLst>
          </p:cNvPr>
          <p:cNvSpPr>
            <a:spLocks noChangeArrowheads="1"/>
          </p:cNvSpPr>
          <p:nvPr/>
        </p:nvSpPr>
        <p:spPr bwMode="auto">
          <a:xfrm>
            <a:off x="962025" y="4292600"/>
            <a:ext cx="719931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50000"/>
              </a:lnSpc>
              <a:spcBef>
                <a:spcPct val="0"/>
              </a:spcBef>
              <a:buClrTx/>
              <a:buFontTx/>
              <a:buNone/>
            </a:pPr>
            <a:r>
              <a:rPr lang="zh-CN" altLang="zh-CN" sz="2400">
                <a:latin typeface="幼圆" panose="02010509060101010101" pitchFamily="49" charset="-122"/>
                <a:ea typeface="幼圆" panose="02010509060101010101" pitchFamily="49" charset="-122"/>
              </a:rPr>
              <a:t>其中，</a:t>
            </a:r>
            <a:r>
              <a:rPr lang="en-US" altLang="zh-CN" sz="2400" i="1">
                <a:latin typeface="幼圆" panose="02010509060101010101" pitchFamily="49" charset="-122"/>
                <a:ea typeface="幼圆" panose="02010509060101010101" pitchFamily="49" charset="-122"/>
              </a:rPr>
              <a:t>R</a:t>
            </a:r>
            <a:r>
              <a:rPr lang="en-US" altLang="zh-CN" sz="2400">
                <a:latin typeface="幼圆" panose="02010509060101010101" pitchFamily="49" charset="-122"/>
                <a:ea typeface="幼圆" panose="02010509060101010101" pitchFamily="49" charset="-122"/>
              </a:rPr>
              <a:t>(</a:t>
            </a:r>
            <a:r>
              <a:rPr lang="en-US" altLang="zh-CN" sz="2400" i="1">
                <a:latin typeface="幼圆" panose="02010509060101010101" pitchFamily="49" charset="-122"/>
                <a:ea typeface="幼圆" panose="02010509060101010101" pitchFamily="49" charset="-122"/>
              </a:rPr>
              <a:t>i</a:t>
            </a:r>
            <a:r>
              <a:rPr lang="en-US" altLang="zh-CN" sz="2400">
                <a:latin typeface="幼圆" panose="02010509060101010101" pitchFamily="49" charset="-122"/>
                <a:ea typeface="幼圆" panose="02010509060101010101" pitchFamily="49" charset="-122"/>
              </a:rPr>
              <a:t>)</a:t>
            </a:r>
            <a:r>
              <a:rPr lang="zh-CN" altLang="zh-CN" sz="2400">
                <a:latin typeface="幼圆" panose="02010509060101010101" pitchFamily="49" charset="-122"/>
                <a:ea typeface="幼圆" panose="02010509060101010101" pitchFamily="49" charset="-122"/>
              </a:rPr>
              <a:t>是在状态</a:t>
            </a:r>
            <a:r>
              <a:rPr lang="en-US" altLang="zh-CN" sz="2400" i="1">
                <a:latin typeface="幼圆" panose="02010509060101010101" pitchFamily="49" charset="-122"/>
                <a:ea typeface="幼圆" panose="02010509060101010101" pitchFamily="49" charset="-122"/>
              </a:rPr>
              <a:t>i</a:t>
            </a:r>
            <a:r>
              <a:rPr lang="zh-CN" altLang="zh-CN" sz="2400">
                <a:latin typeface="幼圆" panose="02010509060101010101" pitchFamily="49" charset="-122"/>
                <a:ea typeface="幼圆" panose="02010509060101010101" pitchFamily="49" charset="-122"/>
              </a:rPr>
              <a:t>时的奖励，</a:t>
            </a:r>
            <a:r>
              <a:rPr lang="en-US" altLang="zh-CN" sz="2400" i="1">
                <a:latin typeface="幼圆" panose="02010509060101010101" pitchFamily="49" charset="-122"/>
                <a:ea typeface="幼圆" panose="02010509060101010101" pitchFamily="49" charset="-122"/>
              </a:rPr>
              <a:t>M</a:t>
            </a:r>
            <a:r>
              <a:rPr lang="en-US" altLang="zh-CN" sz="2400" i="1" baseline="-25000">
                <a:latin typeface="幼圆" panose="02010509060101010101" pitchFamily="49" charset="-122"/>
                <a:ea typeface="幼圆" panose="02010509060101010101" pitchFamily="49" charset="-122"/>
              </a:rPr>
              <a:t>ij</a:t>
            </a:r>
            <a:r>
              <a:rPr lang="zh-CN" altLang="zh-CN" sz="2400">
                <a:latin typeface="幼圆" panose="02010509060101010101" pitchFamily="49" charset="-122"/>
                <a:ea typeface="幼圆" panose="02010509060101010101" pitchFamily="49" charset="-122"/>
              </a:rPr>
              <a:t>是从状态</a:t>
            </a:r>
            <a:r>
              <a:rPr lang="en-US" altLang="zh-CN" sz="2400" i="1">
                <a:latin typeface="幼圆" panose="02010509060101010101" pitchFamily="49" charset="-122"/>
                <a:ea typeface="幼圆" panose="02010509060101010101" pitchFamily="49" charset="-122"/>
              </a:rPr>
              <a:t>i</a:t>
            </a:r>
            <a:r>
              <a:rPr lang="zh-CN" altLang="zh-CN" sz="2400">
                <a:latin typeface="幼圆" panose="02010509060101010101" pitchFamily="49" charset="-122"/>
                <a:ea typeface="幼圆" panose="02010509060101010101" pitchFamily="49" charset="-122"/>
              </a:rPr>
              <a:t>到状态</a:t>
            </a:r>
            <a:r>
              <a:rPr lang="en-US" altLang="zh-CN" sz="2400" i="1">
                <a:latin typeface="幼圆" panose="02010509060101010101" pitchFamily="49" charset="-122"/>
                <a:ea typeface="幼圆" panose="02010509060101010101" pitchFamily="49" charset="-122"/>
              </a:rPr>
              <a:t>j</a:t>
            </a:r>
            <a:r>
              <a:rPr lang="zh-CN" altLang="zh-CN" sz="2400">
                <a:latin typeface="幼圆" panose="02010509060101010101" pitchFamily="49" charset="-122"/>
                <a:ea typeface="幼圆" panose="02010509060101010101" pitchFamily="49" charset="-122"/>
              </a:rPr>
              <a:t>的概率。</a:t>
            </a:r>
          </a:p>
        </p:txBody>
      </p:sp>
      <p:sp>
        <p:nvSpPr>
          <p:cNvPr id="2" name="Rectangle 2">
            <a:extLst>
              <a:ext uri="{FF2B5EF4-FFF2-40B4-BE49-F238E27FC236}">
                <a16:creationId xmlns:a16="http://schemas.microsoft.com/office/drawing/2014/main" id="{56D63B32-1420-48DE-BFC8-D7472263B986}"/>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p>
        </p:txBody>
      </p:sp>
      <p:graphicFrame>
        <p:nvGraphicFramePr>
          <p:cNvPr id="155657" name="对象 2">
            <a:extLst>
              <a:ext uri="{FF2B5EF4-FFF2-40B4-BE49-F238E27FC236}">
                <a16:creationId xmlns:a16="http://schemas.microsoft.com/office/drawing/2014/main" id="{51F110D5-7A86-4FC8-9061-6EE4CE6CACD9}"/>
              </a:ext>
            </a:extLst>
          </p:cNvPr>
          <p:cNvGraphicFramePr>
            <a:graphicFrameLocks noChangeAspect="1"/>
          </p:cNvGraphicFramePr>
          <p:nvPr/>
        </p:nvGraphicFramePr>
        <p:xfrm>
          <a:off x="2555875" y="3213100"/>
          <a:ext cx="2900363" cy="647700"/>
        </p:xfrm>
        <a:graphic>
          <a:graphicData uri="http://schemas.openxmlformats.org/presentationml/2006/ole">
            <mc:AlternateContent xmlns:mc="http://schemas.openxmlformats.org/markup-compatibility/2006">
              <mc:Choice xmlns:v="urn:schemas-microsoft-com:vml" Requires="v">
                <p:oleObj spid="_x0000_s155658" name="公式" r:id="rId4" imgW="1574117" imgH="355446" progId="Equation.3">
                  <p:embed/>
                </p:oleObj>
              </mc:Choice>
              <mc:Fallback>
                <p:oleObj name="公式" r:id="rId4" imgW="1574117" imgH="355446" progId="Equation.3">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3213100"/>
                        <a:ext cx="29003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1" name="Rectangle 2">
            <a:extLst>
              <a:ext uri="{FF2B5EF4-FFF2-40B4-BE49-F238E27FC236}">
                <a16:creationId xmlns:a16="http://schemas.microsoft.com/office/drawing/2014/main" id="{5CEF6EC2-FA18-4D62-A33B-E9C7DEE2424E}"/>
              </a:ext>
            </a:extLst>
          </p:cNvPr>
          <p:cNvSpPr>
            <a:spLocks noGrp="1" noChangeArrowheads="1"/>
          </p:cNvSpPr>
          <p:nvPr>
            <p:ph type="title"/>
          </p:nvPr>
        </p:nvSpPr>
        <p:spPr>
          <a:xfrm>
            <a:off x="685800" y="228600"/>
            <a:ext cx="7772400" cy="990600"/>
          </a:xfrm>
        </p:spPr>
        <p:txBody>
          <a:bodyPr/>
          <a:lstStyle/>
          <a:p>
            <a:pPr fontAlgn="auto">
              <a:spcAft>
                <a:spcPts val="0"/>
              </a:spcAft>
              <a:defRPr/>
            </a:pPr>
            <a:r>
              <a:rPr lang="en-US" altLang="zh-CN" b="1">
                <a:solidFill>
                  <a:srgbClr val="0000FF"/>
                </a:solidFill>
                <a:latin typeface="黑体" panose="02010609060101010101" pitchFamily="49" charset="-122"/>
                <a:ea typeface="黑体" panose="02010609060101010101" pitchFamily="49" charset="-122"/>
              </a:rPr>
              <a:t>Q-</a:t>
            </a:r>
            <a:r>
              <a:rPr lang="zh-CN" altLang="en-US" b="1">
                <a:solidFill>
                  <a:srgbClr val="0000FF"/>
                </a:solidFill>
                <a:latin typeface="黑体" panose="02010609060101010101" pitchFamily="49" charset="-122"/>
                <a:ea typeface="黑体" panose="02010609060101010101" pitchFamily="49" charset="-122"/>
              </a:rPr>
              <a:t>学习</a:t>
            </a:r>
            <a:endParaRPr lang="en-US" altLang="zh-CN" b="1">
              <a:solidFill>
                <a:srgbClr val="0000FF"/>
              </a:solidFill>
              <a:latin typeface="黑体" panose="02010609060101010101" pitchFamily="49" charset="-122"/>
              <a:ea typeface="黑体" panose="02010609060101010101" pitchFamily="49" charset="-122"/>
            </a:endParaRPr>
          </a:p>
        </p:txBody>
      </p:sp>
      <p:sp>
        <p:nvSpPr>
          <p:cNvPr id="157699" name="日期占位符 2">
            <a:extLst>
              <a:ext uri="{FF2B5EF4-FFF2-40B4-BE49-F238E27FC236}">
                <a16:creationId xmlns:a16="http://schemas.microsoft.com/office/drawing/2014/main" id="{22C8304A-C0EA-4E10-84AC-7E94D7F238F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B53D34E1-55C2-4697-B54E-1B0F10FBCB43}" type="datetime1">
              <a:rPr lang="zh-CN" altLang="en-US" sz="140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57700" name="页脚占位符 3">
            <a:extLst>
              <a:ext uri="{FF2B5EF4-FFF2-40B4-BE49-F238E27FC236}">
                <a16:creationId xmlns:a16="http://schemas.microsoft.com/office/drawing/2014/main" id="{51620003-B648-4125-97D9-0DCCC753772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57701" name="灯片编号占位符 4">
            <a:extLst>
              <a:ext uri="{FF2B5EF4-FFF2-40B4-BE49-F238E27FC236}">
                <a16:creationId xmlns:a16="http://schemas.microsoft.com/office/drawing/2014/main" id="{E6949052-DF45-4E2D-8A1D-E6460F642E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81492E3-E384-4611-BE3B-3B5994F0723D}" type="slidenum">
              <a:rPr lang="zh-CN" altLang="en-US" sz="1400">
                <a:latin typeface="Arial" panose="020B0604020202020204" pitchFamily="34" charset="0"/>
              </a:rPr>
              <a:pPr>
                <a:lnSpc>
                  <a:spcPct val="100000"/>
                </a:lnSpc>
                <a:spcBef>
                  <a:spcPct val="0"/>
                </a:spcBef>
                <a:buClrTx/>
                <a:buFontTx/>
                <a:buNone/>
              </a:pPr>
              <a:t>84</a:t>
            </a:fld>
            <a:endParaRPr lang="en-US" altLang="zh-CN" sz="1400">
              <a:latin typeface="Arial" panose="020B0604020202020204" pitchFamily="34" charset="0"/>
            </a:endParaRPr>
          </a:p>
        </p:txBody>
      </p:sp>
      <p:sp>
        <p:nvSpPr>
          <p:cNvPr id="157702" name="Rectangle 15">
            <a:extLst>
              <a:ext uri="{FF2B5EF4-FFF2-40B4-BE49-F238E27FC236}">
                <a16:creationId xmlns:a16="http://schemas.microsoft.com/office/drawing/2014/main" id="{C115E438-CB43-45B9-90B2-E86DC0EE76B8}"/>
              </a:ext>
            </a:extLst>
          </p:cNvPr>
          <p:cNvSpPr>
            <a:spLocks noChangeArrowheads="1"/>
          </p:cNvSpPr>
          <p:nvPr/>
        </p:nvSpPr>
        <p:spPr bwMode="auto">
          <a:xfrm>
            <a:off x="395288" y="1366838"/>
            <a:ext cx="79946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50000"/>
              </a:lnSpc>
              <a:spcBef>
                <a:spcPct val="0"/>
              </a:spcBef>
              <a:buClrTx/>
              <a:buFontTx/>
              <a:buNone/>
            </a:pPr>
            <a:r>
              <a:rPr lang="zh-CN" altLang="en-US" sz="2400">
                <a:latin typeface="幼圆" panose="02010509060101010101" pitchFamily="49" charset="-122"/>
                <a:ea typeface="幼圆" panose="02010509060101010101" pitchFamily="49" charset="-122"/>
                <a:cs typeface="Times New Roman" panose="02020603050405020304" pitchFamily="18" charset="0"/>
              </a:rPr>
              <a:t>在</a:t>
            </a:r>
            <a:r>
              <a:rPr lang="en-US" altLang="zh-CN" sz="2400">
                <a:latin typeface="幼圆" panose="02010509060101010101" pitchFamily="49" charset="-122"/>
                <a:ea typeface="幼圆" panose="02010509060101010101" pitchFamily="49" charset="-122"/>
                <a:cs typeface="Times New Roman" panose="02020603050405020304" pitchFamily="18" charset="0"/>
              </a:rPr>
              <a:t>Q</a:t>
            </a:r>
            <a:r>
              <a:rPr lang="zh-CN" altLang="en-US" sz="2400">
                <a:latin typeface="幼圆" panose="02010509060101010101" pitchFamily="49" charset="-122"/>
                <a:ea typeface="幼圆" panose="02010509060101010101" pitchFamily="49" charset="-122"/>
                <a:cs typeface="Times New Roman" panose="02020603050405020304" pitchFamily="18" charset="0"/>
              </a:rPr>
              <a:t>学习中，</a:t>
            </a:r>
            <a:r>
              <a:rPr lang="en-US" altLang="zh-CN" sz="2400" i="1">
                <a:latin typeface="幼圆" panose="02010509060101010101" pitchFamily="49" charset="-122"/>
                <a:ea typeface="幼圆" panose="02010509060101010101" pitchFamily="49" charset="-122"/>
                <a:cs typeface="Times New Roman" panose="02020603050405020304" pitchFamily="18" charset="0"/>
              </a:rPr>
              <a:t>Q</a:t>
            </a:r>
            <a:r>
              <a:rPr lang="zh-CN" altLang="en-US" sz="2400">
                <a:latin typeface="幼圆" panose="02010509060101010101" pitchFamily="49" charset="-122"/>
                <a:ea typeface="幼圆" panose="02010509060101010101" pitchFamily="49" charset="-122"/>
                <a:cs typeface="Times New Roman" panose="02020603050405020304" pitchFamily="18" charset="0"/>
              </a:rPr>
              <a:t>是状态</a:t>
            </a:r>
            <a:r>
              <a:rPr lang="en-US" altLang="zh-CN" sz="2400">
                <a:latin typeface="幼圆" panose="02010509060101010101" pitchFamily="49" charset="-122"/>
                <a:ea typeface="幼圆" panose="02010509060101010101" pitchFamily="49" charset="-122"/>
                <a:cs typeface="Times New Roman" panose="02020603050405020304" pitchFamily="18" charset="0"/>
              </a:rPr>
              <a:t>-</a:t>
            </a:r>
            <a:r>
              <a:rPr lang="zh-CN" altLang="en-US" sz="2400">
                <a:latin typeface="幼圆" panose="02010509060101010101" pitchFamily="49" charset="-122"/>
                <a:ea typeface="幼圆" panose="02010509060101010101" pitchFamily="49" charset="-122"/>
                <a:cs typeface="Times New Roman" panose="02020603050405020304" pitchFamily="18" charset="0"/>
              </a:rPr>
              <a:t>动作对到学习到的值的一个函数。</a:t>
            </a:r>
            <a:endParaRPr lang="en-US" altLang="zh-CN" sz="2400">
              <a:latin typeface="幼圆" panose="02010509060101010101" pitchFamily="49" charset="-122"/>
              <a:ea typeface="幼圆" panose="02010509060101010101" pitchFamily="49" charset="-122"/>
              <a:cs typeface="Times New Roman" panose="02020603050405020304" pitchFamily="18" charset="0"/>
            </a:endParaRPr>
          </a:p>
          <a:p>
            <a:pPr eaLnBrk="1" hangingPunct="1">
              <a:lnSpc>
                <a:spcPct val="150000"/>
              </a:lnSpc>
              <a:spcBef>
                <a:spcPct val="0"/>
              </a:spcBef>
              <a:buClrTx/>
              <a:buFontTx/>
              <a:buNone/>
            </a:pPr>
            <a:r>
              <a:rPr lang="zh-CN" altLang="en-US" sz="2400">
                <a:latin typeface="幼圆" panose="02010509060101010101" pitchFamily="49" charset="-122"/>
                <a:ea typeface="幼圆" panose="02010509060101010101" pitchFamily="49" charset="-122"/>
                <a:cs typeface="Times New Roman" panose="02020603050405020304" pitchFamily="18" charset="0"/>
              </a:rPr>
              <a:t>对所有的状态和动作：</a:t>
            </a:r>
          </a:p>
          <a:p>
            <a:pPr>
              <a:lnSpc>
                <a:spcPct val="150000"/>
              </a:lnSpc>
              <a:spcBef>
                <a:spcPct val="0"/>
              </a:spcBef>
              <a:buClrTx/>
              <a:buFontTx/>
              <a:buNone/>
            </a:pPr>
            <a:r>
              <a:rPr lang="en-US" altLang="zh-CN" sz="2400" i="1">
                <a:latin typeface="幼圆" panose="02010509060101010101" pitchFamily="49" charset="-122"/>
                <a:ea typeface="幼圆" panose="02010509060101010101" pitchFamily="49" charset="-122"/>
                <a:cs typeface="Times New Roman" panose="02020603050405020304" pitchFamily="18" charset="0"/>
              </a:rPr>
              <a:t>     Q</a:t>
            </a:r>
            <a:r>
              <a:rPr lang="en-US" altLang="zh-CN" sz="2400">
                <a:latin typeface="幼圆" panose="02010509060101010101" pitchFamily="49" charset="-122"/>
                <a:ea typeface="幼圆" panose="02010509060101010101" pitchFamily="49" charset="-122"/>
                <a:cs typeface="Times New Roman" panose="02020603050405020304" pitchFamily="18" charset="0"/>
              </a:rPr>
              <a:t>: (state </a:t>
            </a:r>
            <a:r>
              <a:rPr lang="en-US" altLang="zh-CN" sz="2400" i="1">
                <a:latin typeface="幼圆" panose="02010509060101010101" pitchFamily="49" charset="-122"/>
                <a:ea typeface="幼圆" panose="02010509060101010101" pitchFamily="49" charset="-122"/>
                <a:cs typeface="Times New Roman" panose="02020603050405020304" pitchFamily="18" charset="0"/>
              </a:rPr>
              <a:t>x </a:t>
            </a:r>
            <a:r>
              <a:rPr lang="en-US" altLang="zh-CN" sz="2400">
                <a:latin typeface="幼圆" panose="02010509060101010101" pitchFamily="49" charset="-122"/>
                <a:ea typeface="幼圆" panose="02010509060101010101" pitchFamily="49" charset="-122"/>
                <a:cs typeface="Times New Roman" panose="02020603050405020304" pitchFamily="18" charset="0"/>
              </a:rPr>
              <a:t>action) → value</a:t>
            </a:r>
          </a:p>
          <a:p>
            <a:pPr>
              <a:lnSpc>
                <a:spcPct val="150000"/>
              </a:lnSpc>
              <a:spcBef>
                <a:spcPct val="0"/>
              </a:spcBef>
              <a:buClrTx/>
              <a:buFontTx/>
              <a:buNone/>
            </a:pPr>
            <a:r>
              <a:rPr lang="zh-CN" altLang="en-US" sz="2400">
                <a:latin typeface="幼圆" panose="02010509060101010101" pitchFamily="49" charset="-122"/>
                <a:ea typeface="幼圆" panose="02010509060101010101" pitchFamily="49" charset="-122"/>
                <a:cs typeface="Times New Roman" panose="02020603050405020304" pitchFamily="18" charset="0"/>
              </a:rPr>
              <a:t> 对</a:t>
            </a:r>
            <a:r>
              <a:rPr lang="en-US" altLang="zh-CN" sz="2400">
                <a:latin typeface="幼圆" panose="02010509060101010101" pitchFamily="49" charset="-122"/>
                <a:ea typeface="幼圆" panose="02010509060101010101" pitchFamily="49" charset="-122"/>
                <a:cs typeface="Times New Roman" panose="02020603050405020304" pitchFamily="18" charset="0"/>
              </a:rPr>
              <a:t>Q</a:t>
            </a:r>
            <a:r>
              <a:rPr lang="zh-CN" altLang="en-US" sz="2400">
                <a:latin typeface="幼圆" panose="02010509060101010101" pitchFamily="49" charset="-122"/>
                <a:ea typeface="幼圆" panose="02010509060101010101" pitchFamily="49" charset="-122"/>
                <a:cs typeface="Times New Roman" panose="02020603050405020304" pitchFamily="18" charset="0"/>
              </a:rPr>
              <a:t>学习中的一步：</a:t>
            </a:r>
          </a:p>
          <a:p>
            <a:pPr>
              <a:lnSpc>
                <a:spcPct val="100000"/>
              </a:lnSpc>
              <a:spcBef>
                <a:spcPct val="0"/>
              </a:spcBef>
              <a:buClrTx/>
              <a:buFontTx/>
              <a:buNone/>
            </a:pPr>
            <a:endParaRPr lang="zh-CN" altLang="en-US" sz="2400">
              <a:latin typeface="Arial" panose="020B0604020202020204" pitchFamily="34" charset="0"/>
              <a:cs typeface="Times New Roman" panose="02020603050405020304" pitchFamily="18" charset="0"/>
            </a:endParaRPr>
          </a:p>
        </p:txBody>
      </p:sp>
      <p:graphicFrame>
        <p:nvGraphicFramePr>
          <p:cNvPr id="157703" name="对象 3">
            <a:extLst>
              <a:ext uri="{FF2B5EF4-FFF2-40B4-BE49-F238E27FC236}">
                <a16:creationId xmlns:a16="http://schemas.microsoft.com/office/drawing/2014/main" id="{11F56856-9135-47BF-945B-3DF2CD66399A}"/>
              </a:ext>
            </a:extLst>
          </p:cNvPr>
          <p:cNvGraphicFramePr>
            <a:graphicFrameLocks noChangeAspect="1"/>
          </p:cNvGraphicFramePr>
          <p:nvPr/>
        </p:nvGraphicFramePr>
        <p:xfrm>
          <a:off x="638175" y="4292600"/>
          <a:ext cx="7704138" cy="492125"/>
        </p:xfrm>
        <a:graphic>
          <a:graphicData uri="http://schemas.openxmlformats.org/presentationml/2006/ole">
            <mc:AlternateContent xmlns:mc="http://schemas.openxmlformats.org/markup-compatibility/2006">
              <mc:Choice xmlns:v="urn:schemas-microsoft-com:vml" Requires="v">
                <p:oleObj spid="_x0000_s157706" name="公式" r:id="rId4" imgW="4318000" imgH="279400" progId="Equation.3">
                  <p:embed/>
                </p:oleObj>
              </mc:Choice>
              <mc:Fallback>
                <p:oleObj name="公式" r:id="rId4" imgW="4318000" imgH="279400" progId="Equation.3">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5" y="4292600"/>
                        <a:ext cx="77041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7704" name="Rectangle 16">
            <a:extLst>
              <a:ext uri="{FF2B5EF4-FFF2-40B4-BE49-F238E27FC236}">
                <a16:creationId xmlns:a16="http://schemas.microsoft.com/office/drawing/2014/main" id="{15C1534E-5EAF-4F7A-981A-5096FA071CD2}"/>
              </a:ext>
            </a:extLst>
          </p:cNvPr>
          <p:cNvSpPr>
            <a:spLocks noChangeArrowheads="1"/>
          </p:cNvSpPr>
          <p:nvPr/>
        </p:nvSpPr>
        <p:spPr bwMode="auto">
          <a:xfrm>
            <a:off x="0" y="609600"/>
            <a:ext cx="7905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13335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zh-CN" sz="1000">
                <a:latin typeface="Times New Roman" panose="02020603050405020304" pitchFamily="18" charset="0"/>
                <a:cs typeface="Times New Roman" panose="02020603050405020304" pitchFamily="18" charset="0"/>
              </a:rPr>
              <a:t>   (10.15)</a:t>
            </a:r>
          </a:p>
        </p:txBody>
      </p:sp>
      <p:sp>
        <p:nvSpPr>
          <p:cNvPr id="157705" name="矩形 5">
            <a:extLst>
              <a:ext uri="{FF2B5EF4-FFF2-40B4-BE49-F238E27FC236}">
                <a16:creationId xmlns:a16="http://schemas.microsoft.com/office/drawing/2014/main" id="{E92D560B-E954-46FA-BAFD-489BA07FEB59}"/>
              </a:ext>
            </a:extLst>
          </p:cNvPr>
          <p:cNvSpPr>
            <a:spLocks noChangeArrowheads="1"/>
          </p:cNvSpPr>
          <p:nvPr/>
        </p:nvSpPr>
        <p:spPr bwMode="auto">
          <a:xfrm>
            <a:off x="827088" y="5253038"/>
            <a:ext cx="6048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3335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2400">
                <a:solidFill>
                  <a:srgbClr val="000000"/>
                </a:solidFill>
                <a:latin typeface="幼圆" panose="02010509060101010101" pitchFamily="49" charset="-122"/>
                <a:ea typeface="幼圆" panose="02010509060101010101" pitchFamily="49" charset="-122"/>
                <a:cs typeface="Times New Roman" panose="02020603050405020304" pitchFamily="18" charset="0"/>
              </a:rPr>
              <a:t>其中</a:t>
            </a:r>
            <a:r>
              <a:rPr lang="en-US" altLang="zh-CN" sz="2400" i="1">
                <a:solidFill>
                  <a:srgbClr val="000000"/>
                </a:solidFill>
                <a:latin typeface="幼圆" panose="02010509060101010101" pitchFamily="49" charset="-122"/>
                <a:ea typeface="幼圆" panose="02010509060101010101" pitchFamily="49" charset="-122"/>
                <a:cs typeface="Times New Roman" panose="02020603050405020304" pitchFamily="18" charset="0"/>
              </a:rPr>
              <a:t>c</a:t>
            </a:r>
            <a:r>
              <a:rPr lang="zh-CN" altLang="en-US" sz="2400">
                <a:solidFill>
                  <a:srgbClr val="000000"/>
                </a:solidFill>
                <a:latin typeface="幼圆" panose="02010509060101010101" pitchFamily="49" charset="-122"/>
                <a:ea typeface="幼圆" panose="02010509060101010101" pitchFamily="49" charset="-122"/>
                <a:cs typeface="Times New Roman" panose="02020603050405020304" pitchFamily="18" charset="0"/>
              </a:rPr>
              <a:t>和</a:t>
            </a:r>
            <a:r>
              <a:rPr lang="en-US" altLang="zh-CN" sz="2400">
                <a:solidFill>
                  <a:srgbClr val="000000"/>
                </a:solidFill>
                <a:latin typeface="幼圆" panose="02010509060101010101" pitchFamily="49" charset="-122"/>
                <a:ea typeface="幼圆" panose="02010509060101010101" pitchFamily="49" charset="-122"/>
                <a:cs typeface="Times New Roman" panose="02020603050405020304" pitchFamily="18" charset="0"/>
              </a:rPr>
              <a:t>γ</a:t>
            </a:r>
            <a:r>
              <a:rPr lang="zh-CN" altLang="en-US" sz="2400">
                <a:solidFill>
                  <a:srgbClr val="000000"/>
                </a:solidFill>
                <a:latin typeface="幼圆" panose="02010509060101010101" pitchFamily="49" charset="-122"/>
                <a:ea typeface="幼圆" panose="02010509060101010101" pitchFamily="49" charset="-122"/>
                <a:cs typeface="Times New Roman" panose="02020603050405020304" pitchFamily="18" charset="0"/>
              </a:rPr>
              <a:t>都≤</a:t>
            </a:r>
            <a:r>
              <a:rPr lang="en-US" altLang="zh-CN" sz="2400">
                <a:solidFill>
                  <a:srgbClr val="000000"/>
                </a:solidFill>
                <a:latin typeface="幼圆" panose="02010509060101010101" pitchFamily="49" charset="-122"/>
                <a:ea typeface="幼圆" panose="02010509060101010101" pitchFamily="49" charset="-122"/>
                <a:cs typeface="Times New Roman" panose="02020603050405020304" pitchFamily="18" charset="0"/>
              </a:rPr>
              <a:t>1</a:t>
            </a:r>
            <a:r>
              <a:rPr lang="zh-CN" altLang="en-US" sz="2400">
                <a:solidFill>
                  <a:srgbClr val="000000"/>
                </a:solidFill>
                <a:latin typeface="幼圆" panose="02010509060101010101" pitchFamily="49" charset="-122"/>
                <a:ea typeface="幼圆" panose="02010509060101010101" pitchFamily="49" charset="-122"/>
                <a:cs typeface="Times New Roman" panose="02020603050405020304" pitchFamily="18" charset="0"/>
              </a:rPr>
              <a:t>，</a:t>
            </a:r>
            <a:r>
              <a:rPr lang="en-US" altLang="zh-CN" sz="2400" i="1">
                <a:solidFill>
                  <a:srgbClr val="000000"/>
                </a:solidFill>
                <a:latin typeface="幼圆" panose="02010509060101010101" pitchFamily="49" charset="-122"/>
                <a:ea typeface="幼圆" panose="02010509060101010101" pitchFamily="49" charset="-122"/>
                <a:cs typeface="Times New Roman" panose="02020603050405020304" pitchFamily="18" charset="0"/>
              </a:rPr>
              <a:t>r</a:t>
            </a:r>
            <a:r>
              <a:rPr lang="en-US" altLang="zh-CN" sz="2400" baseline="-30000">
                <a:solidFill>
                  <a:srgbClr val="000000"/>
                </a:solidFill>
                <a:latin typeface="幼圆" panose="02010509060101010101" pitchFamily="49" charset="-122"/>
                <a:ea typeface="幼圆" panose="02010509060101010101" pitchFamily="49" charset="-122"/>
                <a:cs typeface="Times New Roman" panose="02020603050405020304" pitchFamily="18" charset="0"/>
              </a:rPr>
              <a:t>t+1</a:t>
            </a:r>
            <a:r>
              <a:rPr lang="zh-CN" altLang="en-US" sz="2400">
                <a:solidFill>
                  <a:srgbClr val="000000"/>
                </a:solidFill>
                <a:latin typeface="幼圆" panose="02010509060101010101" pitchFamily="49" charset="-122"/>
                <a:ea typeface="幼圆" panose="02010509060101010101" pitchFamily="49" charset="-122"/>
                <a:cs typeface="Times New Roman" panose="02020603050405020304" pitchFamily="18" charset="0"/>
              </a:rPr>
              <a:t>是状态</a:t>
            </a:r>
            <a:r>
              <a:rPr lang="en-US" altLang="zh-CN" sz="2400" i="1">
                <a:solidFill>
                  <a:srgbClr val="000000"/>
                </a:solidFill>
                <a:latin typeface="幼圆" panose="02010509060101010101" pitchFamily="49" charset="-122"/>
                <a:ea typeface="幼圆" panose="02010509060101010101" pitchFamily="49" charset="-122"/>
                <a:cs typeface="Times New Roman" panose="02020603050405020304" pitchFamily="18" charset="0"/>
              </a:rPr>
              <a:t>s</a:t>
            </a:r>
            <a:r>
              <a:rPr lang="en-US" altLang="zh-CN" sz="2400" baseline="-30000">
                <a:solidFill>
                  <a:srgbClr val="000000"/>
                </a:solidFill>
                <a:latin typeface="幼圆" panose="02010509060101010101" pitchFamily="49" charset="-122"/>
                <a:ea typeface="幼圆" panose="02010509060101010101" pitchFamily="49" charset="-122"/>
                <a:cs typeface="Times New Roman" panose="02020603050405020304" pitchFamily="18" charset="0"/>
              </a:rPr>
              <a:t>t+1</a:t>
            </a:r>
            <a:r>
              <a:rPr lang="zh-CN" altLang="en-US" sz="2400">
                <a:solidFill>
                  <a:srgbClr val="000000"/>
                </a:solidFill>
                <a:latin typeface="幼圆" panose="02010509060101010101" pitchFamily="49" charset="-122"/>
                <a:ea typeface="幼圆" panose="02010509060101010101" pitchFamily="49" charset="-122"/>
                <a:cs typeface="Times New Roman" panose="02020603050405020304" pitchFamily="18" charset="0"/>
              </a:rPr>
              <a:t>的奖励。 </a:t>
            </a: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9" name="Rectangle 2">
            <a:extLst>
              <a:ext uri="{FF2B5EF4-FFF2-40B4-BE49-F238E27FC236}">
                <a16:creationId xmlns:a16="http://schemas.microsoft.com/office/drawing/2014/main" id="{C45D809F-398C-4A19-ABA8-1A2E8628363F}"/>
              </a:ext>
            </a:extLst>
          </p:cNvPr>
          <p:cNvSpPr>
            <a:spLocks noGrp="1" noChangeArrowheads="1"/>
          </p:cNvSpPr>
          <p:nvPr>
            <p:ph type="title"/>
          </p:nvPr>
        </p:nvSpPr>
        <p:spPr>
          <a:xfrm>
            <a:off x="609600" y="0"/>
            <a:ext cx="7772400" cy="114300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9C8770BA-EA90-4E98-AB9B-293F59E69394}"/>
              </a:ext>
            </a:extLst>
          </p:cNvPr>
          <p:cNvSpPr>
            <a:spLocks noGrp="1" noChangeArrowheads="1"/>
          </p:cNvSpPr>
          <p:nvPr>
            <p:ph idx="1"/>
          </p:nvPr>
        </p:nvSpPr>
        <p:spPr>
          <a:xfrm>
            <a:off x="1428750" y="1285875"/>
            <a:ext cx="6337300" cy="4114800"/>
          </a:xfrm>
        </p:spPr>
        <p:txBody>
          <a:bodyPr>
            <a:normAutofit fontScale="25000" lnSpcReduction="20000"/>
          </a:bodyPr>
          <a:lstStyle/>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5.1  </a:t>
            </a:r>
            <a:r>
              <a:rPr lang="zh-CN" altLang="zh-CN" sz="2800" b="1" dirty="0">
                <a:latin typeface="幼圆" panose="02010509060101010101" pitchFamily="49" charset="-122"/>
                <a:ea typeface="幼圆" panose="02010509060101010101" pitchFamily="49" charset="-122"/>
              </a:rPr>
              <a:t>机器学习概述</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5.2  </a:t>
            </a:r>
            <a:r>
              <a:rPr lang="zh-CN" altLang="zh-CN" sz="2800" b="1" dirty="0">
                <a:latin typeface="幼圆" panose="02010509060101010101" pitchFamily="49" charset="-122"/>
                <a:ea typeface="幼圆" panose="02010509060101010101" pitchFamily="49" charset="-122"/>
              </a:rPr>
              <a:t>归纳学习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5.3  </a:t>
            </a:r>
            <a:r>
              <a:rPr lang="zh-CN" altLang="zh-CN" sz="2800" b="1" dirty="0">
                <a:latin typeface="幼圆" panose="02010509060101010101" pitchFamily="49" charset="-122"/>
                <a:ea typeface="幼圆" panose="02010509060101010101" pitchFamily="49" charset="-122"/>
              </a:rPr>
              <a:t>类比学习</a:t>
            </a:r>
            <a:r>
              <a:rPr lang="en-US" altLang="zh-CN" sz="2800" b="1" dirty="0">
                <a:solidFill>
                  <a:srgbClr val="FF0000"/>
                </a:solidFill>
                <a:latin typeface="幼圆" panose="02010509060101010101" pitchFamily="49" charset="-122"/>
                <a:ea typeface="幼圆" panose="02010509060101010101" pitchFamily="49" charset="-122"/>
              </a:rPr>
              <a:t>	</a:t>
            </a:r>
            <a:endParaRPr lang="zh-CN" altLang="zh-CN" sz="2800" b="1" dirty="0">
              <a:solidFill>
                <a:srgbClr val="FF0000"/>
              </a:solidFill>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5.4  </a:t>
            </a:r>
            <a:r>
              <a:rPr lang="zh-CN" altLang="zh-CN" sz="2800" b="1" dirty="0">
                <a:latin typeface="幼圆" panose="02010509060101010101" pitchFamily="49" charset="-122"/>
                <a:ea typeface="幼圆" panose="02010509060101010101" pitchFamily="49" charset="-122"/>
              </a:rPr>
              <a:t>统计学习</a:t>
            </a:r>
            <a:endParaRPr lang="en-US"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5.5  </a:t>
            </a:r>
            <a:r>
              <a:rPr lang="zh-CN" altLang="en-US" sz="2800" b="1" dirty="0">
                <a:latin typeface="幼圆" panose="02010509060101010101" pitchFamily="49" charset="-122"/>
                <a:ea typeface="幼圆" panose="02010509060101010101" pitchFamily="49" charset="-122"/>
              </a:rPr>
              <a:t>聚类</a:t>
            </a:r>
            <a:r>
              <a:rPr lang="en-US" altLang="zh-CN" sz="2800" b="1" dirty="0">
                <a:solidFill>
                  <a:srgbClr val="FF0000"/>
                </a:solidFill>
                <a:latin typeface="幼圆" panose="02010509060101010101" pitchFamily="49" charset="-122"/>
                <a:ea typeface="幼圆" panose="02010509060101010101" pitchFamily="49" charset="-122"/>
              </a:rPr>
              <a:t>	</a:t>
            </a:r>
            <a:endParaRPr lang="zh-CN" altLang="zh-CN" sz="2800" b="1" dirty="0">
              <a:solidFill>
                <a:srgbClr val="FF0000"/>
              </a:solidFill>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5.6  </a:t>
            </a:r>
            <a:r>
              <a:rPr lang="zh-CN" altLang="zh-CN" sz="2800" b="1" dirty="0">
                <a:latin typeface="幼圆" panose="02010509060101010101" pitchFamily="49" charset="-122"/>
                <a:ea typeface="幼圆" panose="02010509060101010101" pitchFamily="49" charset="-122"/>
              </a:rPr>
              <a:t>强化学习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5.7  </a:t>
            </a:r>
            <a:r>
              <a:rPr lang="zh-CN" altLang="zh-CN" sz="2800" b="1" dirty="0">
                <a:solidFill>
                  <a:srgbClr val="FF0000"/>
                </a:solidFill>
                <a:latin typeface="幼圆" panose="02010509060101010101" pitchFamily="49" charset="-122"/>
                <a:ea typeface="幼圆" panose="02010509060101010101" pitchFamily="49" charset="-122"/>
              </a:rPr>
              <a:t>进化计算</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5.8  </a:t>
            </a:r>
            <a:r>
              <a:rPr lang="zh-CN" altLang="zh-CN" sz="2800" b="1" dirty="0">
                <a:latin typeface="幼圆" panose="02010509060101010101" pitchFamily="49" charset="-122"/>
                <a:ea typeface="幼圆" panose="02010509060101010101" pitchFamily="49" charset="-122"/>
              </a:rPr>
              <a:t>群体智能</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5.9  </a:t>
            </a:r>
            <a:r>
              <a:rPr lang="zh-CN" altLang="zh-CN" sz="2800" b="1" dirty="0">
                <a:latin typeface="幼圆" panose="02010509060101010101" pitchFamily="49" charset="-122"/>
                <a:ea typeface="幼圆" panose="02010509060101010101" pitchFamily="49" charset="-122"/>
              </a:rPr>
              <a:t>小结</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fontAlgn="auto">
              <a:spcAft>
                <a:spcPts val="0"/>
              </a:spcAft>
              <a:defRPr/>
            </a:pPr>
            <a:endParaRPr lang="zh-CN" altLang="zh-CN" sz="3600" dirty="0"/>
          </a:p>
          <a:p>
            <a:pPr fontAlgn="auto">
              <a:lnSpc>
                <a:spcPct val="80000"/>
              </a:lnSpc>
              <a:spcAft>
                <a:spcPts val="0"/>
              </a:spcAft>
              <a:buFontTx/>
              <a:buNone/>
              <a:defRPr/>
            </a:pPr>
            <a:endParaRPr lang="en-US" altLang="zh-CN" b="1" dirty="0">
              <a:latin typeface="隶书" pitchFamily="49" charset="-122"/>
              <a:ea typeface="隶书" pitchFamily="49" charset="-122"/>
            </a:endParaRPr>
          </a:p>
        </p:txBody>
      </p:sp>
      <p:sp>
        <p:nvSpPr>
          <p:cNvPr id="159748" name="日期占位符 3">
            <a:extLst>
              <a:ext uri="{FF2B5EF4-FFF2-40B4-BE49-F238E27FC236}">
                <a16:creationId xmlns:a16="http://schemas.microsoft.com/office/drawing/2014/main" id="{C7B6522D-73D6-46B4-8D08-AF26FC307D2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F884EE4-C2D2-4175-911F-259F8256F4DE}"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59749" name="页脚占位符 4">
            <a:extLst>
              <a:ext uri="{FF2B5EF4-FFF2-40B4-BE49-F238E27FC236}">
                <a16:creationId xmlns:a16="http://schemas.microsoft.com/office/drawing/2014/main" id="{3AB24EF0-FBC9-426D-9E16-AD476503E81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59750" name="灯片编号占位符 5">
            <a:extLst>
              <a:ext uri="{FF2B5EF4-FFF2-40B4-BE49-F238E27FC236}">
                <a16:creationId xmlns:a16="http://schemas.microsoft.com/office/drawing/2014/main" id="{DE72BB08-9680-4A2E-A43A-0B8C42C96E8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BADE900-0D28-47B9-B356-DDABC662874B}" type="slidenum">
              <a:rPr lang="zh-CN" altLang="en-US" sz="1400" smtClean="0">
                <a:latin typeface="Arial" panose="020B0604020202020204" pitchFamily="34" charset="0"/>
              </a:rPr>
              <a:pPr>
                <a:lnSpc>
                  <a:spcPct val="100000"/>
                </a:lnSpc>
                <a:spcBef>
                  <a:spcPct val="0"/>
                </a:spcBef>
                <a:buClrTx/>
                <a:buFontTx/>
                <a:buNone/>
              </a:pPr>
              <a:t>85</a:t>
            </a:fld>
            <a:endParaRPr lang="en-US" altLang="zh-CN" sz="1400">
              <a:latin typeface="Arial" panose="020B0604020202020204"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日期占位符 1">
            <a:extLst>
              <a:ext uri="{FF2B5EF4-FFF2-40B4-BE49-F238E27FC236}">
                <a16:creationId xmlns:a16="http://schemas.microsoft.com/office/drawing/2014/main" id="{6819B8A4-AAF8-4E9F-92B4-969828E83BB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572B034-AC37-4C95-8435-5770C1B20EF9}" type="datetime1">
              <a:rPr lang="zh-CN" altLang="en-US" sz="140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61795" name="页脚占位符 2">
            <a:extLst>
              <a:ext uri="{FF2B5EF4-FFF2-40B4-BE49-F238E27FC236}">
                <a16:creationId xmlns:a16="http://schemas.microsoft.com/office/drawing/2014/main" id="{BEFE02FD-CBE1-4986-9C93-79E3EC14755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61796" name="灯片编号占位符 3">
            <a:extLst>
              <a:ext uri="{FF2B5EF4-FFF2-40B4-BE49-F238E27FC236}">
                <a16:creationId xmlns:a16="http://schemas.microsoft.com/office/drawing/2014/main" id="{BA805E59-6B3E-41FF-A9C1-17E028173A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3C63F72-E2F6-4510-B751-977D2DD2E1B5}" type="slidenum">
              <a:rPr lang="zh-CN" altLang="en-US" sz="1400">
                <a:latin typeface="Arial" panose="020B0604020202020204" pitchFamily="34" charset="0"/>
              </a:rPr>
              <a:pPr>
                <a:lnSpc>
                  <a:spcPct val="100000"/>
                </a:lnSpc>
                <a:spcBef>
                  <a:spcPct val="0"/>
                </a:spcBef>
                <a:buClrTx/>
                <a:buFontTx/>
                <a:buNone/>
              </a:pPr>
              <a:t>86</a:t>
            </a:fld>
            <a:endParaRPr lang="en-US" altLang="zh-CN" sz="1400">
              <a:latin typeface="Arial" panose="020B0604020202020204" pitchFamily="34" charset="0"/>
            </a:endParaRPr>
          </a:p>
        </p:txBody>
      </p:sp>
      <p:sp>
        <p:nvSpPr>
          <p:cNvPr id="161797" name="Text Box 4">
            <a:extLst>
              <a:ext uri="{FF2B5EF4-FFF2-40B4-BE49-F238E27FC236}">
                <a16:creationId xmlns:a16="http://schemas.microsoft.com/office/drawing/2014/main" id="{CB1C361A-2317-445E-9921-C1AF1035037F}"/>
              </a:ext>
            </a:extLst>
          </p:cNvPr>
          <p:cNvSpPr txBox="1">
            <a:spLocks noChangeArrowheads="1"/>
          </p:cNvSpPr>
          <p:nvPr/>
        </p:nvSpPr>
        <p:spPr bwMode="auto">
          <a:xfrm>
            <a:off x="2897188" y="188913"/>
            <a:ext cx="24479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4400" b="1">
                <a:solidFill>
                  <a:srgbClr val="0000FF"/>
                </a:solidFill>
                <a:latin typeface="黑体" panose="02010609060101010101" pitchFamily="49" charset="-122"/>
                <a:ea typeface="黑体" panose="02010609060101010101" pitchFamily="49" charset="-122"/>
              </a:rPr>
              <a:t>进化计算</a:t>
            </a:r>
          </a:p>
        </p:txBody>
      </p:sp>
      <p:sp>
        <p:nvSpPr>
          <p:cNvPr id="161798" name="矩形 8">
            <a:extLst>
              <a:ext uri="{FF2B5EF4-FFF2-40B4-BE49-F238E27FC236}">
                <a16:creationId xmlns:a16="http://schemas.microsoft.com/office/drawing/2014/main" id="{0C6CF411-3F43-4322-ABD9-1EC82FE6A889}"/>
              </a:ext>
            </a:extLst>
          </p:cNvPr>
          <p:cNvSpPr>
            <a:spLocks noChangeArrowheads="1"/>
          </p:cNvSpPr>
          <p:nvPr/>
        </p:nvSpPr>
        <p:spPr bwMode="auto">
          <a:xfrm>
            <a:off x="827088" y="1412875"/>
            <a:ext cx="7200900"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50000"/>
              </a:lnSpc>
              <a:spcBef>
                <a:spcPct val="0"/>
              </a:spcBef>
              <a:buClrTx/>
              <a:buFontTx/>
              <a:buNone/>
            </a:pPr>
            <a:r>
              <a:rPr lang="zh-CN" altLang="zh-CN" sz="2400">
                <a:latin typeface="Arial" panose="020B0604020202020204" pitchFamily="34" charset="0"/>
              </a:rPr>
              <a:t>进化计算</a:t>
            </a:r>
            <a:r>
              <a:rPr lang="en-US" altLang="zh-CN" sz="2400">
                <a:latin typeface="Arial" panose="020B0604020202020204" pitchFamily="34" charset="0"/>
              </a:rPr>
              <a:t>(evolutionary computation)</a:t>
            </a:r>
            <a:r>
              <a:rPr lang="zh-CN" altLang="zh-CN" sz="2400">
                <a:latin typeface="Arial" panose="020B0604020202020204" pitchFamily="34" charset="0"/>
              </a:rPr>
              <a:t>是研究利用自然进化和适应思想的计算系统。达尔文进化论是一种稳健的搜索和优化机制，对计算机科学，特别是对人工智能的发展产生了很大的影响。大多数生物体是通过自然选择和有性生殖进行进化。自然选择决定了群体中哪些个体能够生存和繁殖，有性生殖保证了后代基因中的混合和重组。自然选择的法则是适应者生存，不适应者被淘汰</a:t>
            </a:r>
            <a:r>
              <a:rPr lang="en-US" altLang="zh-CN" sz="2400">
                <a:latin typeface="Arial" panose="020B0604020202020204" pitchFamily="34" charset="0"/>
              </a:rPr>
              <a:t>,</a:t>
            </a:r>
            <a:r>
              <a:rPr lang="zh-CN" altLang="zh-CN" sz="2400">
                <a:latin typeface="Arial" panose="020B0604020202020204" pitchFamily="34" charset="0"/>
              </a:rPr>
              <a:t>简言之为优生劣汰。</a:t>
            </a:r>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a:extLst>
              <a:ext uri="{FF2B5EF4-FFF2-40B4-BE49-F238E27FC236}">
                <a16:creationId xmlns:a16="http://schemas.microsoft.com/office/drawing/2014/main" id="{F9BCC238-AB19-407D-BA37-2AE47B19800A}"/>
              </a:ext>
            </a:extLst>
          </p:cNvPr>
          <p:cNvSpPr txBox="1">
            <a:spLocks noChangeArrowheads="1"/>
          </p:cNvSpPr>
          <p:nvPr/>
        </p:nvSpPr>
        <p:spPr bwMode="auto">
          <a:xfrm>
            <a:off x="1927225" y="304800"/>
            <a:ext cx="5853113"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50000"/>
              </a:spcBef>
              <a:buClrTx/>
              <a:buFontTx/>
              <a:buNone/>
            </a:pPr>
            <a:r>
              <a:rPr kumimoji="1" lang="zh-CN" altLang="en-US" sz="4400" b="1">
                <a:solidFill>
                  <a:srgbClr val="0000CC"/>
                </a:solidFill>
                <a:latin typeface="黑体" panose="02010609060101010101" pitchFamily="49" charset="-122"/>
                <a:ea typeface="黑体" panose="02010609060101010101" pitchFamily="49" charset="-122"/>
              </a:rPr>
              <a:t>生物进化的基本条件</a:t>
            </a:r>
          </a:p>
        </p:txBody>
      </p:sp>
      <p:sp>
        <p:nvSpPr>
          <p:cNvPr id="163843" name="Text Box 3">
            <a:extLst>
              <a:ext uri="{FF2B5EF4-FFF2-40B4-BE49-F238E27FC236}">
                <a16:creationId xmlns:a16="http://schemas.microsoft.com/office/drawing/2014/main" id="{F0F0C5F2-824F-436C-9269-1D0ADB7D3D0F}"/>
              </a:ext>
            </a:extLst>
          </p:cNvPr>
          <p:cNvSpPr txBox="1">
            <a:spLocks noChangeArrowheads="1"/>
          </p:cNvSpPr>
          <p:nvPr/>
        </p:nvSpPr>
        <p:spPr bwMode="auto">
          <a:xfrm>
            <a:off x="684213" y="1628775"/>
            <a:ext cx="8088312" cy="383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7850" indent="-57785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ts val="3800"/>
              </a:lnSpc>
              <a:spcBef>
                <a:spcPct val="50000"/>
              </a:spcBef>
              <a:buClrTx/>
              <a:buFontTx/>
              <a:buNone/>
            </a:pPr>
            <a:r>
              <a:rPr kumimoji="1" lang="zh-CN" altLang="en-US" sz="2800">
                <a:latin typeface="Times New Roman" panose="02020603050405020304" pitchFamily="18" charset="0"/>
                <a:ea typeface="黑体" panose="02010609060101010101" pitchFamily="49" charset="-122"/>
              </a:rPr>
              <a:t>生物进化过程的发生需要四个基本条件：</a:t>
            </a:r>
          </a:p>
          <a:p>
            <a:pPr eaLnBrk="1" hangingPunct="1">
              <a:lnSpc>
                <a:spcPts val="3800"/>
              </a:lnSpc>
              <a:spcBef>
                <a:spcPct val="50000"/>
              </a:spcBef>
              <a:buClrTx/>
              <a:buFontTx/>
              <a:buNone/>
            </a:pPr>
            <a:r>
              <a:rPr kumimoji="1" lang="en-US" altLang="zh-CN" sz="2800">
                <a:latin typeface="Times New Roman" panose="02020603050405020304" pitchFamily="18" charset="0"/>
                <a:ea typeface="黑体" panose="02010609060101010101" pitchFamily="49" charset="-122"/>
              </a:rPr>
              <a:t>1</a:t>
            </a:r>
            <a:r>
              <a:rPr kumimoji="1" lang="zh-CN" altLang="en-US" sz="2800">
                <a:latin typeface="Times New Roman" panose="02020603050405020304" pitchFamily="18" charset="0"/>
                <a:ea typeface="黑体" panose="02010609060101010101" pitchFamily="49" charset="-122"/>
              </a:rPr>
              <a:t>）存在有多个生物个体组成的种群；</a:t>
            </a:r>
          </a:p>
          <a:p>
            <a:pPr eaLnBrk="1" hangingPunct="1">
              <a:lnSpc>
                <a:spcPts val="3800"/>
              </a:lnSpc>
              <a:spcBef>
                <a:spcPct val="50000"/>
              </a:spcBef>
              <a:buClrTx/>
              <a:buFontTx/>
              <a:buNone/>
            </a:pPr>
            <a:r>
              <a:rPr kumimoji="1" lang="en-US" altLang="zh-CN" sz="2800">
                <a:latin typeface="Times New Roman" panose="02020603050405020304" pitchFamily="18" charset="0"/>
                <a:ea typeface="黑体" panose="02010609060101010101" pitchFamily="49" charset="-122"/>
              </a:rPr>
              <a:t>2</a:t>
            </a:r>
            <a:r>
              <a:rPr kumimoji="1" lang="zh-CN" altLang="en-US" sz="2800">
                <a:latin typeface="Times New Roman" panose="02020603050405020304" pitchFamily="18" charset="0"/>
                <a:ea typeface="黑体" panose="02010609060101010101" pitchFamily="49" charset="-122"/>
              </a:rPr>
              <a:t>）生物个体之间存在着差异，或群体具有多样性；</a:t>
            </a:r>
          </a:p>
          <a:p>
            <a:pPr eaLnBrk="1" hangingPunct="1">
              <a:lnSpc>
                <a:spcPts val="3800"/>
              </a:lnSpc>
              <a:spcBef>
                <a:spcPct val="50000"/>
              </a:spcBef>
              <a:buClrTx/>
              <a:buFontTx/>
              <a:buNone/>
            </a:pPr>
            <a:r>
              <a:rPr kumimoji="1" lang="en-US" altLang="zh-CN" sz="2800">
                <a:latin typeface="Times New Roman" panose="02020603050405020304" pitchFamily="18" charset="0"/>
                <a:ea typeface="黑体" panose="02010609060101010101" pitchFamily="49" charset="-122"/>
              </a:rPr>
              <a:t>3</a:t>
            </a:r>
            <a:r>
              <a:rPr kumimoji="1" lang="zh-CN" altLang="en-US" sz="2800">
                <a:latin typeface="Times New Roman" panose="02020603050405020304" pitchFamily="18" charset="0"/>
                <a:ea typeface="黑体" panose="02010609060101010101" pitchFamily="49" charset="-122"/>
              </a:rPr>
              <a:t>）生物能够自我繁殖；</a:t>
            </a:r>
          </a:p>
          <a:p>
            <a:pPr eaLnBrk="1" hangingPunct="1">
              <a:lnSpc>
                <a:spcPts val="3800"/>
              </a:lnSpc>
              <a:spcBef>
                <a:spcPct val="50000"/>
              </a:spcBef>
              <a:buClrTx/>
              <a:buFontTx/>
              <a:buNone/>
            </a:pPr>
            <a:r>
              <a:rPr kumimoji="1" lang="en-US" altLang="zh-CN" sz="2800">
                <a:latin typeface="Times New Roman" panose="02020603050405020304" pitchFamily="18" charset="0"/>
                <a:ea typeface="黑体" panose="02010609060101010101" pitchFamily="49" charset="-122"/>
              </a:rPr>
              <a:t>4</a:t>
            </a:r>
            <a:r>
              <a:rPr kumimoji="1" lang="zh-CN" altLang="en-US" sz="2800">
                <a:latin typeface="Times New Roman" panose="02020603050405020304" pitchFamily="18" charset="0"/>
                <a:ea typeface="黑体" panose="02010609060101010101" pitchFamily="49" charset="-122"/>
              </a:rPr>
              <a:t>）不同个体具有不同的环境生存能力，具有优良基因结构的个体繁殖能力强，反之则弱。 </a:t>
            </a:r>
          </a:p>
        </p:txBody>
      </p:sp>
      <p:sp>
        <p:nvSpPr>
          <p:cNvPr id="163844" name="日期占位符 1">
            <a:extLst>
              <a:ext uri="{FF2B5EF4-FFF2-40B4-BE49-F238E27FC236}">
                <a16:creationId xmlns:a16="http://schemas.microsoft.com/office/drawing/2014/main" id="{E620A4D5-B031-4CB1-814E-5527EBE74A2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014E9209-B090-43DA-AD40-1756707DC6C6}" type="datetime1">
              <a:rPr lang="zh-CN" altLang="en-US" sz="140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63845" name="页脚占位符 2">
            <a:extLst>
              <a:ext uri="{FF2B5EF4-FFF2-40B4-BE49-F238E27FC236}">
                <a16:creationId xmlns:a16="http://schemas.microsoft.com/office/drawing/2014/main" id="{FB20AD75-28F5-46AE-B9D4-9E208B9F2AC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63846" name="灯片编号占位符 3">
            <a:extLst>
              <a:ext uri="{FF2B5EF4-FFF2-40B4-BE49-F238E27FC236}">
                <a16:creationId xmlns:a16="http://schemas.microsoft.com/office/drawing/2014/main" id="{F9FD7718-7C28-443E-83AD-CF04E33490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849A807E-BD59-480C-991A-8B01C4031BFE}" type="slidenum">
              <a:rPr lang="zh-CN" altLang="en-US" sz="1400">
                <a:latin typeface="Arial" panose="020B0604020202020204" pitchFamily="34" charset="0"/>
              </a:rPr>
              <a:pPr>
                <a:lnSpc>
                  <a:spcPct val="100000"/>
                </a:lnSpc>
                <a:spcBef>
                  <a:spcPct val="0"/>
                </a:spcBef>
                <a:buClrTx/>
                <a:buFontTx/>
                <a:buNone/>
              </a:pPr>
              <a:t>87</a:t>
            </a:fld>
            <a:endParaRPr lang="en-US" altLang="zh-CN" sz="1400">
              <a:latin typeface="Arial" panose="020B0604020202020204" pitchFamily="34" charset="0"/>
            </a:endParaRPr>
          </a:p>
        </p:txBody>
      </p:sp>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9" name="Rectangle 2">
            <a:extLst>
              <a:ext uri="{FF2B5EF4-FFF2-40B4-BE49-F238E27FC236}">
                <a16:creationId xmlns:a16="http://schemas.microsoft.com/office/drawing/2014/main" id="{D2C6A68C-BA68-46A8-8C77-592D1341BE08}"/>
              </a:ext>
            </a:extLst>
          </p:cNvPr>
          <p:cNvSpPr>
            <a:spLocks noGrp="1" noChangeArrowheads="1"/>
          </p:cNvSpPr>
          <p:nvPr>
            <p:ph type="title"/>
          </p:nvPr>
        </p:nvSpPr>
        <p:spPr/>
        <p:txBody>
          <a:bodyPr/>
          <a:lstStyle/>
          <a:p>
            <a:pPr fontAlgn="auto">
              <a:spcAft>
                <a:spcPts val="0"/>
              </a:spcAft>
              <a:defRPr/>
            </a:pPr>
            <a:r>
              <a:rPr lang="zh-CN" altLang="en-US" b="1">
                <a:solidFill>
                  <a:srgbClr val="0000CC"/>
                </a:solidFill>
                <a:latin typeface="黑体" panose="02010609060101010101" pitchFamily="49" charset="-122"/>
                <a:ea typeface="黑体" panose="02010609060101010101" pitchFamily="49" charset="-122"/>
              </a:rPr>
              <a:t>遗传算法与自然进化的比较</a:t>
            </a:r>
          </a:p>
        </p:txBody>
      </p:sp>
      <p:sp>
        <p:nvSpPr>
          <p:cNvPr id="164867" name="日期占位符 3">
            <a:extLst>
              <a:ext uri="{FF2B5EF4-FFF2-40B4-BE49-F238E27FC236}">
                <a16:creationId xmlns:a16="http://schemas.microsoft.com/office/drawing/2014/main" id="{5B60EDDF-05D4-4386-874F-ED954D1C253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F183FA8F-987F-420D-BF97-75F4F82E222A}" type="datetime1">
              <a:rPr lang="zh-CN" altLang="en-US" sz="1000" smtClean="0">
                <a:latin typeface="Arial" panose="020B0604020202020204" pitchFamily="34" charset="0"/>
              </a:rPr>
              <a:pPr eaLnBrk="1" hangingPunct="1">
                <a:lnSpc>
                  <a:spcPct val="100000"/>
                </a:lnSpc>
                <a:spcBef>
                  <a:spcPct val="0"/>
                </a:spcBef>
                <a:buClrTx/>
                <a:buFontTx/>
                <a:buNone/>
              </a:pPr>
              <a:t>2021/11/3</a:t>
            </a:fld>
            <a:endParaRPr lang="en-US" altLang="zh-CN" sz="1000">
              <a:latin typeface="Arial" panose="020B0604020202020204" pitchFamily="34" charset="0"/>
            </a:endParaRPr>
          </a:p>
        </p:txBody>
      </p:sp>
      <p:sp>
        <p:nvSpPr>
          <p:cNvPr id="164868" name="页脚占位符 4">
            <a:extLst>
              <a:ext uri="{FF2B5EF4-FFF2-40B4-BE49-F238E27FC236}">
                <a16:creationId xmlns:a16="http://schemas.microsoft.com/office/drawing/2014/main" id="{D5881D8B-016D-4C26-BFEB-9F969708645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000">
                <a:latin typeface="Arial" panose="020B0604020202020204" pitchFamily="34" charset="0"/>
              </a:rPr>
              <a:t>史忠植 人工智能导论： 机器学习</a:t>
            </a:r>
            <a:endParaRPr lang="en-US" altLang="zh-CN" sz="1000">
              <a:latin typeface="Arial" panose="020B0604020202020204" pitchFamily="34" charset="0"/>
            </a:endParaRPr>
          </a:p>
        </p:txBody>
      </p:sp>
      <p:sp>
        <p:nvSpPr>
          <p:cNvPr id="164869" name="灯片编号占位符 5">
            <a:extLst>
              <a:ext uri="{FF2B5EF4-FFF2-40B4-BE49-F238E27FC236}">
                <a16:creationId xmlns:a16="http://schemas.microsoft.com/office/drawing/2014/main" id="{12826E27-7C4F-4705-B822-8D1AA2E161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7EFF7ED1-A034-4179-B2C4-D1024BC18228}" type="slidenum">
              <a:rPr lang="zh-CN" altLang="en-US" sz="1000" smtClean="0">
                <a:latin typeface="Arial" panose="020B0604020202020204" pitchFamily="34" charset="0"/>
              </a:rPr>
              <a:pPr eaLnBrk="1" hangingPunct="1">
                <a:lnSpc>
                  <a:spcPct val="100000"/>
                </a:lnSpc>
                <a:spcBef>
                  <a:spcPct val="0"/>
                </a:spcBef>
                <a:buClrTx/>
                <a:buFontTx/>
                <a:buNone/>
              </a:pPr>
              <a:t>88</a:t>
            </a:fld>
            <a:endParaRPr lang="en-US" altLang="zh-CN" sz="1000">
              <a:latin typeface="Arial" panose="020B0604020202020204" pitchFamily="34" charset="0"/>
            </a:endParaRPr>
          </a:p>
        </p:txBody>
      </p:sp>
      <p:sp>
        <p:nvSpPr>
          <p:cNvPr id="164870" name="Line 5">
            <a:extLst>
              <a:ext uri="{FF2B5EF4-FFF2-40B4-BE49-F238E27FC236}">
                <a16:creationId xmlns:a16="http://schemas.microsoft.com/office/drawing/2014/main" id="{3F7F6282-36DA-4863-868B-D1013E83396E}"/>
              </a:ext>
            </a:extLst>
          </p:cNvPr>
          <p:cNvSpPr>
            <a:spLocks noChangeShapeType="1"/>
          </p:cNvSpPr>
          <p:nvPr/>
        </p:nvSpPr>
        <p:spPr bwMode="auto">
          <a:xfrm>
            <a:off x="1371600" y="2209800"/>
            <a:ext cx="655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71" name="Line 6">
            <a:extLst>
              <a:ext uri="{FF2B5EF4-FFF2-40B4-BE49-F238E27FC236}">
                <a16:creationId xmlns:a16="http://schemas.microsoft.com/office/drawing/2014/main" id="{88A4B664-016A-4078-96DA-9781960743C8}"/>
              </a:ext>
            </a:extLst>
          </p:cNvPr>
          <p:cNvSpPr>
            <a:spLocks noChangeShapeType="1"/>
          </p:cNvSpPr>
          <p:nvPr/>
        </p:nvSpPr>
        <p:spPr bwMode="auto">
          <a:xfrm>
            <a:off x="1371600" y="2743200"/>
            <a:ext cx="655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72" name="Line 7">
            <a:extLst>
              <a:ext uri="{FF2B5EF4-FFF2-40B4-BE49-F238E27FC236}">
                <a16:creationId xmlns:a16="http://schemas.microsoft.com/office/drawing/2014/main" id="{546843C0-27EB-4402-884F-20F4A9161CAE}"/>
              </a:ext>
            </a:extLst>
          </p:cNvPr>
          <p:cNvSpPr>
            <a:spLocks noChangeShapeType="1"/>
          </p:cNvSpPr>
          <p:nvPr/>
        </p:nvSpPr>
        <p:spPr bwMode="auto">
          <a:xfrm>
            <a:off x="1371600" y="5334000"/>
            <a:ext cx="6553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73" name="Line 8">
            <a:extLst>
              <a:ext uri="{FF2B5EF4-FFF2-40B4-BE49-F238E27FC236}">
                <a16:creationId xmlns:a16="http://schemas.microsoft.com/office/drawing/2014/main" id="{0473AEFB-AF8D-49AF-ACD8-2C9EEB711D84}"/>
              </a:ext>
            </a:extLst>
          </p:cNvPr>
          <p:cNvSpPr>
            <a:spLocks noChangeShapeType="1"/>
          </p:cNvSpPr>
          <p:nvPr/>
        </p:nvSpPr>
        <p:spPr bwMode="auto">
          <a:xfrm>
            <a:off x="5181600" y="2209800"/>
            <a:ext cx="0" cy="3124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874" name="Text Box 9">
            <a:extLst>
              <a:ext uri="{FF2B5EF4-FFF2-40B4-BE49-F238E27FC236}">
                <a16:creationId xmlns:a16="http://schemas.microsoft.com/office/drawing/2014/main" id="{9885CA2D-8CFA-49F4-B48E-A1484C36F927}"/>
              </a:ext>
            </a:extLst>
          </p:cNvPr>
          <p:cNvSpPr txBox="1">
            <a:spLocks noChangeArrowheads="1"/>
          </p:cNvSpPr>
          <p:nvPr/>
        </p:nvSpPr>
        <p:spPr bwMode="auto">
          <a:xfrm>
            <a:off x="1676400" y="2286000"/>
            <a:ext cx="336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自然界</a:t>
            </a:r>
          </a:p>
        </p:txBody>
      </p:sp>
      <p:sp>
        <p:nvSpPr>
          <p:cNvPr id="164875" name="Text Box 10">
            <a:extLst>
              <a:ext uri="{FF2B5EF4-FFF2-40B4-BE49-F238E27FC236}">
                <a16:creationId xmlns:a16="http://schemas.microsoft.com/office/drawing/2014/main" id="{841AE8EB-06E3-43F2-8B4E-334155DED4A7}"/>
              </a:ext>
            </a:extLst>
          </p:cNvPr>
          <p:cNvSpPr txBox="1">
            <a:spLocks noChangeArrowheads="1"/>
          </p:cNvSpPr>
          <p:nvPr/>
        </p:nvSpPr>
        <p:spPr bwMode="auto">
          <a:xfrm>
            <a:off x="1676400" y="2819400"/>
            <a:ext cx="336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染色体</a:t>
            </a:r>
          </a:p>
        </p:txBody>
      </p:sp>
      <p:sp>
        <p:nvSpPr>
          <p:cNvPr id="164876" name="Text Box 11">
            <a:extLst>
              <a:ext uri="{FF2B5EF4-FFF2-40B4-BE49-F238E27FC236}">
                <a16:creationId xmlns:a16="http://schemas.microsoft.com/office/drawing/2014/main" id="{6D2E5879-0EFC-45CB-815E-D946651D859E}"/>
              </a:ext>
            </a:extLst>
          </p:cNvPr>
          <p:cNvSpPr txBox="1">
            <a:spLocks noChangeArrowheads="1"/>
          </p:cNvSpPr>
          <p:nvPr/>
        </p:nvSpPr>
        <p:spPr bwMode="auto">
          <a:xfrm>
            <a:off x="1676400" y="3219450"/>
            <a:ext cx="336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基因</a:t>
            </a:r>
          </a:p>
        </p:txBody>
      </p:sp>
      <p:sp>
        <p:nvSpPr>
          <p:cNvPr id="164877" name="Text Box 12">
            <a:extLst>
              <a:ext uri="{FF2B5EF4-FFF2-40B4-BE49-F238E27FC236}">
                <a16:creationId xmlns:a16="http://schemas.microsoft.com/office/drawing/2014/main" id="{8B1203AC-B5A7-4046-A24F-098D862D7DEB}"/>
              </a:ext>
            </a:extLst>
          </p:cNvPr>
          <p:cNvSpPr txBox="1">
            <a:spLocks noChangeArrowheads="1"/>
          </p:cNvSpPr>
          <p:nvPr/>
        </p:nvSpPr>
        <p:spPr bwMode="auto">
          <a:xfrm>
            <a:off x="1676400" y="3638550"/>
            <a:ext cx="336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等位基因(</a:t>
            </a:r>
            <a:r>
              <a:rPr lang="en-US" altLang="zh-CN" sz="2400">
                <a:latin typeface="Times New Roman" panose="02020603050405020304" pitchFamily="18" charset="0"/>
              </a:rPr>
              <a:t>allele)</a:t>
            </a:r>
          </a:p>
        </p:txBody>
      </p:sp>
      <p:sp>
        <p:nvSpPr>
          <p:cNvPr id="164878" name="Text Box 13">
            <a:extLst>
              <a:ext uri="{FF2B5EF4-FFF2-40B4-BE49-F238E27FC236}">
                <a16:creationId xmlns:a16="http://schemas.microsoft.com/office/drawing/2014/main" id="{4F6E50E4-ECF3-4A56-82FD-2815C4EA7259}"/>
              </a:ext>
            </a:extLst>
          </p:cNvPr>
          <p:cNvSpPr txBox="1">
            <a:spLocks noChangeArrowheads="1"/>
          </p:cNvSpPr>
          <p:nvPr/>
        </p:nvSpPr>
        <p:spPr bwMode="auto">
          <a:xfrm>
            <a:off x="1676400" y="4019550"/>
            <a:ext cx="336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染色体位置(</a:t>
            </a:r>
            <a:r>
              <a:rPr lang="en-US" altLang="zh-CN" sz="2400">
                <a:latin typeface="Times New Roman" panose="02020603050405020304" pitchFamily="18" charset="0"/>
              </a:rPr>
              <a:t>locus)</a:t>
            </a:r>
          </a:p>
        </p:txBody>
      </p:sp>
      <p:sp>
        <p:nvSpPr>
          <p:cNvPr id="164879" name="Text Box 14">
            <a:extLst>
              <a:ext uri="{FF2B5EF4-FFF2-40B4-BE49-F238E27FC236}">
                <a16:creationId xmlns:a16="http://schemas.microsoft.com/office/drawing/2014/main" id="{FABD14FD-0081-4D61-9AD6-6B83B9BE46CC}"/>
              </a:ext>
            </a:extLst>
          </p:cNvPr>
          <p:cNvSpPr txBox="1">
            <a:spLocks noChangeArrowheads="1"/>
          </p:cNvSpPr>
          <p:nvPr/>
        </p:nvSpPr>
        <p:spPr bwMode="auto">
          <a:xfrm>
            <a:off x="1676400" y="4400550"/>
            <a:ext cx="336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基因型(</a:t>
            </a:r>
            <a:r>
              <a:rPr lang="en-US" altLang="zh-CN" sz="2400">
                <a:latin typeface="Times New Roman" panose="02020603050405020304" pitchFamily="18" charset="0"/>
              </a:rPr>
              <a:t>genotype)</a:t>
            </a:r>
          </a:p>
        </p:txBody>
      </p:sp>
      <p:sp>
        <p:nvSpPr>
          <p:cNvPr id="164880" name="Text Box 15">
            <a:extLst>
              <a:ext uri="{FF2B5EF4-FFF2-40B4-BE49-F238E27FC236}">
                <a16:creationId xmlns:a16="http://schemas.microsoft.com/office/drawing/2014/main" id="{81B6C307-CBE9-426C-8DD0-15C764D3F943}"/>
              </a:ext>
            </a:extLst>
          </p:cNvPr>
          <p:cNvSpPr txBox="1">
            <a:spLocks noChangeArrowheads="1"/>
          </p:cNvSpPr>
          <p:nvPr/>
        </p:nvSpPr>
        <p:spPr bwMode="auto">
          <a:xfrm>
            <a:off x="1676400" y="4800600"/>
            <a:ext cx="336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表型(</a:t>
            </a:r>
            <a:r>
              <a:rPr lang="en-US" altLang="zh-CN" sz="2400">
                <a:latin typeface="Times New Roman" panose="02020603050405020304" pitchFamily="18" charset="0"/>
              </a:rPr>
              <a:t>phenotype)</a:t>
            </a:r>
          </a:p>
        </p:txBody>
      </p:sp>
      <p:sp>
        <p:nvSpPr>
          <p:cNvPr id="164881" name="Text Box 16">
            <a:extLst>
              <a:ext uri="{FF2B5EF4-FFF2-40B4-BE49-F238E27FC236}">
                <a16:creationId xmlns:a16="http://schemas.microsoft.com/office/drawing/2014/main" id="{0AD0BEED-F524-4C90-8CF3-F69D96915770}"/>
              </a:ext>
            </a:extLst>
          </p:cNvPr>
          <p:cNvSpPr txBox="1">
            <a:spLocks noChangeArrowheads="1"/>
          </p:cNvSpPr>
          <p:nvPr/>
        </p:nvSpPr>
        <p:spPr bwMode="auto">
          <a:xfrm>
            <a:off x="5257800" y="22860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遗传算法</a:t>
            </a:r>
          </a:p>
        </p:txBody>
      </p:sp>
      <p:sp>
        <p:nvSpPr>
          <p:cNvPr id="164882" name="Text Box 17">
            <a:extLst>
              <a:ext uri="{FF2B5EF4-FFF2-40B4-BE49-F238E27FC236}">
                <a16:creationId xmlns:a16="http://schemas.microsoft.com/office/drawing/2014/main" id="{36E2B43D-9C31-4BB3-97AF-EAFD08FA58B2}"/>
              </a:ext>
            </a:extLst>
          </p:cNvPr>
          <p:cNvSpPr txBox="1">
            <a:spLocks noChangeArrowheads="1"/>
          </p:cNvSpPr>
          <p:nvPr/>
        </p:nvSpPr>
        <p:spPr bwMode="auto">
          <a:xfrm>
            <a:off x="5257800" y="28194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字符串</a:t>
            </a:r>
          </a:p>
        </p:txBody>
      </p:sp>
      <p:sp>
        <p:nvSpPr>
          <p:cNvPr id="164883" name="Text Box 18">
            <a:extLst>
              <a:ext uri="{FF2B5EF4-FFF2-40B4-BE49-F238E27FC236}">
                <a16:creationId xmlns:a16="http://schemas.microsoft.com/office/drawing/2014/main" id="{D833042F-3B3A-4109-8A64-DAE8A56AD50F}"/>
              </a:ext>
            </a:extLst>
          </p:cNvPr>
          <p:cNvSpPr txBox="1">
            <a:spLocks noChangeArrowheads="1"/>
          </p:cNvSpPr>
          <p:nvPr/>
        </p:nvSpPr>
        <p:spPr bwMode="auto">
          <a:xfrm>
            <a:off x="5257800" y="321945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字符,特征</a:t>
            </a:r>
          </a:p>
        </p:txBody>
      </p:sp>
      <p:sp>
        <p:nvSpPr>
          <p:cNvPr id="164884" name="Text Box 19">
            <a:extLst>
              <a:ext uri="{FF2B5EF4-FFF2-40B4-BE49-F238E27FC236}">
                <a16:creationId xmlns:a16="http://schemas.microsoft.com/office/drawing/2014/main" id="{AC140468-FF67-4469-9097-E2D0C54D3442}"/>
              </a:ext>
            </a:extLst>
          </p:cNvPr>
          <p:cNvSpPr txBox="1">
            <a:spLocks noChangeArrowheads="1"/>
          </p:cNvSpPr>
          <p:nvPr/>
        </p:nvSpPr>
        <p:spPr bwMode="auto">
          <a:xfrm>
            <a:off x="5257800" y="363855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特征值</a:t>
            </a:r>
          </a:p>
        </p:txBody>
      </p:sp>
      <p:sp>
        <p:nvSpPr>
          <p:cNvPr id="164885" name="Text Box 20">
            <a:extLst>
              <a:ext uri="{FF2B5EF4-FFF2-40B4-BE49-F238E27FC236}">
                <a16:creationId xmlns:a16="http://schemas.microsoft.com/office/drawing/2014/main" id="{7A72F21B-DB3F-4954-A029-C410893938D2}"/>
              </a:ext>
            </a:extLst>
          </p:cNvPr>
          <p:cNvSpPr txBox="1">
            <a:spLocks noChangeArrowheads="1"/>
          </p:cNvSpPr>
          <p:nvPr/>
        </p:nvSpPr>
        <p:spPr bwMode="auto">
          <a:xfrm>
            <a:off x="5257800" y="401955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字符串位置</a:t>
            </a:r>
          </a:p>
        </p:txBody>
      </p:sp>
      <p:sp>
        <p:nvSpPr>
          <p:cNvPr id="164886" name="Text Box 21">
            <a:extLst>
              <a:ext uri="{FF2B5EF4-FFF2-40B4-BE49-F238E27FC236}">
                <a16:creationId xmlns:a16="http://schemas.microsoft.com/office/drawing/2014/main" id="{1B15A2C5-62FD-4600-925B-C081FEB0F9BB}"/>
              </a:ext>
            </a:extLst>
          </p:cNvPr>
          <p:cNvSpPr txBox="1">
            <a:spLocks noChangeArrowheads="1"/>
          </p:cNvSpPr>
          <p:nvPr/>
        </p:nvSpPr>
        <p:spPr bwMode="auto">
          <a:xfrm>
            <a:off x="5257800" y="440055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结构</a:t>
            </a:r>
          </a:p>
        </p:txBody>
      </p:sp>
      <p:sp>
        <p:nvSpPr>
          <p:cNvPr id="164887" name="Text Box 22">
            <a:extLst>
              <a:ext uri="{FF2B5EF4-FFF2-40B4-BE49-F238E27FC236}">
                <a16:creationId xmlns:a16="http://schemas.microsoft.com/office/drawing/2014/main" id="{472D992C-A9EC-478D-B40C-9A1C2FC946AD}"/>
              </a:ext>
            </a:extLst>
          </p:cNvPr>
          <p:cNvSpPr txBox="1">
            <a:spLocks noChangeArrowheads="1"/>
          </p:cNvSpPr>
          <p:nvPr/>
        </p:nvSpPr>
        <p:spPr bwMode="auto">
          <a:xfrm>
            <a:off x="5257800" y="48006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参数集,译码结构</a:t>
            </a:r>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1026">
            <a:extLst>
              <a:ext uri="{FF2B5EF4-FFF2-40B4-BE49-F238E27FC236}">
                <a16:creationId xmlns:a16="http://schemas.microsoft.com/office/drawing/2014/main" id="{B67C5E08-DAAC-420A-9CC5-C4983957B600}"/>
              </a:ext>
            </a:extLst>
          </p:cNvPr>
          <p:cNvSpPr>
            <a:spLocks noGrp="1" noChangeArrowheads="1"/>
          </p:cNvSpPr>
          <p:nvPr>
            <p:ph type="title"/>
          </p:nvPr>
        </p:nvSpPr>
        <p:spPr>
          <a:xfrm>
            <a:off x="609600" y="381000"/>
            <a:ext cx="7772400" cy="838200"/>
          </a:xfrm>
        </p:spPr>
        <p:txBody>
          <a:bodyPr/>
          <a:lstStyle/>
          <a:p>
            <a:pPr fontAlgn="auto">
              <a:spcAft>
                <a:spcPts val="0"/>
              </a:spcAft>
              <a:defRPr/>
            </a:pPr>
            <a:r>
              <a:rPr lang="zh-CN" altLang="en-US" b="1">
                <a:solidFill>
                  <a:srgbClr val="0000CC"/>
                </a:solidFill>
                <a:latin typeface="黑体" panose="02010609060101010101" pitchFamily="49" charset="-122"/>
                <a:ea typeface="黑体" panose="02010609060101010101" pitchFamily="49" charset="-122"/>
              </a:rPr>
              <a:t>达尔文进化算法</a:t>
            </a:r>
          </a:p>
        </p:txBody>
      </p:sp>
      <p:sp>
        <p:nvSpPr>
          <p:cNvPr id="166915" name="日期占位符 3">
            <a:extLst>
              <a:ext uri="{FF2B5EF4-FFF2-40B4-BE49-F238E27FC236}">
                <a16:creationId xmlns:a16="http://schemas.microsoft.com/office/drawing/2014/main" id="{2A2495F9-C2FD-4A94-BA1E-3F68F7D6D6E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3DDF744B-8D91-419F-8B5A-EBB26563B3B8}" type="datetime1">
              <a:rPr lang="zh-CN" altLang="en-US" sz="1000" smtClean="0">
                <a:latin typeface="Arial" panose="020B0604020202020204" pitchFamily="34" charset="0"/>
              </a:rPr>
              <a:pPr eaLnBrk="1" hangingPunct="1">
                <a:lnSpc>
                  <a:spcPct val="100000"/>
                </a:lnSpc>
                <a:spcBef>
                  <a:spcPct val="0"/>
                </a:spcBef>
                <a:buClrTx/>
                <a:buFontTx/>
                <a:buNone/>
              </a:pPr>
              <a:t>2021/11/3</a:t>
            </a:fld>
            <a:endParaRPr lang="en-US" altLang="zh-CN" sz="1000">
              <a:latin typeface="Arial" panose="020B0604020202020204" pitchFamily="34" charset="0"/>
            </a:endParaRPr>
          </a:p>
        </p:txBody>
      </p:sp>
      <p:sp>
        <p:nvSpPr>
          <p:cNvPr id="166916" name="页脚占位符 4">
            <a:extLst>
              <a:ext uri="{FF2B5EF4-FFF2-40B4-BE49-F238E27FC236}">
                <a16:creationId xmlns:a16="http://schemas.microsoft.com/office/drawing/2014/main" id="{A2623654-B127-405E-882F-2026C3D20D2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000">
                <a:latin typeface="Arial" panose="020B0604020202020204" pitchFamily="34" charset="0"/>
              </a:rPr>
              <a:t>史忠植 人工智能导论： 机器学习</a:t>
            </a:r>
            <a:endParaRPr lang="en-US" altLang="zh-CN" sz="1000">
              <a:latin typeface="Arial" panose="020B0604020202020204" pitchFamily="34" charset="0"/>
            </a:endParaRPr>
          </a:p>
        </p:txBody>
      </p:sp>
      <p:sp>
        <p:nvSpPr>
          <p:cNvPr id="166917" name="灯片编号占位符 5">
            <a:extLst>
              <a:ext uri="{FF2B5EF4-FFF2-40B4-BE49-F238E27FC236}">
                <a16:creationId xmlns:a16="http://schemas.microsoft.com/office/drawing/2014/main" id="{63F9656C-F3BC-4C57-9E0C-35EB385FA3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24177A34-7BF9-4EC3-9073-C6317BB3F4D4}" type="slidenum">
              <a:rPr lang="zh-CN" altLang="en-US" sz="1000" smtClean="0">
                <a:latin typeface="Arial" panose="020B0604020202020204" pitchFamily="34" charset="0"/>
              </a:rPr>
              <a:pPr eaLnBrk="1" hangingPunct="1">
                <a:lnSpc>
                  <a:spcPct val="100000"/>
                </a:lnSpc>
                <a:spcBef>
                  <a:spcPct val="0"/>
                </a:spcBef>
                <a:buClrTx/>
                <a:buFontTx/>
                <a:buNone/>
              </a:pPr>
              <a:t>89</a:t>
            </a:fld>
            <a:endParaRPr lang="en-US" altLang="zh-CN" sz="1000">
              <a:latin typeface="Arial" panose="020B0604020202020204" pitchFamily="34" charset="0"/>
            </a:endParaRPr>
          </a:p>
        </p:txBody>
      </p:sp>
      <p:sp>
        <p:nvSpPr>
          <p:cNvPr id="166918" name="Text Box 1028">
            <a:extLst>
              <a:ext uri="{FF2B5EF4-FFF2-40B4-BE49-F238E27FC236}">
                <a16:creationId xmlns:a16="http://schemas.microsoft.com/office/drawing/2014/main" id="{8ADA861D-C085-408E-8913-15A3F807AFF6}"/>
              </a:ext>
            </a:extLst>
          </p:cNvPr>
          <p:cNvSpPr txBox="1">
            <a:spLocks noChangeArrowheads="1"/>
          </p:cNvSpPr>
          <p:nvPr/>
        </p:nvSpPr>
        <p:spPr bwMode="auto">
          <a:xfrm>
            <a:off x="898525" y="1417638"/>
            <a:ext cx="73152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ts val="3600"/>
              </a:lnSpc>
              <a:spcBef>
                <a:spcPct val="10000"/>
              </a:spcBef>
              <a:buClrTx/>
              <a:buFontTx/>
              <a:buAutoNum type="arabicParenR"/>
            </a:pPr>
            <a:r>
              <a:rPr lang="zh-CN" altLang="en-US" sz="2400">
                <a:latin typeface="幼圆" panose="02010509060101010101" pitchFamily="49" charset="-122"/>
                <a:ea typeface="幼圆" panose="02010509060101010101" pitchFamily="49" charset="-122"/>
              </a:rPr>
              <a:t>建立原始种体。</a:t>
            </a:r>
          </a:p>
          <a:p>
            <a:pPr eaLnBrk="1" hangingPunct="1">
              <a:lnSpc>
                <a:spcPts val="3600"/>
              </a:lnSpc>
              <a:spcBef>
                <a:spcPct val="10000"/>
              </a:spcBef>
              <a:buClrTx/>
              <a:buFontTx/>
              <a:buAutoNum type="arabicParenR"/>
            </a:pPr>
            <a:r>
              <a:rPr lang="zh-CN" altLang="en-US" sz="2400">
                <a:latin typeface="幼圆" panose="02010509060101010101" pitchFamily="49" charset="-122"/>
                <a:ea typeface="幼圆" panose="02010509060101010101" pitchFamily="49" charset="-122"/>
              </a:rPr>
              <a:t>通过突变建立子孙。</a:t>
            </a:r>
          </a:p>
          <a:p>
            <a:pPr eaLnBrk="1" hangingPunct="1">
              <a:lnSpc>
                <a:spcPts val="3600"/>
              </a:lnSpc>
              <a:spcBef>
                <a:spcPct val="10000"/>
              </a:spcBef>
              <a:buClrTx/>
              <a:buFontTx/>
              <a:buAutoNum type="arabicParenR"/>
            </a:pPr>
            <a:endParaRPr lang="zh-CN" altLang="en-US" sz="2400">
              <a:latin typeface="幼圆" panose="02010509060101010101" pitchFamily="49" charset="-122"/>
              <a:ea typeface="幼圆" panose="02010509060101010101" pitchFamily="49" charset="-122"/>
            </a:endParaRPr>
          </a:p>
          <a:p>
            <a:pPr eaLnBrk="1" hangingPunct="1">
              <a:lnSpc>
                <a:spcPts val="3600"/>
              </a:lnSpc>
              <a:spcBef>
                <a:spcPct val="10000"/>
              </a:spcBef>
              <a:buClrTx/>
              <a:buFontTx/>
              <a:buAutoNum type="arabicParenR"/>
            </a:pPr>
            <a:endParaRPr lang="zh-CN" altLang="en-US" sz="2400">
              <a:latin typeface="幼圆" panose="02010509060101010101" pitchFamily="49" charset="-122"/>
              <a:ea typeface="幼圆" panose="02010509060101010101" pitchFamily="49" charset="-122"/>
            </a:endParaRPr>
          </a:p>
          <a:p>
            <a:pPr eaLnBrk="1" hangingPunct="1">
              <a:lnSpc>
                <a:spcPts val="3600"/>
              </a:lnSpc>
              <a:spcBef>
                <a:spcPct val="10000"/>
              </a:spcBef>
              <a:buClrTx/>
              <a:buFontTx/>
              <a:buAutoNum type="arabicParenR"/>
            </a:pPr>
            <a:endParaRPr lang="zh-CN" altLang="en-US" sz="2400">
              <a:latin typeface="幼圆" panose="02010509060101010101" pitchFamily="49" charset="-122"/>
              <a:ea typeface="幼圆" panose="02010509060101010101" pitchFamily="49" charset="-122"/>
            </a:endParaRPr>
          </a:p>
          <a:p>
            <a:pPr eaLnBrk="1" hangingPunct="1">
              <a:lnSpc>
                <a:spcPts val="3600"/>
              </a:lnSpc>
              <a:spcBef>
                <a:spcPct val="10000"/>
              </a:spcBef>
              <a:buClrTx/>
              <a:buFontTx/>
              <a:buAutoNum type="arabicParenR"/>
            </a:pPr>
            <a:endParaRPr lang="en-US" altLang="zh-CN" sz="2400">
              <a:latin typeface="幼圆" panose="02010509060101010101" pitchFamily="49" charset="-122"/>
              <a:ea typeface="幼圆" panose="02010509060101010101" pitchFamily="49" charset="-122"/>
            </a:endParaRPr>
          </a:p>
          <a:p>
            <a:pPr eaLnBrk="1" hangingPunct="1">
              <a:lnSpc>
                <a:spcPts val="3600"/>
              </a:lnSpc>
              <a:spcBef>
                <a:spcPct val="10000"/>
              </a:spcBef>
              <a:buClrTx/>
              <a:buFontTx/>
              <a:buAutoNum type="arabicParenR"/>
            </a:pPr>
            <a:r>
              <a:rPr lang="zh-CN" altLang="en-US" sz="2400">
                <a:latin typeface="幼圆" panose="02010509060101010101" pitchFamily="49" charset="-122"/>
                <a:ea typeface="幼圆" panose="02010509060101010101" pitchFamily="49" charset="-122"/>
              </a:rPr>
              <a:t>选择：</a:t>
            </a:r>
          </a:p>
          <a:p>
            <a:pPr eaLnBrk="1" hangingPunct="1">
              <a:lnSpc>
                <a:spcPts val="3600"/>
              </a:lnSpc>
              <a:spcBef>
                <a:spcPct val="10000"/>
              </a:spcBef>
              <a:buClrTx/>
              <a:buFontTx/>
              <a:buAutoNum type="arabicParenR"/>
            </a:pPr>
            <a:endParaRPr lang="zh-CN" altLang="en-US" sz="2400">
              <a:latin typeface="幼圆" panose="02010509060101010101" pitchFamily="49" charset="-122"/>
              <a:ea typeface="幼圆" panose="02010509060101010101" pitchFamily="49" charset="-122"/>
            </a:endParaRPr>
          </a:p>
          <a:p>
            <a:pPr eaLnBrk="1" hangingPunct="1">
              <a:lnSpc>
                <a:spcPts val="3600"/>
              </a:lnSpc>
              <a:spcBef>
                <a:spcPct val="10000"/>
              </a:spcBef>
              <a:buClrTx/>
              <a:buFontTx/>
              <a:buAutoNum type="arabicParenR"/>
            </a:pPr>
            <a:r>
              <a:rPr lang="zh-CN" altLang="en-US" sz="2400">
                <a:latin typeface="幼圆" panose="02010509060101010101" pitchFamily="49" charset="-122"/>
                <a:ea typeface="幼圆" panose="02010509060101010101" pitchFamily="49" charset="-122"/>
              </a:rPr>
              <a:t>返回到步骤(1)。</a:t>
            </a:r>
          </a:p>
        </p:txBody>
      </p:sp>
      <p:graphicFrame>
        <p:nvGraphicFramePr>
          <p:cNvPr id="166919" name="Object 1024">
            <a:extLst>
              <a:ext uri="{FF2B5EF4-FFF2-40B4-BE49-F238E27FC236}">
                <a16:creationId xmlns:a16="http://schemas.microsoft.com/office/drawing/2014/main" id="{35F6B718-CA40-486D-A9EE-C903AC088F5F}"/>
              </a:ext>
            </a:extLst>
          </p:cNvPr>
          <p:cNvGraphicFramePr>
            <a:graphicFrameLocks noChangeAspect="1"/>
          </p:cNvGraphicFramePr>
          <p:nvPr/>
        </p:nvGraphicFramePr>
        <p:xfrm>
          <a:off x="3767138" y="2565400"/>
          <a:ext cx="1031875" cy="436563"/>
        </p:xfrm>
        <a:graphic>
          <a:graphicData uri="http://schemas.openxmlformats.org/presentationml/2006/ole">
            <mc:AlternateContent xmlns:mc="http://schemas.openxmlformats.org/markup-compatibility/2006">
              <mc:Choice xmlns:v="urn:schemas-microsoft-com:vml" Requires="v">
                <p:oleObj spid="_x0000_s166925" name="Equation" r:id="rId4" imgW="507780" imgH="215806" progId="Equation.3">
                  <p:embed/>
                </p:oleObj>
              </mc:Choice>
              <mc:Fallback>
                <p:oleObj name="Equation" r:id="rId4" imgW="507780" imgH="215806" progId="Equation.3">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7138" y="2565400"/>
                        <a:ext cx="1031875"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20" name="Object 1025">
            <a:extLst>
              <a:ext uri="{FF2B5EF4-FFF2-40B4-BE49-F238E27FC236}">
                <a16:creationId xmlns:a16="http://schemas.microsoft.com/office/drawing/2014/main" id="{729B57E6-E36E-44E8-9930-C4FDC79297FD}"/>
              </a:ext>
            </a:extLst>
          </p:cNvPr>
          <p:cNvGraphicFramePr>
            <a:graphicFrameLocks noChangeAspect="1"/>
          </p:cNvGraphicFramePr>
          <p:nvPr/>
        </p:nvGraphicFramePr>
        <p:xfrm>
          <a:off x="3432175" y="2981325"/>
          <a:ext cx="1701800" cy="436563"/>
        </p:xfrm>
        <a:graphic>
          <a:graphicData uri="http://schemas.openxmlformats.org/presentationml/2006/ole">
            <mc:AlternateContent xmlns:mc="http://schemas.openxmlformats.org/markup-compatibility/2006">
              <mc:Choice xmlns:v="urn:schemas-microsoft-com:vml" Requires="v">
                <p:oleObj spid="_x0000_s166926" name="Equation" r:id="rId6" imgW="837836" imgH="215806" progId="Equation.3">
                  <p:embed/>
                </p:oleObj>
              </mc:Choice>
              <mc:Fallback>
                <p:oleObj name="Equation" r:id="rId6" imgW="837836" imgH="215806" progId="Equation.3">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2175" y="2981325"/>
                        <a:ext cx="170180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6921" name="Text Box 1031">
            <a:extLst>
              <a:ext uri="{FF2B5EF4-FFF2-40B4-BE49-F238E27FC236}">
                <a16:creationId xmlns:a16="http://schemas.microsoft.com/office/drawing/2014/main" id="{21BBCDAE-78D8-43B6-8F67-F0C7EEBD0A0B}"/>
              </a:ext>
            </a:extLst>
          </p:cNvPr>
          <p:cNvSpPr txBox="1">
            <a:spLocks noChangeArrowheads="1"/>
          </p:cNvSpPr>
          <p:nvPr/>
        </p:nvSpPr>
        <p:spPr bwMode="auto">
          <a:xfrm>
            <a:off x="4038600" y="3200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2400" b="1">
                <a:latin typeface="Times New Roman" panose="02020603050405020304" pitchFamily="18" charset="0"/>
              </a:rPr>
              <a:t>…</a:t>
            </a:r>
          </a:p>
        </p:txBody>
      </p:sp>
      <p:graphicFrame>
        <p:nvGraphicFramePr>
          <p:cNvPr id="166922" name="Object 1026">
            <a:extLst>
              <a:ext uri="{FF2B5EF4-FFF2-40B4-BE49-F238E27FC236}">
                <a16:creationId xmlns:a16="http://schemas.microsoft.com/office/drawing/2014/main" id="{314B6853-61BA-477D-A717-BFD6D1B9E6A3}"/>
              </a:ext>
            </a:extLst>
          </p:cNvPr>
          <p:cNvGraphicFramePr>
            <a:graphicFrameLocks noChangeAspect="1"/>
          </p:cNvGraphicFramePr>
          <p:nvPr/>
        </p:nvGraphicFramePr>
        <p:xfrm>
          <a:off x="3733800" y="3505200"/>
          <a:ext cx="1135063" cy="461963"/>
        </p:xfrm>
        <a:graphic>
          <a:graphicData uri="http://schemas.openxmlformats.org/presentationml/2006/ole">
            <mc:AlternateContent xmlns:mc="http://schemas.openxmlformats.org/markup-compatibility/2006">
              <mc:Choice xmlns:v="urn:schemas-microsoft-com:vml" Requires="v">
                <p:oleObj spid="_x0000_s166927" name="Equation" r:id="rId8" imgW="558800" imgH="228600" progId="Equation.3">
                  <p:embed/>
                </p:oleObj>
              </mc:Choice>
              <mc:Fallback>
                <p:oleObj name="Equation" r:id="rId8" imgW="558800" imgH="228600" progId="Equation.3">
                  <p:embed/>
                  <p:pic>
                    <p:nvPicPr>
                      <p:cNvPr id="0" name="Object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3505200"/>
                        <a:ext cx="113506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23" name="Object 1027">
            <a:extLst>
              <a:ext uri="{FF2B5EF4-FFF2-40B4-BE49-F238E27FC236}">
                <a16:creationId xmlns:a16="http://schemas.microsoft.com/office/drawing/2014/main" id="{8F5C10D2-8E4F-4B30-ABA4-D5803BDBF271}"/>
              </a:ext>
            </a:extLst>
          </p:cNvPr>
          <p:cNvGraphicFramePr>
            <a:graphicFrameLocks noChangeAspect="1"/>
          </p:cNvGraphicFramePr>
          <p:nvPr/>
        </p:nvGraphicFramePr>
        <p:xfrm>
          <a:off x="3429000" y="3962400"/>
          <a:ext cx="1857375" cy="461963"/>
        </p:xfrm>
        <a:graphic>
          <a:graphicData uri="http://schemas.openxmlformats.org/presentationml/2006/ole">
            <mc:AlternateContent xmlns:mc="http://schemas.openxmlformats.org/markup-compatibility/2006">
              <mc:Choice xmlns:v="urn:schemas-microsoft-com:vml" Requires="v">
                <p:oleObj spid="_x0000_s166928" name="Equation" r:id="rId10" imgW="914400" imgH="228600" progId="Equation.3">
                  <p:embed/>
                </p:oleObj>
              </mc:Choice>
              <mc:Fallback>
                <p:oleObj name="Equation" r:id="rId10" imgW="914400" imgH="228600" progId="Equation.3">
                  <p:embed/>
                  <p:pic>
                    <p:nvPicPr>
                      <p:cNvPr id="0" name="Object 10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9000" y="3962400"/>
                        <a:ext cx="18573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24" name="Object 1028">
            <a:extLst>
              <a:ext uri="{FF2B5EF4-FFF2-40B4-BE49-F238E27FC236}">
                <a16:creationId xmlns:a16="http://schemas.microsoft.com/office/drawing/2014/main" id="{EE6536AB-741F-407E-AF96-226E0511FECC}"/>
              </a:ext>
            </a:extLst>
          </p:cNvPr>
          <p:cNvGraphicFramePr>
            <a:graphicFrameLocks noChangeAspect="1"/>
          </p:cNvGraphicFramePr>
          <p:nvPr/>
        </p:nvGraphicFramePr>
        <p:xfrm>
          <a:off x="3048000" y="4572000"/>
          <a:ext cx="2474913" cy="565150"/>
        </p:xfrm>
        <a:graphic>
          <a:graphicData uri="http://schemas.openxmlformats.org/presentationml/2006/ole">
            <mc:AlternateContent xmlns:mc="http://schemas.openxmlformats.org/markup-compatibility/2006">
              <mc:Choice xmlns:v="urn:schemas-microsoft-com:vml" Requires="v">
                <p:oleObj spid="_x0000_s166929" name="Equation" r:id="rId12" imgW="1219200" imgH="279400" progId="Equation.3">
                  <p:embed/>
                </p:oleObj>
              </mc:Choice>
              <mc:Fallback>
                <p:oleObj name="Equation" r:id="rId12" imgW="1219200" imgH="279400" progId="Equation.3">
                  <p:embed/>
                  <p:pic>
                    <p:nvPicPr>
                      <p:cNvPr id="0" name="Object 10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0" y="4572000"/>
                        <a:ext cx="2474913"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C8161348-FEC2-445C-AD56-C363051188F3}"/>
              </a:ext>
            </a:extLst>
          </p:cNvPr>
          <p:cNvSpPr>
            <a:spLocks noGrp="1" noChangeArrowheads="1"/>
          </p:cNvSpPr>
          <p:nvPr>
            <p:ph idx="1"/>
          </p:nvPr>
        </p:nvSpPr>
        <p:spPr>
          <a:xfrm>
            <a:off x="755650" y="1268413"/>
            <a:ext cx="7772400" cy="4529137"/>
          </a:xfrm>
        </p:spPr>
        <p:txBody>
          <a:bodyPr>
            <a:normAutofit fontScale="70000" lnSpcReduction="20000"/>
          </a:bodyPr>
          <a:lstStyle/>
          <a:p>
            <a:pPr fontAlgn="auto">
              <a:lnSpc>
                <a:spcPts val="2800"/>
              </a:lnSpc>
              <a:spcAft>
                <a:spcPts val="0"/>
              </a:spcAft>
              <a:buClr>
                <a:schemeClr val="accent6"/>
              </a:buClr>
              <a:buFont typeface="Wingdings" panose="05000000000000000000" pitchFamily="2" charset="2"/>
              <a:buChar char="n"/>
              <a:defRPr/>
            </a:pPr>
            <a:r>
              <a:rPr lang="zh-CN" altLang="en-US" dirty="0">
                <a:latin typeface="幼圆" panose="02010509060101010101" pitchFamily="49" charset="-122"/>
                <a:ea typeface="幼圆" panose="02010509060101010101" pitchFamily="49" charset="-122"/>
              </a:rPr>
              <a:t>八九十年代至今的鼎盛阶段。 </a:t>
            </a:r>
          </a:p>
          <a:p>
            <a:pPr fontAlgn="auto">
              <a:lnSpc>
                <a:spcPts val="2800"/>
              </a:lnSpc>
              <a:spcAft>
                <a:spcPts val="0"/>
              </a:spcAft>
              <a:buFontTx/>
              <a:buNone/>
              <a:defRPr/>
            </a:pPr>
            <a:r>
              <a:rPr lang="zh-CN" altLang="en-US" dirty="0">
                <a:latin typeface="幼圆" panose="02010509060101010101" pitchFamily="49" charset="-122"/>
                <a:ea typeface="幼圆" panose="02010509060101010101" pitchFamily="49" charset="-122"/>
              </a:rPr>
              <a:t>   理论研究和应用研究也有了新的突破，机器学习的研究进入了全面的、系统化的时期。 </a:t>
            </a:r>
          </a:p>
          <a:p>
            <a:pPr fontAlgn="auto">
              <a:lnSpc>
                <a:spcPts val="2800"/>
              </a:lnSpc>
              <a:spcAft>
                <a:spcPts val="0"/>
              </a:spcAft>
              <a:buFontTx/>
              <a:buNone/>
              <a:defRPr/>
            </a:pPr>
            <a:r>
              <a:rPr lang="zh-CN" altLang="en-US" dirty="0">
                <a:latin typeface="幼圆" panose="02010509060101010101" pitchFamily="49" charset="-122"/>
                <a:ea typeface="幼圆" panose="02010509060101010101" pitchFamily="49" charset="-122"/>
              </a:rPr>
              <a:t>   主要成果有：</a:t>
            </a:r>
          </a:p>
          <a:p>
            <a:pPr fontAlgn="auto">
              <a:lnSpc>
                <a:spcPts val="2800"/>
              </a:lnSpc>
              <a:spcAft>
                <a:spcPts val="0"/>
              </a:spcAft>
              <a:buFontTx/>
              <a:buNone/>
              <a:defRPr/>
            </a:pPr>
            <a:r>
              <a:rPr lang="zh-CN" altLang="en-US" dirty="0">
                <a:latin typeface="幼圆" panose="02010509060101010101" pitchFamily="49" charset="-122"/>
                <a:ea typeface="幼圆" panose="02010509060101010101" pitchFamily="49" charset="-122"/>
              </a:rPr>
              <a:t>     一方面传统的符号学习的各种方法已日臻完善。</a:t>
            </a:r>
            <a:r>
              <a:rPr lang="en-US" altLang="zh-CN" dirty="0">
                <a:latin typeface="幼圆" panose="02010509060101010101" pitchFamily="49" charset="-122"/>
                <a:ea typeface="幼圆" panose="02010509060101010101" pitchFamily="49" charset="-122"/>
              </a:rPr>
              <a:t>Michalski</a:t>
            </a:r>
            <a:r>
              <a:rPr lang="zh-CN" altLang="en-US" dirty="0">
                <a:latin typeface="幼圆" panose="02010509060101010101" pitchFamily="49" charset="-122"/>
                <a:ea typeface="幼圆" panose="02010509060101010101" pitchFamily="49" charset="-122"/>
              </a:rPr>
              <a:t>等将</a:t>
            </a:r>
            <a:r>
              <a:rPr lang="en-US" altLang="zh-CN" dirty="0">
                <a:latin typeface="幼圆" panose="02010509060101010101" pitchFamily="49" charset="-122"/>
                <a:ea typeface="幼圆" panose="02010509060101010101" pitchFamily="49" charset="-122"/>
              </a:rPr>
              <a:t>AQ11</a:t>
            </a:r>
            <a:r>
              <a:rPr lang="zh-CN" altLang="en-US" dirty="0">
                <a:latin typeface="幼圆" panose="02010509060101010101" pitchFamily="49" charset="-122"/>
                <a:ea typeface="幼圆" panose="02010509060101010101" pitchFamily="49" charset="-122"/>
              </a:rPr>
              <a:t>扩充为一个多功能学习系统</a:t>
            </a:r>
            <a:r>
              <a:rPr lang="en-US" altLang="zh-CN" dirty="0">
                <a:latin typeface="幼圆" panose="02010509060101010101" pitchFamily="49" charset="-122"/>
                <a:ea typeface="幼圆" panose="02010509060101010101" pitchFamily="49" charset="-122"/>
              </a:rPr>
              <a:t>AQ15，ID3</a:t>
            </a:r>
            <a:r>
              <a:rPr lang="zh-CN" altLang="en-US" dirty="0">
                <a:latin typeface="幼圆" panose="02010509060101010101" pitchFamily="49" charset="-122"/>
                <a:ea typeface="幼圆" panose="02010509060101010101" pitchFamily="49" charset="-122"/>
              </a:rPr>
              <a:t>算法中使用了熵，从而使决策树归纳得到了很大的改进。</a:t>
            </a:r>
          </a:p>
          <a:p>
            <a:pPr fontAlgn="auto">
              <a:lnSpc>
                <a:spcPts val="2800"/>
              </a:lnSpc>
              <a:spcAft>
                <a:spcPts val="0"/>
              </a:spcAft>
              <a:buFontTx/>
              <a:buNone/>
              <a:defRPr/>
            </a:pPr>
            <a:r>
              <a:rPr lang="en-US" altLang="zh-CN" dirty="0">
                <a:latin typeface="幼圆" panose="02010509060101010101" pitchFamily="49" charset="-122"/>
                <a:ea typeface="幼圆" panose="02010509060101010101" pitchFamily="49" charset="-122"/>
              </a:rPr>
              <a:t>      </a:t>
            </a:r>
            <a:r>
              <a:rPr lang="zh-CN" altLang="en-US" dirty="0">
                <a:latin typeface="幼圆" panose="02010509060101010101" pitchFamily="49" charset="-122"/>
                <a:ea typeface="幼圆" panose="02010509060101010101" pitchFamily="49" charset="-122"/>
              </a:rPr>
              <a:t>科学发现系统</a:t>
            </a:r>
            <a:r>
              <a:rPr lang="en-US" altLang="zh-CN" dirty="0">
                <a:latin typeface="幼圆" panose="02010509060101010101" pitchFamily="49" charset="-122"/>
                <a:ea typeface="幼圆" panose="02010509060101010101" pitchFamily="49" charset="-122"/>
              </a:rPr>
              <a:t>BACON</a:t>
            </a:r>
            <a:r>
              <a:rPr lang="zh-CN" altLang="en-US" dirty="0">
                <a:latin typeface="幼圆" panose="02010509060101010101" pitchFamily="49" charset="-122"/>
                <a:ea typeface="幼圆" panose="02010509060101010101" pitchFamily="49" charset="-122"/>
              </a:rPr>
              <a:t>开辟了无导师学习的两个重要研究领域。 </a:t>
            </a:r>
          </a:p>
          <a:p>
            <a:pPr fontAlgn="auto">
              <a:lnSpc>
                <a:spcPts val="2800"/>
              </a:lnSpc>
              <a:spcAft>
                <a:spcPts val="0"/>
              </a:spcAft>
              <a:buFontTx/>
              <a:buNone/>
              <a:defRPr/>
            </a:pPr>
            <a:r>
              <a:rPr lang="zh-CN" altLang="en-US" dirty="0">
                <a:latin typeface="幼圆" panose="02010509060101010101" pitchFamily="49" charset="-122"/>
                <a:ea typeface="幼圆" panose="02010509060101010101" pitchFamily="49" charset="-122"/>
              </a:rPr>
              <a:t>   神经网络学习在消沉了一段时期后又重新蓬勃发展起来了，同时计算机硬件技术的高速发展也为开展大规模和高性能的人工神经网络提供了保障，使得基于神经网络的连接学习从低谷走出，发展迅猛。其中</a:t>
            </a:r>
            <a:r>
              <a:rPr lang="en-US" altLang="zh-CN" dirty="0" err="1">
                <a:latin typeface="幼圆" panose="02010509060101010101" pitchFamily="49" charset="-122"/>
                <a:ea typeface="幼圆" panose="02010509060101010101" pitchFamily="49" charset="-122"/>
              </a:rPr>
              <a:t>Rumelhart</a:t>
            </a:r>
            <a:r>
              <a:rPr lang="zh-CN" altLang="en-US" dirty="0">
                <a:latin typeface="幼圆" panose="02010509060101010101" pitchFamily="49" charset="-122"/>
                <a:ea typeface="幼圆" panose="02010509060101010101" pitchFamily="49" charset="-122"/>
              </a:rPr>
              <a:t>等人提出的</a:t>
            </a:r>
            <a:r>
              <a:rPr lang="en-US" altLang="zh-CN" dirty="0">
                <a:latin typeface="幼圆" panose="02010509060101010101" pitchFamily="49" charset="-122"/>
                <a:ea typeface="幼圆" panose="02010509060101010101" pitchFamily="49" charset="-122"/>
              </a:rPr>
              <a:t>BP</a:t>
            </a:r>
            <a:r>
              <a:rPr lang="zh-CN" altLang="en-US" dirty="0">
                <a:latin typeface="幼圆" panose="02010509060101010101" pitchFamily="49" charset="-122"/>
                <a:ea typeface="幼圆" panose="02010509060101010101" pitchFamily="49" charset="-122"/>
              </a:rPr>
              <a:t>模型，提供了一个训练多层网络的实际可行的方法，克服了</a:t>
            </a:r>
            <a:r>
              <a:rPr lang="en-US" altLang="zh-CN" dirty="0">
                <a:latin typeface="幼圆" panose="02010509060101010101" pitchFamily="49" charset="-122"/>
                <a:ea typeface="幼圆" panose="02010509060101010101" pitchFamily="49" charset="-122"/>
              </a:rPr>
              <a:t>Perceptron</a:t>
            </a:r>
            <a:r>
              <a:rPr lang="zh-CN" altLang="en-US" dirty="0">
                <a:latin typeface="幼圆" panose="02010509060101010101" pitchFamily="49" charset="-122"/>
                <a:ea typeface="幼圆" panose="02010509060101010101" pitchFamily="49" charset="-122"/>
              </a:rPr>
              <a:t>的大部分局限性。 </a:t>
            </a:r>
          </a:p>
          <a:p>
            <a:pPr fontAlgn="auto">
              <a:lnSpc>
                <a:spcPts val="2800"/>
              </a:lnSpc>
              <a:spcAft>
                <a:spcPts val="0"/>
              </a:spcAft>
              <a:buFontTx/>
              <a:buNone/>
              <a:defRPr/>
            </a:pPr>
            <a:endParaRPr lang="zh-CN" altLang="en-US" dirty="0">
              <a:latin typeface="幼圆" panose="02010509060101010101" pitchFamily="49" charset="-122"/>
              <a:ea typeface="幼圆" panose="02010509060101010101" pitchFamily="49" charset="-122"/>
            </a:endParaRPr>
          </a:p>
        </p:txBody>
      </p:sp>
      <p:sp>
        <p:nvSpPr>
          <p:cNvPr id="44035" name="日期占位符 2">
            <a:extLst>
              <a:ext uri="{FF2B5EF4-FFF2-40B4-BE49-F238E27FC236}">
                <a16:creationId xmlns:a16="http://schemas.microsoft.com/office/drawing/2014/main" id="{71C63C06-2636-47D8-AE33-089A64DF40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1D694EB9-9B0B-461F-B175-54F438F6FD64}"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44036" name="页脚占位符 3">
            <a:extLst>
              <a:ext uri="{FF2B5EF4-FFF2-40B4-BE49-F238E27FC236}">
                <a16:creationId xmlns:a16="http://schemas.microsoft.com/office/drawing/2014/main" id="{10C4CC32-CCF8-473D-AB70-029CEEC9305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44037" name="灯片编号占位符 5">
            <a:extLst>
              <a:ext uri="{FF2B5EF4-FFF2-40B4-BE49-F238E27FC236}">
                <a16:creationId xmlns:a16="http://schemas.microsoft.com/office/drawing/2014/main" id="{6F1C0BF8-3CF5-482E-9178-302DD61EF7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A7BCC038-C757-4013-97A1-D57E50AD8626}" type="slidenum">
              <a:rPr lang="zh-CN" altLang="en-US" sz="1400" smtClean="0">
                <a:latin typeface="Arial" panose="020B0604020202020204" pitchFamily="34" charset="0"/>
              </a:rPr>
              <a:pPr>
                <a:lnSpc>
                  <a:spcPct val="100000"/>
                </a:lnSpc>
                <a:spcBef>
                  <a:spcPct val="0"/>
                </a:spcBef>
                <a:buClrTx/>
                <a:buFontTx/>
                <a:buNone/>
              </a:pPr>
              <a:t>9</a:t>
            </a:fld>
            <a:endParaRPr lang="en-US" altLang="zh-CN" sz="1400">
              <a:latin typeface="Arial" panose="020B0604020202020204" pitchFamily="34" charset="0"/>
            </a:endParaRPr>
          </a:p>
        </p:txBody>
      </p:sp>
      <p:sp>
        <p:nvSpPr>
          <p:cNvPr id="44038" name="Rectangle 4">
            <a:extLst>
              <a:ext uri="{FF2B5EF4-FFF2-40B4-BE49-F238E27FC236}">
                <a16:creationId xmlns:a16="http://schemas.microsoft.com/office/drawing/2014/main" id="{C81CCDCA-FEF3-41BD-B998-5C8FB58DDD5A}"/>
              </a:ext>
            </a:extLst>
          </p:cNvPr>
          <p:cNvSpPr>
            <a:spLocks noChangeArrowheads="1"/>
          </p:cNvSpPr>
          <p:nvPr/>
        </p:nvSpPr>
        <p:spPr bwMode="auto">
          <a:xfrm>
            <a:off x="914400" y="3352800"/>
            <a:ext cx="777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lvl="1">
              <a:lnSpc>
                <a:spcPct val="100000"/>
              </a:lnSpc>
              <a:spcBef>
                <a:spcPct val="20000"/>
              </a:spcBef>
              <a:buClrTx/>
              <a:buFontTx/>
              <a:buChar char="–"/>
            </a:pPr>
            <a:endParaRPr lang="zh-CN" altLang="en-US" sz="2000">
              <a:latin typeface="Arial" panose="020B0604020202020204" pitchFamily="34" charset="0"/>
            </a:endParaRPr>
          </a:p>
        </p:txBody>
      </p:sp>
      <p:sp>
        <p:nvSpPr>
          <p:cNvPr id="5" name="Rectangle 3">
            <a:extLst>
              <a:ext uri="{FF2B5EF4-FFF2-40B4-BE49-F238E27FC236}">
                <a16:creationId xmlns:a16="http://schemas.microsoft.com/office/drawing/2014/main" id="{78E6A35B-48B9-47AA-8284-90474086A83F}"/>
              </a:ext>
            </a:extLst>
          </p:cNvPr>
          <p:cNvSpPr txBox="1">
            <a:spLocks noChangeArrowheads="1"/>
          </p:cNvSpPr>
          <p:nvPr/>
        </p:nvSpPr>
        <p:spPr bwMode="auto">
          <a:xfrm>
            <a:off x="914400" y="44450"/>
            <a:ext cx="7772400" cy="1143000"/>
          </a:xfrm>
          <a:prstGeom prst="rect">
            <a:avLst/>
          </a:prstGeom>
          <a:noFill/>
          <a:ln>
            <a:noFill/>
          </a:ln>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eaLnBrk="0" fontAlgn="base" hangingPunct="0">
              <a:spcBef>
                <a:spcPct val="0"/>
              </a:spcBef>
              <a:spcAft>
                <a:spcPct val="0"/>
              </a:spcAft>
              <a:defRPr sz="4400">
                <a:solidFill>
                  <a:schemeClr val="tx2"/>
                </a:solidFill>
                <a:latin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defRPr>
            </a:lvl9pPr>
          </a:lstStyle>
          <a:p>
            <a:pPr>
              <a:defRPr/>
            </a:pPr>
            <a:r>
              <a:rPr lang="zh-CN" altLang="en-US" b="1" kern="0" dirty="0">
                <a:solidFill>
                  <a:schemeClr val="accent6"/>
                </a:solidFill>
                <a:latin typeface="黑体" pitchFamily="49" charset="-122"/>
                <a:ea typeface="黑体" pitchFamily="49" charset="-122"/>
              </a:rPr>
              <a:t>机器学习</a:t>
            </a:r>
            <a:r>
              <a:rPr lang="zh-CN" altLang="en-US" b="1" dirty="0">
                <a:solidFill>
                  <a:schemeClr val="accent6"/>
                </a:solidFill>
                <a:latin typeface="黑体" pitchFamily="49" charset="-122"/>
                <a:ea typeface="黑体" pitchFamily="49" charset="-122"/>
              </a:rPr>
              <a:t>发展阶段</a:t>
            </a:r>
            <a:endParaRPr lang="zh-CN" altLang="zh-CN" b="1" kern="0" dirty="0">
              <a:solidFill>
                <a:schemeClr val="accent6"/>
              </a:solidFill>
              <a:latin typeface="黑体" pitchFamily="49" charset="-122"/>
              <a:ea typeface="黑体" pitchFamily="49" charset="-122"/>
            </a:endParaRPr>
          </a:p>
        </p:txBody>
      </p:sp>
    </p:spTree>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5" name="Rectangle 2">
            <a:extLst>
              <a:ext uri="{FF2B5EF4-FFF2-40B4-BE49-F238E27FC236}">
                <a16:creationId xmlns:a16="http://schemas.microsoft.com/office/drawing/2014/main" id="{0ED34C3E-028B-400C-8961-AAC5E2DE97D9}"/>
              </a:ext>
            </a:extLst>
          </p:cNvPr>
          <p:cNvSpPr>
            <a:spLocks noGrp="1" noChangeArrowheads="1"/>
          </p:cNvSpPr>
          <p:nvPr>
            <p:ph type="title"/>
          </p:nvPr>
        </p:nvSpPr>
        <p:spPr>
          <a:xfrm>
            <a:off x="609600" y="304800"/>
            <a:ext cx="7772400" cy="838200"/>
          </a:xfrm>
        </p:spPr>
        <p:txBody>
          <a:bodyPr/>
          <a:lstStyle/>
          <a:p>
            <a:pPr fontAlgn="auto">
              <a:spcAft>
                <a:spcPts val="0"/>
              </a:spcAft>
              <a:defRPr/>
            </a:pPr>
            <a:r>
              <a:rPr lang="zh-CN" altLang="en-US" b="1">
                <a:solidFill>
                  <a:srgbClr val="0000CC"/>
                </a:solidFill>
                <a:latin typeface="黑体" panose="02010609060101010101" pitchFamily="49" charset="-122"/>
                <a:ea typeface="黑体" panose="02010609060101010101" pitchFamily="49" charset="-122"/>
              </a:rPr>
              <a:t>遗传算法</a:t>
            </a:r>
          </a:p>
        </p:txBody>
      </p:sp>
      <p:sp>
        <p:nvSpPr>
          <p:cNvPr id="168963" name="日期占位符 3">
            <a:extLst>
              <a:ext uri="{FF2B5EF4-FFF2-40B4-BE49-F238E27FC236}">
                <a16:creationId xmlns:a16="http://schemas.microsoft.com/office/drawing/2014/main" id="{9FD5DA86-FA46-4894-979A-3D41F31A234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DA891963-1137-4BE0-A6D7-265879842646}" type="datetime1">
              <a:rPr lang="zh-CN" altLang="en-US" sz="1000" smtClean="0">
                <a:latin typeface="Arial" panose="020B0604020202020204" pitchFamily="34" charset="0"/>
              </a:rPr>
              <a:pPr eaLnBrk="1" hangingPunct="1">
                <a:lnSpc>
                  <a:spcPct val="100000"/>
                </a:lnSpc>
                <a:spcBef>
                  <a:spcPct val="0"/>
                </a:spcBef>
                <a:buClrTx/>
                <a:buFontTx/>
                <a:buNone/>
              </a:pPr>
              <a:t>2021/11/3</a:t>
            </a:fld>
            <a:endParaRPr lang="en-US" altLang="zh-CN" sz="1000">
              <a:latin typeface="Arial" panose="020B0604020202020204" pitchFamily="34" charset="0"/>
            </a:endParaRPr>
          </a:p>
        </p:txBody>
      </p:sp>
      <p:sp>
        <p:nvSpPr>
          <p:cNvPr id="168964" name="页脚占位符 4">
            <a:extLst>
              <a:ext uri="{FF2B5EF4-FFF2-40B4-BE49-F238E27FC236}">
                <a16:creationId xmlns:a16="http://schemas.microsoft.com/office/drawing/2014/main" id="{D5478749-A7C5-4A7F-A9BA-B1167E1E9DE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000">
                <a:latin typeface="Arial" panose="020B0604020202020204" pitchFamily="34" charset="0"/>
              </a:rPr>
              <a:t>史忠植 人工智能导论： 机器学习</a:t>
            </a:r>
            <a:endParaRPr lang="en-US" altLang="zh-CN" sz="1000">
              <a:latin typeface="Arial" panose="020B0604020202020204" pitchFamily="34" charset="0"/>
            </a:endParaRPr>
          </a:p>
        </p:txBody>
      </p:sp>
      <p:sp>
        <p:nvSpPr>
          <p:cNvPr id="168965" name="灯片编号占位符 5">
            <a:extLst>
              <a:ext uri="{FF2B5EF4-FFF2-40B4-BE49-F238E27FC236}">
                <a16:creationId xmlns:a16="http://schemas.microsoft.com/office/drawing/2014/main" id="{FE6D72DC-FCC7-4A0F-A079-78330CBF91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A4AB8F13-0051-48D7-B4D4-48BE82F0E4A1}" type="slidenum">
              <a:rPr lang="zh-CN" altLang="en-US" sz="1000" smtClean="0">
                <a:latin typeface="Arial" panose="020B0604020202020204" pitchFamily="34" charset="0"/>
              </a:rPr>
              <a:pPr eaLnBrk="1" hangingPunct="1">
                <a:lnSpc>
                  <a:spcPct val="100000"/>
                </a:lnSpc>
                <a:spcBef>
                  <a:spcPct val="0"/>
                </a:spcBef>
                <a:buClrTx/>
                <a:buFontTx/>
                <a:buNone/>
              </a:pPr>
              <a:t>90</a:t>
            </a:fld>
            <a:endParaRPr lang="en-US" altLang="zh-CN" sz="1000">
              <a:latin typeface="Arial" panose="020B0604020202020204" pitchFamily="34" charset="0"/>
            </a:endParaRPr>
          </a:p>
        </p:txBody>
      </p:sp>
      <p:sp>
        <p:nvSpPr>
          <p:cNvPr id="168966" name="Text Box 4">
            <a:extLst>
              <a:ext uri="{FF2B5EF4-FFF2-40B4-BE49-F238E27FC236}">
                <a16:creationId xmlns:a16="http://schemas.microsoft.com/office/drawing/2014/main" id="{66BAF7D8-6A60-463B-8092-F17B81D215FA}"/>
              </a:ext>
            </a:extLst>
          </p:cNvPr>
          <p:cNvSpPr txBox="1">
            <a:spLocks noChangeArrowheads="1"/>
          </p:cNvSpPr>
          <p:nvPr/>
        </p:nvSpPr>
        <p:spPr bwMode="auto">
          <a:xfrm>
            <a:off x="323850" y="1700213"/>
            <a:ext cx="845820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50000"/>
              </a:lnSpc>
              <a:spcBef>
                <a:spcPct val="0"/>
              </a:spcBef>
              <a:buClrTx/>
              <a:buFont typeface="Wingdings" panose="05000000000000000000" pitchFamily="2" charset="2"/>
              <a:buChar char="§"/>
            </a:pPr>
            <a:r>
              <a:rPr lang="zh-CN" altLang="en-US" sz="2400">
                <a:latin typeface="微软雅黑" panose="020B0503020204020204" pitchFamily="34" charset="-122"/>
                <a:ea typeface="微软雅黑" panose="020B0503020204020204" pitchFamily="34" charset="-122"/>
              </a:rPr>
              <a:t>遗传算法先将搜索结构编码为字符串形式, 每个字符串结构被称为个体。</a:t>
            </a:r>
          </a:p>
          <a:p>
            <a:pPr eaLnBrk="1" hangingPunct="1">
              <a:lnSpc>
                <a:spcPct val="150000"/>
              </a:lnSpc>
              <a:spcBef>
                <a:spcPct val="0"/>
              </a:spcBef>
              <a:buClrTx/>
              <a:buFont typeface="Wingdings" panose="05000000000000000000" pitchFamily="2" charset="2"/>
              <a:buChar char="§"/>
            </a:pPr>
            <a:r>
              <a:rPr lang="zh-CN" altLang="en-US" sz="2400">
                <a:latin typeface="微软雅黑" panose="020B0503020204020204" pitchFamily="34" charset="-122"/>
                <a:ea typeface="微软雅黑" panose="020B0503020204020204" pitchFamily="34" charset="-122"/>
              </a:rPr>
              <a:t>然后对一组字符串结构(被称为一个群体)进行循环操作。每次循环被称作一代,包括一个保存字符串中较优结构的过程和一个有结构的、随机的字符串间的信息交换过程。</a:t>
            </a:r>
          </a:p>
          <a:p>
            <a:pPr eaLnBrk="1" hangingPunct="1">
              <a:lnSpc>
                <a:spcPct val="150000"/>
              </a:lnSpc>
              <a:spcBef>
                <a:spcPct val="0"/>
              </a:spcBef>
              <a:buClrTx/>
              <a:buFont typeface="Wingdings" panose="05000000000000000000" pitchFamily="2" charset="2"/>
              <a:buChar char="§"/>
            </a:pPr>
            <a:r>
              <a:rPr lang="zh-CN" altLang="en-US" sz="2400">
                <a:latin typeface="微软雅黑" panose="020B0503020204020204" pitchFamily="34" charset="-122"/>
                <a:ea typeface="微软雅黑" panose="020B0503020204020204" pitchFamily="34" charset="-122"/>
              </a:rPr>
              <a:t>类似于自然进化，遗传算法通过作用于染色体上的基因寻找好的染色体来求解问题。</a:t>
            </a: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Rectangle 1026">
            <a:extLst>
              <a:ext uri="{FF2B5EF4-FFF2-40B4-BE49-F238E27FC236}">
                <a16:creationId xmlns:a16="http://schemas.microsoft.com/office/drawing/2014/main" id="{6C029CCB-A608-4159-954E-324E4E488678}"/>
              </a:ext>
            </a:extLst>
          </p:cNvPr>
          <p:cNvSpPr>
            <a:spLocks noGrp="1" noChangeArrowheads="1"/>
          </p:cNvSpPr>
          <p:nvPr>
            <p:ph type="title"/>
          </p:nvPr>
        </p:nvSpPr>
        <p:spPr>
          <a:xfrm>
            <a:off x="685800" y="381000"/>
            <a:ext cx="7772400" cy="838200"/>
          </a:xfrm>
        </p:spPr>
        <p:txBody>
          <a:bodyPr/>
          <a:lstStyle/>
          <a:p>
            <a:pPr fontAlgn="auto">
              <a:spcAft>
                <a:spcPts val="0"/>
              </a:spcAft>
              <a:defRPr/>
            </a:pPr>
            <a:r>
              <a:rPr lang="zh-CN" altLang="en-US" b="1">
                <a:solidFill>
                  <a:srgbClr val="0000CC"/>
                </a:solidFill>
                <a:latin typeface="黑体" panose="02010609060101010101" pitchFamily="49" charset="-122"/>
                <a:ea typeface="黑体" panose="02010609060101010101" pitchFamily="49" charset="-122"/>
              </a:rPr>
              <a:t>基本遗传算法</a:t>
            </a:r>
          </a:p>
        </p:txBody>
      </p:sp>
      <p:sp>
        <p:nvSpPr>
          <p:cNvPr id="171011" name="日期占位符 3">
            <a:extLst>
              <a:ext uri="{FF2B5EF4-FFF2-40B4-BE49-F238E27FC236}">
                <a16:creationId xmlns:a16="http://schemas.microsoft.com/office/drawing/2014/main" id="{F39A3D6A-D94D-4326-BBDA-1E0A0A2E15C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A22FA323-F60C-4295-B6E9-A2A45E87A5F6}" type="datetime1">
              <a:rPr lang="zh-CN" altLang="en-US" sz="1000" smtClean="0">
                <a:latin typeface="Arial" panose="020B0604020202020204" pitchFamily="34" charset="0"/>
              </a:rPr>
              <a:pPr eaLnBrk="1" hangingPunct="1">
                <a:lnSpc>
                  <a:spcPct val="100000"/>
                </a:lnSpc>
                <a:spcBef>
                  <a:spcPct val="0"/>
                </a:spcBef>
                <a:buClrTx/>
                <a:buFontTx/>
                <a:buNone/>
              </a:pPr>
              <a:t>2021/11/3</a:t>
            </a:fld>
            <a:endParaRPr lang="en-US" altLang="zh-CN" sz="1000">
              <a:latin typeface="Arial" panose="020B0604020202020204" pitchFamily="34" charset="0"/>
            </a:endParaRPr>
          </a:p>
        </p:txBody>
      </p:sp>
      <p:sp>
        <p:nvSpPr>
          <p:cNvPr id="171012" name="页脚占位符 4">
            <a:extLst>
              <a:ext uri="{FF2B5EF4-FFF2-40B4-BE49-F238E27FC236}">
                <a16:creationId xmlns:a16="http://schemas.microsoft.com/office/drawing/2014/main" id="{5FFB4291-188E-4053-ABF8-4896DA9E4F4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000">
                <a:latin typeface="Arial" panose="020B0604020202020204" pitchFamily="34" charset="0"/>
              </a:rPr>
              <a:t>史忠植 人工智能导论： 机器学习</a:t>
            </a:r>
            <a:endParaRPr lang="en-US" altLang="zh-CN" sz="1000">
              <a:latin typeface="Arial" panose="020B0604020202020204" pitchFamily="34" charset="0"/>
            </a:endParaRPr>
          </a:p>
        </p:txBody>
      </p:sp>
      <p:sp>
        <p:nvSpPr>
          <p:cNvPr id="171013" name="灯片编号占位符 5">
            <a:extLst>
              <a:ext uri="{FF2B5EF4-FFF2-40B4-BE49-F238E27FC236}">
                <a16:creationId xmlns:a16="http://schemas.microsoft.com/office/drawing/2014/main" id="{7B0EC93F-66FC-4CE0-9AEC-DC5D41BFEE1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953CB9BC-E202-4B8F-86BF-FF3658A6BAC4}" type="slidenum">
              <a:rPr lang="zh-CN" altLang="en-US" sz="1000" smtClean="0">
                <a:latin typeface="Arial" panose="020B0604020202020204" pitchFamily="34" charset="0"/>
              </a:rPr>
              <a:pPr eaLnBrk="1" hangingPunct="1">
                <a:lnSpc>
                  <a:spcPct val="100000"/>
                </a:lnSpc>
                <a:spcBef>
                  <a:spcPct val="0"/>
                </a:spcBef>
                <a:buClrTx/>
                <a:buFontTx/>
                <a:buNone/>
              </a:pPr>
              <a:t>91</a:t>
            </a:fld>
            <a:endParaRPr lang="en-US" altLang="zh-CN" sz="1000">
              <a:latin typeface="Arial" panose="020B0604020202020204" pitchFamily="34" charset="0"/>
            </a:endParaRPr>
          </a:p>
        </p:txBody>
      </p:sp>
      <p:sp>
        <p:nvSpPr>
          <p:cNvPr id="171014" name="Text Box 1028">
            <a:extLst>
              <a:ext uri="{FF2B5EF4-FFF2-40B4-BE49-F238E27FC236}">
                <a16:creationId xmlns:a16="http://schemas.microsoft.com/office/drawing/2014/main" id="{03641355-C630-4BEC-9462-7E1E5098C7C7}"/>
              </a:ext>
            </a:extLst>
          </p:cNvPr>
          <p:cNvSpPr txBox="1">
            <a:spLocks noChangeArrowheads="1"/>
          </p:cNvSpPr>
          <p:nvPr/>
        </p:nvSpPr>
        <p:spPr bwMode="auto">
          <a:xfrm>
            <a:off x="468313" y="1412875"/>
            <a:ext cx="84582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914400" indent="-4572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371600" indent="-4572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ts val="3400"/>
              </a:lnSpc>
              <a:spcBef>
                <a:spcPct val="0"/>
              </a:spcBef>
              <a:buClrTx/>
              <a:buFont typeface="Wingdings" panose="05000000000000000000" pitchFamily="2" charset="2"/>
              <a:buAutoNum type="arabicPeriod"/>
            </a:pPr>
            <a:r>
              <a:rPr lang="zh-CN" altLang="en-US" sz="2400">
                <a:latin typeface="幼圆" panose="02010509060101010101" pitchFamily="49" charset="-122"/>
                <a:ea typeface="幼圆" panose="02010509060101010101" pitchFamily="49" charset="-122"/>
              </a:rPr>
              <a:t>随机产生一个由固定长度字符串组成的初始群体;</a:t>
            </a:r>
          </a:p>
          <a:p>
            <a:pPr eaLnBrk="1" hangingPunct="1">
              <a:lnSpc>
                <a:spcPts val="3400"/>
              </a:lnSpc>
              <a:spcBef>
                <a:spcPct val="0"/>
              </a:spcBef>
              <a:buClrTx/>
              <a:buFont typeface="Wingdings" panose="05000000000000000000" pitchFamily="2" charset="2"/>
              <a:buAutoNum type="arabicPeriod"/>
            </a:pPr>
            <a:r>
              <a:rPr lang="zh-CN" altLang="en-US" sz="2400">
                <a:latin typeface="幼圆" panose="02010509060101010101" pitchFamily="49" charset="-122"/>
                <a:ea typeface="幼圆" panose="02010509060101010101" pitchFamily="49" charset="-122"/>
              </a:rPr>
              <a:t>对于字符串群体，迭代地执行下述步骤，直到选种标准被满足为止：</a:t>
            </a:r>
          </a:p>
          <a:p>
            <a:pPr lvl="1" eaLnBrk="1" hangingPunct="1">
              <a:lnSpc>
                <a:spcPts val="3400"/>
              </a:lnSpc>
              <a:spcBef>
                <a:spcPct val="0"/>
              </a:spcBef>
              <a:buClrTx/>
              <a:buFont typeface="Wingdings" panose="05000000000000000000" pitchFamily="2" charset="2"/>
              <a:buAutoNum type="arabicParenR"/>
            </a:pPr>
            <a:r>
              <a:rPr lang="zh-CN" altLang="en-US">
                <a:latin typeface="幼圆" panose="02010509060101010101" pitchFamily="49" charset="-122"/>
                <a:ea typeface="幼圆" panose="02010509060101010101" pitchFamily="49" charset="-122"/>
              </a:rPr>
              <a:t>计算群体中的每个个体字符串的适应值;</a:t>
            </a:r>
          </a:p>
          <a:p>
            <a:pPr lvl="1" eaLnBrk="1" hangingPunct="1">
              <a:lnSpc>
                <a:spcPts val="3400"/>
              </a:lnSpc>
              <a:spcBef>
                <a:spcPct val="0"/>
              </a:spcBef>
              <a:buClrTx/>
              <a:buFont typeface="Wingdings" panose="05000000000000000000" pitchFamily="2" charset="2"/>
              <a:buAutoNum type="arabicParenR"/>
            </a:pPr>
            <a:r>
              <a:rPr lang="zh-CN" altLang="en-US">
                <a:latin typeface="幼圆" panose="02010509060101010101" pitchFamily="49" charset="-122"/>
                <a:ea typeface="幼圆" panose="02010509060101010101" pitchFamily="49" charset="-122"/>
              </a:rPr>
              <a:t>应用下述三种操作(至少前两种)来产生新的群体:</a:t>
            </a:r>
          </a:p>
          <a:p>
            <a:pPr lvl="2" eaLnBrk="1" hangingPunct="1">
              <a:lnSpc>
                <a:spcPts val="3400"/>
              </a:lnSpc>
              <a:spcBef>
                <a:spcPct val="0"/>
              </a:spcBef>
              <a:buClrTx/>
              <a:buFontTx/>
              <a:buChar char="•"/>
            </a:pPr>
            <a:r>
              <a:rPr lang="zh-CN" altLang="en-US" sz="2400">
                <a:latin typeface="幼圆" panose="02010509060101010101" pitchFamily="49" charset="-122"/>
                <a:ea typeface="幼圆" panose="02010509060101010101" pitchFamily="49" charset="-122"/>
              </a:rPr>
              <a:t>复制: 把现有的个体字符串复制到新的群体中。</a:t>
            </a:r>
          </a:p>
          <a:p>
            <a:pPr lvl="2" eaLnBrk="1" hangingPunct="1">
              <a:lnSpc>
                <a:spcPts val="3400"/>
              </a:lnSpc>
              <a:spcBef>
                <a:spcPct val="0"/>
              </a:spcBef>
              <a:buClrTx/>
              <a:buFontTx/>
              <a:buChar char="•"/>
            </a:pPr>
            <a:r>
              <a:rPr lang="zh-CN" altLang="en-US" sz="2400">
                <a:latin typeface="幼圆" panose="02010509060101010101" pitchFamily="49" charset="-122"/>
                <a:ea typeface="幼圆" panose="02010509060101010101" pitchFamily="49" charset="-122"/>
              </a:rPr>
              <a:t>杂交: 通过遗传重组随机选择两个现有的子字符串,  产生新的字符串。</a:t>
            </a:r>
          </a:p>
          <a:p>
            <a:pPr lvl="2" eaLnBrk="1" hangingPunct="1">
              <a:lnSpc>
                <a:spcPts val="3400"/>
              </a:lnSpc>
              <a:spcBef>
                <a:spcPct val="0"/>
              </a:spcBef>
              <a:buClrTx/>
              <a:buFontTx/>
              <a:buChar char="•"/>
            </a:pPr>
            <a:r>
              <a:rPr lang="zh-CN" altLang="en-US" sz="2400">
                <a:latin typeface="幼圆" panose="02010509060101010101" pitchFamily="49" charset="-122"/>
                <a:ea typeface="幼圆" panose="02010509060101010101" pitchFamily="49" charset="-122"/>
              </a:rPr>
              <a:t>变异: 将现有字符串中某一位的字符随机变异。</a:t>
            </a:r>
          </a:p>
          <a:p>
            <a:pPr eaLnBrk="1" hangingPunct="1">
              <a:lnSpc>
                <a:spcPts val="3400"/>
              </a:lnSpc>
              <a:spcBef>
                <a:spcPct val="0"/>
              </a:spcBef>
              <a:buClrTx/>
              <a:buFont typeface="Wingdings" panose="05000000000000000000" pitchFamily="2" charset="2"/>
              <a:buAutoNum type="arabicPeriod"/>
            </a:pPr>
            <a:r>
              <a:rPr lang="zh-CN" altLang="en-US" sz="2400">
                <a:latin typeface="幼圆" panose="02010509060101010101" pitchFamily="49" charset="-122"/>
                <a:ea typeface="幼圆" panose="02010509060101010101" pitchFamily="49" charset="-122"/>
              </a:rPr>
              <a:t>把在后代中出现的最高适应值的个体字符串指定为遗传算法运行的结果。这一结果可以是问题的解(或近似解)。</a:t>
            </a: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1" name="Rectangle 2">
            <a:extLst>
              <a:ext uri="{FF2B5EF4-FFF2-40B4-BE49-F238E27FC236}">
                <a16:creationId xmlns:a16="http://schemas.microsoft.com/office/drawing/2014/main" id="{824DAB69-E510-4303-993D-A55B3C54EB5A}"/>
              </a:ext>
            </a:extLst>
          </p:cNvPr>
          <p:cNvSpPr>
            <a:spLocks noGrp="1" noChangeArrowheads="1"/>
          </p:cNvSpPr>
          <p:nvPr>
            <p:ph type="title"/>
          </p:nvPr>
        </p:nvSpPr>
        <p:spPr>
          <a:xfrm>
            <a:off x="838200" y="33338"/>
            <a:ext cx="7772400" cy="838200"/>
          </a:xfrm>
        </p:spPr>
        <p:txBody>
          <a:bodyPr/>
          <a:lstStyle/>
          <a:p>
            <a:pPr fontAlgn="auto">
              <a:spcAft>
                <a:spcPts val="0"/>
              </a:spcAft>
              <a:defRPr/>
            </a:pPr>
            <a:r>
              <a:rPr lang="zh-CN" altLang="en-US">
                <a:solidFill>
                  <a:srgbClr val="0000CC"/>
                </a:solidFill>
                <a:latin typeface="黑体" panose="02010609060101010101" pitchFamily="49" charset="-122"/>
                <a:ea typeface="黑体" panose="02010609060101010101" pitchFamily="49" charset="-122"/>
              </a:rPr>
              <a:t>基本遗传算法流程图</a:t>
            </a:r>
          </a:p>
        </p:txBody>
      </p:sp>
      <p:sp>
        <p:nvSpPr>
          <p:cNvPr id="173059" name="日期占位符 3">
            <a:extLst>
              <a:ext uri="{FF2B5EF4-FFF2-40B4-BE49-F238E27FC236}">
                <a16:creationId xmlns:a16="http://schemas.microsoft.com/office/drawing/2014/main" id="{02C433AC-B6B0-44D9-A3D0-CE731C8B14E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B85FA089-E3AC-4A38-ABF1-B7ED5CDCD00A}" type="datetime1">
              <a:rPr lang="zh-CN" altLang="en-US" sz="1000" smtClean="0">
                <a:latin typeface="Arial" panose="020B0604020202020204" pitchFamily="34" charset="0"/>
              </a:rPr>
              <a:pPr eaLnBrk="1" hangingPunct="1">
                <a:lnSpc>
                  <a:spcPct val="100000"/>
                </a:lnSpc>
                <a:spcBef>
                  <a:spcPct val="0"/>
                </a:spcBef>
                <a:buClrTx/>
                <a:buFontTx/>
                <a:buNone/>
              </a:pPr>
              <a:t>2021/11/3</a:t>
            </a:fld>
            <a:endParaRPr lang="en-US" altLang="zh-CN" sz="1000">
              <a:latin typeface="Arial" panose="020B0604020202020204" pitchFamily="34" charset="0"/>
            </a:endParaRPr>
          </a:p>
        </p:txBody>
      </p:sp>
      <p:sp>
        <p:nvSpPr>
          <p:cNvPr id="173060" name="页脚占位符 4">
            <a:extLst>
              <a:ext uri="{FF2B5EF4-FFF2-40B4-BE49-F238E27FC236}">
                <a16:creationId xmlns:a16="http://schemas.microsoft.com/office/drawing/2014/main" id="{C63404AC-F4D2-464F-BE5A-93E789F44BF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000">
                <a:latin typeface="Arial" panose="020B0604020202020204" pitchFamily="34" charset="0"/>
              </a:rPr>
              <a:t>史忠植 人工智能导论： 机器学习</a:t>
            </a:r>
            <a:endParaRPr lang="en-US" altLang="zh-CN" sz="1000">
              <a:latin typeface="Arial" panose="020B0604020202020204" pitchFamily="34" charset="0"/>
            </a:endParaRPr>
          </a:p>
        </p:txBody>
      </p:sp>
      <p:sp>
        <p:nvSpPr>
          <p:cNvPr id="173061" name="灯片编号占位符 5">
            <a:extLst>
              <a:ext uri="{FF2B5EF4-FFF2-40B4-BE49-F238E27FC236}">
                <a16:creationId xmlns:a16="http://schemas.microsoft.com/office/drawing/2014/main" id="{B05DE35B-4F39-4506-8353-19EE378D71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0BC80072-7952-4B4D-8314-901569F2DAB8}" type="slidenum">
              <a:rPr lang="zh-CN" altLang="en-US" sz="1000" smtClean="0">
                <a:latin typeface="Arial" panose="020B0604020202020204" pitchFamily="34" charset="0"/>
              </a:rPr>
              <a:pPr eaLnBrk="1" hangingPunct="1">
                <a:lnSpc>
                  <a:spcPct val="100000"/>
                </a:lnSpc>
                <a:spcBef>
                  <a:spcPct val="0"/>
                </a:spcBef>
                <a:buClrTx/>
                <a:buFontTx/>
                <a:buNone/>
              </a:pPr>
              <a:t>92</a:t>
            </a:fld>
            <a:endParaRPr lang="en-US" altLang="zh-CN" sz="1000">
              <a:latin typeface="Arial" panose="020B0604020202020204" pitchFamily="34" charset="0"/>
            </a:endParaRPr>
          </a:p>
        </p:txBody>
      </p:sp>
      <p:grpSp>
        <p:nvGrpSpPr>
          <p:cNvPr id="173062" name="Group 36">
            <a:extLst>
              <a:ext uri="{FF2B5EF4-FFF2-40B4-BE49-F238E27FC236}">
                <a16:creationId xmlns:a16="http://schemas.microsoft.com/office/drawing/2014/main" id="{1347A45B-08B2-4915-9BFD-401FC47512C7}"/>
              </a:ext>
            </a:extLst>
          </p:cNvPr>
          <p:cNvGrpSpPr>
            <a:grpSpLocks/>
          </p:cNvGrpSpPr>
          <p:nvPr/>
        </p:nvGrpSpPr>
        <p:grpSpPr bwMode="auto">
          <a:xfrm>
            <a:off x="457200" y="1484313"/>
            <a:ext cx="7391400" cy="4764087"/>
            <a:chOff x="288" y="576"/>
            <a:chExt cx="4656" cy="3408"/>
          </a:xfrm>
        </p:grpSpPr>
        <p:sp>
          <p:nvSpPr>
            <p:cNvPr id="173063" name="Rectangle 5">
              <a:extLst>
                <a:ext uri="{FF2B5EF4-FFF2-40B4-BE49-F238E27FC236}">
                  <a16:creationId xmlns:a16="http://schemas.microsoft.com/office/drawing/2014/main" id="{0B079164-9660-4120-A453-B269E00DE29D}"/>
                </a:ext>
              </a:extLst>
            </p:cNvPr>
            <p:cNvSpPr>
              <a:spLocks noChangeArrowheads="1"/>
            </p:cNvSpPr>
            <p:nvPr/>
          </p:nvSpPr>
          <p:spPr bwMode="auto">
            <a:xfrm>
              <a:off x="2064" y="576"/>
              <a:ext cx="110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zh-CN">
                  <a:latin typeface="Times New Roman" panose="02020603050405020304" pitchFamily="18" charset="0"/>
                </a:rPr>
                <a:t>GEN=0</a:t>
              </a:r>
            </a:p>
          </p:txBody>
        </p:sp>
        <p:sp>
          <p:nvSpPr>
            <p:cNvPr id="173064" name="Rectangle 6">
              <a:extLst>
                <a:ext uri="{FF2B5EF4-FFF2-40B4-BE49-F238E27FC236}">
                  <a16:creationId xmlns:a16="http://schemas.microsoft.com/office/drawing/2014/main" id="{D1440590-3319-4922-B6D3-CF558BD8CAB0}"/>
                </a:ext>
              </a:extLst>
            </p:cNvPr>
            <p:cNvSpPr>
              <a:spLocks noChangeArrowheads="1"/>
            </p:cNvSpPr>
            <p:nvPr/>
          </p:nvSpPr>
          <p:spPr bwMode="auto">
            <a:xfrm>
              <a:off x="1584" y="3744"/>
              <a:ext cx="2592"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概率地选择遗传操作</a:t>
              </a:r>
            </a:p>
          </p:txBody>
        </p:sp>
        <p:sp>
          <p:nvSpPr>
            <p:cNvPr id="173065" name="Rectangle 7">
              <a:extLst>
                <a:ext uri="{FF2B5EF4-FFF2-40B4-BE49-F238E27FC236}">
                  <a16:creationId xmlns:a16="http://schemas.microsoft.com/office/drawing/2014/main" id="{8EEEC803-0C80-4A15-B7D8-4B7E9EAB66BC}"/>
                </a:ext>
              </a:extLst>
            </p:cNvPr>
            <p:cNvSpPr>
              <a:spLocks noChangeArrowheads="1"/>
            </p:cNvSpPr>
            <p:nvPr/>
          </p:nvSpPr>
          <p:spPr bwMode="auto">
            <a:xfrm>
              <a:off x="1824" y="1104"/>
              <a:ext cx="158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随机创建初始群体</a:t>
              </a:r>
            </a:p>
          </p:txBody>
        </p:sp>
        <p:sp>
          <p:nvSpPr>
            <p:cNvPr id="173066" name="Rectangle 9">
              <a:extLst>
                <a:ext uri="{FF2B5EF4-FFF2-40B4-BE49-F238E27FC236}">
                  <a16:creationId xmlns:a16="http://schemas.microsoft.com/office/drawing/2014/main" id="{43BC6A6D-BA8A-41A2-A294-EDFF417F961C}"/>
                </a:ext>
              </a:extLst>
            </p:cNvPr>
            <p:cNvSpPr>
              <a:spLocks noChangeArrowheads="1"/>
            </p:cNvSpPr>
            <p:nvPr/>
          </p:nvSpPr>
          <p:spPr bwMode="auto">
            <a:xfrm>
              <a:off x="1248" y="2160"/>
              <a:ext cx="268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计算群体中每个个体的适应值</a:t>
              </a:r>
            </a:p>
          </p:txBody>
        </p:sp>
        <p:sp>
          <p:nvSpPr>
            <p:cNvPr id="173067" name="Rectangle 10">
              <a:extLst>
                <a:ext uri="{FF2B5EF4-FFF2-40B4-BE49-F238E27FC236}">
                  <a16:creationId xmlns:a16="http://schemas.microsoft.com/office/drawing/2014/main" id="{343E17E2-E071-459F-B6D7-F6F5C8671818}"/>
                </a:ext>
              </a:extLst>
            </p:cNvPr>
            <p:cNvSpPr>
              <a:spLocks noChangeArrowheads="1"/>
            </p:cNvSpPr>
            <p:nvPr/>
          </p:nvSpPr>
          <p:spPr bwMode="auto">
            <a:xfrm>
              <a:off x="2016" y="2688"/>
              <a:ext cx="110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zh-CN">
                  <a:latin typeface="Times New Roman" panose="02020603050405020304" pitchFamily="18" charset="0"/>
                </a:rPr>
                <a:t>i:=0</a:t>
              </a:r>
            </a:p>
          </p:txBody>
        </p:sp>
        <p:sp>
          <p:nvSpPr>
            <p:cNvPr id="173068" name="Line 12">
              <a:extLst>
                <a:ext uri="{FF2B5EF4-FFF2-40B4-BE49-F238E27FC236}">
                  <a16:creationId xmlns:a16="http://schemas.microsoft.com/office/drawing/2014/main" id="{DF50D8A1-EB98-43D4-B870-B5E5533C706D}"/>
                </a:ext>
              </a:extLst>
            </p:cNvPr>
            <p:cNvSpPr>
              <a:spLocks noChangeShapeType="1"/>
            </p:cNvSpPr>
            <p:nvPr/>
          </p:nvSpPr>
          <p:spPr bwMode="auto">
            <a:xfrm>
              <a:off x="2592" y="816"/>
              <a:ext cx="0" cy="28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3069" name="Line 13">
              <a:extLst>
                <a:ext uri="{FF2B5EF4-FFF2-40B4-BE49-F238E27FC236}">
                  <a16:creationId xmlns:a16="http://schemas.microsoft.com/office/drawing/2014/main" id="{C257CA9E-E883-4843-ADB7-6EA6B4D19E0B}"/>
                </a:ext>
              </a:extLst>
            </p:cNvPr>
            <p:cNvSpPr>
              <a:spLocks noChangeShapeType="1"/>
            </p:cNvSpPr>
            <p:nvPr/>
          </p:nvSpPr>
          <p:spPr bwMode="auto">
            <a:xfrm>
              <a:off x="2592" y="1344"/>
              <a:ext cx="0" cy="28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3070" name="Line 14">
              <a:extLst>
                <a:ext uri="{FF2B5EF4-FFF2-40B4-BE49-F238E27FC236}">
                  <a16:creationId xmlns:a16="http://schemas.microsoft.com/office/drawing/2014/main" id="{C7FCEDC6-3119-4E32-95F4-6BF90D0358F7}"/>
                </a:ext>
              </a:extLst>
            </p:cNvPr>
            <p:cNvSpPr>
              <a:spLocks noChangeShapeType="1"/>
            </p:cNvSpPr>
            <p:nvPr/>
          </p:nvSpPr>
          <p:spPr bwMode="auto">
            <a:xfrm>
              <a:off x="2592" y="1872"/>
              <a:ext cx="0" cy="28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3071" name="Line 15">
              <a:extLst>
                <a:ext uri="{FF2B5EF4-FFF2-40B4-BE49-F238E27FC236}">
                  <a16:creationId xmlns:a16="http://schemas.microsoft.com/office/drawing/2014/main" id="{D70C9331-6A88-4867-966F-BCC772E0584E}"/>
                </a:ext>
              </a:extLst>
            </p:cNvPr>
            <p:cNvSpPr>
              <a:spLocks noChangeShapeType="1"/>
            </p:cNvSpPr>
            <p:nvPr/>
          </p:nvSpPr>
          <p:spPr bwMode="auto">
            <a:xfrm>
              <a:off x="2592" y="2400"/>
              <a:ext cx="0" cy="28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3072" name="Line 16">
              <a:extLst>
                <a:ext uri="{FF2B5EF4-FFF2-40B4-BE49-F238E27FC236}">
                  <a16:creationId xmlns:a16="http://schemas.microsoft.com/office/drawing/2014/main" id="{86D94D23-B7D2-4903-B91D-0920619D99E4}"/>
                </a:ext>
              </a:extLst>
            </p:cNvPr>
            <p:cNvSpPr>
              <a:spLocks noChangeShapeType="1"/>
            </p:cNvSpPr>
            <p:nvPr/>
          </p:nvSpPr>
          <p:spPr bwMode="auto">
            <a:xfrm>
              <a:off x="2592" y="2928"/>
              <a:ext cx="0" cy="28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3073" name="Line 17">
              <a:extLst>
                <a:ext uri="{FF2B5EF4-FFF2-40B4-BE49-F238E27FC236}">
                  <a16:creationId xmlns:a16="http://schemas.microsoft.com/office/drawing/2014/main" id="{1DEDBFCD-0335-45CE-AA6C-ADBAA1776ABC}"/>
                </a:ext>
              </a:extLst>
            </p:cNvPr>
            <p:cNvSpPr>
              <a:spLocks noChangeShapeType="1"/>
            </p:cNvSpPr>
            <p:nvPr/>
          </p:nvSpPr>
          <p:spPr bwMode="auto">
            <a:xfrm>
              <a:off x="2592" y="3456"/>
              <a:ext cx="0" cy="28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3074" name="Rectangle 18">
              <a:extLst>
                <a:ext uri="{FF2B5EF4-FFF2-40B4-BE49-F238E27FC236}">
                  <a16:creationId xmlns:a16="http://schemas.microsoft.com/office/drawing/2014/main" id="{5C14C820-429C-4FC6-A499-E634049F9E71}"/>
                </a:ext>
              </a:extLst>
            </p:cNvPr>
            <p:cNvSpPr>
              <a:spLocks noChangeArrowheads="1"/>
            </p:cNvSpPr>
            <p:nvPr/>
          </p:nvSpPr>
          <p:spPr bwMode="auto">
            <a:xfrm>
              <a:off x="4080" y="1632"/>
              <a:ext cx="86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显示结果</a:t>
              </a:r>
            </a:p>
          </p:txBody>
        </p:sp>
        <p:sp>
          <p:nvSpPr>
            <p:cNvPr id="173075" name="Rectangle 19">
              <a:extLst>
                <a:ext uri="{FF2B5EF4-FFF2-40B4-BE49-F238E27FC236}">
                  <a16:creationId xmlns:a16="http://schemas.microsoft.com/office/drawing/2014/main" id="{8FDEF2DE-D71C-4873-B3E8-D8599503AEBD}"/>
                </a:ext>
              </a:extLst>
            </p:cNvPr>
            <p:cNvSpPr>
              <a:spLocks noChangeArrowheads="1"/>
            </p:cNvSpPr>
            <p:nvPr/>
          </p:nvSpPr>
          <p:spPr bwMode="auto">
            <a:xfrm>
              <a:off x="4272" y="2256"/>
              <a:ext cx="528"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结束</a:t>
              </a:r>
            </a:p>
          </p:txBody>
        </p:sp>
        <p:sp>
          <p:nvSpPr>
            <p:cNvPr id="173076" name="Rectangle 21">
              <a:extLst>
                <a:ext uri="{FF2B5EF4-FFF2-40B4-BE49-F238E27FC236}">
                  <a16:creationId xmlns:a16="http://schemas.microsoft.com/office/drawing/2014/main" id="{F70B360B-63D8-4EE7-B90D-F89B6DEBF86D}"/>
                </a:ext>
              </a:extLst>
            </p:cNvPr>
            <p:cNvSpPr>
              <a:spLocks noChangeArrowheads="1"/>
            </p:cNvSpPr>
            <p:nvPr/>
          </p:nvSpPr>
          <p:spPr bwMode="auto">
            <a:xfrm>
              <a:off x="528" y="3216"/>
              <a:ext cx="1104"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zh-CN">
                  <a:latin typeface="Times New Roman" panose="02020603050405020304" pitchFamily="18" charset="0"/>
                </a:rPr>
                <a:t>GEN:=GEN+1</a:t>
              </a:r>
            </a:p>
          </p:txBody>
        </p:sp>
        <p:sp>
          <p:nvSpPr>
            <p:cNvPr id="173077" name="Line 22">
              <a:extLst>
                <a:ext uri="{FF2B5EF4-FFF2-40B4-BE49-F238E27FC236}">
                  <a16:creationId xmlns:a16="http://schemas.microsoft.com/office/drawing/2014/main" id="{15098874-FE80-4C1B-AF09-5535C9772DE6}"/>
                </a:ext>
              </a:extLst>
            </p:cNvPr>
            <p:cNvSpPr>
              <a:spLocks noChangeShapeType="1"/>
            </p:cNvSpPr>
            <p:nvPr/>
          </p:nvSpPr>
          <p:spPr bwMode="auto">
            <a:xfrm flipH="1">
              <a:off x="1632" y="3327"/>
              <a:ext cx="384"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3078" name="Line 23">
              <a:extLst>
                <a:ext uri="{FF2B5EF4-FFF2-40B4-BE49-F238E27FC236}">
                  <a16:creationId xmlns:a16="http://schemas.microsoft.com/office/drawing/2014/main" id="{C363F9B3-A700-432E-B72A-31485F78F620}"/>
                </a:ext>
              </a:extLst>
            </p:cNvPr>
            <p:cNvSpPr>
              <a:spLocks noChangeShapeType="1"/>
            </p:cNvSpPr>
            <p:nvPr/>
          </p:nvSpPr>
          <p:spPr bwMode="auto">
            <a:xfrm>
              <a:off x="3648" y="1750"/>
              <a:ext cx="43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3079" name="Line 24">
              <a:extLst>
                <a:ext uri="{FF2B5EF4-FFF2-40B4-BE49-F238E27FC236}">
                  <a16:creationId xmlns:a16="http://schemas.microsoft.com/office/drawing/2014/main" id="{1EBA9E37-5038-494E-9222-34ECEFF171FA}"/>
                </a:ext>
              </a:extLst>
            </p:cNvPr>
            <p:cNvSpPr>
              <a:spLocks noChangeShapeType="1"/>
            </p:cNvSpPr>
            <p:nvPr/>
          </p:nvSpPr>
          <p:spPr bwMode="auto">
            <a:xfrm>
              <a:off x="4512" y="1872"/>
              <a:ext cx="0" cy="384"/>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3080" name="Line 25">
              <a:extLst>
                <a:ext uri="{FF2B5EF4-FFF2-40B4-BE49-F238E27FC236}">
                  <a16:creationId xmlns:a16="http://schemas.microsoft.com/office/drawing/2014/main" id="{2135F75A-6B78-4A66-902C-3328BBD30158}"/>
                </a:ext>
              </a:extLst>
            </p:cNvPr>
            <p:cNvSpPr>
              <a:spLocks noChangeShapeType="1"/>
            </p:cNvSpPr>
            <p:nvPr/>
          </p:nvSpPr>
          <p:spPr bwMode="auto">
            <a:xfrm>
              <a:off x="288" y="1776"/>
              <a:ext cx="1056"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3081" name="Line 26">
              <a:extLst>
                <a:ext uri="{FF2B5EF4-FFF2-40B4-BE49-F238E27FC236}">
                  <a16:creationId xmlns:a16="http://schemas.microsoft.com/office/drawing/2014/main" id="{2669EF00-16A4-41D2-9725-5854BEAA3DD6}"/>
                </a:ext>
              </a:extLst>
            </p:cNvPr>
            <p:cNvSpPr>
              <a:spLocks noChangeShapeType="1"/>
            </p:cNvSpPr>
            <p:nvPr/>
          </p:nvSpPr>
          <p:spPr bwMode="auto">
            <a:xfrm>
              <a:off x="288" y="1776"/>
              <a:ext cx="0" cy="1584"/>
            </a:xfrm>
            <a:prstGeom prst="line">
              <a:avLst/>
            </a:prstGeom>
            <a:noFill/>
            <a:ln w="28575">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3082" name="Line 27">
              <a:extLst>
                <a:ext uri="{FF2B5EF4-FFF2-40B4-BE49-F238E27FC236}">
                  <a16:creationId xmlns:a16="http://schemas.microsoft.com/office/drawing/2014/main" id="{9FB5BBA8-8278-4326-8C89-DCB8791784F1}"/>
                </a:ext>
              </a:extLst>
            </p:cNvPr>
            <p:cNvSpPr>
              <a:spLocks noChangeShapeType="1"/>
            </p:cNvSpPr>
            <p:nvPr/>
          </p:nvSpPr>
          <p:spPr bwMode="auto">
            <a:xfrm>
              <a:off x="288" y="3360"/>
              <a:ext cx="240" cy="0"/>
            </a:xfrm>
            <a:prstGeom prst="line">
              <a:avLst/>
            </a:prstGeom>
            <a:noFill/>
            <a:ln w="28575">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3083" name="Rectangle 28">
              <a:extLst>
                <a:ext uri="{FF2B5EF4-FFF2-40B4-BE49-F238E27FC236}">
                  <a16:creationId xmlns:a16="http://schemas.microsoft.com/office/drawing/2014/main" id="{9B86A419-AA2B-4F42-9796-555336D1274A}"/>
                </a:ext>
              </a:extLst>
            </p:cNvPr>
            <p:cNvSpPr>
              <a:spLocks noChangeArrowheads="1"/>
            </p:cNvSpPr>
            <p:nvPr/>
          </p:nvSpPr>
          <p:spPr bwMode="auto">
            <a:xfrm>
              <a:off x="1680" y="3024"/>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是</a:t>
              </a:r>
            </a:p>
          </p:txBody>
        </p:sp>
        <p:sp>
          <p:nvSpPr>
            <p:cNvPr id="173084" name="Rectangle 29">
              <a:extLst>
                <a:ext uri="{FF2B5EF4-FFF2-40B4-BE49-F238E27FC236}">
                  <a16:creationId xmlns:a16="http://schemas.microsoft.com/office/drawing/2014/main" id="{C7A8D880-BC6E-429F-AC03-8725A4AA66B3}"/>
                </a:ext>
              </a:extLst>
            </p:cNvPr>
            <p:cNvSpPr>
              <a:spLocks noChangeArrowheads="1"/>
            </p:cNvSpPr>
            <p:nvPr/>
          </p:nvSpPr>
          <p:spPr bwMode="auto">
            <a:xfrm>
              <a:off x="3648" y="1488"/>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是</a:t>
              </a:r>
            </a:p>
          </p:txBody>
        </p:sp>
        <p:sp>
          <p:nvSpPr>
            <p:cNvPr id="173085" name="Rectangle 30">
              <a:extLst>
                <a:ext uri="{FF2B5EF4-FFF2-40B4-BE49-F238E27FC236}">
                  <a16:creationId xmlns:a16="http://schemas.microsoft.com/office/drawing/2014/main" id="{1D83F2C9-7DCF-4F03-BB8B-A04D2EEE3BE0}"/>
                </a:ext>
              </a:extLst>
            </p:cNvPr>
            <p:cNvSpPr>
              <a:spLocks noChangeArrowheads="1"/>
            </p:cNvSpPr>
            <p:nvPr/>
          </p:nvSpPr>
          <p:spPr bwMode="auto">
            <a:xfrm>
              <a:off x="2640" y="1872"/>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否</a:t>
              </a:r>
            </a:p>
          </p:txBody>
        </p:sp>
        <p:sp>
          <p:nvSpPr>
            <p:cNvPr id="173086" name="Rectangle 31">
              <a:extLst>
                <a:ext uri="{FF2B5EF4-FFF2-40B4-BE49-F238E27FC236}">
                  <a16:creationId xmlns:a16="http://schemas.microsoft.com/office/drawing/2014/main" id="{524212A6-6408-49DB-AA74-4F4D2234717B}"/>
                </a:ext>
              </a:extLst>
            </p:cNvPr>
            <p:cNvSpPr>
              <a:spLocks noChangeArrowheads="1"/>
            </p:cNvSpPr>
            <p:nvPr/>
          </p:nvSpPr>
          <p:spPr bwMode="auto">
            <a:xfrm>
              <a:off x="288" y="3696"/>
              <a:ext cx="100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（转下页）</a:t>
              </a:r>
            </a:p>
          </p:txBody>
        </p:sp>
        <p:sp>
          <p:nvSpPr>
            <p:cNvPr id="173087" name="AutoShape 32">
              <a:extLst>
                <a:ext uri="{FF2B5EF4-FFF2-40B4-BE49-F238E27FC236}">
                  <a16:creationId xmlns:a16="http://schemas.microsoft.com/office/drawing/2014/main" id="{0CAFA7DB-7F26-45EC-A9A4-4A91763D26C9}"/>
                </a:ext>
              </a:extLst>
            </p:cNvPr>
            <p:cNvSpPr>
              <a:spLocks noChangeArrowheads="1"/>
            </p:cNvSpPr>
            <p:nvPr/>
          </p:nvSpPr>
          <p:spPr bwMode="auto">
            <a:xfrm>
              <a:off x="2016" y="3216"/>
              <a:ext cx="1248" cy="240"/>
            </a:xfrm>
            <a:prstGeom prst="hexagon">
              <a:avLst>
                <a:gd name="adj" fmla="val 130000"/>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zh-CN" sz="2400">
                  <a:latin typeface="Times New Roman" panose="02020603050405020304" pitchFamily="18" charset="0"/>
                </a:rPr>
                <a:t>i=N?</a:t>
              </a:r>
            </a:p>
          </p:txBody>
        </p:sp>
        <p:sp>
          <p:nvSpPr>
            <p:cNvPr id="173088" name="AutoShape 33">
              <a:extLst>
                <a:ext uri="{FF2B5EF4-FFF2-40B4-BE49-F238E27FC236}">
                  <a16:creationId xmlns:a16="http://schemas.microsoft.com/office/drawing/2014/main" id="{07AF2BE0-7F7B-4C8D-8C64-32BA8B7D5A33}"/>
                </a:ext>
              </a:extLst>
            </p:cNvPr>
            <p:cNvSpPr>
              <a:spLocks noChangeArrowheads="1"/>
            </p:cNvSpPr>
            <p:nvPr/>
          </p:nvSpPr>
          <p:spPr bwMode="auto">
            <a:xfrm>
              <a:off x="1344" y="1632"/>
              <a:ext cx="2352" cy="240"/>
            </a:xfrm>
            <a:prstGeom prst="hexagon">
              <a:avLst>
                <a:gd name="adj" fmla="val 245000"/>
                <a:gd name="vf" fmla="val 11547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zh-CN">
                  <a:latin typeface="Times New Roman" panose="02020603050405020304" pitchFamily="18" charset="0"/>
                </a:rPr>
                <a:t>GEN=M</a:t>
              </a:r>
              <a:r>
                <a:rPr lang="zh-CN" altLang="en-US">
                  <a:latin typeface="Times New Roman" panose="02020603050405020304" pitchFamily="18" charset="0"/>
                </a:rPr>
                <a:t>？</a:t>
              </a:r>
              <a:endParaRPr lang="en-US" altLang="zh-CN">
                <a:latin typeface="Times New Roman" panose="02020603050405020304" pitchFamily="18" charset="0"/>
              </a:endParaRPr>
            </a:p>
          </p:txBody>
        </p:sp>
        <p:sp>
          <p:nvSpPr>
            <p:cNvPr id="173089" name="Oval 34">
              <a:extLst>
                <a:ext uri="{FF2B5EF4-FFF2-40B4-BE49-F238E27FC236}">
                  <a16:creationId xmlns:a16="http://schemas.microsoft.com/office/drawing/2014/main" id="{88B7BE51-41B1-4CC6-82F2-C36CD9BC1C79}"/>
                </a:ext>
              </a:extLst>
            </p:cNvPr>
            <p:cNvSpPr>
              <a:spLocks noChangeArrowheads="1"/>
            </p:cNvSpPr>
            <p:nvPr/>
          </p:nvSpPr>
          <p:spPr bwMode="auto">
            <a:xfrm>
              <a:off x="4272" y="3168"/>
              <a:ext cx="288"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1</a:t>
              </a:r>
            </a:p>
          </p:txBody>
        </p:sp>
        <p:sp>
          <p:nvSpPr>
            <p:cNvPr id="173090" name="Line 35">
              <a:extLst>
                <a:ext uri="{FF2B5EF4-FFF2-40B4-BE49-F238E27FC236}">
                  <a16:creationId xmlns:a16="http://schemas.microsoft.com/office/drawing/2014/main" id="{7B55AF4E-B5DE-4692-B05F-16A385ECF6C8}"/>
                </a:ext>
              </a:extLst>
            </p:cNvPr>
            <p:cNvSpPr>
              <a:spLocks noChangeShapeType="1"/>
            </p:cNvSpPr>
            <p:nvPr/>
          </p:nvSpPr>
          <p:spPr bwMode="auto">
            <a:xfrm flipH="1">
              <a:off x="3264" y="3334"/>
              <a:ext cx="1008"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日期占位符 3">
            <a:extLst>
              <a:ext uri="{FF2B5EF4-FFF2-40B4-BE49-F238E27FC236}">
                <a16:creationId xmlns:a16="http://schemas.microsoft.com/office/drawing/2014/main" id="{AA0CF56E-57FE-4149-9A46-F9C70F2200F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C625E167-0444-4811-88DF-5EC41E1C6E5D}" type="datetime1">
              <a:rPr lang="zh-CN" altLang="en-US" sz="1000" smtClean="0">
                <a:latin typeface="Arial" panose="020B0604020202020204" pitchFamily="34" charset="0"/>
              </a:rPr>
              <a:pPr eaLnBrk="1" hangingPunct="1">
                <a:lnSpc>
                  <a:spcPct val="100000"/>
                </a:lnSpc>
                <a:spcBef>
                  <a:spcPct val="0"/>
                </a:spcBef>
                <a:buClrTx/>
                <a:buFontTx/>
                <a:buNone/>
              </a:pPr>
              <a:t>2021/11/3</a:t>
            </a:fld>
            <a:endParaRPr lang="en-US" altLang="zh-CN" sz="1000">
              <a:latin typeface="Arial" panose="020B0604020202020204" pitchFamily="34" charset="0"/>
            </a:endParaRPr>
          </a:p>
        </p:txBody>
      </p:sp>
      <p:sp>
        <p:nvSpPr>
          <p:cNvPr id="175107" name="页脚占位符 4">
            <a:extLst>
              <a:ext uri="{FF2B5EF4-FFF2-40B4-BE49-F238E27FC236}">
                <a16:creationId xmlns:a16="http://schemas.microsoft.com/office/drawing/2014/main" id="{C63FB249-A032-4A37-BDB2-B455E874348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000">
                <a:latin typeface="Arial" panose="020B0604020202020204" pitchFamily="34" charset="0"/>
              </a:rPr>
              <a:t>史忠植 人工智能导论： 机器学习</a:t>
            </a:r>
            <a:endParaRPr lang="en-US" altLang="zh-CN" sz="1000">
              <a:latin typeface="Arial" panose="020B0604020202020204" pitchFamily="34" charset="0"/>
            </a:endParaRPr>
          </a:p>
        </p:txBody>
      </p:sp>
      <p:sp>
        <p:nvSpPr>
          <p:cNvPr id="175108" name="灯片编号占位符 5">
            <a:extLst>
              <a:ext uri="{FF2B5EF4-FFF2-40B4-BE49-F238E27FC236}">
                <a16:creationId xmlns:a16="http://schemas.microsoft.com/office/drawing/2014/main" id="{F46F1CD7-AB63-48C5-93ED-0A61EEB003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469F8D3D-EA1C-404E-A2DC-EF42380FA54D}" type="slidenum">
              <a:rPr lang="zh-CN" altLang="en-US" sz="1000" smtClean="0">
                <a:latin typeface="Arial" panose="020B0604020202020204" pitchFamily="34" charset="0"/>
              </a:rPr>
              <a:pPr eaLnBrk="1" hangingPunct="1">
                <a:lnSpc>
                  <a:spcPct val="100000"/>
                </a:lnSpc>
                <a:spcBef>
                  <a:spcPct val="0"/>
                </a:spcBef>
                <a:buClrTx/>
                <a:buFontTx/>
                <a:buNone/>
              </a:pPr>
              <a:t>93</a:t>
            </a:fld>
            <a:endParaRPr lang="en-US" altLang="zh-CN" sz="1000">
              <a:latin typeface="Arial" panose="020B0604020202020204" pitchFamily="34" charset="0"/>
            </a:endParaRPr>
          </a:p>
        </p:txBody>
      </p:sp>
      <p:sp>
        <p:nvSpPr>
          <p:cNvPr id="175109" name="Rectangle 5">
            <a:extLst>
              <a:ext uri="{FF2B5EF4-FFF2-40B4-BE49-F238E27FC236}">
                <a16:creationId xmlns:a16="http://schemas.microsoft.com/office/drawing/2014/main" id="{D689112A-BFE2-4D9A-B1C5-02ED52688193}"/>
              </a:ext>
            </a:extLst>
          </p:cNvPr>
          <p:cNvSpPr>
            <a:spLocks noChangeArrowheads="1"/>
          </p:cNvSpPr>
          <p:nvPr/>
        </p:nvSpPr>
        <p:spPr bwMode="auto">
          <a:xfrm>
            <a:off x="1905000" y="457200"/>
            <a:ext cx="54102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概率地选择遗传操作</a:t>
            </a:r>
          </a:p>
        </p:txBody>
      </p:sp>
      <p:sp>
        <p:nvSpPr>
          <p:cNvPr id="175110" name="Rectangle 7">
            <a:extLst>
              <a:ext uri="{FF2B5EF4-FFF2-40B4-BE49-F238E27FC236}">
                <a16:creationId xmlns:a16="http://schemas.microsoft.com/office/drawing/2014/main" id="{F64B3883-2D47-4521-ACA7-3745E2BEA865}"/>
              </a:ext>
            </a:extLst>
          </p:cNvPr>
          <p:cNvSpPr>
            <a:spLocks noChangeArrowheads="1"/>
          </p:cNvSpPr>
          <p:nvPr/>
        </p:nvSpPr>
        <p:spPr bwMode="auto">
          <a:xfrm>
            <a:off x="1447800" y="1371600"/>
            <a:ext cx="16764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根据适应值选</a:t>
            </a:r>
          </a:p>
          <a:p>
            <a:pPr algn="ctr" eaLnBrk="1" hangingPunct="1">
              <a:lnSpc>
                <a:spcPct val="100000"/>
              </a:lnSpc>
              <a:spcBef>
                <a:spcPct val="0"/>
              </a:spcBef>
              <a:buClrTx/>
              <a:buFontTx/>
              <a:buNone/>
            </a:pPr>
            <a:r>
              <a:rPr lang="zh-CN" altLang="en-US">
                <a:latin typeface="Times New Roman" panose="02020603050405020304" pitchFamily="18" charset="0"/>
              </a:rPr>
              <a:t>择一个个体</a:t>
            </a:r>
          </a:p>
        </p:txBody>
      </p:sp>
      <p:sp>
        <p:nvSpPr>
          <p:cNvPr id="175111" name="Rectangle 8">
            <a:extLst>
              <a:ext uri="{FF2B5EF4-FFF2-40B4-BE49-F238E27FC236}">
                <a16:creationId xmlns:a16="http://schemas.microsoft.com/office/drawing/2014/main" id="{ED968ECA-37F2-4321-90A0-7C9DFEB023A1}"/>
              </a:ext>
            </a:extLst>
          </p:cNvPr>
          <p:cNvSpPr>
            <a:spLocks noChangeArrowheads="1"/>
          </p:cNvSpPr>
          <p:nvPr/>
        </p:nvSpPr>
        <p:spPr bwMode="auto">
          <a:xfrm>
            <a:off x="3505200" y="3505200"/>
            <a:ext cx="1752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完成交叉</a:t>
            </a:r>
          </a:p>
        </p:txBody>
      </p:sp>
      <p:sp>
        <p:nvSpPr>
          <p:cNvPr id="175112" name="Rectangle 9">
            <a:extLst>
              <a:ext uri="{FF2B5EF4-FFF2-40B4-BE49-F238E27FC236}">
                <a16:creationId xmlns:a16="http://schemas.microsoft.com/office/drawing/2014/main" id="{B27AA6BB-D460-41B1-9FB1-DE37095DBD1A}"/>
              </a:ext>
            </a:extLst>
          </p:cNvPr>
          <p:cNvSpPr>
            <a:spLocks noChangeArrowheads="1"/>
          </p:cNvSpPr>
          <p:nvPr/>
        </p:nvSpPr>
        <p:spPr bwMode="auto">
          <a:xfrm>
            <a:off x="3505200" y="5715000"/>
            <a:ext cx="1752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zh-CN">
                <a:latin typeface="Times New Roman" panose="02020603050405020304" pitchFamily="18" charset="0"/>
              </a:rPr>
              <a:t>i:=i+1</a:t>
            </a:r>
          </a:p>
        </p:txBody>
      </p:sp>
      <p:sp>
        <p:nvSpPr>
          <p:cNvPr id="175113" name="Rectangle 10">
            <a:extLst>
              <a:ext uri="{FF2B5EF4-FFF2-40B4-BE49-F238E27FC236}">
                <a16:creationId xmlns:a16="http://schemas.microsoft.com/office/drawing/2014/main" id="{BCCE6BB5-AC8A-4981-BD72-D1D0A3C927C5}"/>
              </a:ext>
            </a:extLst>
          </p:cNvPr>
          <p:cNvSpPr>
            <a:spLocks noChangeArrowheads="1"/>
          </p:cNvSpPr>
          <p:nvPr/>
        </p:nvSpPr>
        <p:spPr bwMode="auto">
          <a:xfrm>
            <a:off x="3505200" y="2667000"/>
            <a:ext cx="1752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zh-CN">
                <a:latin typeface="Times New Roman" panose="02020603050405020304" pitchFamily="18" charset="0"/>
              </a:rPr>
              <a:t>i:=i+1</a:t>
            </a:r>
          </a:p>
        </p:txBody>
      </p:sp>
      <p:sp>
        <p:nvSpPr>
          <p:cNvPr id="175114" name="Line 12">
            <a:extLst>
              <a:ext uri="{FF2B5EF4-FFF2-40B4-BE49-F238E27FC236}">
                <a16:creationId xmlns:a16="http://schemas.microsoft.com/office/drawing/2014/main" id="{2722F934-5EE5-4281-98A4-9239A386CF96}"/>
              </a:ext>
            </a:extLst>
          </p:cNvPr>
          <p:cNvSpPr>
            <a:spLocks noChangeShapeType="1"/>
          </p:cNvSpPr>
          <p:nvPr/>
        </p:nvSpPr>
        <p:spPr bwMode="auto">
          <a:xfrm>
            <a:off x="2286000" y="838200"/>
            <a:ext cx="0" cy="4572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5115" name="Line 13">
            <a:extLst>
              <a:ext uri="{FF2B5EF4-FFF2-40B4-BE49-F238E27FC236}">
                <a16:creationId xmlns:a16="http://schemas.microsoft.com/office/drawing/2014/main" id="{5322096C-EBD3-4D80-8358-29A613659296}"/>
              </a:ext>
            </a:extLst>
          </p:cNvPr>
          <p:cNvSpPr>
            <a:spLocks noChangeShapeType="1"/>
          </p:cNvSpPr>
          <p:nvPr/>
        </p:nvSpPr>
        <p:spPr bwMode="auto">
          <a:xfrm>
            <a:off x="4343400" y="838200"/>
            <a:ext cx="0" cy="4572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5116" name="Line 14">
            <a:extLst>
              <a:ext uri="{FF2B5EF4-FFF2-40B4-BE49-F238E27FC236}">
                <a16:creationId xmlns:a16="http://schemas.microsoft.com/office/drawing/2014/main" id="{E3DB551B-B079-412A-95AA-456E2E9C41E9}"/>
              </a:ext>
            </a:extLst>
          </p:cNvPr>
          <p:cNvSpPr>
            <a:spLocks noChangeShapeType="1"/>
          </p:cNvSpPr>
          <p:nvPr/>
        </p:nvSpPr>
        <p:spPr bwMode="auto">
          <a:xfrm>
            <a:off x="6400800" y="838200"/>
            <a:ext cx="0" cy="4572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5117" name="Line 15">
            <a:extLst>
              <a:ext uri="{FF2B5EF4-FFF2-40B4-BE49-F238E27FC236}">
                <a16:creationId xmlns:a16="http://schemas.microsoft.com/office/drawing/2014/main" id="{7E4CC332-A376-4B14-8CA5-A5C84BEB847B}"/>
              </a:ext>
            </a:extLst>
          </p:cNvPr>
          <p:cNvSpPr>
            <a:spLocks noChangeShapeType="1"/>
          </p:cNvSpPr>
          <p:nvPr/>
        </p:nvSpPr>
        <p:spPr bwMode="auto">
          <a:xfrm>
            <a:off x="4343400" y="3886200"/>
            <a:ext cx="0" cy="4572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5118" name="Line 16">
            <a:extLst>
              <a:ext uri="{FF2B5EF4-FFF2-40B4-BE49-F238E27FC236}">
                <a16:creationId xmlns:a16="http://schemas.microsoft.com/office/drawing/2014/main" id="{5CA0F97B-F85D-48E0-BEFA-F54CADDFFB9C}"/>
              </a:ext>
            </a:extLst>
          </p:cNvPr>
          <p:cNvSpPr>
            <a:spLocks noChangeShapeType="1"/>
          </p:cNvSpPr>
          <p:nvPr/>
        </p:nvSpPr>
        <p:spPr bwMode="auto">
          <a:xfrm>
            <a:off x="4343400" y="5257800"/>
            <a:ext cx="0" cy="4572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5119" name="Rectangle 19">
            <a:extLst>
              <a:ext uri="{FF2B5EF4-FFF2-40B4-BE49-F238E27FC236}">
                <a16:creationId xmlns:a16="http://schemas.microsoft.com/office/drawing/2014/main" id="{9787DB24-F83B-4721-8396-30E67CB62967}"/>
              </a:ext>
            </a:extLst>
          </p:cNvPr>
          <p:cNvSpPr>
            <a:spLocks noChangeArrowheads="1"/>
          </p:cNvSpPr>
          <p:nvPr/>
        </p:nvSpPr>
        <p:spPr bwMode="auto">
          <a:xfrm>
            <a:off x="1447800" y="2667000"/>
            <a:ext cx="1752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复制个体</a:t>
            </a:r>
          </a:p>
        </p:txBody>
      </p:sp>
      <p:sp>
        <p:nvSpPr>
          <p:cNvPr id="175120" name="Rectangle 26">
            <a:extLst>
              <a:ext uri="{FF2B5EF4-FFF2-40B4-BE49-F238E27FC236}">
                <a16:creationId xmlns:a16="http://schemas.microsoft.com/office/drawing/2014/main" id="{BB9BF8C7-94FD-45B4-966C-F8D8EBB4E0DC}"/>
              </a:ext>
            </a:extLst>
          </p:cNvPr>
          <p:cNvSpPr>
            <a:spLocks noChangeArrowheads="1"/>
          </p:cNvSpPr>
          <p:nvPr/>
        </p:nvSpPr>
        <p:spPr bwMode="auto">
          <a:xfrm>
            <a:off x="2286000" y="9144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zh-CN">
                <a:latin typeface="Times New Roman" panose="02020603050405020304" pitchFamily="18" charset="0"/>
              </a:rPr>
              <a:t>p(r)</a:t>
            </a:r>
            <a:r>
              <a:rPr lang="zh-CN" altLang="en-US">
                <a:latin typeface="Times New Roman" panose="02020603050405020304" pitchFamily="18" charset="0"/>
              </a:rPr>
              <a:t>选择</a:t>
            </a:r>
          </a:p>
        </p:txBody>
      </p:sp>
      <p:sp>
        <p:nvSpPr>
          <p:cNvPr id="175121" name="Rectangle 29">
            <a:extLst>
              <a:ext uri="{FF2B5EF4-FFF2-40B4-BE49-F238E27FC236}">
                <a16:creationId xmlns:a16="http://schemas.microsoft.com/office/drawing/2014/main" id="{C1FC62B0-10D6-45FD-8D50-D8B016D5DA65}"/>
              </a:ext>
            </a:extLst>
          </p:cNvPr>
          <p:cNvSpPr>
            <a:spLocks noChangeArrowheads="1"/>
          </p:cNvSpPr>
          <p:nvPr/>
        </p:nvSpPr>
        <p:spPr bwMode="auto">
          <a:xfrm>
            <a:off x="228600" y="2286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（接上页）</a:t>
            </a:r>
          </a:p>
        </p:txBody>
      </p:sp>
      <p:sp>
        <p:nvSpPr>
          <p:cNvPr id="175122" name="Rectangle 31">
            <a:extLst>
              <a:ext uri="{FF2B5EF4-FFF2-40B4-BE49-F238E27FC236}">
                <a16:creationId xmlns:a16="http://schemas.microsoft.com/office/drawing/2014/main" id="{C1AA97A1-5193-44C4-B69A-E0861EBFDAB5}"/>
              </a:ext>
            </a:extLst>
          </p:cNvPr>
          <p:cNvSpPr>
            <a:spLocks noChangeArrowheads="1"/>
          </p:cNvSpPr>
          <p:nvPr/>
        </p:nvSpPr>
        <p:spPr bwMode="auto">
          <a:xfrm>
            <a:off x="3505200" y="1371600"/>
            <a:ext cx="17526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基于适应值选</a:t>
            </a:r>
          </a:p>
          <a:p>
            <a:pPr algn="ctr" eaLnBrk="1" hangingPunct="1">
              <a:lnSpc>
                <a:spcPct val="100000"/>
              </a:lnSpc>
              <a:spcBef>
                <a:spcPct val="0"/>
              </a:spcBef>
              <a:buClrTx/>
              <a:buFontTx/>
              <a:buNone/>
            </a:pPr>
            <a:r>
              <a:rPr lang="zh-CN" altLang="en-US">
                <a:latin typeface="Times New Roman" panose="02020603050405020304" pitchFamily="18" charset="0"/>
              </a:rPr>
              <a:t>择两个个体</a:t>
            </a:r>
          </a:p>
        </p:txBody>
      </p:sp>
      <p:sp>
        <p:nvSpPr>
          <p:cNvPr id="175123" name="Line 32">
            <a:extLst>
              <a:ext uri="{FF2B5EF4-FFF2-40B4-BE49-F238E27FC236}">
                <a16:creationId xmlns:a16="http://schemas.microsoft.com/office/drawing/2014/main" id="{11AC61EC-F97E-487E-BF76-619ECF955003}"/>
              </a:ext>
            </a:extLst>
          </p:cNvPr>
          <p:cNvSpPr>
            <a:spLocks noChangeShapeType="1"/>
          </p:cNvSpPr>
          <p:nvPr/>
        </p:nvSpPr>
        <p:spPr bwMode="auto">
          <a:xfrm>
            <a:off x="4343400" y="2209800"/>
            <a:ext cx="0" cy="4572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5124" name="Line 33">
            <a:extLst>
              <a:ext uri="{FF2B5EF4-FFF2-40B4-BE49-F238E27FC236}">
                <a16:creationId xmlns:a16="http://schemas.microsoft.com/office/drawing/2014/main" id="{1B9F7060-20CE-4C8F-A3B5-50582FB00C0D}"/>
              </a:ext>
            </a:extLst>
          </p:cNvPr>
          <p:cNvSpPr>
            <a:spLocks noChangeShapeType="1"/>
          </p:cNvSpPr>
          <p:nvPr/>
        </p:nvSpPr>
        <p:spPr bwMode="auto">
          <a:xfrm>
            <a:off x="4343400" y="3048000"/>
            <a:ext cx="0" cy="4572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5125" name="Rectangle 34">
            <a:extLst>
              <a:ext uri="{FF2B5EF4-FFF2-40B4-BE49-F238E27FC236}">
                <a16:creationId xmlns:a16="http://schemas.microsoft.com/office/drawing/2014/main" id="{1AA02468-AF0C-4C7F-B9BB-07F019AA8997}"/>
              </a:ext>
            </a:extLst>
          </p:cNvPr>
          <p:cNvSpPr>
            <a:spLocks noChangeArrowheads="1"/>
          </p:cNvSpPr>
          <p:nvPr/>
        </p:nvSpPr>
        <p:spPr bwMode="auto">
          <a:xfrm>
            <a:off x="3505200" y="4419600"/>
            <a:ext cx="16764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把新的两个孩</a:t>
            </a:r>
          </a:p>
          <a:p>
            <a:pPr algn="ctr" eaLnBrk="1" hangingPunct="1">
              <a:lnSpc>
                <a:spcPct val="100000"/>
              </a:lnSpc>
              <a:spcBef>
                <a:spcPct val="0"/>
              </a:spcBef>
              <a:buClrTx/>
              <a:buFontTx/>
              <a:buNone/>
            </a:pPr>
            <a:r>
              <a:rPr lang="zh-CN" altLang="en-US">
                <a:latin typeface="Times New Roman" panose="02020603050405020304" pitchFamily="18" charset="0"/>
              </a:rPr>
              <a:t>子加到群体中</a:t>
            </a:r>
          </a:p>
        </p:txBody>
      </p:sp>
      <p:sp>
        <p:nvSpPr>
          <p:cNvPr id="175126" name="Rectangle 35">
            <a:extLst>
              <a:ext uri="{FF2B5EF4-FFF2-40B4-BE49-F238E27FC236}">
                <a16:creationId xmlns:a16="http://schemas.microsoft.com/office/drawing/2014/main" id="{5FF090F8-6FC9-498F-8EFE-B3856F793F66}"/>
              </a:ext>
            </a:extLst>
          </p:cNvPr>
          <p:cNvSpPr>
            <a:spLocks noChangeArrowheads="1"/>
          </p:cNvSpPr>
          <p:nvPr/>
        </p:nvSpPr>
        <p:spPr bwMode="auto">
          <a:xfrm>
            <a:off x="4419600" y="9144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US" altLang="zh-CN">
                <a:latin typeface="Times New Roman" panose="02020603050405020304" pitchFamily="18" charset="0"/>
              </a:rPr>
              <a:t>p(c)</a:t>
            </a:r>
            <a:r>
              <a:rPr lang="zh-CN" altLang="en-US">
                <a:latin typeface="Times New Roman" panose="02020603050405020304" pitchFamily="18" charset="0"/>
              </a:rPr>
              <a:t>交叉</a:t>
            </a:r>
            <a:endParaRPr lang="en-US" altLang="zh-CN">
              <a:latin typeface="Times New Roman" panose="02020603050405020304" pitchFamily="18" charset="0"/>
            </a:endParaRPr>
          </a:p>
        </p:txBody>
      </p:sp>
      <p:sp>
        <p:nvSpPr>
          <p:cNvPr id="175127" name="Rectangle 36">
            <a:extLst>
              <a:ext uri="{FF2B5EF4-FFF2-40B4-BE49-F238E27FC236}">
                <a16:creationId xmlns:a16="http://schemas.microsoft.com/office/drawing/2014/main" id="{24B988A7-71EA-41EF-8713-7B6EFCDA843D}"/>
              </a:ext>
            </a:extLst>
          </p:cNvPr>
          <p:cNvSpPr>
            <a:spLocks noChangeArrowheads="1"/>
          </p:cNvSpPr>
          <p:nvPr/>
        </p:nvSpPr>
        <p:spPr bwMode="auto">
          <a:xfrm>
            <a:off x="6477000" y="9144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变异</a:t>
            </a:r>
            <a:r>
              <a:rPr lang="en-US" altLang="zh-CN">
                <a:latin typeface="Times New Roman" panose="02020603050405020304" pitchFamily="18" charset="0"/>
              </a:rPr>
              <a:t>p(m)</a:t>
            </a:r>
            <a:endParaRPr lang="zh-CN" altLang="en-US">
              <a:latin typeface="Times New Roman" panose="02020603050405020304" pitchFamily="18" charset="0"/>
            </a:endParaRPr>
          </a:p>
        </p:txBody>
      </p:sp>
      <p:sp>
        <p:nvSpPr>
          <p:cNvPr id="175128" name="Rectangle 37">
            <a:extLst>
              <a:ext uri="{FF2B5EF4-FFF2-40B4-BE49-F238E27FC236}">
                <a16:creationId xmlns:a16="http://schemas.microsoft.com/office/drawing/2014/main" id="{0CF293AA-2A6A-45FE-9084-0059FF47A631}"/>
              </a:ext>
            </a:extLst>
          </p:cNvPr>
          <p:cNvSpPr>
            <a:spLocks noChangeArrowheads="1"/>
          </p:cNvSpPr>
          <p:nvPr/>
        </p:nvSpPr>
        <p:spPr bwMode="auto">
          <a:xfrm>
            <a:off x="1447800" y="3505200"/>
            <a:ext cx="16764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把新的孩子加</a:t>
            </a:r>
          </a:p>
          <a:p>
            <a:pPr algn="ctr" eaLnBrk="1" hangingPunct="1">
              <a:lnSpc>
                <a:spcPct val="100000"/>
              </a:lnSpc>
              <a:spcBef>
                <a:spcPct val="0"/>
              </a:spcBef>
              <a:buClrTx/>
              <a:buFontTx/>
              <a:buNone/>
            </a:pPr>
            <a:r>
              <a:rPr lang="zh-CN" altLang="en-US">
                <a:latin typeface="Times New Roman" panose="02020603050405020304" pitchFamily="18" charset="0"/>
              </a:rPr>
              <a:t>入到群体中</a:t>
            </a:r>
          </a:p>
        </p:txBody>
      </p:sp>
      <p:sp>
        <p:nvSpPr>
          <p:cNvPr id="175129" name="Rectangle 38">
            <a:extLst>
              <a:ext uri="{FF2B5EF4-FFF2-40B4-BE49-F238E27FC236}">
                <a16:creationId xmlns:a16="http://schemas.microsoft.com/office/drawing/2014/main" id="{8E2497F3-9880-46CE-966B-2349662BA8BF}"/>
              </a:ext>
            </a:extLst>
          </p:cNvPr>
          <p:cNvSpPr>
            <a:spLocks noChangeArrowheads="1"/>
          </p:cNvSpPr>
          <p:nvPr/>
        </p:nvSpPr>
        <p:spPr bwMode="auto">
          <a:xfrm>
            <a:off x="5638800" y="2667000"/>
            <a:ext cx="1752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完成变异</a:t>
            </a:r>
          </a:p>
        </p:txBody>
      </p:sp>
      <p:sp>
        <p:nvSpPr>
          <p:cNvPr id="175130" name="Rectangle 39">
            <a:extLst>
              <a:ext uri="{FF2B5EF4-FFF2-40B4-BE49-F238E27FC236}">
                <a16:creationId xmlns:a16="http://schemas.microsoft.com/office/drawing/2014/main" id="{636C2752-B196-47E8-86A6-B144783CDFB1}"/>
              </a:ext>
            </a:extLst>
          </p:cNvPr>
          <p:cNvSpPr>
            <a:spLocks noChangeArrowheads="1"/>
          </p:cNvSpPr>
          <p:nvPr/>
        </p:nvSpPr>
        <p:spPr bwMode="auto">
          <a:xfrm>
            <a:off x="5638800" y="1371600"/>
            <a:ext cx="16764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根据适应值选</a:t>
            </a:r>
          </a:p>
          <a:p>
            <a:pPr algn="ctr" eaLnBrk="1" hangingPunct="1">
              <a:lnSpc>
                <a:spcPct val="100000"/>
              </a:lnSpc>
              <a:spcBef>
                <a:spcPct val="0"/>
              </a:spcBef>
              <a:buClrTx/>
              <a:buFontTx/>
              <a:buNone/>
            </a:pPr>
            <a:r>
              <a:rPr lang="zh-CN" altLang="en-US">
                <a:latin typeface="Times New Roman" panose="02020603050405020304" pitchFamily="18" charset="0"/>
              </a:rPr>
              <a:t>择一个个体</a:t>
            </a:r>
          </a:p>
        </p:txBody>
      </p:sp>
      <p:sp>
        <p:nvSpPr>
          <p:cNvPr id="175131" name="Rectangle 40">
            <a:extLst>
              <a:ext uri="{FF2B5EF4-FFF2-40B4-BE49-F238E27FC236}">
                <a16:creationId xmlns:a16="http://schemas.microsoft.com/office/drawing/2014/main" id="{7F58A3E9-EF9E-4B5E-A2D7-C9832DBB1096}"/>
              </a:ext>
            </a:extLst>
          </p:cNvPr>
          <p:cNvSpPr>
            <a:spLocks noChangeArrowheads="1"/>
          </p:cNvSpPr>
          <p:nvPr/>
        </p:nvSpPr>
        <p:spPr bwMode="auto">
          <a:xfrm>
            <a:off x="5638800" y="3505200"/>
            <a:ext cx="16764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a:latin typeface="Times New Roman" panose="02020603050405020304" pitchFamily="18" charset="0"/>
              </a:rPr>
              <a:t>把变异后个体</a:t>
            </a:r>
          </a:p>
          <a:p>
            <a:pPr algn="ctr" eaLnBrk="1" hangingPunct="1">
              <a:lnSpc>
                <a:spcPct val="100000"/>
              </a:lnSpc>
              <a:spcBef>
                <a:spcPct val="0"/>
              </a:spcBef>
              <a:buClrTx/>
              <a:buFontTx/>
              <a:buNone/>
            </a:pPr>
            <a:r>
              <a:rPr lang="zh-CN" altLang="en-US">
                <a:latin typeface="Times New Roman" panose="02020603050405020304" pitchFamily="18" charset="0"/>
              </a:rPr>
              <a:t>加入到群体中</a:t>
            </a:r>
          </a:p>
        </p:txBody>
      </p:sp>
      <p:sp>
        <p:nvSpPr>
          <p:cNvPr id="175132" name="Line 41">
            <a:extLst>
              <a:ext uri="{FF2B5EF4-FFF2-40B4-BE49-F238E27FC236}">
                <a16:creationId xmlns:a16="http://schemas.microsoft.com/office/drawing/2014/main" id="{6941C9C9-5A52-43D1-B0E9-2555E3ABF2B1}"/>
              </a:ext>
            </a:extLst>
          </p:cNvPr>
          <p:cNvSpPr>
            <a:spLocks noChangeShapeType="1"/>
          </p:cNvSpPr>
          <p:nvPr/>
        </p:nvSpPr>
        <p:spPr bwMode="auto">
          <a:xfrm>
            <a:off x="2286000" y="2209800"/>
            <a:ext cx="0" cy="4572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5133" name="Line 42">
            <a:extLst>
              <a:ext uri="{FF2B5EF4-FFF2-40B4-BE49-F238E27FC236}">
                <a16:creationId xmlns:a16="http://schemas.microsoft.com/office/drawing/2014/main" id="{F04890EE-51A5-4231-980D-3C3A8E0D9332}"/>
              </a:ext>
            </a:extLst>
          </p:cNvPr>
          <p:cNvSpPr>
            <a:spLocks noChangeShapeType="1"/>
          </p:cNvSpPr>
          <p:nvPr/>
        </p:nvSpPr>
        <p:spPr bwMode="auto">
          <a:xfrm>
            <a:off x="6400800" y="2209800"/>
            <a:ext cx="0" cy="4572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5134" name="Line 43">
            <a:extLst>
              <a:ext uri="{FF2B5EF4-FFF2-40B4-BE49-F238E27FC236}">
                <a16:creationId xmlns:a16="http://schemas.microsoft.com/office/drawing/2014/main" id="{4FCB835C-7F83-43BF-BF2C-2D8A9EEEDF35}"/>
              </a:ext>
            </a:extLst>
          </p:cNvPr>
          <p:cNvSpPr>
            <a:spLocks noChangeShapeType="1"/>
          </p:cNvSpPr>
          <p:nvPr/>
        </p:nvSpPr>
        <p:spPr bwMode="auto">
          <a:xfrm>
            <a:off x="2286000" y="3048000"/>
            <a:ext cx="0" cy="4572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5135" name="Line 44">
            <a:extLst>
              <a:ext uri="{FF2B5EF4-FFF2-40B4-BE49-F238E27FC236}">
                <a16:creationId xmlns:a16="http://schemas.microsoft.com/office/drawing/2014/main" id="{9CEA006E-6DFC-4190-80CE-BF18637B0013}"/>
              </a:ext>
            </a:extLst>
          </p:cNvPr>
          <p:cNvSpPr>
            <a:spLocks noChangeShapeType="1"/>
          </p:cNvSpPr>
          <p:nvPr/>
        </p:nvSpPr>
        <p:spPr bwMode="auto">
          <a:xfrm>
            <a:off x="6400800" y="3048000"/>
            <a:ext cx="0" cy="4572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5136" name="Line 45">
            <a:extLst>
              <a:ext uri="{FF2B5EF4-FFF2-40B4-BE49-F238E27FC236}">
                <a16:creationId xmlns:a16="http://schemas.microsoft.com/office/drawing/2014/main" id="{AFBF42B3-8B71-443D-B197-C3C51D28E0A1}"/>
              </a:ext>
            </a:extLst>
          </p:cNvPr>
          <p:cNvSpPr>
            <a:spLocks noChangeShapeType="1"/>
          </p:cNvSpPr>
          <p:nvPr/>
        </p:nvSpPr>
        <p:spPr bwMode="auto">
          <a:xfrm>
            <a:off x="2286000" y="4343400"/>
            <a:ext cx="1219200" cy="15240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5137" name="Line 46">
            <a:extLst>
              <a:ext uri="{FF2B5EF4-FFF2-40B4-BE49-F238E27FC236}">
                <a16:creationId xmlns:a16="http://schemas.microsoft.com/office/drawing/2014/main" id="{DA25CDD0-04A1-4F17-ACFA-2BB58EF175AE}"/>
              </a:ext>
            </a:extLst>
          </p:cNvPr>
          <p:cNvSpPr>
            <a:spLocks noChangeShapeType="1"/>
          </p:cNvSpPr>
          <p:nvPr/>
        </p:nvSpPr>
        <p:spPr bwMode="auto">
          <a:xfrm flipH="1">
            <a:off x="5257800" y="4343400"/>
            <a:ext cx="1143000" cy="15240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5138" name="Line 47">
            <a:extLst>
              <a:ext uri="{FF2B5EF4-FFF2-40B4-BE49-F238E27FC236}">
                <a16:creationId xmlns:a16="http://schemas.microsoft.com/office/drawing/2014/main" id="{84C0024D-FBF0-4100-8F78-9185F59369CD}"/>
              </a:ext>
            </a:extLst>
          </p:cNvPr>
          <p:cNvSpPr>
            <a:spLocks noChangeShapeType="1"/>
          </p:cNvSpPr>
          <p:nvPr/>
        </p:nvSpPr>
        <p:spPr bwMode="auto">
          <a:xfrm>
            <a:off x="5257800" y="5943600"/>
            <a:ext cx="1752600"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5139" name="Oval 49">
            <a:extLst>
              <a:ext uri="{FF2B5EF4-FFF2-40B4-BE49-F238E27FC236}">
                <a16:creationId xmlns:a16="http://schemas.microsoft.com/office/drawing/2014/main" id="{E60B1B95-3A52-451F-A4BF-83ECAEA5820C}"/>
              </a:ext>
            </a:extLst>
          </p:cNvPr>
          <p:cNvSpPr>
            <a:spLocks noChangeArrowheads="1"/>
          </p:cNvSpPr>
          <p:nvPr/>
        </p:nvSpPr>
        <p:spPr bwMode="auto">
          <a:xfrm>
            <a:off x="7010400" y="5715000"/>
            <a:ext cx="457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zh-CN" altLang="en-US" sz="2400">
                <a:latin typeface="Times New Roman" panose="02020603050405020304" pitchFamily="18" charset="0"/>
              </a:rPr>
              <a:t>1</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Rectangle 2">
            <a:extLst>
              <a:ext uri="{FF2B5EF4-FFF2-40B4-BE49-F238E27FC236}">
                <a16:creationId xmlns:a16="http://schemas.microsoft.com/office/drawing/2014/main" id="{E8466DDA-4247-4D89-9622-C166C2577AB0}"/>
              </a:ext>
            </a:extLst>
          </p:cNvPr>
          <p:cNvSpPr>
            <a:spLocks noGrp="1" noChangeArrowheads="1"/>
          </p:cNvSpPr>
          <p:nvPr>
            <p:ph type="title"/>
          </p:nvPr>
        </p:nvSpPr>
        <p:spPr>
          <a:xfrm>
            <a:off x="685800" y="381000"/>
            <a:ext cx="7772400" cy="838200"/>
          </a:xfrm>
        </p:spPr>
        <p:txBody>
          <a:bodyPr/>
          <a:lstStyle/>
          <a:p>
            <a:pPr fontAlgn="auto">
              <a:spcAft>
                <a:spcPts val="0"/>
              </a:spcAft>
              <a:defRPr/>
            </a:pPr>
            <a:r>
              <a:rPr lang="en-US" altLang="zh-CN"/>
              <a:t> </a:t>
            </a:r>
            <a:r>
              <a:rPr lang="zh-CN" altLang="en-US">
                <a:solidFill>
                  <a:srgbClr val="0000CC"/>
                </a:solidFill>
                <a:latin typeface="黑体" panose="02010609060101010101" pitchFamily="49" charset="-122"/>
                <a:ea typeface="黑体" panose="02010609060101010101" pitchFamily="49" charset="-122"/>
              </a:rPr>
              <a:t>进化策略</a:t>
            </a:r>
          </a:p>
        </p:txBody>
      </p:sp>
      <p:sp>
        <p:nvSpPr>
          <p:cNvPr id="177155" name="日期占位符 3">
            <a:extLst>
              <a:ext uri="{FF2B5EF4-FFF2-40B4-BE49-F238E27FC236}">
                <a16:creationId xmlns:a16="http://schemas.microsoft.com/office/drawing/2014/main" id="{EC15C4BB-1830-4D78-9C74-F8D1AA0BE28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B4EF72D7-D03E-4E61-ACBA-6AA7C951E2A6}" type="datetime1">
              <a:rPr lang="zh-CN" altLang="en-US" sz="1000" smtClean="0">
                <a:latin typeface="Arial" panose="020B0604020202020204" pitchFamily="34" charset="0"/>
              </a:rPr>
              <a:pPr eaLnBrk="1" hangingPunct="1">
                <a:lnSpc>
                  <a:spcPct val="100000"/>
                </a:lnSpc>
                <a:spcBef>
                  <a:spcPct val="0"/>
                </a:spcBef>
                <a:buClrTx/>
                <a:buFontTx/>
                <a:buNone/>
              </a:pPr>
              <a:t>2021/11/3</a:t>
            </a:fld>
            <a:endParaRPr lang="en-US" altLang="zh-CN" sz="1000">
              <a:latin typeface="Arial" panose="020B0604020202020204" pitchFamily="34" charset="0"/>
            </a:endParaRPr>
          </a:p>
        </p:txBody>
      </p:sp>
      <p:sp>
        <p:nvSpPr>
          <p:cNvPr id="177156" name="页脚占位符 4">
            <a:extLst>
              <a:ext uri="{FF2B5EF4-FFF2-40B4-BE49-F238E27FC236}">
                <a16:creationId xmlns:a16="http://schemas.microsoft.com/office/drawing/2014/main" id="{267AD97E-6AD6-465E-AAE7-A93BF8C5E2C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000">
                <a:latin typeface="Arial" panose="020B0604020202020204" pitchFamily="34" charset="0"/>
              </a:rPr>
              <a:t>史忠植 人工智能导论： 机器学习</a:t>
            </a:r>
            <a:endParaRPr lang="en-US" altLang="zh-CN" sz="1000">
              <a:latin typeface="Arial" panose="020B0604020202020204" pitchFamily="34" charset="0"/>
            </a:endParaRPr>
          </a:p>
        </p:txBody>
      </p:sp>
      <p:sp>
        <p:nvSpPr>
          <p:cNvPr id="177157" name="灯片编号占位符 5">
            <a:extLst>
              <a:ext uri="{FF2B5EF4-FFF2-40B4-BE49-F238E27FC236}">
                <a16:creationId xmlns:a16="http://schemas.microsoft.com/office/drawing/2014/main" id="{ECD16CD8-17D1-4AA1-BCE6-C48445D939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2F477E4A-A437-4074-899F-1D36B529C180}" type="slidenum">
              <a:rPr lang="zh-CN" altLang="en-US" sz="1000" smtClean="0">
                <a:latin typeface="Arial" panose="020B0604020202020204" pitchFamily="34" charset="0"/>
              </a:rPr>
              <a:pPr eaLnBrk="1" hangingPunct="1">
                <a:lnSpc>
                  <a:spcPct val="100000"/>
                </a:lnSpc>
                <a:spcBef>
                  <a:spcPct val="0"/>
                </a:spcBef>
                <a:buClrTx/>
                <a:buFontTx/>
                <a:buNone/>
              </a:pPr>
              <a:t>94</a:t>
            </a:fld>
            <a:endParaRPr lang="en-US" altLang="zh-CN" sz="1000">
              <a:latin typeface="Arial" panose="020B0604020202020204" pitchFamily="34" charset="0"/>
            </a:endParaRPr>
          </a:p>
        </p:txBody>
      </p:sp>
      <p:sp>
        <p:nvSpPr>
          <p:cNvPr id="177158" name="Text Box 4">
            <a:extLst>
              <a:ext uri="{FF2B5EF4-FFF2-40B4-BE49-F238E27FC236}">
                <a16:creationId xmlns:a16="http://schemas.microsoft.com/office/drawing/2014/main" id="{7B18D614-83D7-4B71-9797-04EA897B62CA}"/>
              </a:ext>
            </a:extLst>
          </p:cNvPr>
          <p:cNvSpPr txBox="1">
            <a:spLocks noChangeArrowheads="1"/>
          </p:cNvSpPr>
          <p:nvPr/>
        </p:nvSpPr>
        <p:spPr bwMode="auto">
          <a:xfrm>
            <a:off x="611188" y="1412875"/>
            <a:ext cx="80772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spcBef>
                <a:spcPct val="0"/>
              </a:spcBef>
              <a:buClrTx/>
              <a:buFont typeface="Wingdings" panose="05000000000000000000" pitchFamily="2" charset="2"/>
              <a:buNone/>
            </a:pPr>
            <a:r>
              <a:rPr lang="zh-CN" altLang="en-US" sz="2400">
                <a:latin typeface="幼圆" panose="02010509060101010101" pitchFamily="49" charset="-122"/>
                <a:ea typeface="幼圆" panose="02010509060101010101" pitchFamily="49" charset="-122"/>
              </a:rPr>
              <a:t>进化策略模仿自然进化原理作为一种求解参数优化问题的方法。最简单的实现方法如下:</a:t>
            </a:r>
          </a:p>
          <a:p>
            <a:pPr eaLnBrk="1" hangingPunct="1">
              <a:spcBef>
                <a:spcPct val="0"/>
              </a:spcBef>
              <a:buClrTx/>
              <a:buFont typeface="Wingdings" panose="05000000000000000000" pitchFamily="2" charset="2"/>
              <a:buAutoNum type="arabicParenBoth"/>
            </a:pPr>
            <a:r>
              <a:rPr lang="zh-CN" altLang="en-US" sz="2400">
                <a:latin typeface="幼圆" panose="02010509060101010101" pitchFamily="49" charset="-122"/>
                <a:ea typeface="幼圆" panose="02010509060101010101" pitchFamily="49" charset="-122"/>
              </a:rPr>
              <a:t>定义的问题是寻找</a:t>
            </a:r>
            <a:r>
              <a:rPr lang="en-US" altLang="zh-CN" sz="2400">
                <a:latin typeface="幼圆" panose="02010509060101010101" pitchFamily="49" charset="-122"/>
                <a:ea typeface="幼圆" panose="02010509060101010101" pitchFamily="49" charset="-122"/>
              </a:rPr>
              <a:t>n</a:t>
            </a:r>
            <a:r>
              <a:rPr lang="zh-CN" altLang="en-US" sz="2400">
                <a:latin typeface="幼圆" panose="02010509060101010101" pitchFamily="49" charset="-122"/>
                <a:ea typeface="幼圆" panose="02010509060101010101" pitchFamily="49" charset="-122"/>
              </a:rPr>
              <a:t>维的实数向量</a:t>
            </a:r>
            <a:r>
              <a:rPr lang="en-US" altLang="zh-CN" sz="2400">
                <a:latin typeface="幼圆" panose="02010509060101010101" pitchFamily="49" charset="-122"/>
                <a:ea typeface="幼圆" panose="02010509060101010101" pitchFamily="49" charset="-122"/>
              </a:rPr>
              <a:t>x, </a:t>
            </a:r>
            <a:r>
              <a:rPr lang="zh-CN" altLang="en-US" sz="2400">
                <a:latin typeface="幼圆" panose="02010509060101010101" pitchFamily="49" charset="-122"/>
                <a:ea typeface="幼圆" panose="02010509060101010101" pitchFamily="49" charset="-122"/>
              </a:rPr>
              <a:t>它使函数</a:t>
            </a:r>
          </a:p>
          <a:p>
            <a:pPr eaLnBrk="1" hangingPunct="1">
              <a:spcBef>
                <a:spcPct val="0"/>
              </a:spcBef>
              <a:buClrTx/>
              <a:buFont typeface="Wingdings" panose="05000000000000000000" pitchFamily="2" charset="2"/>
              <a:buAutoNum type="arabicParenBoth"/>
            </a:pPr>
            <a:endParaRPr lang="en-US" altLang="zh-CN" sz="2400">
              <a:latin typeface="幼圆" panose="02010509060101010101" pitchFamily="49" charset="-122"/>
              <a:ea typeface="幼圆" panose="02010509060101010101" pitchFamily="49" charset="-122"/>
            </a:endParaRPr>
          </a:p>
          <a:p>
            <a:pPr eaLnBrk="1" hangingPunct="1">
              <a:spcBef>
                <a:spcPct val="0"/>
              </a:spcBef>
              <a:buClrTx/>
              <a:buFont typeface="Wingdings" panose="05000000000000000000" pitchFamily="2" charset="2"/>
              <a:buNone/>
            </a:pPr>
            <a:r>
              <a:rPr lang="en-US" altLang="zh-CN" sz="2400">
                <a:latin typeface="幼圆" panose="02010509060101010101" pitchFamily="49" charset="-122"/>
                <a:ea typeface="幼圆" panose="02010509060101010101" pitchFamily="49" charset="-122"/>
              </a:rPr>
              <a:t>(2) </a:t>
            </a:r>
            <a:r>
              <a:rPr lang="zh-CN" altLang="en-US" sz="2400">
                <a:latin typeface="幼圆" panose="02010509060101010101" pitchFamily="49" charset="-122"/>
                <a:ea typeface="幼圆" panose="02010509060101010101" pitchFamily="49" charset="-122"/>
              </a:rPr>
              <a:t>双亲向量的初始群体从每维可行范围内随机选择。</a:t>
            </a:r>
          </a:p>
          <a:p>
            <a:pPr eaLnBrk="1" hangingPunct="1">
              <a:spcBef>
                <a:spcPct val="0"/>
              </a:spcBef>
              <a:buClrTx/>
              <a:buFont typeface="Wingdings" panose="05000000000000000000" pitchFamily="2" charset="2"/>
              <a:buNone/>
            </a:pPr>
            <a:r>
              <a:rPr lang="zh-CN" altLang="en-US" sz="2400">
                <a:latin typeface="幼圆" panose="02010509060101010101" pitchFamily="49" charset="-122"/>
                <a:ea typeface="幼圆" panose="02010509060101010101" pitchFamily="49" charset="-122"/>
              </a:rPr>
              <a:t>(3) 子孙向量的创建是从每个双亲向量加上零均方差高斯随机变量。</a:t>
            </a:r>
          </a:p>
          <a:p>
            <a:pPr eaLnBrk="1" hangingPunct="1">
              <a:spcBef>
                <a:spcPct val="0"/>
              </a:spcBef>
              <a:buClrTx/>
              <a:buFont typeface="Wingdings" panose="05000000000000000000" pitchFamily="2" charset="2"/>
              <a:buNone/>
            </a:pPr>
            <a:r>
              <a:rPr lang="zh-CN" altLang="en-US" sz="2400">
                <a:latin typeface="幼圆" panose="02010509060101010101" pitchFamily="49" charset="-122"/>
                <a:ea typeface="幼圆" panose="02010509060101010101" pitchFamily="49" charset="-122"/>
              </a:rPr>
              <a:t>(4) 根据最小误差选择向量为下一代新的双亲。</a:t>
            </a:r>
          </a:p>
          <a:p>
            <a:pPr eaLnBrk="1" hangingPunct="1">
              <a:spcBef>
                <a:spcPct val="0"/>
              </a:spcBef>
              <a:buClrTx/>
              <a:buFont typeface="Wingdings" panose="05000000000000000000" pitchFamily="2" charset="2"/>
              <a:buNone/>
            </a:pPr>
            <a:r>
              <a:rPr lang="zh-CN" altLang="en-US" sz="2400">
                <a:latin typeface="幼圆" panose="02010509060101010101" pitchFamily="49" charset="-122"/>
                <a:ea typeface="幼圆" panose="02010509060101010101" pitchFamily="49" charset="-122"/>
              </a:rPr>
              <a:t>(5) 向量的标准偏差保持不变, 或者没有可用的计算方法, 那么处理结束。</a:t>
            </a:r>
          </a:p>
        </p:txBody>
      </p:sp>
      <p:graphicFrame>
        <p:nvGraphicFramePr>
          <p:cNvPr id="177159" name="Object 0">
            <a:extLst>
              <a:ext uri="{FF2B5EF4-FFF2-40B4-BE49-F238E27FC236}">
                <a16:creationId xmlns:a16="http://schemas.microsoft.com/office/drawing/2014/main" id="{763F8673-39C4-433C-A4FC-8E5F8F77255F}"/>
              </a:ext>
            </a:extLst>
          </p:cNvPr>
          <p:cNvGraphicFramePr>
            <a:graphicFrameLocks noChangeAspect="1"/>
          </p:cNvGraphicFramePr>
          <p:nvPr/>
        </p:nvGraphicFramePr>
        <p:xfrm>
          <a:off x="1371600" y="2667000"/>
          <a:ext cx="2117725" cy="520700"/>
        </p:xfrm>
        <a:graphic>
          <a:graphicData uri="http://schemas.openxmlformats.org/presentationml/2006/ole">
            <mc:AlternateContent xmlns:mc="http://schemas.openxmlformats.org/markup-compatibility/2006">
              <mc:Choice xmlns:v="urn:schemas-microsoft-com:vml" Requires="v">
                <p:oleObj spid="_x0000_s177160" name="Equation" r:id="rId4" imgW="927100" imgH="228600" progId="Equation.3">
                  <p:embed/>
                </p:oleObj>
              </mc:Choice>
              <mc:Fallback>
                <p:oleObj name="Equation" r:id="rId4" imgW="927100" imgH="228600"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667000"/>
                        <a:ext cx="21177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5" name="Rectangle 2">
            <a:extLst>
              <a:ext uri="{FF2B5EF4-FFF2-40B4-BE49-F238E27FC236}">
                <a16:creationId xmlns:a16="http://schemas.microsoft.com/office/drawing/2014/main" id="{1D06CA54-BBD0-4E85-B7E6-3263A13A7954}"/>
              </a:ext>
            </a:extLst>
          </p:cNvPr>
          <p:cNvSpPr>
            <a:spLocks noGrp="1" noChangeArrowheads="1"/>
          </p:cNvSpPr>
          <p:nvPr>
            <p:ph type="title"/>
          </p:nvPr>
        </p:nvSpPr>
        <p:spPr>
          <a:xfrm>
            <a:off x="685800" y="381000"/>
            <a:ext cx="7772400" cy="838200"/>
          </a:xfrm>
        </p:spPr>
        <p:txBody>
          <a:bodyPr/>
          <a:lstStyle/>
          <a:p>
            <a:pPr fontAlgn="auto">
              <a:spcAft>
                <a:spcPts val="0"/>
              </a:spcAft>
              <a:defRPr/>
            </a:pPr>
            <a:r>
              <a:rPr lang="en-US" altLang="zh-CN"/>
              <a:t> </a:t>
            </a:r>
            <a:r>
              <a:rPr lang="zh-CN" altLang="en-US" b="1">
                <a:solidFill>
                  <a:srgbClr val="0000CC"/>
                </a:solidFill>
                <a:latin typeface="黑体" panose="02010609060101010101" pitchFamily="49" charset="-122"/>
                <a:ea typeface="黑体" panose="02010609060101010101" pitchFamily="49" charset="-122"/>
              </a:rPr>
              <a:t>进化规划</a:t>
            </a:r>
          </a:p>
        </p:txBody>
      </p:sp>
      <p:sp>
        <p:nvSpPr>
          <p:cNvPr id="179203" name="日期占位符 3">
            <a:extLst>
              <a:ext uri="{FF2B5EF4-FFF2-40B4-BE49-F238E27FC236}">
                <a16:creationId xmlns:a16="http://schemas.microsoft.com/office/drawing/2014/main" id="{3E4483D1-60E5-42F5-8305-A63AB232CCB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6B945115-D06F-469F-93C8-F10C4DB49BA7}" type="datetime1">
              <a:rPr lang="zh-CN" altLang="en-US" sz="1000" smtClean="0">
                <a:latin typeface="Arial" panose="020B0604020202020204" pitchFamily="34" charset="0"/>
              </a:rPr>
              <a:pPr eaLnBrk="1" hangingPunct="1">
                <a:lnSpc>
                  <a:spcPct val="100000"/>
                </a:lnSpc>
                <a:spcBef>
                  <a:spcPct val="0"/>
                </a:spcBef>
                <a:buClrTx/>
                <a:buFontTx/>
                <a:buNone/>
              </a:pPr>
              <a:t>2021/11/3</a:t>
            </a:fld>
            <a:endParaRPr lang="en-US" altLang="zh-CN" sz="1000">
              <a:latin typeface="Arial" panose="020B0604020202020204" pitchFamily="34" charset="0"/>
            </a:endParaRPr>
          </a:p>
        </p:txBody>
      </p:sp>
      <p:sp>
        <p:nvSpPr>
          <p:cNvPr id="179204" name="页脚占位符 4">
            <a:extLst>
              <a:ext uri="{FF2B5EF4-FFF2-40B4-BE49-F238E27FC236}">
                <a16:creationId xmlns:a16="http://schemas.microsoft.com/office/drawing/2014/main" id="{51ED4A21-0057-47F9-912E-32C234EC98E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000">
                <a:latin typeface="Arial" panose="020B0604020202020204" pitchFamily="34" charset="0"/>
              </a:rPr>
              <a:t>史忠植 人工智能导论： 机器学习</a:t>
            </a:r>
            <a:endParaRPr lang="en-US" altLang="zh-CN" sz="1000">
              <a:latin typeface="Arial" panose="020B0604020202020204" pitchFamily="34" charset="0"/>
            </a:endParaRPr>
          </a:p>
        </p:txBody>
      </p:sp>
      <p:sp>
        <p:nvSpPr>
          <p:cNvPr id="179205" name="灯片编号占位符 5">
            <a:extLst>
              <a:ext uri="{FF2B5EF4-FFF2-40B4-BE49-F238E27FC236}">
                <a16:creationId xmlns:a16="http://schemas.microsoft.com/office/drawing/2014/main" id="{DCB38BE7-B9F0-456F-A889-6CB482E3651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F94C6CD2-7559-4056-98F8-4001AB066E00}" type="slidenum">
              <a:rPr lang="zh-CN" altLang="en-US" sz="1000" smtClean="0">
                <a:latin typeface="Arial" panose="020B0604020202020204" pitchFamily="34" charset="0"/>
              </a:rPr>
              <a:pPr eaLnBrk="1" hangingPunct="1">
                <a:lnSpc>
                  <a:spcPct val="100000"/>
                </a:lnSpc>
                <a:spcBef>
                  <a:spcPct val="0"/>
                </a:spcBef>
                <a:buClrTx/>
                <a:buFontTx/>
                <a:buNone/>
              </a:pPr>
              <a:t>95</a:t>
            </a:fld>
            <a:endParaRPr lang="en-US" altLang="zh-CN" sz="1000">
              <a:latin typeface="Arial" panose="020B0604020202020204" pitchFamily="34" charset="0"/>
            </a:endParaRPr>
          </a:p>
        </p:txBody>
      </p:sp>
      <p:sp>
        <p:nvSpPr>
          <p:cNvPr id="179206" name="Text Box 4">
            <a:extLst>
              <a:ext uri="{FF2B5EF4-FFF2-40B4-BE49-F238E27FC236}">
                <a16:creationId xmlns:a16="http://schemas.microsoft.com/office/drawing/2014/main" id="{0061E380-A182-471D-8594-AB35EC4659CA}"/>
              </a:ext>
            </a:extLst>
          </p:cNvPr>
          <p:cNvSpPr txBox="1">
            <a:spLocks noChangeArrowheads="1"/>
          </p:cNvSpPr>
          <p:nvPr/>
        </p:nvSpPr>
        <p:spPr bwMode="auto">
          <a:xfrm>
            <a:off x="323850" y="1905000"/>
            <a:ext cx="84582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50000"/>
              </a:lnSpc>
              <a:spcBef>
                <a:spcPct val="0"/>
              </a:spcBef>
              <a:buClrTx/>
              <a:buFont typeface="Wingdings" panose="05000000000000000000" pitchFamily="2" charset="2"/>
              <a:buNone/>
            </a:pPr>
            <a:r>
              <a:rPr lang="zh-CN" altLang="en-US" sz="2800">
                <a:latin typeface="幼圆" panose="02010509060101010101" pitchFamily="49" charset="-122"/>
                <a:ea typeface="幼圆" panose="02010509060101010101" pitchFamily="49" charset="-122"/>
              </a:rPr>
              <a:t>   进化规划(</a:t>
            </a:r>
            <a:r>
              <a:rPr lang="en-US" altLang="zh-CN" sz="2800">
                <a:latin typeface="幼圆" panose="02010509060101010101" pitchFamily="49" charset="-122"/>
                <a:ea typeface="幼圆" panose="02010509060101010101" pitchFamily="49" charset="-122"/>
              </a:rPr>
              <a:t>evolutionary programming，</a:t>
            </a:r>
            <a:r>
              <a:rPr lang="zh-CN" altLang="en-US" sz="2800">
                <a:latin typeface="幼圆" panose="02010509060101010101" pitchFamily="49" charset="-122"/>
                <a:ea typeface="幼圆" panose="02010509060101010101" pitchFamily="49" charset="-122"/>
              </a:rPr>
              <a:t>又译为进化程序设计</a:t>
            </a:r>
            <a:r>
              <a:rPr lang="en-US" altLang="zh-CN" sz="2800">
                <a:latin typeface="幼圆" panose="02010509060101010101" pitchFamily="49" charset="-122"/>
                <a:ea typeface="幼圆" panose="02010509060101010101" pitchFamily="49" charset="-122"/>
              </a:rPr>
              <a:t>)</a:t>
            </a:r>
            <a:r>
              <a:rPr lang="zh-CN" altLang="en-US" sz="2800">
                <a:latin typeface="幼圆" panose="02010509060101010101" pitchFamily="49" charset="-122"/>
                <a:ea typeface="幼圆" panose="02010509060101010101" pitchFamily="49" charset="-122"/>
              </a:rPr>
              <a:t>的过程, 可理解为从所有可能的计算机程序形成的空间中, 搜索有高的适应值的计算机程序个体，在进化程序设计中，几百或几千个计算机程序参与遗传进化。</a:t>
            </a: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3" name="Rectangle 2">
            <a:extLst>
              <a:ext uri="{FF2B5EF4-FFF2-40B4-BE49-F238E27FC236}">
                <a16:creationId xmlns:a16="http://schemas.microsoft.com/office/drawing/2014/main" id="{0BCAB082-0726-43E2-87DF-280107AC5E4D}"/>
              </a:ext>
            </a:extLst>
          </p:cNvPr>
          <p:cNvSpPr>
            <a:spLocks noGrp="1" noChangeArrowheads="1"/>
          </p:cNvSpPr>
          <p:nvPr>
            <p:ph type="title"/>
          </p:nvPr>
        </p:nvSpPr>
        <p:spPr>
          <a:xfrm>
            <a:off x="685800" y="381000"/>
            <a:ext cx="7772400" cy="838200"/>
          </a:xfrm>
        </p:spPr>
        <p:txBody>
          <a:bodyPr/>
          <a:lstStyle/>
          <a:p>
            <a:pPr fontAlgn="auto">
              <a:spcAft>
                <a:spcPts val="0"/>
              </a:spcAft>
              <a:defRPr/>
            </a:pPr>
            <a:r>
              <a:rPr lang="zh-CN" altLang="en-US">
                <a:solidFill>
                  <a:srgbClr val="0000CC"/>
                </a:solidFill>
                <a:latin typeface="黑体" panose="02010609060101010101" pitchFamily="49" charset="-122"/>
                <a:ea typeface="黑体" panose="02010609060101010101" pitchFamily="49" charset="-122"/>
              </a:rPr>
              <a:t>进化规划步骤</a:t>
            </a:r>
          </a:p>
        </p:txBody>
      </p:sp>
      <p:sp>
        <p:nvSpPr>
          <p:cNvPr id="181251" name="日期占位符 3">
            <a:extLst>
              <a:ext uri="{FF2B5EF4-FFF2-40B4-BE49-F238E27FC236}">
                <a16:creationId xmlns:a16="http://schemas.microsoft.com/office/drawing/2014/main" id="{45FC4FC4-BA77-498A-96A6-19D138B6A7C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8EB40C98-4305-4722-8CD1-9F28573DBC4C}" type="datetime1">
              <a:rPr lang="zh-CN" altLang="en-US" sz="1000" smtClean="0">
                <a:latin typeface="Arial" panose="020B0604020202020204" pitchFamily="34" charset="0"/>
              </a:rPr>
              <a:pPr eaLnBrk="1" hangingPunct="1">
                <a:lnSpc>
                  <a:spcPct val="100000"/>
                </a:lnSpc>
                <a:spcBef>
                  <a:spcPct val="0"/>
                </a:spcBef>
                <a:buClrTx/>
                <a:buFontTx/>
                <a:buNone/>
              </a:pPr>
              <a:t>2021/11/3</a:t>
            </a:fld>
            <a:endParaRPr lang="en-US" altLang="zh-CN" sz="1000">
              <a:latin typeface="Arial" panose="020B0604020202020204" pitchFamily="34" charset="0"/>
            </a:endParaRPr>
          </a:p>
        </p:txBody>
      </p:sp>
      <p:sp>
        <p:nvSpPr>
          <p:cNvPr id="181252" name="页脚占位符 4">
            <a:extLst>
              <a:ext uri="{FF2B5EF4-FFF2-40B4-BE49-F238E27FC236}">
                <a16:creationId xmlns:a16="http://schemas.microsoft.com/office/drawing/2014/main" id="{5521FF28-8DD4-44E7-869B-7A07B99F3B4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1000">
                <a:latin typeface="Arial" panose="020B0604020202020204" pitchFamily="34" charset="0"/>
              </a:rPr>
              <a:t>史忠植 人工智能导论： 机器学习</a:t>
            </a:r>
            <a:endParaRPr lang="en-US" altLang="zh-CN" sz="1000">
              <a:latin typeface="Arial" panose="020B0604020202020204" pitchFamily="34" charset="0"/>
            </a:endParaRPr>
          </a:p>
        </p:txBody>
      </p:sp>
      <p:sp>
        <p:nvSpPr>
          <p:cNvPr id="181253" name="灯片编号占位符 5">
            <a:extLst>
              <a:ext uri="{FF2B5EF4-FFF2-40B4-BE49-F238E27FC236}">
                <a16:creationId xmlns:a16="http://schemas.microsoft.com/office/drawing/2014/main" id="{5A8F2493-EBF6-4D27-8624-34542AC85C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fld id="{7066E508-52CA-4B10-B5EA-64392ED8300D}" type="slidenum">
              <a:rPr lang="zh-CN" altLang="en-US" sz="1000" smtClean="0">
                <a:latin typeface="Arial" panose="020B0604020202020204" pitchFamily="34" charset="0"/>
              </a:rPr>
              <a:pPr eaLnBrk="1" hangingPunct="1">
                <a:lnSpc>
                  <a:spcPct val="100000"/>
                </a:lnSpc>
                <a:spcBef>
                  <a:spcPct val="0"/>
                </a:spcBef>
                <a:buClrTx/>
                <a:buFontTx/>
                <a:buNone/>
              </a:pPr>
              <a:t>96</a:t>
            </a:fld>
            <a:endParaRPr lang="en-US" altLang="zh-CN" sz="1000">
              <a:latin typeface="Arial" panose="020B0604020202020204" pitchFamily="34" charset="0"/>
            </a:endParaRPr>
          </a:p>
        </p:txBody>
      </p:sp>
      <p:sp>
        <p:nvSpPr>
          <p:cNvPr id="181254" name="Text Box 4">
            <a:extLst>
              <a:ext uri="{FF2B5EF4-FFF2-40B4-BE49-F238E27FC236}">
                <a16:creationId xmlns:a16="http://schemas.microsoft.com/office/drawing/2014/main" id="{C868C174-26AE-4B39-8145-B7822D53E6A7}"/>
              </a:ext>
            </a:extLst>
          </p:cNvPr>
          <p:cNvSpPr txBox="1">
            <a:spLocks noChangeArrowheads="1"/>
          </p:cNvSpPr>
          <p:nvPr/>
        </p:nvSpPr>
        <p:spPr bwMode="auto">
          <a:xfrm>
            <a:off x="539750" y="1341438"/>
            <a:ext cx="816927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914400" indent="-45720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10000"/>
              </a:lnSpc>
              <a:spcBef>
                <a:spcPct val="0"/>
              </a:spcBef>
              <a:buClrTx/>
              <a:buFont typeface="Wingdings" panose="05000000000000000000" pitchFamily="2" charset="2"/>
              <a:buAutoNum type="arabicPeriod"/>
            </a:pPr>
            <a:r>
              <a:rPr lang="zh-CN" altLang="en-US" sz="2400">
                <a:latin typeface="幼圆" panose="02010509060101010101" pitchFamily="49" charset="-122"/>
                <a:ea typeface="幼圆" panose="02010509060101010101" pitchFamily="49" charset="-122"/>
              </a:rPr>
              <a:t>产生出初始群体, 它由关于问题(计算机程序)的函数随机组合而成。</a:t>
            </a:r>
          </a:p>
          <a:p>
            <a:pPr eaLnBrk="1" hangingPunct="1">
              <a:lnSpc>
                <a:spcPct val="110000"/>
              </a:lnSpc>
              <a:spcBef>
                <a:spcPct val="0"/>
              </a:spcBef>
              <a:buClrTx/>
              <a:buFont typeface="Wingdings" panose="05000000000000000000" pitchFamily="2" charset="2"/>
              <a:buAutoNum type="arabicPeriod"/>
            </a:pPr>
            <a:r>
              <a:rPr lang="zh-CN" altLang="en-US" sz="2400">
                <a:latin typeface="幼圆" panose="02010509060101010101" pitchFamily="49" charset="-122"/>
                <a:ea typeface="幼圆" panose="02010509060101010101" pitchFamily="49" charset="-122"/>
              </a:rPr>
              <a:t>迭代完成下述子步骤，直至满足选种标准为止:</a:t>
            </a:r>
          </a:p>
          <a:p>
            <a:pPr lvl="1" eaLnBrk="1" hangingPunct="1">
              <a:lnSpc>
                <a:spcPct val="110000"/>
              </a:lnSpc>
              <a:spcBef>
                <a:spcPct val="0"/>
              </a:spcBef>
              <a:buClrTx/>
              <a:buFont typeface="Wingdings" panose="05000000000000000000" pitchFamily="2" charset="2"/>
              <a:buAutoNum type="arabicParenR"/>
            </a:pPr>
            <a:r>
              <a:rPr lang="zh-CN" altLang="en-US">
                <a:latin typeface="幼圆" panose="02010509060101010101" pitchFamily="49" charset="-122"/>
                <a:ea typeface="幼圆" panose="02010509060101010101" pitchFamily="49" charset="-122"/>
              </a:rPr>
              <a:t>执行群体中的每个程序，根据它解决问题的能力，给它指定一个适应值</a:t>
            </a:r>
          </a:p>
          <a:p>
            <a:pPr lvl="1" eaLnBrk="1" hangingPunct="1">
              <a:lnSpc>
                <a:spcPct val="110000"/>
              </a:lnSpc>
              <a:spcBef>
                <a:spcPct val="0"/>
              </a:spcBef>
              <a:buClrTx/>
              <a:buFont typeface="Wingdings" panose="05000000000000000000" pitchFamily="2" charset="2"/>
              <a:buAutoNum type="arabicParenR"/>
            </a:pPr>
            <a:r>
              <a:rPr lang="zh-CN" altLang="en-US">
                <a:latin typeface="幼圆" panose="02010509060101010101" pitchFamily="49" charset="-122"/>
                <a:ea typeface="幼圆" panose="02010509060101010101" pitchFamily="49" charset="-122"/>
              </a:rPr>
              <a:t>应用变异等操作创造新的计算机程序群体。基于适应值根据概率从群体中选出一个计算机程序个体，然后用合适的操作作用于该计算机程序个体。 把现有的计算机程序复制到新的群体中。通过遗传随机重组两个现有的程序, 创造出新的计算机程序个体。</a:t>
            </a:r>
          </a:p>
          <a:p>
            <a:pPr eaLnBrk="1" hangingPunct="1">
              <a:lnSpc>
                <a:spcPct val="110000"/>
              </a:lnSpc>
              <a:spcBef>
                <a:spcPct val="0"/>
              </a:spcBef>
              <a:buClrTx/>
              <a:buFont typeface="Wingdings" panose="05000000000000000000" pitchFamily="2" charset="2"/>
              <a:buAutoNum type="arabicPeriod"/>
            </a:pPr>
            <a:r>
              <a:rPr lang="en-US" altLang="zh-CN" sz="2400">
                <a:latin typeface="幼圆" panose="02010509060101010101" pitchFamily="49" charset="-122"/>
                <a:ea typeface="幼圆" panose="02010509060101010101" pitchFamily="49" charset="-122"/>
              </a:rPr>
              <a:t> </a:t>
            </a:r>
            <a:r>
              <a:rPr lang="zh-CN" altLang="en-US" sz="2400">
                <a:latin typeface="幼圆" panose="02010509060101010101" pitchFamily="49" charset="-122"/>
                <a:ea typeface="幼圆" panose="02010509060101010101" pitchFamily="49" charset="-122"/>
              </a:rPr>
              <a:t>在后代中适应值最高的计算机程序个体被指定为进化程序设计的结果。这一结果可能是问题的解或近似解。</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日期占位符 1">
            <a:extLst>
              <a:ext uri="{FF2B5EF4-FFF2-40B4-BE49-F238E27FC236}">
                <a16:creationId xmlns:a16="http://schemas.microsoft.com/office/drawing/2014/main" id="{642DE997-98C8-477C-B520-AB42EC2C96C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858AB19-C345-4DE3-85ED-B7B23177F099}" type="datetime1">
              <a:rPr lang="zh-CN" altLang="en-US" sz="140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83299" name="页脚占位符 2">
            <a:extLst>
              <a:ext uri="{FF2B5EF4-FFF2-40B4-BE49-F238E27FC236}">
                <a16:creationId xmlns:a16="http://schemas.microsoft.com/office/drawing/2014/main" id="{DAF2FEA9-3082-488C-93CD-11D0830FB6D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83300" name="灯片编号占位符 3">
            <a:extLst>
              <a:ext uri="{FF2B5EF4-FFF2-40B4-BE49-F238E27FC236}">
                <a16:creationId xmlns:a16="http://schemas.microsoft.com/office/drawing/2014/main" id="{C6D2CEC7-B7B9-45C0-A0D9-0F0096072C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C7C1913C-390A-40AC-BDAB-13235FA54A45}" type="slidenum">
              <a:rPr lang="zh-CN" altLang="en-US" sz="1400">
                <a:latin typeface="Arial" panose="020B0604020202020204" pitchFamily="34" charset="0"/>
              </a:rPr>
              <a:pPr>
                <a:lnSpc>
                  <a:spcPct val="100000"/>
                </a:lnSpc>
                <a:spcBef>
                  <a:spcPct val="0"/>
                </a:spcBef>
                <a:buClrTx/>
                <a:buFontTx/>
                <a:buNone/>
              </a:pPr>
              <a:t>97</a:t>
            </a:fld>
            <a:endParaRPr lang="en-US" altLang="zh-CN" sz="1400">
              <a:latin typeface="Arial" panose="020B0604020202020204" pitchFamily="34" charset="0"/>
            </a:endParaRPr>
          </a:p>
        </p:txBody>
      </p:sp>
      <p:sp>
        <p:nvSpPr>
          <p:cNvPr id="183301" name="Text Box 4">
            <a:extLst>
              <a:ext uri="{FF2B5EF4-FFF2-40B4-BE49-F238E27FC236}">
                <a16:creationId xmlns:a16="http://schemas.microsoft.com/office/drawing/2014/main" id="{BF1E9F50-9224-49BC-98C8-133ECFFF5B2D}"/>
              </a:ext>
            </a:extLst>
          </p:cNvPr>
          <p:cNvSpPr txBox="1">
            <a:spLocks noChangeArrowheads="1"/>
          </p:cNvSpPr>
          <p:nvPr/>
        </p:nvSpPr>
        <p:spPr bwMode="auto">
          <a:xfrm>
            <a:off x="2897188" y="188913"/>
            <a:ext cx="24479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zh-CN" altLang="en-US" sz="4400" b="1">
                <a:solidFill>
                  <a:srgbClr val="0000FF"/>
                </a:solidFill>
                <a:latin typeface="黑体" panose="02010609060101010101" pitchFamily="49" charset="-122"/>
                <a:ea typeface="黑体" panose="02010609060101010101" pitchFamily="49" charset="-122"/>
              </a:rPr>
              <a:t>进化计算</a:t>
            </a:r>
          </a:p>
        </p:txBody>
      </p:sp>
      <p:sp>
        <p:nvSpPr>
          <p:cNvPr id="183302" name="矩形 8">
            <a:extLst>
              <a:ext uri="{FF2B5EF4-FFF2-40B4-BE49-F238E27FC236}">
                <a16:creationId xmlns:a16="http://schemas.microsoft.com/office/drawing/2014/main" id="{335EEDA0-511B-485B-ACBC-A46002B5996D}"/>
              </a:ext>
            </a:extLst>
          </p:cNvPr>
          <p:cNvSpPr>
            <a:spLocks noChangeArrowheads="1"/>
          </p:cNvSpPr>
          <p:nvPr/>
        </p:nvSpPr>
        <p:spPr bwMode="auto">
          <a:xfrm>
            <a:off x="827088" y="1412875"/>
            <a:ext cx="7200900"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50000"/>
              </a:lnSpc>
              <a:spcBef>
                <a:spcPct val="0"/>
              </a:spcBef>
              <a:buClrTx/>
              <a:buFontTx/>
              <a:buNone/>
            </a:pPr>
            <a:r>
              <a:rPr lang="zh-CN" altLang="zh-CN" sz="2400">
                <a:latin typeface="Arial" panose="020B0604020202020204" pitchFamily="34" charset="0"/>
              </a:rPr>
              <a:t>进化计算</a:t>
            </a:r>
            <a:r>
              <a:rPr lang="en-US" altLang="zh-CN" sz="2400">
                <a:latin typeface="Arial" panose="020B0604020202020204" pitchFamily="34" charset="0"/>
              </a:rPr>
              <a:t>(evolutionary computation)</a:t>
            </a:r>
            <a:r>
              <a:rPr lang="zh-CN" altLang="zh-CN" sz="2400">
                <a:latin typeface="Arial" panose="020B0604020202020204" pitchFamily="34" charset="0"/>
              </a:rPr>
              <a:t>是研究利用自然进化和适应思想的计算系统。达尔文进化论是一种稳健的搜索和优化机制，对计算机科学，特别是对人工智能的发展产生了很大的影响。大多数生物体是通过自然选择和有性生殖进行进化。自然选择决定了群体中哪些个体能够生存和繁殖，有性生殖保证了后代基因中的混合和重组。自然选择的法则是适应者生存，不适应者被淘汰</a:t>
            </a:r>
            <a:r>
              <a:rPr lang="en-US" altLang="zh-CN" sz="2400">
                <a:latin typeface="Arial" panose="020B0604020202020204" pitchFamily="34" charset="0"/>
              </a:rPr>
              <a:t>,</a:t>
            </a:r>
            <a:r>
              <a:rPr lang="zh-CN" altLang="zh-CN" sz="2400">
                <a:latin typeface="Arial" panose="020B0604020202020204" pitchFamily="34" charset="0"/>
              </a:rPr>
              <a:t>简言之为优生劣汰。</a:t>
            </a:r>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9" name="Rectangle 2">
            <a:extLst>
              <a:ext uri="{FF2B5EF4-FFF2-40B4-BE49-F238E27FC236}">
                <a16:creationId xmlns:a16="http://schemas.microsoft.com/office/drawing/2014/main" id="{B8CA623D-BA91-4A07-A885-3E67274DEAD3}"/>
              </a:ext>
            </a:extLst>
          </p:cNvPr>
          <p:cNvSpPr>
            <a:spLocks noGrp="1" noChangeArrowheads="1"/>
          </p:cNvSpPr>
          <p:nvPr>
            <p:ph type="title"/>
          </p:nvPr>
        </p:nvSpPr>
        <p:spPr>
          <a:xfrm>
            <a:off x="609600" y="0"/>
            <a:ext cx="7772400" cy="1143000"/>
          </a:xfrm>
        </p:spPr>
        <p:txBody>
          <a:bodyPr/>
          <a:lstStyle/>
          <a:p>
            <a:pPr fontAlgn="auto">
              <a:spcAft>
                <a:spcPts val="0"/>
              </a:spcAft>
              <a:defRPr/>
            </a:pPr>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B48BC346-FDDA-471C-B644-45518DF3AD96}"/>
              </a:ext>
            </a:extLst>
          </p:cNvPr>
          <p:cNvSpPr>
            <a:spLocks noGrp="1" noChangeArrowheads="1"/>
          </p:cNvSpPr>
          <p:nvPr>
            <p:ph idx="1"/>
          </p:nvPr>
        </p:nvSpPr>
        <p:spPr>
          <a:xfrm>
            <a:off x="1428750" y="1285875"/>
            <a:ext cx="6337300" cy="4114800"/>
          </a:xfrm>
        </p:spPr>
        <p:txBody>
          <a:bodyPr>
            <a:normAutofit fontScale="25000" lnSpcReduction="20000"/>
          </a:bodyPr>
          <a:lstStyle/>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5.1  </a:t>
            </a:r>
            <a:r>
              <a:rPr lang="zh-CN" altLang="zh-CN" sz="2800" b="1" dirty="0">
                <a:latin typeface="幼圆" panose="02010509060101010101" pitchFamily="49" charset="-122"/>
                <a:ea typeface="幼圆" panose="02010509060101010101" pitchFamily="49" charset="-122"/>
              </a:rPr>
              <a:t>机器学习概述</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5.2  </a:t>
            </a:r>
            <a:r>
              <a:rPr lang="zh-CN" altLang="zh-CN" sz="2800" b="1" dirty="0">
                <a:latin typeface="幼圆" panose="02010509060101010101" pitchFamily="49" charset="-122"/>
                <a:ea typeface="幼圆" panose="02010509060101010101" pitchFamily="49" charset="-122"/>
              </a:rPr>
              <a:t>归纳学习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5.3  </a:t>
            </a:r>
            <a:r>
              <a:rPr lang="zh-CN" altLang="zh-CN" sz="2800" b="1" dirty="0">
                <a:latin typeface="幼圆" panose="02010509060101010101" pitchFamily="49" charset="-122"/>
                <a:ea typeface="幼圆" panose="02010509060101010101" pitchFamily="49" charset="-122"/>
              </a:rPr>
              <a:t>类比学习</a:t>
            </a:r>
            <a:r>
              <a:rPr lang="en-US" altLang="zh-CN" sz="2800" b="1" dirty="0">
                <a:solidFill>
                  <a:srgbClr val="FF0000"/>
                </a:solidFill>
                <a:latin typeface="幼圆" panose="02010509060101010101" pitchFamily="49" charset="-122"/>
                <a:ea typeface="幼圆" panose="02010509060101010101" pitchFamily="49" charset="-122"/>
              </a:rPr>
              <a:t>	</a:t>
            </a:r>
            <a:endParaRPr lang="zh-CN" altLang="zh-CN" sz="2800" b="1" dirty="0">
              <a:solidFill>
                <a:srgbClr val="FF0000"/>
              </a:solidFill>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5.4  </a:t>
            </a:r>
            <a:r>
              <a:rPr lang="zh-CN" altLang="zh-CN" sz="2800" b="1" dirty="0">
                <a:latin typeface="幼圆" panose="02010509060101010101" pitchFamily="49" charset="-122"/>
                <a:ea typeface="幼圆" panose="02010509060101010101" pitchFamily="49" charset="-122"/>
              </a:rPr>
              <a:t>统计学习</a:t>
            </a:r>
            <a:endParaRPr lang="en-US"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5.5  </a:t>
            </a:r>
            <a:r>
              <a:rPr lang="zh-CN" altLang="en-US" sz="2800" b="1" dirty="0">
                <a:latin typeface="幼圆" panose="02010509060101010101" pitchFamily="49" charset="-122"/>
                <a:ea typeface="幼圆" panose="02010509060101010101" pitchFamily="49" charset="-122"/>
              </a:rPr>
              <a:t>聚类</a:t>
            </a:r>
            <a:r>
              <a:rPr lang="en-US" altLang="zh-CN" sz="2800" b="1" dirty="0">
                <a:solidFill>
                  <a:srgbClr val="FF0000"/>
                </a:solidFill>
                <a:latin typeface="幼圆" panose="02010509060101010101" pitchFamily="49" charset="-122"/>
                <a:ea typeface="幼圆" panose="02010509060101010101" pitchFamily="49" charset="-122"/>
              </a:rPr>
              <a:t>	</a:t>
            </a:r>
            <a:endParaRPr lang="zh-CN" altLang="zh-CN" sz="2800" b="1" dirty="0">
              <a:solidFill>
                <a:srgbClr val="FF0000"/>
              </a:solidFill>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5.6  </a:t>
            </a:r>
            <a:r>
              <a:rPr lang="zh-CN" altLang="zh-CN" sz="2800" b="1" dirty="0">
                <a:latin typeface="幼圆" panose="02010509060101010101" pitchFamily="49" charset="-122"/>
                <a:ea typeface="幼圆" panose="02010509060101010101" pitchFamily="49" charset="-122"/>
              </a:rPr>
              <a:t>强化学习</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5.7  </a:t>
            </a:r>
            <a:r>
              <a:rPr lang="zh-CN" altLang="zh-CN" sz="2800" b="1" dirty="0">
                <a:latin typeface="幼圆" panose="02010509060101010101" pitchFamily="49" charset="-122"/>
                <a:ea typeface="幼圆" panose="02010509060101010101" pitchFamily="49" charset="-122"/>
              </a:rPr>
              <a:t>进化计算</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5.8  </a:t>
            </a:r>
            <a:r>
              <a:rPr lang="zh-CN" altLang="zh-CN" sz="2800" b="1" dirty="0">
                <a:solidFill>
                  <a:srgbClr val="FF0000"/>
                </a:solidFill>
                <a:latin typeface="幼圆" panose="02010509060101010101" pitchFamily="49" charset="-122"/>
                <a:ea typeface="幼圆" panose="02010509060101010101" pitchFamily="49" charset="-122"/>
              </a:rPr>
              <a:t>群体智能</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marL="0" indent="0" fontAlgn="auto">
              <a:lnSpc>
                <a:spcPts val="4200"/>
              </a:lnSpc>
              <a:spcBef>
                <a:spcPts val="0"/>
              </a:spcBef>
              <a:spcAft>
                <a:spcPts val="0"/>
              </a:spcAft>
              <a:buFontTx/>
              <a:buNone/>
              <a:defRPr/>
            </a:pPr>
            <a:r>
              <a:rPr lang="en-US" altLang="zh-CN" sz="2800" b="1" dirty="0">
                <a:latin typeface="幼圆" panose="02010509060101010101" pitchFamily="49" charset="-122"/>
                <a:ea typeface="幼圆" panose="02010509060101010101" pitchFamily="49" charset="-122"/>
              </a:rPr>
              <a:t>5.9  </a:t>
            </a:r>
            <a:r>
              <a:rPr lang="zh-CN" altLang="zh-CN" sz="2800" b="1" dirty="0">
                <a:latin typeface="幼圆" panose="02010509060101010101" pitchFamily="49" charset="-122"/>
                <a:ea typeface="幼圆" panose="02010509060101010101" pitchFamily="49" charset="-122"/>
              </a:rPr>
              <a:t>小结</a:t>
            </a:r>
            <a:r>
              <a:rPr lang="en-US" altLang="zh-CN" sz="2800" b="1" dirty="0">
                <a:latin typeface="幼圆" panose="02010509060101010101" pitchFamily="49" charset="-122"/>
                <a:ea typeface="幼圆" panose="02010509060101010101" pitchFamily="49" charset="-122"/>
              </a:rPr>
              <a:t>	</a:t>
            </a:r>
            <a:endParaRPr lang="zh-CN" altLang="zh-CN" sz="2800" b="1" dirty="0">
              <a:latin typeface="幼圆" panose="02010509060101010101" pitchFamily="49" charset="-122"/>
              <a:ea typeface="幼圆" panose="02010509060101010101" pitchFamily="49" charset="-122"/>
            </a:endParaRPr>
          </a:p>
          <a:p>
            <a:pPr fontAlgn="auto">
              <a:spcAft>
                <a:spcPts val="0"/>
              </a:spcAft>
              <a:defRPr/>
            </a:pPr>
            <a:endParaRPr lang="zh-CN" altLang="zh-CN" sz="3600" dirty="0"/>
          </a:p>
          <a:p>
            <a:pPr fontAlgn="auto">
              <a:lnSpc>
                <a:spcPct val="80000"/>
              </a:lnSpc>
              <a:spcAft>
                <a:spcPts val="0"/>
              </a:spcAft>
              <a:buFontTx/>
              <a:buNone/>
              <a:defRPr/>
            </a:pPr>
            <a:endParaRPr lang="en-US" altLang="zh-CN" b="1" dirty="0">
              <a:latin typeface="隶书" pitchFamily="49" charset="-122"/>
              <a:ea typeface="隶书" pitchFamily="49" charset="-122"/>
            </a:endParaRPr>
          </a:p>
        </p:txBody>
      </p:sp>
      <p:sp>
        <p:nvSpPr>
          <p:cNvPr id="185348" name="日期占位符 3">
            <a:extLst>
              <a:ext uri="{FF2B5EF4-FFF2-40B4-BE49-F238E27FC236}">
                <a16:creationId xmlns:a16="http://schemas.microsoft.com/office/drawing/2014/main" id="{EACF7339-61B2-46F1-B0C7-2237C61B8E1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34A2555A-80DE-4824-9E70-DEAEFF2613C9}"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85349" name="页脚占位符 4">
            <a:extLst>
              <a:ext uri="{FF2B5EF4-FFF2-40B4-BE49-F238E27FC236}">
                <a16:creationId xmlns:a16="http://schemas.microsoft.com/office/drawing/2014/main" id="{4ADB2908-EF41-4C72-8DCC-14BB0AC55E2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85350" name="灯片编号占位符 5">
            <a:extLst>
              <a:ext uri="{FF2B5EF4-FFF2-40B4-BE49-F238E27FC236}">
                <a16:creationId xmlns:a16="http://schemas.microsoft.com/office/drawing/2014/main" id="{CF590858-4B59-415D-BD56-C494C45CCE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FDD34886-B939-4169-8E90-ECACBEE4C04D}" type="slidenum">
              <a:rPr lang="zh-CN" altLang="en-US" sz="1400" smtClean="0">
                <a:latin typeface="Arial" panose="020B0604020202020204" pitchFamily="34" charset="0"/>
              </a:rPr>
              <a:pPr>
                <a:lnSpc>
                  <a:spcPct val="100000"/>
                </a:lnSpc>
                <a:spcBef>
                  <a:spcPct val="0"/>
                </a:spcBef>
                <a:buClrTx/>
                <a:buFontTx/>
                <a:buNone/>
              </a:pPr>
              <a:t>98</a:t>
            </a:fld>
            <a:endParaRPr lang="en-US" altLang="zh-CN" sz="1400">
              <a:latin typeface="Arial" panose="020B060402020202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7" name="Rectangle 2">
            <a:extLst>
              <a:ext uri="{FF2B5EF4-FFF2-40B4-BE49-F238E27FC236}">
                <a16:creationId xmlns:a16="http://schemas.microsoft.com/office/drawing/2014/main" id="{733D65D5-663D-4BE1-BA2A-D96F92DDA9E2}"/>
              </a:ext>
            </a:extLst>
          </p:cNvPr>
          <p:cNvSpPr>
            <a:spLocks noGrp="1" noChangeArrowheads="1"/>
          </p:cNvSpPr>
          <p:nvPr>
            <p:ph type="title"/>
          </p:nvPr>
        </p:nvSpPr>
        <p:spPr/>
        <p:txBody>
          <a:bodyPr/>
          <a:lstStyle/>
          <a:p>
            <a:pPr fontAlgn="auto">
              <a:spcAft>
                <a:spcPts val="0"/>
              </a:spcAft>
              <a:defRPr/>
            </a:pPr>
            <a:r>
              <a:rPr lang="zh-CN" altLang="en-US" b="1">
                <a:solidFill>
                  <a:srgbClr val="2707AD"/>
                </a:solidFill>
                <a:latin typeface="黑体" panose="02010609060101010101" pitchFamily="49" charset="-122"/>
                <a:ea typeface="黑体" panose="02010609060101010101" pitchFamily="49" charset="-122"/>
              </a:rPr>
              <a:t>群体智能</a:t>
            </a:r>
          </a:p>
        </p:txBody>
      </p:sp>
      <p:sp>
        <p:nvSpPr>
          <p:cNvPr id="93190" name="Rectangle 3">
            <a:extLst>
              <a:ext uri="{FF2B5EF4-FFF2-40B4-BE49-F238E27FC236}">
                <a16:creationId xmlns:a16="http://schemas.microsoft.com/office/drawing/2014/main" id="{73991D86-B44F-4D12-95FF-8BCE817C27A0}"/>
              </a:ext>
            </a:extLst>
          </p:cNvPr>
          <p:cNvSpPr>
            <a:spLocks noGrp="1" noChangeArrowheads="1"/>
          </p:cNvSpPr>
          <p:nvPr>
            <p:ph idx="1"/>
          </p:nvPr>
        </p:nvSpPr>
        <p:spPr>
          <a:xfrm>
            <a:off x="457200" y="1412875"/>
            <a:ext cx="8229600" cy="4713288"/>
          </a:xfrm>
        </p:spPr>
        <p:txBody>
          <a:bodyPr>
            <a:normAutofit fontScale="92500"/>
          </a:bodyPr>
          <a:lstStyle/>
          <a:p>
            <a:pPr fontAlgn="auto">
              <a:lnSpc>
                <a:spcPts val="36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指无智能的个体通过合作表现出智能行为的特性，在没有集中控制且不提供全局模型的前提下，为复杂问题求解提供了基础。</a:t>
            </a:r>
          </a:p>
          <a:p>
            <a:pPr fontAlgn="auto">
              <a:lnSpc>
                <a:spcPts val="3600"/>
              </a:lnSpc>
              <a:spcAft>
                <a:spcPts val="0"/>
              </a:spcAft>
              <a:buClr>
                <a:schemeClr val="accent6"/>
              </a:buClr>
              <a:buFont typeface="Wingdings" panose="05000000000000000000" pitchFamily="2" charset="2"/>
              <a:buChar char="n"/>
              <a:defRPr/>
            </a:pPr>
            <a:r>
              <a:rPr lang="zh-CN" altLang="en-US" sz="2400" dirty="0">
                <a:latin typeface="幼圆" panose="02010509060101010101" pitchFamily="49" charset="-122"/>
                <a:ea typeface="幼圆" panose="02010509060101010101" pitchFamily="49" charset="-122"/>
              </a:rPr>
              <a:t>特点</a:t>
            </a:r>
          </a:p>
          <a:p>
            <a:pPr fontAlgn="auto">
              <a:lnSpc>
                <a:spcPts val="3600"/>
              </a:lnSpc>
              <a:spcAft>
                <a:spcPts val="0"/>
              </a:spcAft>
              <a:defRPr/>
            </a:pPr>
            <a:r>
              <a:rPr lang="zh-CN" altLang="en-US" sz="2400" dirty="0">
                <a:latin typeface="幼圆" panose="02010509060101010101" pitchFamily="49" charset="-122"/>
                <a:ea typeface="幼圆" panose="02010509060101010101" pitchFamily="49" charset="-122"/>
              </a:rPr>
              <a:t>分布式：能够适应当前网络环境下的工作状态</a:t>
            </a:r>
            <a:r>
              <a:rPr lang="en-US" altLang="zh-CN" sz="2400" dirty="0">
                <a:latin typeface="幼圆" panose="02010509060101010101" pitchFamily="49" charset="-122"/>
                <a:ea typeface="幼圆" panose="02010509060101010101" pitchFamily="49" charset="-122"/>
              </a:rPr>
              <a:t>; </a:t>
            </a:r>
          </a:p>
          <a:p>
            <a:pPr fontAlgn="auto">
              <a:lnSpc>
                <a:spcPts val="3600"/>
              </a:lnSpc>
              <a:spcAft>
                <a:spcPts val="0"/>
              </a:spcAft>
              <a:defRPr/>
            </a:pPr>
            <a:r>
              <a:rPr lang="zh-CN" altLang="en-US" sz="2400" dirty="0">
                <a:latin typeface="幼圆" panose="02010509060101010101" pitchFamily="49" charset="-122"/>
                <a:ea typeface="幼圆" panose="02010509060101010101" pitchFamily="49" charset="-122"/>
              </a:rPr>
              <a:t>鲁棒性：没有中心的控制与数据，个体的故障不影响整个问题的求解</a:t>
            </a:r>
            <a:r>
              <a:rPr lang="en-US" altLang="zh-CN" sz="2400" dirty="0">
                <a:latin typeface="幼圆" panose="02010509060101010101" pitchFamily="49" charset="-122"/>
                <a:ea typeface="幼圆" panose="02010509060101010101" pitchFamily="49" charset="-122"/>
              </a:rPr>
              <a:t>; </a:t>
            </a:r>
          </a:p>
          <a:p>
            <a:pPr fontAlgn="auto">
              <a:lnSpc>
                <a:spcPts val="3600"/>
              </a:lnSpc>
              <a:spcAft>
                <a:spcPts val="0"/>
              </a:spcAft>
              <a:defRPr/>
            </a:pPr>
            <a:r>
              <a:rPr lang="zh-CN" altLang="en-US" sz="2400" dirty="0">
                <a:latin typeface="幼圆" panose="02010509060101010101" pitchFamily="49" charset="-122"/>
                <a:ea typeface="幼圆" panose="02010509060101010101" pitchFamily="49" charset="-122"/>
              </a:rPr>
              <a:t>扩充性：个体的增加，系统的通信开销增加小</a:t>
            </a:r>
            <a:r>
              <a:rPr lang="en-US" altLang="zh-CN" sz="2400" dirty="0">
                <a:latin typeface="幼圆" panose="02010509060101010101" pitchFamily="49" charset="-122"/>
                <a:ea typeface="幼圆" panose="02010509060101010101" pitchFamily="49" charset="-122"/>
              </a:rPr>
              <a:t>;</a:t>
            </a:r>
          </a:p>
          <a:p>
            <a:pPr fontAlgn="auto">
              <a:lnSpc>
                <a:spcPts val="3600"/>
              </a:lnSpc>
              <a:spcAft>
                <a:spcPts val="0"/>
              </a:spcAft>
              <a:defRPr/>
            </a:pPr>
            <a:r>
              <a:rPr lang="zh-CN" altLang="en-US" sz="2400" dirty="0">
                <a:latin typeface="幼圆" panose="02010509060101010101" pitchFamily="49" charset="-122"/>
                <a:ea typeface="幼圆" panose="02010509060101010101" pitchFamily="49" charset="-122"/>
              </a:rPr>
              <a:t>简单性：个体简单，实现也比较简单。 </a:t>
            </a:r>
          </a:p>
        </p:txBody>
      </p:sp>
      <p:sp>
        <p:nvSpPr>
          <p:cNvPr id="187396" name="日期占位符 3">
            <a:extLst>
              <a:ext uri="{FF2B5EF4-FFF2-40B4-BE49-F238E27FC236}">
                <a16:creationId xmlns:a16="http://schemas.microsoft.com/office/drawing/2014/main" id="{7F68EA4C-C2E6-4A56-B28F-AAD676DD58E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7603A670-EE21-479B-BF75-D954903AC6FA}" type="datetime1">
              <a:rPr lang="zh-CN" altLang="en-US" sz="1400" smtClean="0">
                <a:latin typeface="Arial" panose="020B0604020202020204" pitchFamily="34" charset="0"/>
              </a:rPr>
              <a:pPr>
                <a:lnSpc>
                  <a:spcPct val="100000"/>
                </a:lnSpc>
                <a:spcBef>
                  <a:spcPct val="0"/>
                </a:spcBef>
                <a:buClrTx/>
                <a:buFontTx/>
                <a:buNone/>
              </a:pPr>
              <a:t>2021/11/3</a:t>
            </a:fld>
            <a:endParaRPr lang="en-US" altLang="zh-CN" sz="1400">
              <a:latin typeface="Arial" panose="020B0604020202020204" pitchFamily="34" charset="0"/>
            </a:endParaRPr>
          </a:p>
        </p:txBody>
      </p:sp>
      <p:sp>
        <p:nvSpPr>
          <p:cNvPr id="187397" name="页脚占位符 4">
            <a:extLst>
              <a:ext uri="{FF2B5EF4-FFF2-40B4-BE49-F238E27FC236}">
                <a16:creationId xmlns:a16="http://schemas.microsoft.com/office/drawing/2014/main" id="{68FF5A51-D22E-497C-BCA6-E5027BB72CB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r>
              <a:rPr lang="zh-CN" altLang="en-US" sz="1400">
                <a:latin typeface="Arial" panose="020B0604020202020204" pitchFamily="34" charset="0"/>
              </a:rPr>
              <a:t>史忠植 人工智能导论： 机器学习</a:t>
            </a:r>
            <a:endParaRPr lang="en-US" altLang="zh-CN" sz="1400">
              <a:latin typeface="Arial" panose="020B0604020202020204" pitchFamily="34" charset="0"/>
            </a:endParaRPr>
          </a:p>
        </p:txBody>
      </p:sp>
      <p:sp>
        <p:nvSpPr>
          <p:cNvPr id="187398" name="灯片编号占位符 5">
            <a:extLst>
              <a:ext uri="{FF2B5EF4-FFF2-40B4-BE49-F238E27FC236}">
                <a16:creationId xmlns:a16="http://schemas.microsoft.com/office/drawing/2014/main" id="{D9ADE851-089D-4085-BF45-6C128AF976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nSpc>
                <a:spcPct val="100000"/>
              </a:lnSpc>
              <a:spcBef>
                <a:spcPct val="0"/>
              </a:spcBef>
              <a:buClrTx/>
              <a:buFontTx/>
              <a:buNone/>
            </a:pPr>
            <a:fld id="{2FAD00BB-09C7-4AED-A0F6-CF793747CAE7}" type="slidenum">
              <a:rPr lang="zh-CN" altLang="en-US" sz="1400" smtClean="0">
                <a:latin typeface="Arial" panose="020B0604020202020204" pitchFamily="34" charset="0"/>
              </a:rPr>
              <a:pPr>
                <a:lnSpc>
                  <a:spcPct val="100000"/>
                </a:lnSpc>
                <a:spcBef>
                  <a:spcPct val="0"/>
                </a:spcBef>
                <a:buClrTx/>
                <a:buFontTx/>
                <a:buNone/>
              </a:pPr>
              <a:t>99</a:t>
            </a:fld>
            <a:endParaRPr lang="en-US" altLang="zh-CN" sz="1400">
              <a:latin typeface="Arial" panose="020B0604020202020204" pitchFamily="34" charset="0"/>
            </a:endParaRPr>
          </a:p>
        </p:txBody>
      </p:sp>
    </p:spTree>
  </p:cSld>
  <p:clrMapOvr>
    <a:masterClrMapping/>
  </p:clrMapOvr>
  <p:transition spd="slow"/>
</p:sld>
</file>

<file path=ppt/theme/theme1.xml><?xml version="1.0" encoding="utf-8"?>
<a:theme xmlns:a="http://schemas.openxmlformats.org/drawingml/2006/main" name="1_计算所PPT模板－3">
  <a:themeElements>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计算所PPT模板－3">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计算所PPT模板－3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计算所PPT模板－3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计算所PPT模板－3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计算所PPT模板－3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计算所PPT模板－3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计算所PPT模板－3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计算所PPT模板－3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计算所PPT模板－3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计算所PPT模板－3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Designs\blank.pot</Template>
  <TotalTime>7674</TotalTime>
  <Words>9133</Words>
  <Application>Microsoft Office PowerPoint</Application>
  <PresentationFormat>全屏显示(4:3)</PresentationFormat>
  <Paragraphs>1252</Paragraphs>
  <Slides>112</Slides>
  <Notes>62</Notes>
  <HiddenSlides>0</HiddenSlides>
  <MMClips>0</MMClips>
  <ScaleCrop>false</ScaleCrop>
  <HeadingPairs>
    <vt:vector size="8" baseType="variant">
      <vt:variant>
        <vt:lpstr>已用的字体</vt:lpstr>
      </vt:variant>
      <vt:variant>
        <vt:i4>22</vt:i4>
      </vt:variant>
      <vt:variant>
        <vt:lpstr>主题</vt:lpstr>
      </vt:variant>
      <vt:variant>
        <vt:i4>2</vt:i4>
      </vt:variant>
      <vt:variant>
        <vt:lpstr>嵌入 OLE 服务器</vt:lpstr>
      </vt:variant>
      <vt:variant>
        <vt:i4>12</vt:i4>
      </vt:variant>
      <vt:variant>
        <vt:lpstr>幻灯片标题</vt:lpstr>
      </vt:variant>
      <vt:variant>
        <vt:i4>112</vt:i4>
      </vt:variant>
    </vt:vector>
  </HeadingPairs>
  <TitlesOfParts>
    <vt:vector size="148" baseType="lpstr">
      <vt:lpstr>Arial</vt:lpstr>
      <vt:lpstr>宋体</vt:lpstr>
      <vt:lpstr>Wingdings</vt:lpstr>
      <vt:lpstr>Times New Roman</vt:lpstr>
      <vt:lpstr>Tw Cen MT</vt:lpstr>
      <vt:lpstr>华文新魏</vt:lpstr>
      <vt:lpstr>隶书</vt:lpstr>
      <vt:lpstr>华文行楷</vt:lpstr>
      <vt:lpstr>黑体</vt:lpstr>
      <vt:lpstr>幼圆</vt:lpstr>
      <vt:lpstr>Symbol</vt:lpstr>
      <vt:lpstr>华文彩云</vt:lpstr>
      <vt:lpstr>Verdana</vt:lpstr>
      <vt:lpstr>Courier New</vt:lpstr>
      <vt:lpstr>Tahoma</vt:lpstr>
      <vt:lpstr>PMingLiU</vt:lpstr>
      <vt:lpstr>Wingdings 2</vt:lpstr>
      <vt:lpstr>Arial Black</vt:lpstr>
      <vt:lpstr>华文细黑</vt:lpstr>
      <vt:lpstr>微软雅黑</vt:lpstr>
      <vt:lpstr>楷体_GB2312</vt:lpstr>
      <vt:lpstr>Garamond</vt:lpstr>
      <vt:lpstr>1_计算所PPT模板－3</vt:lpstr>
      <vt:lpstr>水滴</vt:lpstr>
      <vt:lpstr>位图图像</vt:lpstr>
      <vt:lpstr>Microsoft PowerPoint 演示文稿</vt:lpstr>
      <vt:lpstr>Microsoft 公式 3.0</vt:lpstr>
      <vt:lpstr>MathType 6.0 Equation</vt:lpstr>
      <vt:lpstr>MathType 5.0 Equation</vt:lpstr>
      <vt:lpstr>Microsoft Word 文档</vt:lpstr>
      <vt:lpstr>Microsoft Visio Drawing</vt:lpstr>
      <vt:lpstr>Document</vt:lpstr>
      <vt:lpstr>文档</vt:lpstr>
      <vt:lpstr>Equation</vt:lpstr>
      <vt:lpstr>Microsoft ClipArt Gallery</vt:lpstr>
      <vt:lpstr>Adobe Photoshop Image</vt:lpstr>
      <vt:lpstr>人工智能导论 Introduction to Artificial Intelligence 第五章</vt:lpstr>
      <vt:lpstr>内容提要</vt:lpstr>
      <vt:lpstr>机器学习概述</vt:lpstr>
      <vt:lpstr>机器学习概述</vt:lpstr>
      <vt:lpstr>机器学习概述</vt:lpstr>
      <vt:lpstr>机器学习模型</vt:lpstr>
      <vt:lpstr>机器学习发展阶段</vt:lpstr>
      <vt:lpstr>机器学习发展阶段</vt:lpstr>
      <vt:lpstr>PowerPoint 演示文稿</vt:lpstr>
      <vt:lpstr>PowerPoint 演示文稿</vt:lpstr>
      <vt:lpstr>机器学习概述</vt:lpstr>
      <vt:lpstr>内容提要</vt:lpstr>
      <vt:lpstr>归纳学习</vt:lpstr>
      <vt:lpstr>归纳学习</vt:lpstr>
      <vt:lpstr>实例学习</vt:lpstr>
      <vt:lpstr>实例学习</vt:lpstr>
      <vt:lpstr>实例学习</vt:lpstr>
      <vt:lpstr>实例学习</vt:lpstr>
      <vt:lpstr>变型空间方法</vt:lpstr>
      <vt:lpstr>变型空间方法</vt:lpstr>
      <vt:lpstr>变型空间方法</vt:lpstr>
      <vt:lpstr>变型空间方法</vt:lpstr>
      <vt:lpstr>决策树学习</vt:lpstr>
      <vt:lpstr>决策树学习例子</vt:lpstr>
      <vt:lpstr>ID3算法</vt:lpstr>
      <vt:lpstr>决策树学习</vt:lpstr>
      <vt:lpstr>决策树学习</vt:lpstr>
      <vt:lpstr>决策树学习</vt:lpstr>
      <vt:lpstr>决策树学习</vt:lpstr>
      <vt:lpstr>内容提要</vt:lpstr>
      <vt:lpstr>类比学习</vt:lpstr>
      <vt:lpstr>类比学习</vt:lpstr>
      <vt:lpstr>发展简况</vt:lpstr>
      <vt:lpstr>类比的形式定义</vt:lpstr>
      <vt:lpstr>转换类比</vt:lpstr>
      <vt:lpstr>手段-目的分析的问题求解模型</vt:lpstr>
      <vt:lpstr>S-MEA算法</vt:lpstr>
      <vt:lpstr>类比求解问题的计算模型</vt:lpstr>
      <vt:lpstr>基于案例推理</vt:lpstr>
      <vt:lpstr> 基于案例学习的一般过程</vt:lpstr>
      <vt:lpstr>CBR的过程模型 </vt:lpstr>
      <vt:lpstr>迁移学习</vt:lpstr>
      <vt:lpstr>内容提要</vt:lpstr>
      <vt:lpstr>统计学习</vt:lpstr>
      <vt:lpstr>列联表及列联表分析</vt:lpstr>
      <vt:lpstr> 逻辑回归基本理论和方法</vt:lpstr>
      <vt:lpstr>逻辑回归模型</vt:lpstr>
      <vt:lpstr>逻辑变换</vt:lpstr>
      <vt:lpstr>概率p的预测</vt:lpstr>
      <vt:lpstr>P与单因素之间的关系图</vt:lpstr>
      <vt:lpstr>回归系数的含义</vt:lpstr>
      <vt:lpstr>支持向量机</vt:lpstr>
      <vt:lpstr>统计学习问题</vt:lpstr>
      <vt:lpstr>经验风险最小化原则(ERM ) </vt:lpstr>
      <vt:lpstr>学习机器实际风险的界</vt:lpstr>
      <vt:lpstr>结构风险最小化原则</vt:lpstr>
      <vt:lpstr>结构风险最小化归纳原则 (SRM)</vt:lpstr>
      <vt:lpstr>最大间隔分类器 </vt:lpstr>
      <vt:lpstr>如何计算分划间隔？</vt:lpstr>
      <vt:lpstr>特征空间与核函数</vt:lpstr>
      <vt:lpstr>特征空间与核函数</vt:lpstr>
      <vt:lpstr>提升方法</vt:lpstr>
      <vt:lpstr>提升方法</vt:lpstr>
      <vt:lpstr>提升流程(loop1)</vt:lpstr>
      <vt:lpstr>PowerPoint 演示文稿</vt:lpstr>
      <vt:lpstr>PowerPoint 演示文稿</vt:lpstr>
      <vt:lpstr>内容提要</vt:lpstr>
      <vt:lpstr>聚  类</vt:lpstr>
      <vt:lpstr>聚类分析</vt:lpstr>
      <vt:lpstr>聚类分析</vt:lpstr>
      <vt:lpstr>相似性度量 </vt:lpstr>
      <vt:lpstr>K均值聚类分析 </vt:lpstr>
      <vt:lpstr>K均值聚类分析 </vt:lpstr>
      <vt:lpstr>K均值聚类分析 </vt:lpstr>
      <vt:lpstr>K均值聚类分析 </vt:lpstr>
      <vt:lpstr>K均值聚类分析 </vt:lpstr>
      <vt:lpstr>K均值聚类分析 </vt:lpstr>
      <vt:lpstr>内容提要</vt:lpstr>
      <vt:lpstr>强化学习</vt:lpstr>
      <vt:lpstr>强化学习</vt:lpstr>
      <vt:lpstr>PowerPoint 演示文稿</vt:lpstr>
      <vt:lpstr>PowerPoint 演示文稿</vt:lpstr>
      <vt:lpstr>PowerPoint 演示文稿</vt:lpstr>
      <vt:lpstr>Q-学习</vt:lpstr>
      <vt:lpstr>内容提要</vt:lpstr>
      <vt:lpstr>PowerPoint 演示文稿</vt:lpstr>
      <vt:lpstr>PowerPoint 演示文稿</vt:lpstr>
      <vt:lpstr>遗传算法与自然进化的比较</vt:lpstr>
      <vt:lpstr>达尔文进化算法</vt:lpstr>
      <vt:lpstr>遗传算法</vt:lpstr>
      <vt:lpstr>基本遗传算法</vt:lpstr>
      <vt:lpstr>基本遗传算法流程图</vt:lpstr>
      <vt:lpstr>PowerPoint 演示文稿</vt:lpstr>
      <vt:lpstr> 进化策略</vt:lpstr>
      <vt:lpstr> 进化规划</vt:lpstr>
      <vt:lpstr>进化规划步骤</vt:lpstr>
      <vt:lpstr>PowerPoint 演示文稿</vt:lpstr>
      <vt:lpstr>内容提要</vt:lpstr>
      <vt:lpstr>群体智能</vt:lpstr>
      <vt:lpstr>PowerPoint 演示文稿</vt:lpstr>
      <vt:lpstr>PowerPoint 演示文稿</vt:lpstr>
      <vt:lpstr>PowerPoint 演示文稿</vt:lpstr>
      <vt:lpstr>蚁群算法模型</vt:lpstr>
      <vt:lpstr>PowerPoint 演示文稿</vt:lpstr>
      <vt:lpstr>PowerPoint 演示文稿</vt:lpstr>
      <vt:lpstr>PowerPoint 演示文稿</vt:lpstr>
      <vt:lpstr>PowerPoint 演示文稿</vt:lpstr>
      <vt:lpstr>PowerPoint 演示文稿</vt:lpstr>
      <vt:lpstr>PowerPoint 演示文稿</vt:lpstr>
      <vt:lpstr>内容提要</vt:lpstr>
      <vt:lpstr>小结 </vt:lpstr>
      <vt:lpstr>       Thank You</vt:lpstr>
    </vt:vector>
  </TitlesOfParts>
  <Company>UC-Berkeley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感知</dc:title>
  <dc:creator>史忠植</dc:creator>
  <cp:lastModifiedBy>David yonggang</cp:lastModifiedBy>
  <cp:revision>108</cp:revision>
  <dcterms:created xsi:type="dcterms:W3CDTF">2003-02-28T02:12:55Z</dcterms:created>
  <dcterms:modified xsi:type="dcterms:W3CDTF">2021-11-02T16:02:00Z</dcterms:modified>
</cp:coreProperties>
</file>